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699" r:id="rId5"/>
    <p:sldId id="267" r:id="rId6"/>
    <p:sldId id="301" r:id="rId7"/>
    <p:sldId id="302" r:id="rId8"/>
    <p:sldId id="354" r:id="rId9"/>
    <p:sldId id="728" r:id="rId10"/>
    <p:sldId id="729" r:id="rId11"/>
    <p:sldId id="730" r:id="rId12"/>
    <p:sldId id="33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mertjb" initials="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660033"/>
    <a:srgbClr val="076D52"/>
    <a:srgbClr val="007434"/>
    <a:srgbClr val="000066"/>
    <a:srgbClr val="0A5243"/>
    <a:srgbClr val="008E40"/>
    <a:srgbClr val="33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91B163-F28F-6EC1-1B57-CB374A310704}" v="9" dt="2022-11-29T20:01:39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24" autoAdjust="0"/>
    <p:restoredTop sz="95083" autoAdjust="0"/>
  </p:normalViewPr>
  <p:slideViewPr>
    <p:cSldViewPr snapToGrid="0">
      <p:cViewPr varScale="1">
        <p:scale>
          <a:sx n="111" d="100"/>
          <a:sy n="111" d="100"/>
        </p:scale>
        <p:origin x="1242" y="14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82A7F-9346-4F70-82AC-D3D2A3BC4CFB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2D061-87A9-4F22-9284-06589F70F9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9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sz="4950">
                <a:solidFill>
                  <a:srgbClr val="66003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B750A-B219-4551-8390-0D23F950994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74256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FF2A2-58C3-4C82-9332-CEB0B52403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19561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76200"/>
            <a:ext cx="20383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9626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35C89-BDB1-4398-960E-00F8107AC00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36559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713" y="76200"/>
            <a:ext cx="7710487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315E-7C5E-4BCF-90A3-126B627B7E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66229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0" y="76200"/>
            <a:ext cx="741045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524000"/>
            <a:ext cx="3810000" cy="472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1A65E-87C2-46C8-938B-DBD309AFB83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48820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7" y="76200"/>
            <a:ext cx="6984776" cy="685800"/>
          </a:xfrm>
        </p:spPr>
        <p:txBody>
          <a:bodyPr/>
          <a:lstStyle>
            <a:lvl1pPr>
              <a:defRPr sz="3000">
                <a:solidFill>
                  <a:srgbClr val="660033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0AA8F-3B1A-4C64-AC7F-BAA75259CCB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8016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43072-B5C3-426D-B0ED-4B4154A73D0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557439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F5A0F-5BB1-409D-A1AE-7582ECFDD5E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731337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2610" y="57150"/>
            <a:ext cx="7082790" cy="7048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48444-CB79-402C-8706-40929553697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94092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8E39A-B4C4-4E71-A126-35AC6F2BC43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519341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8B01C-3310-4DB6-9552-C2CDA86931B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893905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3ABF3-7E25-4FD1-8725-84F4F32D4D2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772133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C538-FF3F-4297-A5A2-9B872103920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09853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697" y="76200"/>
            <a:ext cx="70035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here to add title</a:t>
            </a:r>
          </a:p>
        </p:txBody>
      </p:sp>
      <p:sp>
        <p:nvSpPr>
          <p:cNvPr id="155651" name="Line 3"/>
          <p:cNvSpPr>
            <a:spLocks noChangeShapeType="1"/>
          </p:cNvSpPr>
          <p:nvPr userDrawn="1"/>
        </p:nvSpPr>
        <p:spPr bwMode="auto">
          <a:xfrm>
            <a:off x="338139" y="6570980"/>
            <a:ext cx="8501062" cy="0"/>
          </a:xfrm>
          <a:prstGeom prst="line">
            <a:avLst/>
          </a:prstGeom>
          <a:noFill/>
          <a:ln w="47625" cmpd="thickThin">
            <a:solidFill>
              <a:srgbClr val="3333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55652" name="Line 4"/>
          <p:cNvSpPr>
            <a:spLocks noChangeShapeType="1"/>
          </p:cNvSpPr>
          <p:nvPr/>
        </p:nvSpPr>
        <p:spPr bwMode="auto">
          <a:xfrm flipV="1">
            <a:off x="338139" y="838200"/>
            <a:ext cx="8504237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338139" y="873296"/>
            <a:ext cx="2175275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zh-CN" sz="1050" b="1" i="1" dirty="0">
                <a:solidFill>
                  <a:srgbClr val="333399"/>
                </a:solidFill>
                <a:ea typeface="宋体" pitchFamily="2" charset="-122"/>
              </a:rPr>
              <a:t>Department of Aerospace Engineering</a:t>
            </a:r>
          </a:p>
        </p:txBody>
      </p:sp>
      <p:sp>
        <p:nvSpPr>
          <p:cNvPr id="155654" name="Line 6"/>
          <p:cNvSpPr>
            <a:spLocks noChangeShapeType="1"/>
          </p:cNvSpPr>
          <p:nvPr/>
        </p:nvSpPr>
        <p:spPr bwMode="auto">
          <a:xfrm flipV="1">
            <a:off x="2483604" y="946785"/>
            <a:ext cx="6400800" cy="0"/>
          </a:xfrm>
          <a:prstGeom prst="line">
            <a:avLst/>
          </a:prstGeom>
          <a:noFill/>
          <a:ln w="12700">
            <a:solidFill>
              <a:srgbClr val="3333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55655" name="Line 7"/>
          <p:cNvSpPr>
            <a:spLocks noChangeShapeType="1"/>
          </p:cNvSpPr>
          <p:nvPr/>
        </p:nvSpPr>
        <p:spPr bwMode="auto">
          <a:xfrm>
            <a:off x="2487736" y="989648"/>
            <a:ext cx="6400800" cy="0"/>
          </a:xfrm>
          <a:prstGeom prst="line">
            <a:avLst/>
          </a:prstGeom>
          <a:noFill/>
          <a:ln w="12700">
            <a:solidFill>
              <a:srgbClr val="333399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55660" name="Rectangle 12"/>
          <p:cNvSpPr>
            <a:spLocks noChangeArrowheads="1"/>
          </p:cNvSpPr>
          <p:nvPr/>
        </p:nvSpPr>
        <p:spPr bwMode="auto">
          <a:xfrm>
            <a:off x="381001" y="6617020"/>
            <a:ext cx="27416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zh-CN" altLang="en-US" sz="1050" i="1">
                <a:solidFill>
                  <a:srgbClr val="333399"/>
                </a:solidFill>
                <a:ea typeface="宋体" pitchFamily="2" charset="-122"/>
              </a:rPr>
              <a:t>   </a:t>
            </a:r>
          </a:p>
        </p:txBody>
      </p:sp>
      <p:sp>
        <p:nvSpPr>
          <p:cNvPr id="24585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7" y="1196751"/>
            <a:ext cx="8352928" cy="52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7A"/>
            </a:prstShdw>
          </a:effec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55662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68300" y="6617018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50" i="1">
                <a:solidFill>
                  <a:srgbClr val="333399"/>
                </a:solidFill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5566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5964" y="6617018"/>
            <a:ext cx="30321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50" i="1">
                <a:solidFill>
                  <a:srgbClr val="333399"/>
                </a:solidFill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/>
              <a:t>Kamin &amp; Khare/UC</a:t>
            </a:r>
            <a:endParaRPr lang="zh-CN" altLang="en-US" dirty="0"/>
          </a:p>
        </p:txBody>
      </p:sp>
      <p:sp>
        <p:nvSpPr>
          <p:cNvPr id="155664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19500" y="6617018"/>
            <a:ext cx="19050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13716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333399"/>
                </a:solidFill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F3214D-A5AD-4B3E-A00E-01CAF5E5BA6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  <p:pic>
        <p:nvPicPr>
          <p:cNvPr id="14" name="Picture 13" descr="logo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1" y="-116808"/>
            <a:ext cx="1944215" cy="107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4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hf hd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accent6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80008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80008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80008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80008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80008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80008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80008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1800" b="1">
          <a:solidFill>
            <a:srgbClr val="80008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257175" indent="-257175" algn="l" defTabSz="567929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66"/>
          </a:solidFill>
          <a:latin typeface="+mn-lt"/>
          <a:ea typeface="+mn-ea"/>
          <a:cs typeface="+mn-cs"/>
        </a:defRPr>
      </a:lvl1pPr>
      <a:lvl2pPr marL="557213" indent="-214313" algn="l" defTabSz="567929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0066"/>
          </a:solidFill>
          <a:latin typeface="+mn-lt"/>
        </a:defRPr>
      </a:lvl2pPr>
      <a:lvl3pPr marL="857250" indent="-171450" algn="l" defTabSz="567929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200150" indent="-171450" algn="l" defTabSz="567929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1543050" indent="-171450" algn="l" defTabSz="567929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1885950" indent="-171450" algn="l" defTabSz="567929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228850" indent="-171450" algn="l" defTabSz="567929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571750" indent="-171450" algn="l" defTabSz="567929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914650" indent="-171450" algn="l" defTabSz="567929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avi"/><Relationship Id="rId7" Type="http://schemas.openxmlformats.org/officeDocument/2006/relationships/image" Target="../media/image1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avi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hare.uc.edu/" TargetMode="External"/><Relationship Id="rId2" Type="http://schemas.openxmlformats.org/officeDocument/2006/relationships/hyperlink" Target="mailto:Prashant.Khare@uc.edu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93831"/>
            <a:ext cx="9144000" cy="1470025"/>
          </a:xfrm>
        </p:spPr>
        <p:txBody>
          <a:bodyPr/>
          <a:lstStyle/>
          <a:p>
            <a:r>
              <a:rPr lang="en-US" sz="4000" dirty="0"/>
              <a:t>High-Fidelity Modeling and Simulation</a:t>
            </a:r>
            <a:br>
              <a:rPr lang="en-US" sz="4000" dirty="0"/>
            </a:br>
            <a:r>
              <a:rPr lang="en-US" sz="4000" dirty="0"/>
              <a:t>of the </a:t>
            </a:r>
            <a:r>
              <a:rPr lang="en-US" sz="4000" dirty="0" err="1"/>
              <a:t>NexGen</a:t>
            </a:r>
            <a:r>
              <a:rPr lang="en-US" sz="4000" dirty="0"/>
              <a:t> Burner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63855"/>
            <a:ext cx="9144000" cy="122313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b="0" dirty="0"/>
              <a:t>Manu Kamin, Ryan Hasselbeck, San-Mou Jeng &amp; Prashant Khare</a:t>
            </a:r>
          </a:p>
          <a:p>
            <a:pPr>
              <a:spcBef>
                <a:spcPts val="0"/>
              </a:spcBef>
            </a:pPr>
            <a:r>
              <a:rPr lang="en-US" sz="2000" b="0" dirty="0"/>
              <a:t>Department of Aerospace Engineering</a:t>
            </a:r>
          </a:p>
          <a:p>
            <a:pPr>
              <a:spcBef>
                <a:spcPts val="0"/>
              </a:spcBef>
            </a:pPr>
            <a:r>
              <a:rPr lang="en-US" sz="2000" b="0" dirty="0"/>
              <a:t>University of Cincinnati</a:t>
            </a:r>
          </a:p>
          <a:p>
            <a:pPr>
              <a:spcBef>
                <a:spcPts val="0"/>
              </a:spcBef>
            </a:pPr>
            <a:endParaRPr lang="en-US" sz="20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Kamin &amp; Khare/UC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3B750A-B219-4551-8390-0D23F950994B}" type="slidenum">
              <a:rPr lang="zh-CN" altLang="en-US" smtClean="0"/>
              <a:pPr>
                <a:defRPr/>
              </a:pPr>
              <a:t>1</a:t>
            </a:fld>
            <a:endParaRPr lang="en-US" altLang="zh-CN"/>
          </a:p>
        </p:txBody>
      </p:sp>
      <p:sp>
        <p:nvSpPr>
          <p:cNvPr id="6" name="Rectangle 5"/>
          <p:cNvSpPr/>
          <p:nvPr/>
        </p:nvSpPr>
        <p:spPr>
          <a:xfrm>
            <a:off x="0" y="3942509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66"/>
                </a:solidFill>
              </a:rPr>
              <a:t>Presented at</a:t>
            </a:r>
          </a:p>
          <a:p>
            <a:pPr algn="ctr"/>
            <a:r>
              <a:rPr lang="en-US" sz="2000" dirty="0">
                <a:solidFill>
                  <a:srgbClr val="000066"/>
                </a:solidFill>
              </a:rPr>
              <a:t>International Aircraft Systems Fire Protection Forum Meeting</a:t>
            </a:r>
          </a:p>
          <a:p>
            <a:pPr algn="ctr"/>
            <a:r>
              <a:rPr lang="en-US" sz="2000" dirty="0">
                <a:solidFill>
                  <a:srgbClr val="000066"/>
                </a:solidFill>
              </a:rPr>
              <a:t>Bremen, Germany</a:t>
            </a:r>
          </a:p>
          <a:p>
            <a:pPr algn="ctr"/>
            <a:r>
              <a:rPr lang="en-US" sz="2000">
                <a:solidFill>
                  <a:srgbClr val="000066"/>
                </a:solidFill>
              </a:rPr>
              <a:t>April 16, </a:t>
            </a:r>
            <a:r>
              <a:rPr lang="en-US" sz="2000" dirty="0">
                <a:solidFill>
                  <a:srgbClr val="000066"/>
                </a:solidFill>
              </a:rPr>
              <a:t>2024</a:t>
            </a:r>
          </a:p>
        </p:txBody>
      </p:sp>
      <p:sp>
        <p:nvSpPr>
          <p:cNvPr id="7" name="Rectangle 6"/>
          <p:cNvSpPr/>
          <p:nvPr/>
        </p:nvSpPr>
        <p:spPr>
          <a:xfrm>
            <a:off x="310551" y="6103525"/>
            <a:ext cx="851753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66"/>
                </a:solidFill>
              </a:rPr>
              <a:t>This work is supported by FAA. </a:t>
            </a:r>
          </a:p>
        </p:txBody>
      </p:sp>
    </p:spTree>
    <p:extLst>
      <p:ext uri="{BB962C8B-B14F-4D97-AF65-F5344CB8AC3E}">
        <p14:creationId xmlns:p14="http://schemas.microsoft.com/office/powerpoint/2010/main" val="339584219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69" t="2314" r="1908" b="11265"/>
          <a:stretch/>
        </p:blipFill>
        <p:spPr>
          <a:xfrm>
            <a:off x="434289" y="3987950"/>
            <a:ext cx="4542157" cy="26290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560" y="127000"/>
            <a:ext cx="7316793" cy="685800"/>
          </a:xfrm>
        </p:spPr>
        <p:txBody>
          <a:bodyPr/>
          <a:lstStyle/>
          <a:p>
            <a:r>
              <a:rPr lang="en-US" dirty="0"/>
              <a:t>Computations: Overall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108" y="988572"/>
            <a:ext cx="8235624" cy="5251917"/>
          </a:xfrm>
        </p:spPr>
        <p:txBody>
          <a:bodyPr/>
          <a:lstStyle/>
          <a:p>
            <a:r>
              <a:rPr lang="en-US" sz="2000" dirty="0"/>
              <a:t>Identify the detailed flow physics in the current and modified FAA </a:t>
            </a:r>
            <a:r>
              <a:rPr lang="en-US" sz="2000" dirty="0" err="1"/>
              <a:t>NexGen</a:t>
            </a:r>
            <a:r>
              <a:rPr lang="en-US" sz="2000" dirty="0"/>
              <a:t> burner systematically using high-fidelity LES computations</a:t>
            </a:r>
          </a:p>
          <a:p>
            <a:pPr lvl="1"/>
            <a:r>
              <a:rPr lang="en-US" sz="2000" dirty="0"/>
              <a:t>cold flow without fuel spray</a:t>
            </a:r>
          </a:p>
          <a:p>
            <a:pPr lvl="1"/>
            <a:r>
              <a:rPr lang="en-US" sz="2000" dirty="0"/>
              <a:t>cold flow with fuel spray</a:t>
            </a:r>
          </a:p>
          <a:p>
            <a:pPr lvl="1"/>
            <a:r>
              <a:rPr lang="en-US" sz="2000" dirty="0"/>
              <a:t>“hot flow” with vaporizing fuel spray</a:t>
            </a:r>
          </a:p>
          <a:p>
            <a:pPr lvl="1"/>
            <a:r>
              <a:rPr lang="en-US" sz="2000" dirty="0"/>
              <a:t>reacting flow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Establish a reference database developed using high-fidelity LES    simulations for the above conditions</a:t>
            </a:r>
          </a:p>
          <a:p>
            <a:pPr marL="0" indent="0">
              <a:lnSpc>
                <a:spcPct val="5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lnSpc>
                <a:spcPct val="5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600075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b="1" dirty="0"/>
              <a:t>                  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Kamin &amp; Khare/UC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0AA8F-3B1A-4C64-AC7F-BAA75259CCBF}" type="slidenum">
              <a:rPr lang="zh-CN" altLang="en-US" smtClean="0"/>
              <a:pPr>
                <a:defRPr/>
              </a:pPr>
              <a:t>2</a:t>
            </a:fld>
            <a:endParaRPr lang="en-US" altLang="zh-C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956" y="4434523"/>
            <a:ext cx="1770467" cy="1735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668" y="4380777"/>
            <a:ext cx="1618508" cy="184341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E447246-3D2B-4844-BBFA-AAF8245EF154}"/>
              </a:ext>
            </a:extLst>
          </p:cNvPr>
          <p:cNvSpPr/>
          <p:nvPr/>
        </p:nvSpPr>
        <p:spPr>
          <a:xfrm>
            <a:off x="157494" y="6596390"/>
            <a:ext cx="6096308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 * geometry dimensions source - https://www.fire.tc.faa.gov/pdf/materials/NexGenPlans_4_2016.pdf       </a:t>
            </a:r>
          </a:p>
        </p:txBody>
      </p:sp>
    </p:spTree>
    <p:extLst>
      <p:ext uri="{BB962C8B-B14F-4D97-AF65-F5344CB8AC3E}">
        <p14:creationId xmlns:p14="http://schemas.microsoft.com/office/powerpoint/2010/main" val="1565727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CustomShape 1"/>
          <p:cNvSpPr/>
          <p:nvPr/>
        </p:nvSpPr>
        <p:spPr>
          <a:xfrm>
            <a:off x="1080" y="2771515"/>
            <a:ext cx="9142920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/>
          <a:lstStyle/>
          <a:p>
            <a:pPr algn="ctr">
              <a:lnSpc>
                <a:spcPct val="100000"/>
              </a:lnSpc>
            </a:pPr>
            <a:r>
              <a:rPr lang="en-US" sz="3000" b="1" spc="-1" dirty="0">
                <a:solidFill>
                  <a:srgbClr val="66003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Approach: Large Eddy Simulation (LES)</a:t>
            </a:r>
          </a:p>
        </p:txBody>
      </p:sp>
      <p:sp>
        <p:nvSpPr>
          <p:cNvPr id="603" name="CustomShape 3"/>
          <p:cNvSpPr/>
          <p:nvPr/>
        </p:nvSpPr>
        <p:spPr>
          <a:xfrm>
            <a:off x="0" y="0"/>
            <a:ext cx="914292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5"/>
          <p:cNvSpPr/>
          <p:nvPr/>
        </p:nvSpPr>
        <p:spPr>
          <a:xfrm>
            <a:off x="0" y="0"/>
            <a:ext cx="914292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6"/>
          <p:cNvSpPr/>
          <p:nvPr/>
        </p:nvSpPr>
        <p:spPr>
          <a:xfrm>
            <a:off x="0" y="0"/>
            <a:ext cx="914292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8" name="CustomShape 8"/>
          <p:cNvSpPr/>
          <p:nvPr/>
        </p:nvSpPr>
        <p:spPr>
          <a:xfrm>
            <a:off x="3619440" y="6617018"/>
            <a:ext cx="1904040" cy="20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37160"/>
          <a:lstStyle/>
          <a:p>
            <a:pPr algn="ctr">
              <a:lnSpc>
                <a:spcPct val="100000"/>
              </a:lnSpc>
            </a:pPr>
            <a:fld id="{6C7996B7-F3C8-418B-8718-96FA53EB8BD6}" type="slidenum">
              <a:rPr lang="en-US" sz="1050" b="0" strike="noStrike" spc="-1">
                <a:solidFill>
                  <a:srgbClr val="333399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宋体"/>
              </a:rPr>
              <a:t>3</a:t>
            </a:fld>
            <a:endParaRPr lang="en-US" sz="105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BA200643-1B27-4C80-A6C4-8F1CD5BC0CB2}"/>
              </a:ext>
            </a:extLst>
          </p:cNvPr>
          <p:cNvSpPr/>
          <p:nvPr/>
        </p:nvSpPr>
        <p:spPr>
          <a:xfrm>
            <a:off x="286812" y="3523469"/>
            <a:ext cx="8569296" cy="2634511"/>
          </a:xfrm>
          <a:prstGeom prst="rect">
            <a:avLst/>
          </a:prstGeom>
          <a:solidFill>
            <a:srgbClr val="FFFFFF"/>
          </a:solidFill>
          <a:ln w="25560"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/>
          <a:lstStyle/>
          <a:p>
            <a:pPr marL="1080">
              <a:lnSpc>
                <a:spcPct val="100000"/>
              </a:lnSpc>
              <a:buClr>
                <a:srgbClr val="000066"/>
              </a:buClr>
            </a:pPr>
            <a:r>
              <a:rPr lang="en-US" sz="20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Salient features of the in-house LES framework:</a:t>
            </a:r>
          </a:p>
          <a:p>
            <a:pPr marL="343080" indent="-342000">
              <a:lnSpc>
                <a:spcPct val="100000"/>
              </a:lnSpc>
              <a:buClr>
                <a:srgbClr val="000066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Compressible finite volume solver</a:t>
            </a:r>
          </a:p>
          <a:p>
            <a:pPr marL="343080" indent="-342000">
              <a:lnSpc>
                <a:spcPct val="100000"/>
              </a:lnSpc>
              <a:buClr>
                <a:srgbClr val="000066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Multi-block structured grid based solver with Message Passing Interface (MPI) for inter-process communication</a:t>
            </a:r>
          </a:p>
          <a:p>
            <a:pPr marL="343080" indent="-342000">
              <a:lnSpc>
                <a:spcPct val="100000"/>
              </a:lnSpc>
              <a:buClr>
                <a:srgbClr val="000066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LES with dynamic </a:t>
            </a:r>
            <a:r>
              <a:rPr lang="en-US" sz="2000" spc="-1" dirty="0" err="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Smagorinsky</a:t>
            </a:r>
            <a:r>
              <a:rPr lang="en-US" sz="20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model for sub-grid scale modeling</a:t>
            </a:r>
          </a:p>
          <a:p>
            <a:pPr marL="343080" indent="-342000">
              <a:lnSpc>
                <a:spcPct val="100000"/>
              </a:lnSpc>
              <a:buClr>
                <a:srgbClr val="000066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Up to fourth order accurate in space and third order in time</a:t>
            </a:r>
          </a:p>
          <a:p>
            <a:pPr marL="343080" indent="-342000">
              <a:lnSpc>
                <a:spcPct val="100000"/>
              </a:lnSpc>
              <a:buClr>
                <a:srgbClr val="000066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Scalar or matrix artificial dissipation to assure numerical stability</a:t>
            </a:r>
          </a:p>
          <a:p>
            <a:pPr marL="343080" indent="-342000">
              <a:lnSpc>
                <a:spcPct val="100000"/>
              </a:lnSpc>
              <a:buClr>
                <a:srgbClr val="000066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All Mach number with preconditioning schemes for steady and unsteady flows</a:t>
            </a:r>
          </a:p>
          <a:p>
            <a:pPr marL="343080" indent="-342000">
              <a:lnSpc>
                <a:spcPct val="100000"/>
              </a:lnSpc>
              <a:buClr>
                <a:srgbClr val="000066"/>
              </a:buClr>
              <a:buFont typeface="Arial"/>
              <a:buChar char="•"/>
            </a:pPr>
            <a:r>
              <a:rPr lang="en-US" sz="20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Gridding strategy: at least 80% of turbulent kinetic energy is resolved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        </a:t>
            </a:r>
          </a:p>
          <a:p>
            <a:br>
              <a:rPr lang="en-US" dirty="0"/>
            </a:b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8B01C-3310-4DB6-9552-C2CDA86931B9}" type="slidenum">
              <a:rPr lang="zh-CN" altLang="en-US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0579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1036800" y="1066680"/>
            <a:ext cx="6377012" cy="394560"/>
          </a:xfrm>
          <a:prstGeom prst="rect">
            <a:avLst/>
          </a:prstGeom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/>
          <a:lstStyle/>
          <a:p>
            <a:pPr marL="291960" indent="-290880">
              <a:lnSpc>
                <a:spcPct val="100000"/>
              </a:lnSpc>
            </a:pPr>
            <a:r>
              <a:rPr lang="en-US" sz="2000" strike="noStrike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Favre-filtered conservation equations for gas-phase </a:t>
            </a:r>
            <a:r>
              <a:rPr lang="en-US" sz="2000" strike="noStrike" spc="-1" dirty="0" err="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flowfield</a:t>
            </a:r>
            <a:r>
              <a:rPr lang="en-US" sz="2000" strike="noStrike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668030" y="4956534"/>
            <a:ext cx="434412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- </a:t>
            </a:r>
            <a:r>
              <a:rPr lang="en-US" sz="2000" b="0" strike="noStrike" spc="-1" dirty="0" err="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Subgrid</a:t>
            </a:r>
            <a:r>
              <a:rPr lang="en-US" sz="2000" b="0" strike="noStrike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-scale (</a:t>
            </a:r>
            <a:r>
              <a:rPr lang="en-US" sz="2000" b="0" strike="noStrike" spc="-1" dirty="0" err="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sgs</a:t>
            </a:r>
            <a:r>
              <a:rPr lang="en-US" sz="2000" b="0" strike="noStrike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) turbulence interaction</a:t>
            </a:r>
            <a:endParaRPr lang="en-US" sz="2000" b="0" strike="noStrike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2" name="CustomShape 3"/>
          <p:cNvSpPr/>
          <p:nvPr/>
        </p:nvSpPr>
        <p:spPr>
          <a:xfrm>
            <a:off x="1794295" y="179016"/>
            <a:ext cx="7096992" cy="4875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/>
          <a:lstStyle/>
          <a:p>
            <a:pPr algn="ctr">
              <a:lnSpc>
                <a:spcPct val="90000"/>
              </a:lnSpc>
            </a:pPr>
            <a:r>
              <a:rPr lang="en-US" sz="3000" b="1" strike="noStrike" spc="-1" dirty="0">
                <a:solidFill>
                  <a:srgbClr val="66003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LES: Gas Phase Formulation</a:t>
            </a:r>
            <a:endParaRPr lang="en-US" sz="3000" b="0" strike="noStrike" spc="-1" dirty="0">
              <a:solidFill>
                <a:srgbClr val="660033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CustomShape 4"/>
          <p:cNvSpPr/>
          <p:nvPr/>
        </p:nvSpPr>
        <p:spPr>
          <a:xfrm>
            <a:off x="657510" y="5708934"/>
            <a:ext cx="7741080" cy="37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- Chemical reaction source and thermophysical properties &amp; constitutive laws </a:t>
            </a:r>
            <a:endParaRPr lang="en-US" sz="2000" b="0" strike="noStrike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5"/>
          <p:cNvSpPr/>
          <p:nvPr/>
        </p:nvSpPr>
        <p:spPr>
          <a:xfrm>
            <a:off x="994110" y="4445334"/>
            <a:ext cx="2381102" cy="394560"/>
          </a:xfrm>
          <a:prstGeom prst="rect">
            <a:avLst/>
          </a:prstGeom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</a:pPr>
            <a:r>
              <a:rPr lang="en-US" sz="2000" strike="noStrike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Closure requirements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7" name="Picture 292"/>
          <p:cNvPicPr/>
          <p:nvPr/>
        </p:nvPicPr>
        <p:blipFill>
          <a:blip r:embed="rId2"/>
          <a:stretch/>
        </p:blipFill>
        <p:spPr>
          <a:xfrm>
            <a:off x="1530870" y="6102414"/>
            <a:ext cx="1917000" cy="354960"/>
          </a:xfrm>
          <a:prstGeom prst="rect">
            <a:avLst/>
          </a:prstGeom>
          <a:ln>
            <a:noFill/>
          </a:ln>
        </p:spPr>
      </p:pic>
      <p:pic>
        <p:nvPicPr>
          <p:cNvPr id="308" name="Picture 293"/>
          <p:cNvPicPr/>
          <p:nvPr/>
        </p:nvPicPr>
        <p:blipFill>
          <a:blip r:embed="rId3"/>
          <a:stretch/>
        </p:blipFill>
        <p:spPr>
          <a:xfrm>
            <a:off x="1568670" y="5302494"/>
            <a:ext cx="3136320" cy="393120"/>
          </a:xfrm>
          <a:prstGeom prst="rect">
            <a:avLst/>
          </a:prstGeom>
          <a:ln>
            <a:noFill/>
          </a:ln>
        </p:spPr>
      </p:pic>
      <p:pic>
        <p:nvPicPr>
          <p:cNvPr id="309" name="Picture 294"/>
          <p:cNvPicPr/>
          <p:nvPr/>
        </p:nvPicPr>
        <p:blipFill>
          <a:blip r:embed="rId4"/>
          <a:stretch/>
        </p:blipFill>
        <p:spPr>
          <a:xfrm>
            <a:off x="1676520" y="2170198"/>
            <a:ext cx="3758400" cy="685080"/>
          </a:xfrm>
          <a:prstGeom prst="rect">
            <a:avLst/>
          </a:prstGeom>
          <a:ln>
            <a:noFill/>
          </a:ln>
        </p:spPr>
      </p:pic>
      <p:pic>
        <p:nvPicPr>
          <p:cNvPr id="310" name="Picture 295"/>
          <p:cNvPicPr/>
          <p:nvPr/>
        </p:nvPicPr>
        <p:blipFill>
          <a:blip r:embed="rId5"/>
          <a:stretch/>
        </p:blipFill>
        <p:spPr>
          <a:xfrm>
            <a:off x="1676520" y="2940879"/>
            <a:ext cx="5091840" cy="685080"/>
          </a:xfrm>
          <a:prstGeom prst="rect">
            <a:avLst/>
          </a:prstGeom>
          <a:ln>
            <a:noFill/>
          </a:ln>
        </p:spPr>
      </p:pic>
      <p:pic>
        <p:nvPicPr>
          <p:cNvPr id="311" name="Picture 296"/>
          <p:cNvPicPr/>
          <p:nvPr/>
        </p:nvPicPr>
        <p:blipFill>
          <a:blip r:embed="rId6"/>
          <a:stretch/>
        </p:blipFill>
        <p:spPr>
          <a:xfrm>
            <a:off x="1676520" y="1531953"/>
            <a:ext cx="1485360" cy="646920"/>
          </a:xfrm>
          <a:prstGeom prst="rect">
            <a:avLst/>
          </a:prstGeom>
          <a:ln>
            <a:noFill/>
          </a:ln>
        </p:spPr>
      </p:pic>
      <p:pic>
        <p:nvPicPr>
          <p:cNvPr id="312" name="Picture 297"/>
          <p:cNvPicPr/>
          <p:nvPr/>
        </p:nvPicPr>
        <p:blipFill>
          <a:blip r:embed="rId7"/>
          <a:stretch/>
        </p:blipFill>
        <p:spPr>
          <a:xfrm>
            <a:off x="1676520" y="3692905"/>
            <a:ext cx="4939560" cy="685080"/>
          </a:xfrm>
          <a:prstGeom prst="rect">
            <a:avLst/>
          </a:prstGeom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739530" y="6619116"/>
            <a:ext cx="1905000" cy="209550"/>
          </a:xfrm>
        </p:spPr>
        <p:txBody>
          <a:bodyPr/>
          <a:lstStyle/>
          <a:p>
            <a:pPr>
              <a:defRPr/>
            </a:pPr>
            <a:fld id="{DF58B01C-3310-4DB6-9552-C2CDA86931B9}" type="slidenum">
              <a:rPr lang="zh-CN" altLang="en-US" smtClean="0"/>
              <a:pPr>
                <a:defRPr/>
              </a:pPr>
              <a:t>4</a:t>
            </a:fld>
            <a:endParaRPr lang="en-US" altLang="zh-CN" dirty="0"/>
          </a:p>
        </p:txBody>
      </p:sp>
      <p:sp>
        <p:nvSpPr>
          <p:cNvPr id="16" name="CustomShape 5"/>
          <p:cNvSpPr/>
          <p:nvPr/>
        </p:nvSpPr>
        <p:spPr>
          <a:xfrm>
            <a:off x="872945" y="1609920"/>
            <a:ext cx="695725" cy="394560"/>
          </a:xfrm>
          <a:prstGeom prst="rect">
            <a:avLst/>
          </a:prstGeom>
          <a:ln>
            <a:noFill/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</a:pPr>
            <a:r>
              <a:rPr lang="en-US" sz="2000" strike="noStrike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mass</a:t>
            </a:r>
            <a:endParaRPr lang="en-US" sz="1800" strike="noStrike" spc="-1" dirty="0">
              <a:solidFill>
                <a:schemeClr val="accent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CustomShape 5"/>
          <p:cNvSpPr/>
          <p:nvPr/>
        </p:nvSpPr>
        <p:spPr>
          <a:xfrm>
            <a:off x="238992" y="2283977"/>
            <a:ext cx="1347631" cy="394560"/>
          </a:xfrm>
          <a:prstGeom prst="rect">
            <a:avLst/>
          </a:prstGeom>
          <a:ln>
            <a:noFill/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</a:pPr>
            <a:r>
              <a:rPr lang="en-US" sz="2000" strike="noStrike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momentum</a:t>
            </a:r>
            <a:endParaRPr lang="en-US" sz="1800" strike="noStrike" spc="-1" dirty="0">
              <a:solidFill>
                <a:schemeClr val="accent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CustomShape 5"/>
          <p:cNvSpPr/>
          <p:nvPr/>
        </p:nvSpPr>
        <p:spPr>
          <a:xfrm>
            <a:off x="668030" y="3072210"/>
            <a:ext cx="922375" cy="394560"/>
          </a:xfrm>
          <a:prstGeom prst="rect">
            <a:avLst/>
          </a:prstGeom>
          <a:ln>
            <a:noFill/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</a:pPr>
            <a:r>
              <a:rPr lang="en-US" sz="2000" strike="noStrike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energy</a:t>
            </a:r>
            <a:endParaRPr lang="en-US" sz="1800" strike="noStrike" spc="-1" dirty="0">
              <a:solidFill>
                <a:schemeClr val="accent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ustomShape 5"/>
          <p:cNvSpPr/>
          <p:nvPr/>
        </p:nvSpPr>
        <p:spPr>
          <a:xfrm>
            <a:off x="668030" y="3814407"/>
            <a:ext cx="922375" cy="394560"/>
          </a:xfrm>
          <a:prstGeom prst="rect">
            <a:avLst/>
          </a:prstGeom>
          <a:ln>
            <a:noFill/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/>
          <a:lstStyle/>
          <a:p>
            <a:pPr marL="343080" indent="-342000">
              <a:lnSpc>
                <a:spcPct val="100000"/>
              </a:lnSpc>
            </a:pPr>
            <a:r>
              <a:rPr lang="en-US" sz="2000" strike="noStrike" spc="-1" dirty="0">
                <a:solidFill>
                  <a:schemeClr val="accent2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species</a:t>
            </a:r>
            <a:endParaRPr lang="en-US" sz="1800" strike="noStrike" spc="-1" dirty="0">
              <a:solidFill>
                <a:schemeClr val="accent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8B01C-3310-4DB6-9552-C2CDA86931B9}" type="slidenum">
              <a:rPr lang="zh-CN" altLang="en-US" smtClean="0"/>
              <a:pPr>
                <a:defRPr/>
              </a:pPr>
              <a:t>5</a:t>
            </a:fld>
            <a:endParaRPr lang="en-US" altLang="zh-CN"/>
          </a:p>
        </p:txBody>
      </p:sp>
      <p:sp>
        <p:nvSpPr>
          <p:cNvPr id="4" name="CustomShape 1"/>
          <p:cNvSpPr/>
          <p:nvPr/>
        </p:nvSpPr>
        <p:spPr>
          <a:xfrm>
            <a:off x="2084106" y="44640"/>
            <a:ext cx="6525294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/>
          <a:lstStyle/>
          <a:p>
            <a:pPr algn="ctr"/>
            <a:r>
              <a:rPr lang="en-US" sz="3000" b="1" spc="-1" dirty="0">
                <a:solidFill>
                  <a:srgbClr val="66003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Non-Reacting Flow Analysis</a:t>
            </a:r>
          </a:p>
        </p:txBody>
      </p:sp>
      <p:pic>
        <p:nvPicPr>
          <p:cNvPr id="5" name="vel-och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9457" r="18492" b="11554"/>
          <a:stretch/>
        </p:blipFill>
        <p:spPr>
          <a:xfrm>
            <a:off x="5107873" y="1051684"/>
            <a:ext cx="3907973" cy="2942648"/>
          </a:xfrm>
          <a:prstGeom prst="rect">
            <a:avLst/>
          </a:prstGeom>
        </p:spPr>
      </p:pic>
      <p:pic>
        <p:nvPicPr>
          <p:cNvPr id="6" name="nexgen_vel">
            <a:hlinkClick r:id="" action="ppaction://media"/>
            <a:extLst>
              <a:ext uri="{FF2B5EF4-FFF2-40B4-BE49-F238E27FC236}">
                <a16:creationId xmlns:a16="http://schemas.microsoft.com/office/drawing/2014/main" id="{DE4880AC-6C71-4844-82AF-7105EF60CEC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363" y="4403082"/>
            <a:ext cx="4427637" cy="2173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6053" r="6004"/>
          <a:stretch/>
        </p:blipFill>
        <p:spPr>
          <a:xfrm>
            <a:off x="0" y="1040590"/>
            <a:ext cx="4976446" cy="30512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1" y="4337164"/>
            <a:ext cx="2952905" cy="21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65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8B01C-3310-4DB6-9552-C2CDA86931B9}" type="slidenum">
              <a:rPr lang="zh-CN" altLang="en-US" smtClean="0"/>
              <a:pPr>
                <a:defRPr/>
              </a:pPr>
              <a:t>6</a:t>
            </a:fld>
            <a:endParaRPr lang="en-US" altLang="zh-CN"/>
          </a:p>
        </p:txBody>
      </p:sp>
      <p:sp>
        <p:nvSpPr>
          <p:cNvPr id="4" name="CustomShape 1"/>
          <p:cNvSpPr/>
          <p:nvPr/>
        </p:nvSpPr>
        <p:spPr>
          <a:xfrm>
            <a:off x="2084106" y="44640"/>
            <a:ext cx="6525294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/>
          <a:lstStyle/>
          <a:p>
            <a:pPr algn="ctr"/>
            <a:r>
              <a:rPr lang="en-US" sz="3000" b="1" spc="-1" dirty="0">
                <a:solidFill>
                  <a:srgbClr val="66003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Vaporization and Mixing Analysis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94" y="1218115"/>
            <a:ext cx="8755811" cy="53057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8512" y="2664069"/>
            <a:ext cx="276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Accepted for publication</a:t>
            </a:r>
          </a:p>
        </p:txBody>
      </p:sp>
      <p:pic>
        <p:nvPicPr>
          <p:cNvPr id="5" name="vaporiz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205" y="889787"/>
            <a:ext cx="3045414" cy="231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62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8B01C-3310-4DB6-9552-C2CDA86931B9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2570"/>
          <a:stretch/>
        </p:blipFill>
        <p:spPr>
          <a:xfrm>
            <a:off x="4764654" y="3502326"/>
            <a:ext cx="4385387" cy="3006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94" y="4167018"/>
            <a:ext cx="4481096" cy="2341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" y="1095556"/>
            <a:ext cx="4748850" cy="2863970"/>
          </a:xfrm>
          <a:prstGeom prst="rect">
            <a:avLst/>
          </a:prstGeom>
        </p:spPr>
      </p:pic>
      <p:sp>
        <p:nvSpPr>
          <p:cNvPr id="7" name="CustomShape 6"/>
          <p:cNvSpPr/>
          <p:nvPr/>
        </p:nvSpPr>
        <p:spPr>
          <a:xfrm>
            <a:off x="639610" y="3784594"/>
            <a:ext cx="2647053" cy="1749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900" b="0" strike="noStrike" spc="-1" dirty="0" err="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Inamura</a:t>
            </a:r>
            <a:r>
              <a:rPr lang="en-US" sz="900" b="0" strike="noStrike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, Takahashi and </a:t>
            </a:r>
            <a:r>
              <a:rPr lang="en-US" sz="900" b="0" strike="noStrike" spc="-1" dirty="0" err="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Kumakawa</a:t>
            </a:r>
            <a:r>
              <a:rPr lang="en-US" sz="900" b="0" strike="noStrike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, JPP 2001, 17(4)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" name="temp_anim">
            <a:hlinkClick r:id="" action="ppaction://media"/>
            <a:extLst>
              <a:ext uri="{FF2B5EF4-FFF2-40B4-BE49-F238E27FC236}">
                <a16:creationId xmlns:a16="http://schemas.microsoft.com/office/drawing/2014/main" id="{F24C3679-7166-D495-DE0F-110B314A7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4654" y="1187411"/>
            <a:ext cx="4369288" cy="1850741"/>
          </a:xfrm>
          <a:prstGeom prst="rect">
            <a:avLst/>
          </a:prstGeom>
        </p:spPr>
      </p:pic>
      <p:sp>
        <p:nvSpPr>
          <p:cNvPr id="9" name="CustomShape 1"/>
          <p:cNvSpPr/>
          <p:nvPr/>
        </p:nvSpPr>
        <p:spPr>
          <a:xfrm>
            <a:off x="2084106" y="44640"/>
            <a:ext cx="6525294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/>
          <a:lstStyle/>
          <a:p>
            <a:pPr algn="ctr"/>
            <a:r>
              <a:rPr lang="en-US" sz="3000" b="1" spc="-1" dirty="0">
                <a:solidFill>
                  <a:srgbClr val="66003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Development and Validation of Thickened Flame Combustion Model</a:t>
            </a:r>
          </a:p>
        </p:txBody>
      </p:sp>
    </p:spTree>
    <p:extLst>
      <p:ext uri="{BB962C8B-B14F-4D97-AF65-F5344CB8AC3E}">
        <p14:creationId xmlns:p14="http://schemas.microsoft.com/office/powerpoint/2010/main" val="409877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8B01C-3310-4DB6-9552-C2CDA86931B9}" type="slidenum">
              <a:rPr lang="zh-CN" altLang="en-US" smtClean="0"/>
              <a:pPr>
                <a:defRPr/>
              </a:pPr>
              <a:t>8</a:t>
            </a:fld>
            <a:endParaRPr lang="en-US" altLang="zh-CN"/>
          </a:p>
        </p:txBody>
      </p:sp>
      <p:sp>
        <p:nvSpPr>
          <p:cNvPr id="4" name="CustomShape 1"/>
          <p:cNvSpPr/>
          <p:nvPr/>
        </p:nvSpPr>
        <p:spPr>
          <a:xfrm>
            <a:off x="2084106" y="44640"/>
            <a:ext cx="6525294" cy="68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/>
          <a:lstStyle/>
          <a:p>
            <a:pPr algn="ctr"/>
            <a:r>
              <a:rPr lang="en-US" sz="3000" b="1" spc="-1" dirty="0">
                <a:solidFill>
                  <a:srgbClr val="66003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Flowchart of Upcoming Research</a:t>
            </a:r>
          </a:p>
          <a:p>
            <a:pPr algn="ctr"/>
            <a:r>
              <a:rPr lang="en-US" sz="3000" b="1" spc="-1" dirty="0" err="1">
                <a:solidFill>
                  <a:srgbClr val="66003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NexGen</a:t>
            </a:r>
            <a:r>
              <a:rPr lang="en-US" sz="3000" b="1" spc="-1" dirty="0">
                <a:solidFill>
                  <a:srgbClr val="660033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 Burner: Combustion Analysis</a:t>
            </a:r>
            <a:endParaRPr lang="en-US" sz="3000" b="1" spc="-1" dirty="0">
              <a:solidFill>
                <a:srgbClr val="660033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C37103-8577-E137-6481-C6FE35285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5" t="-53" r="17906" b="76297"/>
          <a:stretch/>
        </p:blipFill>
        <p:spPr>
          <a:xfrm>
            <a:off x="253305" y="1037859"/>
            <a:ext cx="2299300" cy="1722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9400D-A9F3-DD61-E3D4-6F947D3D3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" t="-160" b="15814"/>
          <a:stretch/>
        </p:blipFill>
        <p:spPr>
          <a:xfrm>
            <a:off x="2606482" y="1037859"/>
            <a:ext cx="3274881" cy="1840311"/>
          </a:xfrm>
          <a:prstGeom prst="rect">
            <a:avLst/>
          </a:prstGeom>
        </p:spPr>
      </p:pic>
      <p:pic>
        <p:nvPicPr>
          <p:cNvPr id="7" name="Picture 6" descr="A graph with a red line&#10;&#10;Description automatically generated">
            <a:extLst>
              <a:ext uri="{FF2B5EF4-FFF2-40B4-BE49-F238E27FC236}">
                <a16:creationId xmlns:a16="http://schemas.microsoft.com/office/drawing/2014/main" id="{41C2FF84-F2D9-F0AA-94D6-E0519FCA04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98" r="-299" b="2688"/>
          <a:stretch/>
        </p:blipFill>
        <p:spPr>
          <a:xfrm>
            <a:off x="5702204" y="977572"/>
            <a:ext cx="3441796" cy="1843287"/>
          </a:xfrm>
          <a:prstGeom prst="rect">
            <a:avLst/>
          </a:prstGeom>
        </p:spPr>
      </p:pic>
      <p:sp>
        <p:nvSpPr>
          <p:cNvPr id="8" name="CustomShape 3">
            <a:extLst>
              <a:ext uri="{FF2B5EF4-FFF2-40B4-BE49-F238E27FC236}">
                <a16:creationId xmlns:a16="http://schemas.microsoft.com/office/drawing/2014/main" id="{B4DA4287-61E5-050D-53F5-E5B54C05DC3E}"/>
              </a:ext>
            </a:extLst>
          </p:cNvPr>
          <p:cNvSpPr/>
          <p:nvPr/>
        </p:nvSpPr>
        <p:spPr>
          <a:xfrm>
            <a:off x="26913" y="2837271"/>
            <a:ext cx="3041740" cy="2946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14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A schematic of the injected cone</a:t>
            </a:r>
            <a:endParaRPr lang="en-US" sz="1400" b="0" strike="noStrike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  <a:cs typeface="Times New Roman"/>
            </a:endParaRPr>
          </a:p>
        </p:txBody>
      </p:sp>
      <p:sp>
        <p:nvSpPr>
          <p:cNvPr id="9" name="CustomShape 3">
            <a:extLst>
              <a:ext uri="{FF2B5EF4-FFF2-40B4-BE49-F238E27FC236}">
                <a16:creationId xmlns:a16="http://schemas.microsoft.com/office/drawing/2014/main" id="{F7EAED2B-A5EF-3391-B598-B2AA223FC48C}"/>
              </a:ext>
            </a:extLst>
          </p:cNvPr>
          <p:cNvSpPr/>
          <p:nvPr/>
        </p:nvSpPr>
        <p:spPr>
          <a:xfrm>
            <a:off x="2552605" y="2861759"/>
            <a:ext cx="3765760" cy="2719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14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Droplet size distribution from experiment</a:t>
            </a:r>
            <a:endParaRPr lang="en-US" sz="1400" b="0" strike="noStrike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  <a:cs typeface="Times New Roman"/>
            </a:endParaRP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31CB03CE-DB1C-B2A6-1914-CAC17B2E2E5A}"/>
              </a:ext>
            </a:extLst>
          </p:cNvPr>
          <p:cNvSpPr/>
          <p:nvPr/>
        </p:nvSpPr>
        <p:spPr>
          <a:xfrm>
            <a:off x="6164374" y="2866393"/>
            <a:ext cx="2866588" cy="3317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14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Cumulative droplet size distribution : computation</a:t>
            </a:r>
            <a:endParaRPr lang="en-US" sz="1400" b="0" strike="noStrike" spc="-1" dirty="0">
              <a:solidFill>
                <a:srgbClr val="000066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671883-C4B8-C7A8-D881-624D996B7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05" y="3198094"/>
            <a:ext cx="3777350" cy="215943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1E5975-5E6C-49B8-6216-875FF17DAF0A}"/>
              </a:ext>
            </a:extLst>
          </p:cNvPr>
          <p:cNvCxnSpPr/>
          <p:nvPr/>
        </p:nvCxnSpPr>
        <p:spPr bwMode="auto">
          <a:xfrm flipV="1">
            <a:off x="2280700" y="4438241"/>
            <a:ext cx="0" cy="1005840"/>
          </a:xfrm>
          <a:prstGeom prst="straightConnector1">
            <a:avLst/>
          </a:prstGeom>
          <a:ln w="28575">
            <a:headEnd type="none" w="med" len="med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CustomShape 3">
            <a:extLst>
              <a:ext uri="{FF2B5EF4-FFF2-40B4-BE49-F238E27FC236}">
                <a16:creationId xmlns:a16="http://schemas.microsoft.com/office/drawing/2014/main" id="{ABD31E6F-19A0-F33E-56F7-504281883FC9}"/>
              </a:ext>
            </a:extLst>
          </p:cNvPr>
          <p:cNvSpPr/>
          <p:nvPr/>
        </p:nvSpPr>
        <p:spPr>
          <a:xfrm>
            <a:off x="397820" y="5523962"/>
            <a:ext cx="3765760" cy="3030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16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Ignite the mixture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405680-A427-9E06-C083-8CEC3EC84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819" y="3587888"/>
            <a:ext cx="5102181" cy="2020218"/>
          </a:xfrm>
          <a:prstGeom prst="rect">
            <a:avLst/>
          </a:prstGeom>
        </p:spPr>
      </p:pic>
      <p:sp>
        <p:nvSpPr>
          <p:cNvPr id="17" name="CustomShape 3">
            <a:extLst>
              <a:ext uri="{FF2B5EF4-FFF2-40B4-BE49-F238E27FC236}">
                <a16:creationId xmlns:a16="http://schemas.microsoft.com/office/drawing/2014/main" id="{ABD31E6F-19A0-F33E-56F7-504281883FC9}"/>
              </a:ext>
            </a:extLst>
          </p:cNvPr>
          <p:cNvSpPr/>
          <p:nvPr/>
        </p:nvSpPr>
        <p:spPr>
          <a:xfrm>
            <a:off x="4201398" y="5846399"/>
            <a:ext cx="4829563" cy="5287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16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Self sustained combustion achieved (instantaneous temperature field at 12 </a:t>
            </a:r>
            <a:r>
              <a:rPr lang="en-US" sz="1600" spc="-1" dirty="0" err="1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ms</a:t>
            </a:r>
            <a:r>
              <a:rPr lang="en-US" sz="1600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ea typeface="+mn-lt"/>
                <a:cs typeface="+mn-lt"/>
              </a:rPr>
              <a:t> – front view)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8617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Kamin &amp; Khare/UC</a:t>
            </a:r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8B01C-3310-4DB6-9552-C2CDA86931B9}" type="slidenum">
              <a:rPr lang="zh-CN" altLang="en-US" smtClean="0"/>
              <a:pPr>
                <a:defRPr/>
              </a:pPr>
              <a:t>9</a:t>
            </a:fld>
            <a:endParaRPr lang="en-US" altLang="zh-CN"/>
          </a:p>
        </p:txBody>
      </p:sp>
      <p:sp>
        <p:nvSpPr>
          <p:cNvPr id="4" name="CustomShape 1"/>
          <p:cNvSpPr/>
          <p:nvPr/>
        </p:nvSpPr>
        <p:spPr>
          <a:xfrm>
            <a:off x="193430" y="2245509"/>
            <a:ext cx="8280400" cy="137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 anchorCtr="1"/>
          <a:lstStyle/>
          <a:p>
            <a:pPr algn="ctr">
              <a:lnSpc>
                <a:spcPct val="100000"/>
              </a:lnSpc>
            </a:pPr>
            <a:endParaRPr lang="en-US" sz="3000" b="1" spc="-1" dirty="0">
              <a:solidFill>
                <a:srgbClr val="660033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</a:endParaRPr>
          </a:p>
          <a:p>
            <a:pPr algn="ctr">
              <a:lnSpc>
                <a:spcPct val="100000"/>
              </a:lnSpc>
            </a:pPr>
            <a:endParaRPr lang="en-US" sz="3000" b="1" spc="-1" dirty="0">
              <a:solidFill>
                <a:srgbClr val="660033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</a:endParaRPr>
          </a:p>
          <a:p>
            <a:pPr algn="ctr">
              <a:lnSpc>
                <a:spcPct val="100000"/>
              </a:lnSpc>
            </a:pPr>
            <a:endParaRPr lang="en-US" sz="3000" b="1" spc="-1" dirty="0">
              <a:solidFill>
                <a:srgbClr val="660033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</a:endParaRPr>
          </a:p>
          <a:p>
            <a:pPr algn="ctr">
              <a:lnSpc>
                <a:spcPct val="100000"/>
              </a:lnSpc>
            </a:pPr>
            <a:endParaRPr lang="en-US" sz="3000" b="1" spc="-1" dirty="0">
              <a:solidFill>
                <a:srgbClr val="660033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</a:endParaRPr>
          </a:p>
          <a:p>
            <a:pPr algn="ctr">
              <a:lnSpc>
                <a:spcPct val="100000"/>
              </a:lnSpc>
            </a:pPr>
            <a:endParaRPr lang="en-US" sz="3000" b="1" spc="-1" dirty="0">
              <a:solidFill>
                <a:srgbClr val="660033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</a:endParaRPr>
          </a:p>
          <a:p>
            <a:pPr algn="ctr">
              <a:lnSpc>
                <a:spcPct val="100000"/>
              </a:lnSpc>
            </a:pPr>
            <a:endParaRPr lang="en-US" sz="3000" b="1" spc="-1" dirty="0">
              <a:solidFill>
                <a:srgbClr val="660033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</a:endParaRPr>
          </a:p>
          <a:p>
            <a:pPr algn="ctr">
              <a:lnSpc>
                <a:spcPct val="100000"/>
              </a:lnSpc>
            </a:pPr>
            <a:endParaRPr lang="en-US" sz="3000" b="1" spc="-1" dirty="0">
              <a:solidFill>
                <a:srgbClr val="660033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</a:endParaRPr>
          </a:p>
          <a:p>
            <a:pPr algn="ctr">
              <a:lnSpc>
                <a:spcPct val="100000"/>
              </a:lnSpc>
            </a:pPr>
            <a:endParaRPr lang="en-US" sz="3000" b="1" spc="-1" dirty="0">
              <a:solidFill>
                <a:srgbClr val="660033"/>
              </a:solidFill>
              <a:uFill>
                <a:solidFill>
                  <a:srgbClr val="FFFFFF"/>
                </a:solidFill>
              </a:uFill>
              <a:latin typeface="Times New Roman"/>
              <a:ea typeface="SimSun"/>
            </a:endParaRPr>
          </a:p>
          <a:p>
            <a:pPr algn="ctr">
              <a:lnSpc>
                <a:spcPct val="100000"/>
              </a:lnSpc>
            </a:pPr>
            <a:r>
              <a:rPr lang="en-US" sz="3000" b="1" spc="-1" dirty="0">
                <a:solidFill>
                  <a:srgbClr val="66003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Thank you for your attention</a:t>
            </a:r>
            <a:endParaRPr lang="en-US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ea typeface="SimSun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ea typeface="SimSun"/>
            </a:endParaRPr>
          </a:p>
          <a:p>
            <a:pPr>
              <a:lnSpc>
                <a:spcPct val="100000"/>
              </a:lnSpc>
            </a:pPr>
            <a:endParaRPr lang="en-US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ea typeface="SimSun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Prashant Khare, PhD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Associate Professor and Associate Department Head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Department of Aerospace Engineering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University of Cincinnati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Tel: (513) 556-5248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Email: </a:t>
            </a:r>
            <a:r>
              <a:rPr lang="en-US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  <a:hlinkClick r:id="rId2"/>
              </a:rPr>
              <a:t>Prashant.Khare@uc.edu</a:t>
            </a:r>
            <a:r>
              <a:rPr lang="en-US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Web: </a:t>
            </a:r>
            <a:r>
              <a:rPr lang="en-US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  <a:hlinkClick r:id="rId3"/>
              </a:rPr>
              <a:t>https://khare.uc.edu</a:t>
            </a:r>
            <a:r>
              <a:rPr lang="en-US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ea typeface="SimSun"/>
              </a:rPr>
              <a:t>  </a:t>
            </a:r>
          </a:p>
          <a:p>
            <a:pPr algn="ctr">
              <a:lnSpc>
                <a:spcPct val="100000"/>
              </a:lnSpc>
            </a:pPr>
            <a:r>
              <a:rPr lang="en-US" sz="3000" b="1" spc="-1" dirty="0">
                <a:solidFill>
                  <a:srgbClr val="66003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SimSun"/>
              </a:rPr>
              <a:t>  </a:t>
            </a:r>
            <a:endParaRPr lang="en-US" sz="3000" b="0" strike="noStrike" spc="-1" dirty="0">
              <a:solidFill>
                <a:srgbClr val="660033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12435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plate(2003-12)">
  <a:themeElements>
    <a:clrScheme name="">
      <a:dk1>
        <a:srgbClr val="000000"/>
      </a:dk1>
      <a:lt1>
        <a:srgbClr val="FFFFFF"/>
      </a:lt1>
      <a:dk2>
        <a:srgbClr val="CC6600"/>
      </a:dk2>
      <a:lt2>
        <a:srgbClr val="808080"/>
      </a:lt2>
      <a:accent1>
        <a:srgbClr val="FFFFCC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FFE2"/>
      </a:accent5>
      <a:accent6>
        <a:srgbClr val="E70000"/>
      </a:accent6>
      <a:hlink>
        <a:srgbClr val="0000FF"/>
      </a:hlink>
      <a:folHlink>
        <a:srgbClr val="0000FF"/>
      </a:folHlink>
    </a:clrScheme>
    <a:fontScheme name="Template(2003-12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Template(2003-12)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(2003-12)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(2003-12)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(2003-12)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(2003-12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(2003-12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(2003-12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(2003-12) 8">
        <a:dk1>
          <a:srgbClr val="00CC00"/>
        </a:dk1>
        <a:lt1>
          <a:srgbClr val="FFFFFF"/>
        </a:lt1>
        <a:dk2>
          <a:srgbClr val="0000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FFFFFF"/>
        </a:accent3>
        <a:accent4>
          <a:srgbClr val="00AE00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OC xmlns="00de8514-e5ab-4592-9c5c-99491263f2a6">
      <UserInfo>
        <DisplayName/>
        <AccountId xsi:nil="true"/>
        <AccountType/>
      </UserInfo>
    </POC>
    <PublishedReportLink xmlns="00de8514-e5ab-4592-9c5c-99491263f2a6">
      <Url xsi:nil="true"/>
      <Description xsi:nil="true"/>
    </PublishedReportLink>
    <TaxCatchAll xmlns="20cbcf66-486f-4d8d-9009-904e4a3661a7" xsi:nil="true"/>
    <RPA xmlns="00de8514-e5ab-4592-9c5c-99491263f2a6" xsi:nil="true"/>
    <lcf76f155ced4ddcb4097134ff3c332f xmlns="00de8514-e5ab-4592-9c5c-99491263f2a6">
      <Terms xmlns="http://schemas.microsoft.com/office/infopath/2007/PartnerControls"/>
    </lcf76f155ced4ddcb4097134ff3c332f>
    <EditingStatus xmlns="00de8514-e5ab-4592-9c5c-99491263f2a6">Comment Round 1</Editing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3F37B7F4C884D97803CC9C545C84A" ma:contentTypeVersion="20" ma:contentTypeDescription="Create a new document." ma:contentTypeScope="" ma:versionID="ec45ddaa80f943bda01dd9fe08bd6ce9">
  <xsd:schema xmlns:xsd="http://www.w3.org/2001/XMLSchema" xmlns:xs="http://www.w3.org/2001/XMLSchema" xmlns:p="http://schemas.microsoft.com/office/2006/metadata/properties" xmlns:ns2="00de8514-e5ab-4592-9c5c-99491263f2a6" xmlns:ns3="20cbcf66-486f-4d8d-9009-904e4a3661a7" targetNamespace="http://schemas.microsoft.com/office/2006/metadata/properties" ma:root="true" ma:fieldsID="db53bf72a5ca3013f205daf61aa561ae" ns2:_="" ns3:_="">
    <xsd:import namespace="00de8514-e5ab-4592-9c5c-99491263f2a6"/>
    <xsd:import namespace="20cbcf66-486f-4d8d-9009-904e4a366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OC" minOccurs="0"/>
                <xsd:element ref="ns2:RPA" minOccurs="0"/>
                <xsd:element ref="ns2:EditingStatus" minOccurs="0"/>
                <xsd:element ref="ns2:PublishedReportLink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e8514-e5ab-4592-9c5c-99491263f2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File Tags" ma:readOnly="false" ma:default="" ma:fieldId="{5cf76f15-5ced-4ddc-b409-7134ff3c332f}" ma:taxonomyMulti="true" ma:sspId="e2e69889-3f5c-4d03-949d-b90f720ff4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OC" ma:index="22" nillable="true" ma:displayName="Author" ma:description="Author" ma:format="Dropdown" ma:list="UserInfo" ma:SharePointGroup="0" ma:internalName="POC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PA" ma:index="23" nillable="true" ma:displayName="RPA" ma:format="RadioButtons" ma:internalName="RPA">
      <xsd:simpleType>
        <xsd:restriction base="dms:Choice">
          <xsd:enumeration value="RPA 1"/>
          <xsd:enumeration value="RPA 2"/>
          <xsd:enumeration value="RPA 3"/>
          <xsd:enumeration value="RPA 4"/>
          <xsd:enumeration value="RPA 5"/>
          <xsd:enumeration value="RPA 6"/>
        </xsd:restriction>
      </xsd:simpleType>
    </xsd:element>
    <xsd:element name="EditingStatus" ma:index="24" nillable="true" ma:displayName="Editing Status" ma:default="Comment Round 1" ma:description="Stages of the Editing Process" ma:format="Dropdown" ma:internalName="EditingStatus">
      <xsd:simpleType>
        <xsd:restriction base="dms:Choice">
          <xsd:enumeration value="Comment Round 1"/>
          <xsd:enumeration value="Comment Round 2"/>
          <xsd:enumeration value="Comment Round 3"/>
          <xsd:enumeration value="Editing Process Round 1"/>
          <xsd:enumeration value="Editing Process Round 2"/>
          <xsd:enumeration value="Final Submission"/>
          <xsd:enumeration value="Published"/>
        </xsd:restriction>
      </xsd:simpleType>
    </xsd:element>
    <xsd:element name="PublishedReportLink" ma:index="25" nillable="true" ma:displayName="Fire Safety Reports Link" ma:format="Hyperlink" ma:internalName="PublishedReport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bcf66-486f-4d8d-9009-904e4a3661a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51339c-1024-4432-8cf6-9db4267b54af}" ma:internalName="TaxCatchAll" ma:showField="CatchAllData" ma:web="20cbcf66-486f-4d8d-9009-904e4a366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BFD384-2A33-428F-AAD5-093F099BB2B3}">
  <ds:schemaRefs>
    <ds:schemaRef ds:uri="http://schemas.microsoft.com/office/infopath/2007/PartnerControls"/>
    <ds:schemaRef ds:uri="59dcefdf-a44d-43ee-a342-00915a2874c4"/>
    <ds:schemaRef ds:uri="http://purl.org/dc/elements/1.1/"/>
    <ds:schemaRef ds:uri="http://schemas.microsoft.com/office/2006/documentManagement/types"/>
    <ds:schemaRef ds:uri="http://www.w3.org/XML/1998/namespace"/>
    <ds:schemaRef ds:uri="c3ce0e55-8f88-4fed-a561-5eda18ae300d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1A7857B-8B65-449F-94A9-00010F367A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7159C2-A850-4DA2-9CF8-F97BA5E893FF}"/>
</file>

<file path=docProps/app.xml><?xml version="1.0" encoding="utf-8"?>
<Properties xmlns="http://schemas.openxmlformats.org/officeDocument/2006/extended-properties" xmlns:vt="http://schemas.openxmlformats.org/officeDocument/2006/docPropsVTypes">
  <TotalTime>3209</TotalTime>
  <Words>401</Words>
  <Application>Microsoft Office PowerPoint</Application>
  <PresentationFormat>On-screen Show (4:3)</PresentationFormat>
  <Paragraphs>92</Paragraphs>
  <Slides>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Template(2003-12)</vt:lpstr>
      <vt:lpstr>High-Fidelity Modeling and Simulation of the NexGen Burner</vt:lpstr>
      <vt:lpstr>Computations: Overall 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Presentation/Poster  Figures</dc:title>
  <dc:creator>Prashant Khare</dc:creator>
  <cp:lastModifiedBy>Khare, Prashant (kharept)</cp:lastModifiedBy>
  <cp:revision>784</cp:revision>
  <dcterms:created xsi:type="dcterms:W3CDTF">2017-09-18T22:50:30Z</dcterms:created>
  <dcterms:modified xsi:type="dcterms:W3CDTF">2024-04-01T14:00:02Z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0x010100D5F4AE0160CBB74ABAC33B6C45B5EC59</vt:lpwstr>
  </property>
</Properties>
</file>