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55" r:id="rId5"/>
    <p:sldMasterId id="2147483768" r:id="rId6"/>
    <p:sldMasterId id="2147483781" r:id="rId7"/>
    <p:sldMasterId id="2147483794" r:id="rId8"/>
  </p:sldMasterIdLst>
  <p:notesMasterIdLst>
    <p:notesMasterId r:id="rId47"/>
  </p:notesMasterIdLst>
  <p:sldIdLst>
    <p:sldId id="392" r:id="rId9"/>
    <p:sldId id="464" r:id="rId10"/>
    <p:sldId id="584" r:id="rId11"/>
    <p:sldId id="585" r:id="rId12"/>
    <p:sldId id="588" r:id="rId13"/>
    <p:sldId id="586" r:id="rId14"/>
    <p:sldId id="587" r:id="rId15"/>
    <p:sldId id="932" r:id="rId16"/>
    <p:sldId id="504" r:id="rId17"/>
    <p:sldId id="944" r:id="rId18"/>
    <p:sldId id="933" r:id="rId19"/>
    <p:sldId id="897" r:id="rId20"/>
    <p:sldId id="936" r:id="rId21"/>
    <p:sldId id="898" r:id="rId22"/>
    <p:sldId id="899" r:id="rId23"/>
    <p:sldId id="937" r:id="rId24"/>
    <p:sldId id="934" r:id="rId25"/>
    <p:sldId id="869" r:id="rId26"/>
    <p:sldId id="870" r:id="rId27"/>
    <p:sldId id="849" r:id="rId28"/>
    <p:sldId id="878" r:id="rId29"/>
    <p:sldId id="921" r:id="rId30"/>
    <p:sldId id="923" r:id="rId31"/>
    <p:sldId id="924" r:id="rId32"/>
    <p:sldId id="935" r:id="rId33"/>
    <p:sldId id="942" r:id="rId34"/>
    <p:sldId id="943" r:id="rId35"/>
    <p:sldId id="583" r:id="rId36"/>
    <p:sldId id="906" r:id="rId37"/>
    <p:sldId id="907" r:id="rId38"/>
    <p:sldId id="915" r:id="rId39"/>
    <p:sldId id="941" r:id="rId40"/>
    <p:sldId id="914" r:id="rId41"/>
    <p:sldId id="916" r:id="rId42"/>
    <p:sldId id="938" r:id="rId43"/>
    <p:sldId id="578" r:id="rId44"/>
    <p:sldId id="930" r:id="rId45"/>
    <p:sldId id="845" r:id="rId46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D28DAF-A0BA-5269-8A94-8BEDED617BC1}" v="3" dt="2024-04-08T15:14:13.7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7" autoAdjust="0"/>
    <p:restoredTop sz="94628" autoAdjust="0"/>
  </p:normalViewPr>
  <p:slideViewPr>
    <p:cSldViewPr>
      <p:cViewPr varScale="1">
        <p:scale>
          <a:sx n="108" d="100"/>
          <a:sy n="108" d="100"/>
        </p:scale>
        <p:origin x="4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ns, Mike (FAA)" userId="S::mike.burns@faa.gov::649ac301-143c-4995-80cc-609a84d14d4c" providerId="AD" clId="Web-{10D28DAF-A0BA-5269-8A94-8BEDED617BC1}"/>
    <pc:docChg chg="modSld">
      <pc:chgData name="Burns, Mike (FAA)" userId="S::mike.burns@faa.gov::649ac301-143c-4995-80cc-609a84d14d4c" providerId="AD" clId="Web-{10D28DAF-A0BA-5269-8A94-8BEDED617BC1}" dt="2024-04-08T15:14:13.761" v="2" actId="1076"/>
      <pc:docMkLst>
        <pc:docMk/>
      </pc:docMkLst>
      <pc:sldChg chg="modSp">
        <pc:chgData name="Burns, Mike (FAA)" userId="S::mike.burns@faa.gov::649ac301-143c-4995-80cc-609a84d14d4c" providerId="AD" clId="Web-{10D28DAF-A0BA-5269-8A94-8BEDED617BC1}" dt="2024-04-08T15:14:13.761" v="2" actId="1076"/>
        <pc:sldMkLst>
          <pc:docMk/>
          <pc:sldMk cId="1362057579" sldId="921"/>
        </pc:sldMkLst>
        <pc:picChg chg="mod">
          <ac:chgData name="Burns, Mike (FAA)" userId="S::mike.burns@faa.gov::649ac301-143c-4995-80cc-609a84d14d4c" providerId="AD" clId="Web-{10D28DAF-A0BA-5269-8A94-8BEDED617BC1}" dt="2024-04-08T15:14:13.761" v="2" actId="1076"/>
          <ac:picMkLst>
            <pc:docMk/>
            <pc:sldMk cId="1362057579" sldId="921"/>
            <ac:picMk id="9" creationId="{51E4CD8B-7D36-344E-C72B-F51BC9B0FFCF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tech204\Documents\Pronto_HR2%20Smoke%20Monitoring\Filters_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Diamond Mask to 120-hole Plate Distance (* = HR2)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Sheet1!$E$4</c:f>
              <c:strCache>
                <c:ptCount val="1"/>
                <c:pt idx="0">
                  <c:v>Inch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Sheet1!$B$5:$B$27</c:f>
              <c:strCache>
                <c:ptCount val="23"/>
                <c:pt idx="0">
                  <c:v>Homebuilt</c:v>
                </c:pt>
                <c:pt idx="1">
                  <c:v>Homebuilt</c:v>
                </c:pt>
                <c:pt idx="2">
                  <c:v>Atlas </c:v>
                </c:pt>
                <c:pt idx="3">
                  <c:v>CSI</c:v>
                </c:pt>
                <c:pt idx="4">
                  <c:v>Atlas</c:v>
                </c:pt>
                <c:pt idx="5">
                  <c:v>CSI</c:v>
                </c:pt>
                <c:pt idx="6">
                  <c:v>Atlas</c:v>
                </c:pt>
                <c:pt idx="7">
                  <c:v>OSU</c:v>
                </c:pt>
                <c:pt idx="8">
                  <c:v>OSU</c:v>
                </c:pt>
                <c:pt idx="9">
                  <c:v>K.Svanks Co H.R.R Consulting</c:v>
                </c:pt>
                <c:pt idx="10">
                  <c:v>Govmark </c:v>
                </c:pt>
                <c:pt idx="11">
                  <c:v>FTT</c:v>
                </c:pt>
                <c:pt idx="12">
                  <c:v>FTT</c:v>
                </c:pt>
                <c:pt idx="13">
                  <c:v>FTT</c:v>
                </c:pt>
                <c:pt idx="14">
                  <c:v>Concept equipment</c:v>
                </c:pt>
                <c:pt idx="15">
                  <c:v>K.Svanks Co H.R.R Consulting</c:v>
                </c:pt>
                <c:pt idx="16">
                  <c:v>OSU</c:v>
                </c:pt>
                <c:pt idx="17">
                  <c:v>M.E.</c:v>
                </c:pt>
                <c:pt idx="18">
                  <c:v>M.E.*</c:v>
                </c:pt>
                <c:pt idx="19">
                  <c:v>Deatak*</c:v>
                </c:pt>
                <c:pt idx="20">
                  <c:v>M.E.</c:v>
                </c:pt>
                <c:pt idx="21">
                  <c:v>M.E.</c:v>
                </c:pt>
                <c:pt idx="22">
                  <c:v>M.E.</c:v>
                </c:pt>
              </c:strCache>
            </c:strRef>
          </c:cat>
          <c:val>
            <c:numRef>
              <c:f>Sheet1!$E$5:$E$27</c:f>
              <c:numCache>
                <c:formatCode>0.00</c:formatCode>
                <c:ptCount val="23"/>
                <c:pt idx="0">
                  <c:v>15.748031496062993</c:v>
                </c:pt>
                <c:pt idx="1">
                  <c:v>15.590551181102363</c:v>
                </c:pt>
                <c:pt idx="2" formatCode="General">
                  <c:v>15.25</c:v>
                </c:pt>
                <c:pt idx="3">
                  <c:v>15.2</c:v>
                </c:pt>
                <c:pt idx="4">
                  <c:v>15.15748031496063</c:v>
                </c:pt>
                <c:pt idx="5">
                  <c:v>15</c:v>
                </c:pt>
                <c:pt idx="6">
                  <c:v>14.763779527559056</c:v>
                </c:pt>
                <c:pt idx="7" formatCode="General">
                  <c:v>14.75</c:v>
                </c:pt>
                <c:pt idx="8">
                  <c:v>14.7</c:v>
                </c:pt>
                <c:pt idx="9">
                  <c:v>14.685039370078739</c:v>
                </c:pt>
                <c:pt idx="10">
                  <c:v>14.5</c:v>
                </c:pt>
                <c:pt idx="11">
                  <c:v>14.488188976377952</c:v>
                </c:pt>
                <c:pt idx="12">
                  <c:v>14.375</c:v>
                </c:pt>
                <c:pt idx="13">
                  <c:v>14.37007874015748</c:v>
                </c:pt>
                <c:pt idx="14">
                  <c:v>14.37007874015748</c:v>
                </c:pt>
                <c:pt idx="15">
                  <c:v>14.291338582677165</c:v>
                </c:pt>
                <c:pt idx="16">
                  <c:v>13.932499999999999</c:v>
                </c:pt>
                <c:pt idx="17">
                  <c:v>13.5</c:v>
                </c:pt>
                <c:pt idx="18">
                  <c:v>13.5</c:v>
                </c:pt>
                <c:pt idx="19">
                  <c:v>13.5</c:v>
                </c:pt>
                <c:pt idx="20">
                  <c:v>13.5</c:v>
                </c:pt>
                <c:pt idx="21">
                  <c:v>13.385826771653543</c:v>
                </c:pt>
                <c:pt idx="22" formatCode="General">
                  <c:v>13.25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1D-4C9B-A0A3-F6EECCB05C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3112256"/>
        <c:axId val="2023230416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Sheet1!$F$4</c:f>
              <c:strCache>
                <c:ptCount val="1"/>
                <c:pt idx="0">
                  <c:v>CM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Sheet1!$B$5:$B$27</c:f>
              <c:strCache>
                <c:ptCount val="23"/>
                <c:pt idx="0">
                  <c:v>Homebuilt</c:v>
                </c:pt>
                <c:pt idx="1">
                  <c:v>Homebuilt</c:v>
                </c:pt>
                <c:pt idx="2">
                  <c:v>Atlas </c:v>
                </c:pt>
                <c:pt idx="3">
                  <c:v>CSI</c:v>
                </c:pt>
                <c:pt idx="4">
                  <c:v>Atlas</c:v>
                </c:pt>
                <c:pt idx="5">
                  <c:v>CSI</c:v>
                </c:pt>
                <c:pt idx="6">
                  <c:v>Atlas</c:v>
                </c:pt>
                <c:pt idx="7">
                  <c:v>OSU</c:v>
                </c:pt>
                <c:pt idx="8">
                  <c:v>OSU</c:v>
                </c:pt>
                <c:pt idx="9">
                  <c:v>K.Svanks Co H.R.R Consulting</c:v>
                </c:pt>
                <c:pt idx="10">
                  <c:v>Govmark </c:v>
                </c:pt>
                <c:pt idx="11">
                  <c:v>FTT</c:v>
                </c:pt>
                <c:pt idx="12">
                  <c:v>FTT</c:v>
                </c:pt>
                <c:pt idx="13">
                  <c:v>FTT</c:v>
                </c:pt>
                <c:pt idx="14">
                  <c:v>Concept equipment</c:v>
                </c:pt>
                <c:pt idx="15">
                  <c:v>K.Svanks Co H.R.R Consulting</c:v>
                </c:pt>
                <c:pt idx="16">
                  <c:v>OSU</c:v>
                </c:pt>
                <c:pt idx="17">
                  <c:v>M.E.</c:v>
                </c:pt>
                <c:pt idx="18">
                  <c:v>M.E.*</c:v>
                </c:pt>
                <c:pt idx="19">
                  <c:v>Deatak*</c:v>
                </c:pt>
                <c:pt idx="20">
                  <c:v>M.E.</c:v>
                </c:pt>
                <c:pt idx="21">
                  <c:v>M.E.</c:v>
                </c:pt>
                <c:pt idx="22">
                  <c:v>M.E.</c:v>
                </c:pt>
              </c:strCache>
            </c:strRef>
          </c:cat>
          <c:val>
            <c:numRef>
              <c:f>Sheet1!$F$5:$F$27</c:f>
              <c:numCache>
                <c:formatCode>General</c:formatCode>
                <c:ptCount val="23"/>
                <c:pt idx="0" formatCode="0.0">
                  <c:v>40</c:v>
                </c:pt>
                <c:pt idx="1">
                  <c:v>39.6</c:v>
                </c:pt>
                <c:pt idx="2" formatCode="0.0">
                  <c:v>38.734999999999999</c:v>
                </c:pt>
                <c:pt idx="3" formatCode="0.0">
                  <c:v>38.607999999999997</c:v>
                </c:pt>
                <c:pt idx="4" formatCode="0.0">
                  <c:v>38.5</c:v>
                </c:pt>
                <c:pt idx="5">
                  <c:v>38.1</c:v>
                </c:pt>
                <c:pt idx="6">
                  <c:v>37.5</c:v>
                </c:pt>
                <c:pt idx="7" formatCode="0.0">
                  <c:v>37.465000000000003</c:v>
                </c:pt>
                <c:pt idx="8" formatCode="0.0">
                  <c:v>37.338000000000001</c:v>
                </c:pt>
                <c:pt idx="9" formatCode="0.0">
                  <c:v>37.299999999999997</c:v>
                </c:pt>
                <c:pt idx="10" formatCode="0.0">
                  <c:v>36.83</c:v>
                </c:pt>
                <c:pt idx="11">
                  <c:v>36.799999999999997</c:v>
                </c:pt>
                <c:pt idx="12" formatCode="0.0">
                  <c:v>36.512500000000003</c:v>
                </c:pt>
                <c:pt idx="13">
                  <c:v>36.5</c:v>
                </c:pt>
                <c:pt idx="14" formatCode="0.0">
                  <c:v>36.5</c:v>
                </c:pt>
                <c:pt idx="15" formatCode="0.0">
                  <c:v>36.299999999999997</c:v>
                </c:pt>
                <c:pt idx="16" formatCode="0.0">
                  <c:v>35.388549999999995</c:v>
                </c:pt>
                <c:pt idx="17" formatCode="0.0">
                  <c:v>34.29</c:v>
                </c:pt>
                <c:pt idx="18" formatCode="0.0">
                  <c:v>34.29</c:v>
                </c:pt>
                <c:pt idx="19" formatCode="0.0">
                  <c:v>34.29</c:v>
                </c:pt>
                <c:pt idx="20" formatCode="0.0">
                  <c:v>34.29</c:v>
                </c:pt>
                <c:pt idx="21" formatCode="0.0">
                  <c:v>34</c:v>
                </c:pt>
                <c:pt idx="22" formatCode="0.0">
                  <c:v>33.655000000000001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1D-4C9B-A0A3-F6EECCB05C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3106224"/>
        <c:axId val="659885936"/>
      </c:barChart>
      <c:catAx>
        <c:axId val="39311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3230416"/>
        <c:crosses val="autoZero"/>
        <c:auto val="1"/>
        <c:lblAlgn val="ctr"/>
        <c:lblOffset val="100"/>
        <c:noMultiLvlLbl val="0"/>
      </c:catAx>
      <c:valAx>
        <c:axId val="202323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Inches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112256"/>
        <c:crosses val="autoZero"/>
        <c:crossBetween val="between"/>
      </c:valAx>
      <c:valAx>
        <c:axId val="65988593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Centimeters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106224"/>
        <c:crosses val="max"/>
        <c:crossBetween val="between"/>
      </c:valAx>
      <c:catAx>
        <c:axId val="393106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598859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OSU Calibration Data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Sheet1!$I$20</c:f>
              <c:strCache>
                <c:ptCount val="1"/>
                <c:pt idx="0">
                  <c:v>Higher mask position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FF0000"/>
              </a:solidFill>
              <a:ln w="9525" cap="rnd">
                <a:solidFill>
                  <a:srgbClr val="FF0000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Sheet1!$J$58:$J$61</c:f>
              <c:numCache>
                <c:formatCode>0.00</c:formatCode>
                <c:ptCount val="4"/>
                <c:pt idx="0">
                  <c:v>1.042</c:v>
                </c:pt>
                <c:pt idx="1">
                  <c:v>4.085</c:v>
                </c:pt>
                <c:pt idx="2">
                  <c:v>6.3599999999999994</c:v>
                </c:pt>
                <c:pt idx="3">
                  <c:v>8.32</c:v>
                </c:pt>
              </c:numCache>
            </c:numRef>
          </c:xVal>
          <c:yVal>
            <c:numRef>
              <c:f>Sheet1!$K$58:$K$61</c:f>
              <c:numCache>
                <c:formatCode>0.0</c:formatCode>
                <c:ptCount val="4"/>
                <c:pt idx="0">
                  <c:v>21.004000000000001</c:v>
                </c:pt>
                <c:pt idx="1">
                  <c:v>25.590000000000003</c:v>
                </c:pt>
                <c:pt idx="2">
                  <c:v>29.14</c:v>
                </c:pt>
                <c:pt idx="3">
                  <c:v>32.08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5AA-4548-9520-87F43FB18778}"/>
            </c:ext>
          </c:extLst>
        </c:ser>
        <c:ser>
          <c:idx val="1"/>
          <c:order val="1"/>
          <c:tx>
            <c:strRef>
              <c:f>Sheet1!$V$20</c:f>
              <c:strCache>
                <c:ptCount val="1"/>
                <c:pt idx="0">
                  <c:v>Lower mask position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tx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Sheet1!$AG$36:$AG$39</c:f>
              <c:numCache>
                <c:formatCode>0.00</c:formatCode>
                <c:ptCount val="4"/>
                <c:pt idx="0">
                  <c:v>0.98000000000000009</c:v>
                </c:pt>
                <c:pt idx="1">
                  <c:v>3.93</c:v>
                </c:pt>
                <c:pt idx="2">
                  <c:v>6</c:v>
                </c:pt>
                <c:pt idx="3">
                  <c:v>8.0500000000000007</c:v>
                </c:pt>
              </c:numCache>
            </c:numRef>
          </c:xVal>
          <c:yVal>
            <c:numRef>
              <c:f>Sheet1!$AH$36:$AH$39</c:f>
              <c:numCache>
                <c:formatCode>0.0</c:formatCode>
                <c:ptCount val="4"/>
                <c:pt idx="0">
                  <c:v>23.59</c:v>
                </c:pt>
                <c:pt idx="1">
                  <c:v>29.200000000000003</c:v>
                </c:pt>
                <c:pt idx="2">
                  <c:v>33.394999999999996</c:v>
                </c:pt>
                <c:pt idx="3">
                  <c:v>37.479999999999997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5AA-4548-9520-87F43FB18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6970512"/>
        <c:axId val="1746002576"/>
      </c:scatterChart>
      <c:valAx>
        <c:axId val="1796970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Liters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6002576"/>
        <c:crosses val="autoZero"/>
        <c:crossBetween val="midCat"/>
      </c:valAx>
      <c:valAx>
        <c:axId val="1746002576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Millivolts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69705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ND Filter Testing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'[Filters_1.xlsx]Run #1'!$G$6:$I$6</c:f>
              <c:strCache>
                <c:ptCount val="1"/>
                <c:pt idx="0">
                  <c:v>Expected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'[Filters_1.xlsx]Run #1'!$E$9:$E$11,'[Filters_1.xlsx]Run #1'!$E$13:$E$14</c:f>
              <c:strCache>
                <c:ptCount val="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2+8</c:v>
                </c:pt>
                <c:pt idx="4">
                  <c:v>4+8</c:v>
                </c:pt>
              </c:strCache>
            </c:strRef>
          </c:xVal>
          <c:yVal>
            <c:numRef>
              <c:f>'[Filters_1.xlsx]Run #1'!$H$9:$H$11,'[Filters_1.xlsx]Run #1'!$H$13:$H$14</c:f>
              <c:numCache>
                <c:formatCode>0.0</c:formatCode>
                <c:ptCount val="5"/>
                <c:pt idx="0">
                  <c:v>39.6</c:v>
                </c:pt>
                <c:pt idx="1">
                  <c:v>79.2</c:v>
                </c:pt>
                <c:pt idx="2">
                  <c:v>118.8</c:v>
                </c:pt>
                <c:pt idx="3">
                  <c:v>158.4</c:v>
                </c:pt>
                <c:pt idx="4">
                  <c:v>198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C5A-4AD8-A716-4CCD1A8331C7}"/>
            </c:ext>
          </c:extLst>
        </c:ser>
        <c:ser>
          <c:idx val="1"/>
          <c:order val="1"/>
          <c:tx>
            <c:strRef>
              <c:f>'[Filters_1.xlsx]Run #1'!$J$6:$L$6</c:f>
              <c:strCache>
                <c:ptCount val="1"/>
                <c:pt idx="0">
                  <c:v>Observed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'[Filters_1.xlsx]Run #1'!$E$9:$E$11,'[Filters_1.xlsx]Run #1'!$E$13:$E$14</c:f>
              <c:strCache>
                <c:ptCount val="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2+8</c:v>
                </c:pt>
                <c:pt idx="4">
                  <c:v>4+8</c:v>
                </c:pt>
              </c:strCache>
            </c:strRef>
          </c:xVal>
          <c:yVal>
            <c:numRef>
              <c:f>'[Filters_1.xlsx]Run #1'!$K$9:$K$11,'[Filters_1.xlsx]Run #1'!$K$13:$K$14</c:f>
              <c:numCache>
                <c:formatCode>0.0</c:formatCode>
                <c:ptCount val="5"/>
                <c:pt idx="0">
                  <c:v>49.782323784025905</c:v>
                </c:pt>
                <c:pt idx="1">
                  <c:v>89.902030094208229</c:v>
                </c:pt>
                <c:pt idx="2">
                  <c:v>108.0695377081227</c:v>
                </c:pt>
                <c:pt idx="3">
                  <c:v>149.14253794279318</c:v>
                </c:pt>
                <c:pt idx="4">
                  <c:v>190.2155726580223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C5A-4AD8-A716-4CCD1A8331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8817128"/>
        <c:axId val="498815160"/>
      </c:scatterChart>
      <c:valAx>
        <c:axId val="4988171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ND Filter Combinations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815160"/>
        <c:crosses val="autoZero"/>
        <c:crossBetween val="midCat"/>
      </c:valAx>
      <c:valAx>
        <c:axId val="498815160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Specific</a:t>
                </a:r>
                <a:r>
                  <a:rPr lang="en-US" baseline="0"/>
                  <a:t> Optical Density (Ds)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8171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Calibrated Neutral Density Filter Testing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Sheet1!$D$3:$D$4</c:f>
              <c:strCache>
                <c:ptCount val="2"/>
                <c:pt idx="0">
                  <c:v>Calculated</c:v>
                </c:pt>
                <c:pt idx="1">
                  <c:v>S.O.D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Sheet1!$A$5:$A$11</c:f>
              <c:numCache>
                <c:formatCode>0.00</c:formatCode>
                <c:ptCount val="7"/>
                <c:pt idx="0">
                  <c:v>0.3</c:v>
                </c:pt>
                <c:pt idx="1">
                  <c:v>0.5</c:v>
                </c:pt>
                <c:pt idx="2">
                  <c:v>0.8</c:v>
                </c:pt>
                <c:pt idx="3">
                  <c:v>1</c:v>
                </c:pt>
                <c:pt idx="4">
                  <c:v>1.3</c:v>
                </c:pt>
                <c:pt idx="5">
                  <c:v>1.5</c:v>
                </c:pt>
                <c:pt idx="6">
                  <c:v>1.8</c:v>
                </c:pt>
              </c:numCache>
            </c:numRef>
          </c:xVal>
          <c:yVal>
            <c:numRef>
              <c:f>Sheet1!$D$5:$D$11</c:f>
              <c:numCache>
                <c:formatCode>0.0</c:formatCode>
                <c:ptCount val="7"/>
                <c:pt idx="0">
                  <c:v>39.375599999999999</c:v>
                </c:pt>
                <c:pt idx="1">
                  <c:v>66.132000000000005</c:v>
                </c:pt>
                <c:pt idx="2">
                  <c:v>105.5076</c:v>
                </c:pt>
                <c:pt idx="3">
                  <c:v>128.69999999999999</c:v>
                </c:pt>
                <c:pt idx="4">
                  <c:v>168.07559999999998</c:v>
                </c:pt>
                <c:pt idx="5">
                  <c:v>194.83199999999999</c:v>
                </c:pt>
                <c:pt idx="6">
                  <c:v>234.20759999999996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215-4469-A899-59EC23C8A0CD}"/>
            </c:ext>
          </c:extLst>
        </c:ser>
        <c:ser>
          <c:idx val="1"/>
          <c:order val="1"/>
          <c:tx>
            <c:strRef>
              <c:f>Sheet1!$E$3:$E$4</c:f>
              <c:strCache>
                <c:ptCount val="2"/>
                <c:pt idx="0">
                  <c:v>Measured</c:v>
                </c:pt>
                <c:pt idx="1">
                  <c:v>S.O.D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Sheet1!$A$5:$A$11</c:f>
              <c:numCache>
                <c:formatCode>0.00</c:formatCode>
                <c:ptCount val="7"/>
                <c:pt idx="0">
                  <c:v>0.3</c:v>
                </c:pt>
                <c:pt idx="1">
                  <c:v>0.5</c:v>
                </c:pt>
                <c:pt idx="2">
                  <c:v>0.8</c:v>
                </c:pt>
                <c:pt idx="3">
                  <c:v>1</c:v>
                </c:pt>
                <c:pt idx="4">
                  <c:v>1.3</c:v>
                </c:pt>
                <c:pt idx="5">
                  <c:v>1.5</c:v>
                </c:pt>
                <c:pt idx="6">
                  <c:v>1.8</c:v>
                </c:pt>
              </c:numCache>
            </c:numRef>
          </c:xVal>
          <c:yVal>
            <c:numRef>
              <c:f>Sheet1!$E$5:$E$11</c:f>
              <c:numCache>
                <c:formatCode>0.0</c:formatCode>
                <c:ptCount val="7"/>
                <c:pt idx="0">
                  <c:v>41.6</c:v>
                </c:pt>
                <c:pt idx="1">
                  <c:v>67.5</c:v>
                </c:pt>
                <c:pt idx="2">
                  <c:v>112.2</c:v>
                </c:pt>
                <c:pt idx="3">
                  <c:v>126.8</c:v>
                </c:pt>
                <c:pt idx="4">
                  <c:v>172.1</c:v>
                </c:pt>
                <c:pt idx="5">
                  <c:v>197.9</c:v>
                </c:pt>
                <c:pt idx="6">
                  <c:v>247.1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215-4469-A899-59EC23C8A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1613136"/>
        <c:axId val="281762272"/>
      </c:scatterChart>
      <c:valAx>
        <c:axId val="271613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Optical Density (O.D.)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762272"/>
        <c:crosses val="autoZero"/>
        <c:crossBetween val="midCat"/>
      </c:valAx>
      <c:valAx>
        <c:axId val="28176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Specific</a:t>
                </a:r>
                <a:r>
                  <a:rPr lang="en-US" baseline="0"/>
                  <a:t> Optical Density (S.O.D.)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6131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9"/>
          </a:xfrm>
          <a:prstGeom prst="rect">
            <a:avLst/>
          </a:prstGeom>
        </p:spPr>
        <p:txBody>
          <a:bodyPr vert="horz" lIns="95207" tIns="47604" rIns="95207" bIns="4760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3" y="0"/>
            <a:ext cx="3170583" cy="480389"/>
          </a:xfrm>
          <a:prstGeom prst="rect">
            <a:avLst/>
          </a:prstGeom>
        </p:spPr>
        <p:txBody>
          <a:bodyPr vert="horz" lIns="95207" tIns="47604" rIns="95207" bIns="4760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C92768-B90E-4E0F-808D-C0198C3BDAED}" type="datetimeFigureOut">
              <a:rPr lang="en-US"/>
              <a:pPr>
                <a:defRPr/>
              </a:pPr>
              <a:t>4/8/2024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07" tIns="47604" rIns="95207" bIns="4760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7"/>
            <a:ext cx="5850835" cy="4320213"/>
          </a:xfrm>
          <a:prstGeom prst="rect">
            <a:avLst/>
          </a:prstGeom>
        </p:spPr>
        <p:txBody>
          <a:bodyPr vert="horz" lIns="95207" tIns="47604" rIns="95207" bIns="4760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2"/>
            <a:ext cx="3170583" cy="480389"/>
          </a:xfrm>
          <a:prstGeom prst="rect">
            <a:avLst/>
          </a:prstGeom>
        </p:spPr>
        <p:txBody>
          <a:bodyPr vert="horz" lIns="95207" tIns="47604" rIns="95207" bIns="4760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3" y="9119172"/>
            <a:ext cx="3170583" cy="480389"/>
          </a:xfrm>
          <a:prstGeom prst="rect">
            <a:avLst/>
          </a:prstGeom>
        </p:spPr>
        <p:txBody>
          <a:bodyPr vert="horz" lIns="95207" tIns="47604" rIns="95207" bIns="4760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DA5AC4-8D80-46C8-9034-4FFDCB2F68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116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5379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3560" indent="-297523" defTabSz="9553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90092" indent="-238018" defTabSz="95537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66128" indent="-238018" defTabSz="95537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42165" indent="-238018" defTabSz="95537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18202" indent="-238018" defTabSz="95537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94238" indent="-238018" defTabSz="95537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70275" indent="-238018" defTabSz="95537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46311" indent="-238018" defTabSz="95537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7D97B401-3BBD-432E-9842-A972A548F323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7200" y="719138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5C8FA-7F31-4D30-A40F-DF90F4647120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953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4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1" y="0"/>
            <a:ext cx="4737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6"/>
          <p:cNvGrpSpPr>
            <a:grpSpLocks/>
          </p:cNvGrpSpPr>
          <p:nvPr userDrawn="1"/>
        </p:nvGrpSpPr>
        <p:grpSpPr bwMode="auto">
          <a:xfrm>
            <a:off x="7831667" y="269876"/>
            <a:ext cx="3206750" cy="911225"/>
            <a:chOff x="3700" y="170"/>
            <a:chExt cx="1515" cy="574"/>
          </a:xfrm>
        </p:grpSpPr>
        <p:pic>
          <p:nvPicPr>
            <p:cNvPr id="6" name="Picture 55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7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927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>
                  <a:solidFill>
                    <a:srgbClr val="FFFFFF"/>
                  </a:solidFill>
                  <a:cs typeface="+mn-cs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>
                  <a:solidFill>
                    <a:srgbClr val="FFFFFF"/>
                  </a:solidFill>
                  <a:cs typeface="+mn-cs"/>
                </a:rPr>
                <a:t>Administration</a:t>
              </a:r>
            </a:p>
          </p:txBody>
        </p:sp>
      </p:grp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4784" y="312738"/>
            <a:ext cx="6644216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edit master title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9017" y="1754188"/>
            <a:ext cx="6601883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851916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577DF96-2E7A-4654-BFB1-5D73A2FC9F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36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4518" y="344488"/>
            <a:ext cx="2823633" cy="5554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1" y="344488"/>
            <a:ext cx="8269817" cy="5554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953BA7B-8BAB-46F3-94C2-AC0E157018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8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44488"/>
            <a:ext cx="11296651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60401" y="1508126"/>
            <a:ext cx="10733617" cy="43910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25E4555-042A-406E-902A-54A74F4DA1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654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4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1" y="0"/>
            <a:ext cx="4737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6"/>
          <p:cNvGrpSpPr>
            <a:grpSpLocks/>
          </p:cNvGrpSpPr>
          <p:nvPr userDrawn="1"/>
        </p:nvGrpSpPr>
        <p:grpSpPr bwMode="auto">
          <a:xfrm>
            <a:off x="7831667" y="269876"/>
            <a:ext cx="3206750" cy="911225"/>
            <a:chOff x="3700" y="170"/>
            <a:chExt cx="1515" cy="574"/>
          </a:xfrm>
        </p:grpSpPr>
        <p:pic>
          <p:nvPicPr>
            <p:cNvPr id="6" name="Picture 55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7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927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4784" y="312738"/>
            <a:ext cx="6644216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edit master title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9017" y="1754188"/>
            <a:ext cx="6601883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531879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30368E95-FE0D-4279-859F-36827E4969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763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61A368A-4618-4894-AFA5-878D06D5BF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84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1508126"/>
            <a:ext cx="5264151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7751" y="1508126"/>
            <a:ext cx="526626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8DEDB76-5700-4C0F-BEC8-399EBCD981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845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CACA4AB9-1C5B-42E2-BE6B-DE00ECE0DC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230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5F19C3C-2631-44F0-8883-231C924A73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909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04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30368E95-FE0D-4279-859F-36827E4969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68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9D3DC70-9733-438B-8184-0AE2322392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397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067FFF2-7088-4EB0-9050-CE0C805201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0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577DF96-2E7A-4654-BFB1-5D73A2FC9F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52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4518" y="344488"/>
            <a:ext cx="2823633" cy="5554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1" y="344488"/>
            <a:ext cx="8269817" cy="5554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953BA7B-8BAB-46F3-94C2-AC0E157018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92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44488"/>
            <a:ext cx="11296651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60401" y="1508126"/>
            <a:ext cx="10733617" cy="43910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25E4555-042A-406E-902A-54A74F4DA1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76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4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1" y="0"/>
            <a:ext cx="4737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6"/>
          <p:cNvGrpSpPr>
            <a:grpSpLocks/>
          </p:cNvGrpSpPr>
          <p:nvPr userDrawn="1"/>
        </p:nvGrpSpPr>
        <p:grpSpPr bwMode="auto">
          <a:xfrm>
            <a:off x="7831667" y="269876"/>
            <a:ext cx="3206750" cy="911225"/>
            <a:chOff x="3700" y="170"/>
            <a:chExt cx="1515" cy="574"/>
          </a:xfrm>
        </p:grpSpPr>
        <p:pic>
          <p:nvPicPr>
            <p:cNvPr id="6" name="Picture 55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7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927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4784" y="312738"/>
            <a:ext cx="6644216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edit master title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9017" y="1754188"/>
            <a:ext cx="6601883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2911905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30368E95-FE0D-4279-859F-36827E4969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595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61A368A-4618-4894-AFA5-878D06D5BF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72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1508126"/>
            <a:ext cx="5264151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7751" y="1508126"/>
            <a:ext cx="526626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8DEDB76-5700-4C0F-BEC8-399EBCD981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6133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CACA4AB9-1C5B-42E2-BE6B-DE00ECE0DC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26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61A368A-4618-4894-AFA5-878D06D5BF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392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5F19C3C-2631-44F0-8883-231C924A73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6190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1001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9D3DC70-9733-438B-8184-0AE2322392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4756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067FFF2-7088-4EB0-9050-CE0C805201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7419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577DF96-2E7A-4654-BFB1-5D73A2FC9F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680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4518" y="344488"/>
            <a:ext cx="2823633" cy="5554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1" y="344488"/>
            <a:ext cx="8269817" cy="5554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953BA7B-8BAB-46F3-94C2-AC0E157018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347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44488"/>
            <a:ext cx="11296651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60401" y="1508126"/>
            <a:ext cx="10733617" cy="43910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25E4555-042A-406E-902A-54A74F4DA1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7235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4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1" y="0"/>
            <a:ext cx="4737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6"/>
          <p:cNvGrpSpPr>
            <a:grpSpLocks/>
          </p:cNvGrpSpPr>
          <p:nvPr userDrawn="1"/>
        </p:nvGrpSpPr>
        <p:grpSpPr bwMode="auto">
          <a:xfrm>
            <a:off x="7831667" y="269876"/>
            <a:ext cx="3206750" cy="911225"/>
            <a:chOff x="3700" y="170"/>
            <a:chExt cx="1515" cy="574"/>
          </a:xfrm>
        </p:grpSpPr>
        <p:pic>
          <p:nvPicPr>
            <p:cNvPr id="6" name="Picture 55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7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927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>
                  <a:solidFill>
                    <a:srgbClr val="FFFFFF"/>
                  </a:solidFill>
                  <a:cs typeface="+mn-cs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>
                  <a:solidFill>
                    <a:srgbClr val="FFFFFF"/>
                  </a:solidFill>
                  <a:cs typeface="+mn-cs"/>
                </a:rPr>
                <a:t>Administration</a:t>
              </a:r>
            </a:p>
          </p:txBody>
        </p:sp>
      </p:grp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4784" y="312738"/>
            <a:ext cx="6644216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edit master title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9017" y="1754188"/>
            <a:ext cx="6601883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9974782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CE30A-D123-4BDE-92C1-29570294B6E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385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7D1CD-FEB1-492A-B047-C1C7901855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0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1508126"/>
            <a:ext cx="5264151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7751" y="1508126"/>
            <a:ext cx="526626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8DEDB76-5700-4C0F-BEC8-399EBCD981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8037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1508126"/>
            <a:ext cx="5264151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7751" y="1508126"/>
            <a:ext cx="526626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8D713-4CC8-47AE-84F3-4779D05CC28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9DA17-CC95-42D9-939A-3A0D84D33F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031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EC34E-2735-4E85-A5D6-3EFD8941CC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2764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2953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0287B-0031-4DB4-BA39-117BC68CB7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318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7BBFD-2F38-47F5-A7EA-E41EF275F3E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071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B9C6-E1D5-45EF-8A63-B9CD406F0EC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718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4518" y="344488"/>
            <a:ext cx="2823633" cy="5554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1" y="344488"/>
            <a:ext cx="8269817" cy="5554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19255-61D5-4373-AE98-CC9E494838B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520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44488"/>
            <a:ext cx="11296651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60401" y="1508126"/>
            <a:ext cx="10733617" cy="43910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2EE1B-5277-4234-AB15-6E93A6C687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780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4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1" y="0"/>
            <a:ext cx="4737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6"/>
          <p:cNvGrpSpPr>
            <a:grpSpLocks/>
          </p:cNvGrpSpPr>
          <p:nvPr userDrawn="1"/>
        </p:nvGrpSpPr>
        <p:grpSpPr bwMode="auto">
          <a:xfrm>
            <a:off x="7831667" y="269876"/>
            <a:ext cx="3206750" cy="911225"/>
            <a:chOff x="3700" y="170"/>
            <a:chExt cx="1515" cy="574"/>
          </a:xfrm>
        </p:grpSpPr>
        <p:pic>
          <p:nvPicPr>
            <p:cNvPr id="6" name="Picture 55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7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927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dirty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4784" y="312738"/>
            <a:ext cx="6644216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edit master title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9017" y="1754188"/>
            <a:ext cx="6601883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03766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CACA4AB9-1C5B-42E2-BE6B-DE00ECE0DC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2905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CE30A-D123-4BDE-92C1-29570294B6E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931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7D1CD-FEB1-492A-B047-C1C7901855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8555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1508126"/>
            <a:ext cx="5264151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7751" y="1508126"/>
            <a:ext cx="526626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8D713-4CC8-47AE-84F3-4779D05CC28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669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9DA17-CC95-42D9-939A-3A0D84D33F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6305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EC34E-2735-4E85-A5D6-3EFD8941CC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313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6410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0287B-0031-4DB4-BA39-117BC68CB7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2374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7BBFD-2F38-47F5-A7EA-E41EF275F3E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9674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B9C6-E1D5-45EF-8A63-B9CD406F0EC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645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4518" y="344488"/>
            <a:ext cx="2823633" cy="5554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1" y="344488"/>
            <a:ext cx="8269817" cy="5554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19255-61D5-4373-AE98-CC9E494838B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3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5F19C3C-2631-44F0-8883-231C924A73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868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44488"/>
            <a:ext cx="11296651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60401" y="1508126"/>
            <a:ext cx="10733617" cy="43910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2EE1B-5277-4234-AB15-6E93A6C687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71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02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9D3DC70-9733-438B-8184-0AE2322392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628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067FFF2-7088-4EB0-9050-CE0C805201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806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1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44488"/>
            <a:ext cx="1129665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0401" y="1508126"/>
            <a:ext cx="10733617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B7820CA-5E37-44FD-9933-8C0E38B3C5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5" name="Rectangle 12"/>
          <p:cNvSpPr>
            <a:spLocks noChangeArrowheads="1"/>
          </p:cNvSpPr>
          <p:nvPr/>
        </p:nvSpPr>
        <p:spPr bwMode="auto">
          <a:xfrm>
            <a:off x="0" y="6035676"/>
            <a:ext cx="12192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6" name="Rectangle 17"/>
          <p:cNvSpPr>
            <a:spLocks noChangeArrowheads="1"/>
          </p:cNvSpPr>
          <p:nvPr/>
        </p:nvSpPr>
        <p:spPr bwMode="auto">
          <a:xfrm>
            <a:off x="9254067" y="63055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n-US" sz="1200" b="1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057" name="Group 25"/>
          <p:cNvGrpSpPr>
            <a:grpSpLocks/>
          </p:cNvGrpSpPr>
          <p:nvPr/>
        </p:nvGrpSpPr>
        <p:grpSpPr bwMode="auto">
          <a:xfrm>
            <a:off x="7611535" y="6124575"/>
            <a:ext cx="2275417" cy="661988"/>
            <a:chOff x="3596" y="3858"/>
            <a:chExt cx="1075" cy="417"/>
          </a:xfrm>
        </p:grpSpPr>
        <p:pic>
          <p:nvPicPr>
            <p:cNvPr id="2060" name="Picture 26" descr="NEW FAA LOGO"/>
            <p:cNvPicPr>
              <a:picLocks noChangeAspect="1" noChangeArrowheads="1"/>
            </p:cNvPicPr>
            <p:nvPr userDrawn="1"/>
          </p:nvPicPr>
          <p:blipFill>
            <a:blip r:embed="rId15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648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rgbClr val="FFFFFF"/>
                  </a:solidFill>
                  <a:cs typeface="+mn-cs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rgbClr val="FFFFFF"/>
                  </a:solidFill>
                  <a:cs typeface="+mn-cs"/>
                </a:rPr>
                <a:t>Administration</a:t>
              </a:r>
            </a:p>
          </p:txBody>
        </p:sp>
      </p:grp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599018" y="6205539"/>
            <a:ext cx="637963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C0C0C0"/>
                </a:solidFill>
                <a:cs typeface="+mn-cs"/>
              </a:rPr>
              <a:t>Heat Release Rate Test Apparatus </a:t>
            </a:r>
            <a:endParaRPr lang="en-US" sz="1200" dirty="0">
              <a:solidFill>
                <a:srgbClr val="C0C0C0"/>
              </a:solidFill>
              <a:cs typeface="+mn-cs"/>
            </a:endParaRPr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588433" y="6384925"/>
            <a:ext cx="49868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rgbClr val="C0C0C0"/>
                </a:solidFill>
                <a:cs typeface="+mn-cs"/>
              </a:rPr>
              <a:t>January 2024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1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44488"/>
            <a:ext cx="1129665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0401" y="1508126"/>
            <a:ext cx="10733617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B7820CA-5E37-44FD-9933-8C0E38B3C5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5" name="Rectangle 12"/>
          <p:cNvSpPr>
            <a:spLocks noChangeArrowheads="1"/>
          </p:cNvSpPr>
          <p:nvPr/>
        </p:nvSpPr>
        <p:spPr bwMode="auto">
          <a:xfrm>
            <a:off x="0" y="6105525"/>
            <a:ext cx="12192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6" name="Rectangle 17"/>
          <p:cNvSpPr>
            <a:spLocks noChangeArrowheads="1"/>
          </p:cNvSpPr>
          <p:nvPr/>
        </p:nvSpPr>
        <p:spPr bwMode="auto">
          <a:xfrm>
            <a:off x="9254067" y="63055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n-US" sz="1200" b="1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057" name="Group 25"/>
          <p:cNvGrpSpPr>
            <a:grpSpLocks/>
          </p:cNvGrpSpPr>
          <p:nvPr/>
        </p:nvGrpSpPr>
        <p:grpSpPr bwMode="auto">
          <a:xfrm>
            <a:off x="7611535" y="6124575"/>
            <a:ext cx="2275417" cy="661988"/>
            <a:chOff x="3596" y="3858"/>
            <a:chExt cx="1075" cy="417"/>
          </a:xfrm>
        </p:grpSpPr>
        <p:pic>
          <p:nvPicPr>
            <p:cNvPr id="2060" name="Picture 26" descr="NEW FAA LOGO"/>
            <p:cNvPicPr>
              <a:picLocks noChangeAspect="1" noChangeArrowheads="1"/>
            </p:cNvPicPr>
            <p:nvPr userDrawn="1"/>
          </p:nvPicPr>
          <p:blipFill>
            <a:blip r:embed="rId15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648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599018" y="6205539"/>
            <a:ext cx="637963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C0C0C0"/>
                </a:solidFill>
              </a:rPr>
              <a:t>Heat Release Rate Test Apparatus 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588433" y="6384925"/>
            <a:ext cx="49868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rgbClr val="C0C0C0"/>
                </a:solidFill>
              </a:rPr>
              <a:t>January 2024</a:t>
            </a:r>
          </a:p>
        </p:txBody>
      </p:sp>
    </p:spTree>
    <p:extLst>
      <p:ext uri="{BB962C8B-B14F-4D97-AF65-F5344CB8AC3E}">
        <p14:creationId xmlns:p14="http://schemas.microsoft.com/office/powerpoint/2010/main" val="206408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44488"/>
            <a:ext cx="1129665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0401" y="1508126"/>
            <a:ext cx="10733617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B7820CA-5E37-44FD-9933-8C0E38B3C5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5" name="Rectangle 12"/>
          <p:cNvSpPr>
            <a:spLocks noChangeArrowheads="1"/>
          </p:cNvSpPr>
          <p:nvPr/>
        </p:nvSpPr>
        <p:spPr bwMode="auto">
          <a:xfrm>
            <a:off x="0" y="6035676"/>
            <a:ext cx="12192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6" name="Rectangle 17"/>
          <p:cNvSpPr>
            <a:spLocks noChangeArrowheads="1"/>
          </p:cNvSpPr>
          <p:nvPr/>
        </p:nvSpPr>
        <p:spPr bwMode="auto">
          <a:xfrm>
            <a:off x="9254067" y="63055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n-US" sz="1200" b="1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057" name="Group 25"/>
          <p:cNvGrpSpPr>
            <a:grpSpLocks/>
          </p:cNvGrpSpPr>
          <p:nvPr/>
        </p:nvGrpSpPr>
        <p:grpSpPr bwMode="auto">
          <a:xfrm>
            <a:off x="7611535" y="6124575"/>
            <a:ext cx="2275417" cy="661988"/>
            <a:chOff x="3596" y="3858"/>
            <a:chExt cx="1075" cy="417"/>
          </a:xfrm>
        </p:grpSpPr>
        <p:pic>
          <p:nvPicPr>
            <p:cNvPr id="2060" name="Picture 26" descr="NEW FAA LOGO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648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599018" y="6205539"/>
            <a:ext cx="637963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C0C0C0"/>
                </a:solidFill>
              </a:rPr>
              <a:t>Heat Release Rate Test Apparatus 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588433" y="6384925"/>
            <a:ext cx="49868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rgbClr val="C0C0C0"/>
                </a:solidFill>
              </a:rPr>
              <a:t>January 2024</a:t>
            </a:r>
          </a:p>
        </p:txBody>
      </p:sp>
    </p:spTree>
    <p:extLst>
      <p:ext uri="{BB962C8B-B14F-4D97-AF65-F5344CB8AC3E}">
        <p14:creationId xmlns:p14="http://schemas.microsoft.com/office/powerpoint/2010/main" val="185255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44488"/>
            <a:ext cx="1129665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0401" y="1508126"/>
            <a:ext cx="10733617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C5C0F3C-57D1-44CF-9A1F-04764E96D3D1}" type="slidenum">
              <a:rPr lang="en-US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6"/>
            <a:ext cx="12192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9254067" y="63055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n-US" sz="1200" b="1" dirty="0">
              <a:solidFill>
                <a:srgbClr val="FFFFFF"/>
              </a:solidFill>
              <a:latin typeface="Arial" charset="0"/>
              <a:cs typeface="+mn-cs"/>
            </a:endParaRPr>
          </a:p>
        </p:txBody>
      </p:sp>
      <p:grpSp>
        <p:nvGrpSpPr>
          <p:cNvPr id="1033" name="Group 25"/>
          <p:cNvGrpSpPr>
            <a:grpSpLocks/>
          </p:cNvGrpSpPr>
          <p:nvPr userDrawn="1"/>
        </p:nvGrpSpPr>
        <p:grpSpPr bwMode="auto">
          <a:xfrm>
            <a:off x="7611535" y="6124575"/>
            <a:ext cx="2275417" cy="661988"/>
            <a:chOff x="3596" y="3858"/>
            <a:chExt cx="1075" cy="417"/>
          </a:xfrm>
        </p:grpSpPr>
        <p:pic>
          <p:nvPicPr>
            <p:cNvPr id="1036" name="Picture 26" descr="NEW FAA LOGO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648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rgbClr val="FFFFFF"/>
                  </a:solidFill>
                  <a:cs typeface="+mn-cs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rgbClr val="FFFFFF"/>
                  </a:solidFill>
                  <a:cs typeface="+mn-cs"/>
                </a:rPr>
                <a:t>Administration</a:t>
              </a:r>
            </a:p>
          </p:txBody>
        </p:sp>
      </p:grpSp>
      <p:sp>
        <p:nvSpPr>
          <p:cNvPr id="56349" name="Text Box 29"/>
          <p:cNvSpPr txBox="1">
            <a:spLocks noChangeArrowheads="1"/>
          </p:cNvSpPr>
          <p:nvPr userDrawn="1"/>
        </p:nvSpPr>
        <p:spPr bwMode="auto">
          <a:xfrm>
            <a:off x="599018" y="6205539"/>
            <a:ext cx="637963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FFFFFF"/>
                </a:solidFill>
                <a:cs typeface="+mn-cs"/>
              </a:rPr>
              <a:t>Heat Release Rate Test Apparatus </a:t>
            </a:r>
            <a:endParaRPr lang="en-US" sz="12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6350" name="Text Box 30"/>
          <p:cNvSpPr txBox="1">
            <a:spLocks noChangeArrowheads="1"/>
          </p:cNvSpPr>
          <p:nvPr userDrawn="1"/>
        </p:nvSpPr>
        <p:spPr bwMode="auto">
          <a:xfrm>
            <a:off x="588433" y="6384925"/>
            <a:ext cx="49868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rgbClr val="FFFFFF"/>
                </a:solidFill>
                <a:cs typeface="+mn-cs"/>
              </a:rPr>
              <a:t>January 2024</a:t>
            </a:r>
          </a:p>
        </p:txBody>
      </p:sp>
    </p:spTree>
    <p:extLst>
      <p:ext uri="{BB962C8B-B14F-4D97-AF65-F5344CB8AC3E}">
        <p14:creationId xmlns:p14="http://schemas.microsoft.com/office/powerpoint/2010/main" val="280280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44488"/>
            <a:ext cx="1129665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0401" y="1508126"/>
            <a:ext cx="10733617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C5C0F3C-57D1-44CF-9A1F-04764E96D3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6"/>
            <a:ext cx="12192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9254067" y="63055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0"/>
              </a:spcBef>
              <a:buFontTx/>
              <a:buNone/>
            </a:pPr>
            <a:endParaRPr lang="en-US" sz="1200" b="1" dirty="0">
              <a:solidFill>
                <a:srgbClr val="FFFFFF"/>
              </a:solidFill>
            </a:endParaRPr>
          </a:p>
        </p:txBody>
      </p:sp>
      <p:grpSp>
        <p:nvGrpSpPr>
          <p:cNvPr id="1033" name="Group 25"/>
          <p:cNvGrpSpPr>
            <a:grpSpLocks/>
          </p:cNvGrpSpPr>
          <p:nvPr userDrawn="1"/>
        </p:nvGrpSpPr>
        <p:grpSpPr bwMode="auto">
          <a:xfrm>
            <a:off x="7611535" y="6124575"/>
            <a:ext cx="2275417" cy="661988"/>
            <a:chOff x="3596" y="3858"/>
            <a:chExt cx="1075" cy="417"/>
          </a:xfrm>
        </p:grpSpPr>
        <p:pic>
          <p:nvPicPr>
            <p:cNvPr id="1036" name="Picture 26" descr="NEW FAA LOGO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648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56349" name="Text Box 29"/>
          <p:cNvSpPr txBox="1">
            <a:spLocks noChangeArrowheads="1"/>
          </p:cNvSpPr>
          <p:nvPr userDrawn="1"/>
        </p:nvSpPr>
        <p:spPr bwMode="auto">
          <a:xfrm>
            <a:off x="599018" y="6205539"/>
            <a:ext cx="637963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 b="1" baseline="0" dirty="0">
                <a:solidFill>
                  <a:schemeClr val="bg1"/>
                </a:solidFill>
              </a:rPr>
              <a:t>Heat Release Rate Test Apparatus </a:t>
            </a:r>
            <a:endParaRPr lang="en-US" sz="1200" baseline="0" dirty="0">
              <a:solidFill>
                <a:schemeClr val="bg1"/>
              </a:solidFill>
            </a:endParaRPr>
          </a:p>
        </p:txBody>
      </p:sp>
      <p:sp>
        <p:nvSpPr>
          <p:cNvPr id="56350" name="Text Box 30"/>
          <p:cNvSpPr txBox="1">
            <a:spLocks noChangeArrowheads="1"/>
          </p:cNvSpPr>
          <p:nvPr userDrawn="1"/>
        </p:nvSpPr>
        <p:spPr bwMode="auto">
          <a:xfrm>
            <a:off x="588433" y="6384925"/>
            <a:ext cx="49868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 baseline="0" dirty="0">
                <a:solidFill>
                  <a:schemeClr val="bg1"/>
                </a:solidFill>
              </a:rPr>
              <a:t>January 2024 Task Group</a:t>
            </a:r>
          </a:p>
        </p:txBody>
      </p:sp>
    </p:spTree>
    <p:extLst>
      <p:ext uri="{BB962C8B-B14F-4D97-AF65-F5344CB8AC3E}">
        <p14:creationId xmlns:p14="http://schemas.microsoft.com/office/powerpoint/2010/main" val="97522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2.MOV"/><Relationship Id="rId7" Type="http://schemas.openxmlformats.org/officeDocument/2006/relationships/image" Target="../media/image8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31.xml"/><Relationship Id="rId4" Type="http://schemas.openxmlformats.org/officeDocument/2006/relationships/video" Target="../media/media2.MO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Revised Rate of Heat Release Test Method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(HR2)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April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Bremen, Germany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312989" y="4875213"/>
            <a:ext cx="3800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Michael Burns, FAA Technical Center</a:t>
            </a:r>
          </a:p>
        </p:txBody>
      </p:sp>
    </p:spTree>
    <p:extLst>
      <p:ext uri="{BB962C8B-B14F-4D97-AF65-F5344CB8AC3E}">
        <p14:creationId xmlns:p14="http://schemas.microsoft.com/office/powerpoint/2010/main" val="2393959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95514" y="371331"/>
            <a:ext cx="84724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HR2 updates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57401" y="1014223"/>
                <a:ext cx="7549295" cy="4778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u="sng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Herb Curry Inc.</a:t>
                </a:r>
              </a:p>
              <a:p>
                <a:pPr marL="342900" indent="-342900"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Deatak HR2 moved out of FAATC and returned to Herb Curry Inc. (THANK YOU Kent Wenderoth)</a:t>
                </a:r>
              </a:p>
              <a:p>
                <a:pPr marL="342900" indent="-342900"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MFC’s returned to manufacturer for calibration</a:t>
                </a:r>
              </a:p>
              <a:p>
                <a:pPr marL="342900" indent="-342900"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FAA visit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𝑀𝑎𝑟𝑐h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4</m:t>
                        </m:r>
                        <m:r>
                          <a:rPr lang="en-US" sz="2400" i="1" baseline="300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𝑡h</m:t>
                        </m:r>
                      </m:e>
                    </m:d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tear down and measurement validation of equipment</a:t>
                </a:r>
              </a:p>
              <a:p>
                <a:pPr marL="342900" indent="-342900"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Developed checklist of equipment/modifications required</a:t>
                </a:r>
              </a:p>
              <a:p>
                <a:pPr marL="342900" indent="-342900"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Return visit for training and testing (TBD)</a:t>
                </a:r>
              </a:p>
              <a:p>
                <a:pPr>
                  <a:spcBef>
                    <a:spcPct val="50000"/>
                  </a:spcBef>
                  <a:defRPr/>
                </a:pPr>
                <a:endParaRPr lang="en-US" sz="1100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  <a:defRPr/>
                </a:pPr>
                <a:r>
                  <a:rPr lang="en-US" sz="2400" u="sng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Airbus (Germany) / </a:t>
                </a:r>
                <a:r>
                  <a:rPr lang="en-US" sz="2400" u="sng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Chemitox</a:t>
                </a:r>
                <a:r>
                  <a:rPr lang="en-US" sz="2400" u="sng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(Japan) HR2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TBD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1" y="1014223"/>
                <a:ext cx="7549295" cy="4778231"/>
              </a:xfrm>
              <a:prstGeom prst="rect">
                <a:avLst/>
              </a:prstGeom>
              <a:blipFill>
                <a:blip r:embed="rId2"/>
                <a:stretch>
                  <a:fillRect l="-1292" t="-1020" r="-969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5297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688557" y="2209800"/>
            <a:ext cx="48148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HR2 Airflow Control</a:t>
            </a:r>
          </a:p>
        </p:txBody>
      </p:sp>
    </p:spTree>
    <p:extLst>
      <p:ext uri="{BB962C8B-B14F-4D97-AF65-F5344CB8AC3E}">
        <p14:creationId xmlns:p14="http://schemas.microsoft.com/office/powerpoint/2010/main" val="3986158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95514" y="371331"/>
            <a:ext cx="84724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HR2 MFC (Alternative Manufacturer)</a:t>
            </a:r>
          </a:p>
        </p:txBody>
      </p:sp>
      <p:sp>
        <p:nvSpPr>
          <p:cNvPr id="2" name="Rectangle 1"/>
          <p:cNvSpPr/>
          <p:nvPr/>
        </p:nvSpPr>
        <p:spPr>
          <a:xfrm>
            <a:off x="2195514" y="1066801"/>
            <a:ext cx="754929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Currently using a Sierra Instruments MFC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Manufacturer stated they would no longer support this device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 to find alternative replacement MFC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use of sonic choke was added to the placeholder document as an alternative option</a:t>
            </a:r>
          </a:p>
        </p:txBody>
      </p:sp>
    </p:spTree>
    <p:extLst>
      <p:ext uri="{BB962C8B-B14F-4D97-AF65-F5344CB8AC3E}">
        <p14:creationId xmlns:p14="http://schemas.microsoft.com/office/powerpoint/2010/main" val="1323657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95514" y="371331"/>
            <a:ext cx="84724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HR2 MFC (Alternative Manufacturer)</a:t>
            </a:r>
          </a:p>
        </p:txBody>
      </p:sp>
      <p:sp>
        <p:nvSpPr>
          <p:cNvPr id="2" name="Rectangle 1"/>
          <p:cNvSpPr/>
          <p:nvPr/>
        </p:nvSpPr>
        <p:spPr>
          <a:xfrm>
            <a:off x="2195514" y="1066800"/>
            <a:ext cx="754929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Alicat Mass Flow Controller: P/N MCR-500SLPM-D/5M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Length: 5IN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selection: Air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 and sensor engineered for 0-500 SLPM full scale range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Range: (20 SCFM) 0 - 650 SLPM (30% custom range added)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Tuned pressure: P</a:t>
            </a:r>
            <a:r>
              <a:rPr lang="en-US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(In): 20 PSIG / P</a:t>
            </a:r>
            <a:r>
              <a:rPr lang="en-US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(Out): 0.5 PSIG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 Temperature and Pressure: 0°C &amp; 1 ATM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Display: LRV-67x51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Accuracy: ±(0.8% of reading + 0.2% of full scale)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Backlit monochrome display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 selectable gases</a:t>
            </a:r>
          </a:p>
        </p:txBody>
      </p:sp>
    </p:spTree>
    <p:extLst>
      <p:ext uri="{BB962C8B-B14F-4D97-AF65-F5344CB8AC3E}">
        <p14:creationId xmlns:p14="http://schemas.microsoft.com/office/powerpoint/2010/main" val="2141639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95514" y="371331"/>
            <a:ext cx="84724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HR2 MFC (Alternative Manufacturer)</a:t>
            </a:r>
          </a:p>
        </p:txBody>
      </p:sp>
      <p:sp>
        <p:nvSpPr>
          <p:cNvPr id="2" name="Rectangle 1"/>
          <p:cNvSpPr/>
          <p:nvPr/>
        </p:nvSpPr>
        <p:spPr>
          <a:xfrm>
            <a:off x="2195514" y="1066800"/>
            <a:ext cx="754929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0-5 Vdc primary analog output of mass flow rate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0-5 Vdc analog setpoint input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ASCII and Modbus RTU over RS-232 communication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8-pin mini DIN (Cable P/N USB-MD8-232 @ $100)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mm barrel power jack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Requirements: 24 Vdc and 1 A (P/N PVPS24U @ $55)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Default FKM elastomers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3/4" NPT female process connections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NIST traceable calibration certificate included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RoHS compliant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MFC Cost: $2450</a:t>
            </a:r>
          </a:p>
        </p:txBody>
      </p:sp>
    </p:spTree>
    <p:extLst>
      <p:ext uri="{BB962C8B-B14F-4D97-AF65-F5344CB8AC3E}">
        <p14:creationId xmlns:p14="http://schemas.microsoft.com/office/powerpoint/2010/main" val="173542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95514" y="371331"/>
            <a:ext cx="84724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HR2 MFC (Alternative Manufacturer)</a:t>
            </a:r>
          </a:p>
        </p:txBody>
      </p:sp>
      <p:sp>
        <p:nvSpPr>
          <p:cNvPr id="2" name="Rectangle 1"/>
          <p:cNvSpPr/>
          <p:nvPr/>
        </p:nvSpPr>
        <p:spPr>
          <a:xfrm>
            <a:off x="2195514" y="1289953"/>
            <a:ext cx="754929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Alicat Scientific, Inc.</a:t>
            </a:r>
          </a:p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7641 N Business Park Dr</a:t>
            </a:r>
          </a:p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Tucson, AZ 85743 USA</a:t>
            </a:r>
          </a:p>
          <a:p>
            <a:pPr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1-520-290-6060</a:t>
            </a:r>
          </a:p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orders@alicat.com</a:t>
            </a:r>
          </a:p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alicat.com</a:t>
            </a:r>
          </a:p>
        </p:txBody>
      </p:sp>
    </p:spTree>
    <p:extLst>
      <p:ext uri="{BB962C8B-B14F-4D97-AF65-F5344CB8AC3E}">
        <p14:creationId xmlns:p14="http://schemas.microsoft.com/office/powerpoint/2010/main" val="4005010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95514" y="371331"/>
            <a:ext cx="84724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HR2 MFC (Alternative Manufacturer)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CF2EB9-6005-6A0E-8A70-E29F424A35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56000" y="1590778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16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12157" y="2209800"/>
            <a:ext cx="81676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T-Burner Calibration &amp; Testing</a:t>
            </a:r>
          </a:p>
        </p:txBody>
      </p:sp>
    </p:spTree>
    <p:extLst>
      <p:ext uri="{BB962C8B-B14F-4D97-AF65-F5344CB8AC3E}">
        <p14:creationId xmlns:p14="http://schemas.microsoft.com/office/powerpoint/2010/main" val="4056534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95514" y="371331"/>
            <a:ext cx="84724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Calibration Method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4774" y="1143000"/>
            <a:ext cx="75492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Unlike the OSU, the HR2 calibration captures steady state thermopile values at a ‘zero’ flow condition and a ‘span’ flow condition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HR2 uses the upper pilot as the calibration burner while flowing 3 SLPM for 4 minutes averaging the final 20 seconds of thermopile signal.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Calibration factor range is 17 ± 2 W/°C</a:t>
            </a:r>
          </a:p>
        </p:txBody>
      </p:sp>
    </p:spTree>
    <p:extLst>
      <p:ext uri="{BB962C8B-B14F-4D97-AF65-F5344CB8AC3E}">
        <p14:creationId xmlns:p14="http://schemas.microsoft.com/office/powerpoint/2010/main" val="902821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95514" y="371331"/>
            <a:ext cx="84724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Calibration Method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5514" y="1045345"/>
            <a:ext cx="754929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an effort to better correlate OSU HRR values experimental testing was conducted using a T-shaped burner during calibration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Slight differences were discovered due to the change in position of calibration gas entry (from upper pilot burner to lower pilot position) 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HR2 calibration values increased approximately 10% to better correlate with OSU data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T-burner is used in HR2, calibration factor range changes from 17 ± 2 W/°C to 18 ± 2 W/°C</a:t>
            </a:r>
          </a:p>
        </p:txBody>
      </p:sp>
    </p:spTree>
    <p:extLst>
      <p:ext uri="{BB962C8B-B14F-4D97-AF65-F5344CB8AC3E}">
        <p14:creationId xmlns:p14="http://schemas.microsoft.com/office/powerpoint/2010/main" val="805322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95514" y="371331"/>
            <a:ext cx="84724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Talking Points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4774" y="1143001"/>
            <a:ext cx="754929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Diamond Mask Position Discussion (OSU)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 HR2 Updates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HR2 Airflow Control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T-Burner Calibration &amp; Testing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Smoke (SNPRM)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467105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95514" y="371331"/>
            <a:ext cx="84724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to consider: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25305" y="1143001"/>
            <a:ext cx="746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in plumbing to divert calibration gas from the upper burner to the lower burner position.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Calibration gas is lit immediately once gas is flowing.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changes to software to account for this change (pop-up information or notices etc.).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calibration procedure itself will not change.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Specify exact position of the T-burner within the chamber</a:t>
            </a:r>
          </a:p>
        </p:txBody>
      </p:sp>
    </p:spTree>
    <p:extLst>
      <p:ext uri="{BB962C8B-B14F-4D97-AF65-F5344CB8AC3E}">
        <p14:creationId xmlns:p14="http://schemas.microsoft.com/office/powerpoint/2010/main" val="3583268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95514" y="371331"/>
            <a:ext cx="84724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T-Burner Calibration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050257" y="1143001"/>
            <a:ext cx="80914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testing included installing the original OSU T-burner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 made indicating flames being drawn into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globar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pan as a result of the lower gas flow vs. OSU</a:t>
            </a:r>
          </a:p>
          <a:p>
            <a:pPr lvl="2"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HR2 @ 3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slpm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OSU @ 4, 6 &amp; 8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slpm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 was made to modify vertical T-burner to one having a radius allowing the flames to be more centrally positioned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continues developing new operating parameters</a:t>
            </a:r>
          </a:p>
          <a:p>
            <a:pPr lvl="1"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Baseline, TST, CF</a:t>
            </a:r>
          </a:p>
        </p:txBody>
      </p:sp>
    </p:spTree>
    <p:extLst>
      <p:ext uri="{BB962C8B-B14F-4D97-AF65-F5344CB8AC3E}">
        <p14:creationId xmlns:p14="http://schemas.microsoft.com/office/powerpoint/2010/main" val="1175514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95514" y="371331"/>
            <a:ext cx="84724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T-Burner Calibration</a:t>
            </a:r>
          </a:p>
        </p:txBody>
      </p:sp>
      <p:pic>
        <p:nvPicPr>
          <p:cNvPr id="6" name="Video 5">
            <a:hlinkClick r:id="" action="ppaction://media"/>
            <a:extLst>
              <a:ext uri="{FF2B5EF4-FFF2-40B4-BE49-F238E27FC236}">
                <a16:creationId xmlns:a16="http://schemas.microsoft.com/office/drawing/2014/main" id="{461212D6-5114-F0B6-9DA2-BE28AA66710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10222" b="35917"/>
          <a:stretch/>
        </p:blipFill>
        <p:spPr>
          <a:xfrm>
            <a:off x="2195513" y="1295252"/>
            <a:ext cx="3730228" cy="3566160"/>
          </a:xfrm>
          <a:prstGeom prst="rect">
            <a:avLst/>
          </a:prstGeom>
        </p:spPr>
      </p:pic>
      <p:pic>
        <p:nvPicPr>
          <p:cNvPr id="9" name="Video 8">
            <a:hlinkClick r:id="" action="ppaction://media"/>
            <a:extLst>
              <a:ext uri="{FF2B5EF4-FFF2-40B4-BE49-F238E27FC236}">
                <a16:creationId xmlns:a16="http://schemas.microsoft.com/office/drawing/2014/main" id="{51E4CD8B-7D36-344E-C72B-F51BC9B0FFCF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7"/>
          <a:srcRect l="-18289" t="2460" r="-10968" b="41523"/>
          <a:stretch/>
        </p:blipFill>
        <p:spPr>
          <a:xfrm>
            <a:off x="5369552" y="1303390"/>
            <a:ext cx="4636007" cy="356616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1EC0E5F-556A-566C-F37A-D36C0F1BE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5121039"/>
            <a:ext cx="84724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T-Vertical Post       T-Burner @ LP outlet  </a:t>
            </a:r>
          </a:p>
        </p:txBody>
      </p:sp>
    </p:spTree>
    <p:extLst>
      <p:ext uri="{BB962C8B-B14F-4D97-AF65-F5344CB8AC3E}">
        <p14:creationId xmlns:p14="http://schemas.microsoft.com/office/powerpoint/2010/main" val="136205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 mute="1">
                <p:cTn id="18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95514" y="371331"/>
            <a:ext cx="84724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T Burner Design &amp; Position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D9989-4157-DFEA-DD1B-13AFF7C0F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010" y="1480994"/>
            <a:ext cx="5938019" cy="38530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034235-8962-A330-6BE5-D9EA9E726AA0}"/>
              </a:ext>
            </a:extLst>
          </p:cNvPr>
          <p:cNvSpPr txBox="1"/>
          <p:nvPr/>
        </p:nvSpPr>
        <p:spPr>
          <a:xfrm>
            <a:off x="3352800" y="5334001"/>
            <a:ext cx="45764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Figure A4-8. Calibration Burner</a:t>
            </a:r>
          </a:p>
        </p:txBody>
      </p:sp>
    </p:spTree>
    <p:extLst>
      <p:ext uri="{BB962C8B-B14F-4D97-AF65-F5344CB8AC3E}">
        <p14:creationId xmlns:p14="http://schemas.microsoft.com/office/powerpoint/2010/main" val="774752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95514" y="371331"/>
            <a:ext cx="84724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to consider: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30D746-9277-E259-D4F3-30BA5A410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093" y="1185228"/>
            <a:ext cx="3345815" cy="4487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2340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812257" y="2133600"/>
            <a:ext cx="65674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Smoke Monitoring (SNRPM)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503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812257" y="228600"/>
            <a:ext cx="65674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Smoke Monitoring (SNRPM)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915567-0C4F-3BE1-46B5-41F6B17EAC27}"/>
              </a:ext>
            </a:extLst>
          </p:cNvPr>
          <p:cNvSpPr/>
          <p:nvPr/>
        </p:nvSpPr>
        <p:spPr>
          <a:xfrm>
            <a:off x="2050257" y="1143001"/>
            <a:ext cx="80914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system used single beam signal and thermopile type receiver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system uses a flat-sheet signal and an optical power meter.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System mounted on a platform that sits in the chimney area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Flat-sheet laser signal covers entire exhaust width (2”) at a height of 2” from outlet.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Purchased Edmund Optics calibrated ND filters to validate system (Optical density = 0.3, 0.5 and 1.0)</a:t>
            </a:r>
          </a:p>
        </p:txBody>
      </p:sp>
    </p:spTree>
    <p:extLst>
      <p:ext uri="{BB962C8B-B14F-4D97-AF65-F5344CB8AC3E}">
        <p14:creationId xmlns:p14="http://schemas.microsoft.com/office/powerpoint/2010/main" val="330901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812257" y="228600"/>
            <a:ext cx="65674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Smoke Monitoring (SNRPM)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A4646C-597C-964E-1F45-12FB6D690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374193" y="369009"/>
            <a:ext cx="4195476" cy="55910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E8CBD6-1933-3437-CE2D-540986021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355" y="1905001"/>
            <a:ext cx="2890684" cy="19566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D321BE-C3AC-62D9-0ACF-CDBC9D8150A2}"/>
              </a:ext>
            </a:extLst>
          </p:cNvPr>
          <p:cNvSpPr txBox="1"/>
          <p:nvPr/>
        </p:nvSpPr>
        <p:spPr>
          <a:xfrm>
            <a:off x="7696200" y="460189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Calibrated Optical Density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5A5F992-668D-30DE-E6D5-72346B23DB4C}"/>
              </a:ext>
            </a:extLst>
          </p:cNvPr>
          <p:cNvCxnSpPr/>
          <p:nvPr/>
        </p:nvCxnSpPr>
        <p:spPr bwMode="auto">
          <a:xfrm flipH="1" flipV="1">
            <a:off x="8839201" y="3276600"/>
            <a:ext cx="1344839" cy="121920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97955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EC2874-D542-E90C-7C7C-F8510EA13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756" y="676131"/>
            <a:ext cx="3048000" cy="2368912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95514" y="371331"/>
            <a:ext cx="84724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Smoke SNPRM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599378-FCBE-2C7D-C44A-3B67A72C7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2133600"/>
            <a:ext cx="2560542" cy="27739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526595-5C0E-6B07-E315-16038B733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564" y="1841433"/>
            <a:ext cx="2493480" cy="957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5494D9-D18B-CEFB-16D6-F721C6FC87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3840" y="3177904"/>
            <a:ext cx="3657917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59757" y="315792"/>
            <a:ext cx="84724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‘Flat Beam’ HR2 Smoke Monitoring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E2264B-ABDA-C6F0-9FF0-9A80EE234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571" y="1215961"/>
            <a:ext cx="2562225" cy="19913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482F47-5E0D-49E4-FAD4-502240CC6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818" y="3650697"/>
            <a:ext cx="2967383" cy="23062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AF39F7-FDE5-BA3A-281D-6B652DFC82FE}"/>
              </a:ext>
            </a:extLst>
          </p:cNvPr>
          <p:cNvSpPr txBox="1"/>
          <p:nvPr/>
        </p:nvSpPr>
        <p:spPr>
          <a:xfrm>
            <a:off x="3619500" y="1278061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30° Fan Angle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Generator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C81188-548C-A5B6-B0A3-A786AF00DC3C}"/>
              </a:ext>
            </a:extLst>
          </p:cNvPr>
          <p:cNvSpPr txBox="1"/>
          <p:nvPr/>
        </p:nvSpPr>
        <p:spPr>
          <a:xfrm>
            <a:off x="7802720" y="3650697"/>
            <a:ext cx="2333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Plano-Convex Lens (2)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140720-F297-4E61-BD00-95BEA4E66169}"/>
              </a:ext>
            </a:extLst>
          </p:cNvPr>
          <p:cNvSpPr txBox="1"/>
          <p:nvPr/>
        </p:nvSpPr>
        <p:spPr>
          <a:xfrm>
            <a:off x="4605684" y="5568360"/>
            <a:ext cx="331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Silicon Based Laser Power Meter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4C7B93-105A-E10A-44E9-6BC8EAFA50A1}"/>
              </a:ext>
            </a:extLst>
          </p:cNvPr>
          <p:cNvSpPr txBox="1"/>
          <p:nvPr/>
        </p:nvSpPr>
        <p:spPr>
          <a:xfrm>
            <a:off x="4762500" y="436610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660nm Bandpass Filter (1)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01AC1E-FAD2-D66D-D3A0-58EDC5043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7730" y="1035180"/>
            <a:ext cx="3243701" cy="2520982"/>
          </a:xfrm>
          <a:prstGeom prst="rect">
            <a:avLst/>
          </a:prstGeom>
        </p:spPr>
      </p:pic>
      <p:pic>
        <p:nvPicPr>
          <p:cNvPr id="1026" name="Picture 2" descr="TECHSPEC® Compact Mirrors &amp; Lens Mounts">
            <a:extLst>
              <a:ext uri="{FF2B5EF4-FFF2-40B4-BE49-F238E27FC236}">
                <a16:creationId xmlns:a16="http://schemas.microsoft.com/office/drawing/2014/main" id="{D18E89F1-82A5-2B8D-CD99-FB0909601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615" y="2188128"/>
            <a:ext cx="26193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462610-0526-1588-0BD0-AB954434EE7B}"/>
              </a:ext>
            </a:extLst>
          </p:cNvPr>
          <p:cNvSpPr txBox="1"/>
          <p:nvPr/>
        </p:nvSpPr>
        <p:spPr>
          <a:xfrm>
            <a:off x="7620001" y="4804805"/>
            <a:ext cx="271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(Approx. total cost $3000)</a:t>
            </a:r>
          </a:p>
        </p:txBody>
      </p:sp>
    </p:spTree>
    <p:extLst>
      <p:ext uri="{BB962C8B-B14F-4D97-AF65-F5344CB8AC3E}">
        <p14:creationId xmlns:p14="http://schemas.microsoft.com/office/powerpoint/2010/main" val="1225600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95514" y="371331"/>
            <a:ext cx="84724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Diamond Mask Position and Effect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23EBED-A443-441A-D165-439EB0C8A4BF}"/>
              </a:ext>
            </a:extLst>
          </p:cNvPr>
          <p:cNvSpPr txBox="1"/>
          <p:nvPr/>
        </p:nvSpPr>
        <p:spPr>
          <a:xfrm>
            <a:off x="2164557" y="1219201"/>
            <a:ext cx="786288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observation of vague or non-existent dimension called out in FAAFTHB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 a survey request out to Industry requesting the center  dimension of the diamond mask measurement relative to the 120-hole air distribution plate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results show compiled data from 10 OSU manufacturers:</a:t>
            </a:r>
          </a:p>
          <a:p>
            <a:pPr lvl="1"/>
            <a:r>
              <a:rPr lang="sv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lvl="1"/>
            <a:r>
              <a:rPr lang="sv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1"/>
            <a:r>
              <a:rPr lang="sv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lvl="1"/>
            <a:r>
              <a:rPr lang="sv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lvl="1"/>
            <a:r>
              <a:rPr lang="sv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75A292B-0FCE-F291-0DAB-8DA26CBE715B}"/>
              </a:ext>
            </a:extLst>
          </p:cNvPr>
          <p:cNvGraphicFramePr>
            <a:graphicFrameLocks noGrp="1"/>
          </p:cNvGraphicFramePr>
          <p:nvPr/>
        </p:nvGraphicFramePr>
        <p:xfrm>
          <a:off x="2971800" y="3889315"/>
          <a:ext cx="6248400" cy="1978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360">
                  <a:extLst>
                    <a:ext uri="{9D8B030D-6E8A-4147-A177-3AD203B41FA5}">
                      <a16:colId xmlns:a16="http://schemas.microsoft.com/office/drawing/2014/main" val="1447799163"/>
                    </a:ext>
                  </a:extLst>
                </a:gridCol>
                <a:gridCol w="3749040">
                  <a:extLst>
                    <a:ext uri="{9D8B030D-6E8A-4147-A177-3AD203B41FA5}">
                      <a16:colId xmlns:a16="http://schemas.microsoft.com/office/drawing/2014/main" val="1595951469"/>
                    </a:ext>
                  </a:extLst>
                </a:gridCol>
              </a:tblGrid>
              <a:tr h="395617">
                <a:tc>
                  <a:txBody>
                    <a:bodyPr/>
                    <a:lstStyle/>
                    <a:p>
                      <a:pPr algn="ctr"/>
                      <a:r>
                        <a:rPr lang="sv-SE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Atlas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Govmark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86666"/>
                  </a:ext>
                </a:extLst>
              </a:tr>
              <a:tr h="395617">
                <a:tc>
                  <a:txBody>
                    <a:bodyPr/>
                    <a:lstStyle/>
                    <a:p>
                      <a:pPr algn="ctr"/>
                      <a:r>
                        <a:rPr lang="sv-SE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Concept equipment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Homebuilt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599799"/>
                  </a:ext>
                </a:extLst>
              </a:tr>
              <a:tr h="395617">
                <a:tc>
                  <a:txBody>
                    <a:bodyPr/>
                    <a:lstStyle/>
                    <a:p>
                      <a:pPr algn="ctr"/>
                      <a:r>
                        <a:rPr lang="sv-SE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CSI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K.Svanks Co H.R.R Consulting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989552"/>
                  </a:ext>
                </a:extLst>
              </a:tr>
              <a:tr h="395617">
                <a:tc>
                  <a:txBody>
                    <a:bodyPr/>
                    <a:lstStyle/>
                    <a:p>
                      <a:pPr algn="ctr"/>
                      <a:r>
                        <a:rPr lang="sv-SE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Deatak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M.E.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659753"/>
                  </a:ext>
                </a:extLst>
              </a:tr>
              <a:tr h="395617">
                <a:tc>
                  <a:txBody>
                    <a:bodyPr/>
                    <a:lstStyle/>
                    <a:p>
                      <a:pPr algn="ctr"/>
                      <a:r>
                        <a:rPr lang="sv-SE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FTT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OSU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213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693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95514" y="371331"/>
            <a:ext cx="84724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Edmund Optics: Laser Product List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21BACC-3275-90EE-CEB3-AF5369AD4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162" y="1017922"/>
            <a:ext cx="9045677" cy="500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0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95514" y="371331"/>
            <a:ext cx="84724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Edmund Optics: Laser System</a:t>
            </a:r>
          </a:p>
        </p:txBody>
      </p:sp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E43A59CD-FB80-0E02-EFFD-A6281E6BB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11" y="980931"/>
            <a:ext cx="6736179" cy="505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87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95514" y="371331"/>
            <a:ext cx="84724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Edmund Optics: Laser System</a:t>
            </a:r>
          </a:p>
        </p:txBody>
      </p:sp>
      <p:pic>
        <p:nvPicPr>
          <p:cNvPr id="4" name="Picture 3" descr="A picture containing indoor, wall, kitchen, stove&#10;&#10;Description automatically generated">
            <a:extLst>
              <a:ext uri="{FF2B5EF4-FFF2-40B4-BE49-F238E27FC236}">
                <a16:creationId xmlns:a16="http://schemas.microsoft.com/office/drawing/2014/main" id="{17823A0C-1505-45D7-42D6-C8667EE01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912" y="980931"/>
            <a:ext cx="6742176" cy="505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622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95514" y="371331"/>
            <a:ext cx="84724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Edmund Optics: Laser System</a:t>
            </a:r>
          </a:p>
        </p:txBody>
      </p:sp>
      <p:pic>
        <p:nvPicPr>
          <p:cNvPr id="4" name="Picture 3" descr="A picture containing indoor, floor, cluttered&#10;&#10;Description automatically generated">
            <a:extLst>
              <a:ext uri="{FF2B5EF4-FFF2-40B4-BE49-F238E27FC236}">
                <a16:creationId xmlns:a16="http://schemas.microsoft.com/office/drawing/2014/main" id="{155F6D45-6F8C-4A3C-86FC-A125386DC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912" y="980931"/>
            <a:ext cx="6742176" cy="505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151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95514" y="371331"/>
            <a:ext cx="84724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Edmund Optics: Laser System (Initial)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50D5882-3B0B-954A-AE2F-3ADABDE187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5818216"/>
              </p:ext>
            </p:extLst>
          </p:nvPr>
        </p:nvGraphicFramePr>
        <p:xfrm>
          <a:off x="2194773" y="2819400"/>
          <a:ext cx="7405686" cy="3316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B549740-8953-5164-63F4-3D3762314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248555"/>
              </p:ext>
            </p:extLst>
          </p:nvPr>
        </p:nvGraphicFramePr>
        <p:xfrm>
          <a:off x="2362200" y="1143001"/>
          <a:ext cx="7162800" cy="1563233"/>
        </p:xfrm>
        <a:graphic>
          <a:graphicData uri="http://schemas.openxmlformats.org/drawingml/2006/table">
            <a:tbl>
              <a:tblPr/>
              <a:tblGrid>
                <a:gridCol w="957464">
                  <a:extLst>
                    <a:ext uri="{9D8B030D-6E8A-4147-A177-3AD203B41FA5}">
                      <a16:colId xmlns:a16="http://schemas.microsoft.com/office/drawing/2014/main" val="1274460046"/>
                    </a:ext>
                  </a:extLst>
                </a:gridCol>
                <a:gridCol w="775667">
                  <a:extLst>
                    <a:ext uri="{9D8B030D-6E8A-4147-A177-3AD203B41FA5}">
                      <a16:colId xmlns:a16="http://schemas.microsoft.com/office/drawing/2014/main" val="2427800135"/>
                    </a:ext>
                  </a:extLst>
                </a:gridCol>
                <a:gridCol w="775667">
                  <a:extLst>
                    <a:ext uri="{9D8B030D-6E8A-4147-A177-3AD203B41FA5}">
                      <a16:colId xmlns:a16="http://schemas.microsoft.com/office/drawing/2014/main" val="3654935456"/>
                    </a:ext>
                  </a:extLst>
                </a:gridCol>
                <a:gridCol w="775667">
                  <a:extLst>
                    <a:ext uri="{9D8B030D-6E8A-4147-A177-3AD203B41FA5}">
                      <a16:colId xmlns:a16="http://schemas.microsoft.com/office/drawing/2014/main" val="4156251328"/>
                    </a:ext>
                  </a:extLst>
                </a:gridCol>
                <a:gridCol w="775667">
                  <a:extLst>
                    <a:ext uri="{9D8B030D-6E8A-4147-A177-3AD203B41FA5}">
                      <a16:colId xmlns:a16="http://schemas.microsoft.com/office/drawing/2014/main" val="682150815"/>
                    </a:ext>
                  </a:extLst>
                </a:gridCol>
                <a:gridCol w="775667">
                  <a:extLst>
                    <a:ext uri="{9D8B030D-6E8A-4147-A177-3AD203B41FA5}">
                      <a16:colId xmlns:a16="http://schemas.microsoft.com/office/drawing/2014/main" val="171789404"/>
                    </a:ext>
                  </a:extLst>
                </a:gridCol>
                <a:gridCol w="775667">
                  <a:extLst>
                    <a:ext uri="{9D8B030D-6E8A-4147-A177-3AD203B41FA5}">
                      <a16:colId xmlns:a16="http://schemas.microsoft.com/office/drawing/2014/main" val="1768280584"/>
                    </a:ext>
                  </a:extLst>
                </a:gridCol>
                <a:gridCol w="775667">
                  <a:extLst>
                    <a:ext uri="{9D8B030D-6E8A-4147-A177-3AD203B41FA5}">
                      <a16:colId xmlns:a16="http://schemas.microsoft.com/office/drawing/2014/main" val="713295114"/>
                    </a:ext>
                  </a:extLst>
                </a:gridCol>
                <a:gridCol w="775667">
                  <a:extLst>
                    <a:ext uri="{9D8B030D-6E8A-4147-A177-3AD203B41FA5}">
                      <a16:colId xmlns:a16="http://schemas.microsoft.com/office/drawing/2014/main" val="1781793153"/>
                    </a:ext>
                  </a:extLst>
                </a:gridCol>
              </a:tblGrid>
              <a:tr h="22331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Expected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Observed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Delta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189894"/>
                  </a:ext>
                </a:extLst>
              </a:tr>
              <a:tr h="223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LT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LT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LT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351582"/>
                  </a:ext>
                </a:extLst>
              </a:tr>
              <a:tr h="223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347541"/>
                  </a:ext>
                </a:extLst>
              </a:tr>
              <a:tr h="223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144979"/>
                  </a:ext>
                </a:extLst>
              </a:tr>
              <a:tr h="223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015291"/>
                  </a:ext>
                </a:extLst>
              </a:tr>
              <a:tr h="223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964108"/>
                  </a:ext>
                </a:extLst>
              </a:tr>
              <a:tr h="223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872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4825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95514" y="371331"/>
            <a:ext cx="84724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Edmund Optics: Laser System (New)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0DBB3AB-DDC2-69EA-04EC-423AA78ED9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28019"/>
              </p:ext>
            </p:extLst>
          </p:nvPr>
        </p:nvGraphicFramePr>
        <p:xfrm>
          <a:off x="2316956" y="1000166"/>
          <a:ext cx="7558088" cy="2137986"/>
        </p:xfrm>
        <a:graphic>
          <a:graphicData uri="http://schemas.openxmlformats.org/drawingml/2006/table">
            <a:tbl>
              <a:tblPr/>
              <a:tblGrid>
                <a:gridCol w="1063000">
                  <a:extLst>
                    <a:ext uri="{9D8B030D-6E8A-4147-A177-3AD203B41FA5}">
                      <a16:colId xmlns:a16="http://schemas.microsoft.com/office/drawing/2014/main" val="2462521090"/>
                    </a:ext>
                  </a:extLst>
                </a:gridCol>
                <a:gridCol w="1321818">
                  <a:extLst>
                    <a:ext uri="{9D8B030D-6E8A-4147-A177-3AD203B41FA5}">
                      <a16:colId xmlns:a16="http://schemas.microsoft.com/office/drawing/2014/main" val="721974758"/>
                    </a:ext>
                  </a:extLst>
                </a:gridCol>
                <a:gridCol w="2024323">
                  <a:extLst>
                    <a:ext uri="{9D8B030D-6E8A-4147-A177-3AD203B41FA5}">
                      <a16:colId xmlns:a16="http://schemas.microsoft.com/office/drawing/2014/main" val="4286852134"/>
                    </a:ext>
                  </a:extLst>
                </a:gridCol>
                <a:gridCol w="1321818">
                  <a:extLst>
                    <a:ext uri="{9D8B030D-6E8A-4147-A177-3AD203B41FA5}">
                      <a16:colId xmlns:a16="http://schemas.microsoft.com/office/drawing/2014/main" val="3357012682"/>
                    </a:ext>
                  </a:extLst>
                </a:gridCol>
                <a:gridCol w="1136949">
                  <a:extLst>
                    <a:ext uri="{9D8B030D-6E8A-4147-A177-3AD203B41FA5}">
                      <a16:colId xmlns:a16="http://schemas.microsoft.com/office/drawing/2014/main" val="1104942760"/>
                    </a:ext>
                  </a:extLst>
                </a:gridCol>
                <a:gridCol w="690180">
                  <a:extLst>
                    <a:ext uri="{9D8B030D-6E8A-4147-A177-3AD203B41FA5}">
                      <a16:colId xmlns:a16="http://schemas.microsoft.com/office/drawing/2014/main" val="201502284"/>
                    </a:ext>
                  </a:extLst>
                </a:gridCol>
              </a:tblGrid>
              <a:tr h="237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Calibrated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Calculated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Measured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34356"/>
                  </a:ext>
                </a:extLst>
              </a:tr>
              <a:tr h="237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O.D.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O.D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Light Transmission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S.O.D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S.O.D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Delta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825942"/>
                  </a:ext>
                </a:extLst>
              </a:tr>
              <a:tr h="237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768092"/>
                  </a:ext>
                </a:extLst>
              </a:tr>
              <a:tr h="237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31.55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518501"/>
                  </a:ext>
                </a:extLst>
              </a:tr>
              <a:tr h="237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112.2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1735653"/>
                  </a:ext>
                </a:extLst>
              </a:tr>
              <a:tr h="237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126.8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7794270"/>
                  </a:ext>
                </a:extLst>
              </a:tr>
              <a:tr h="237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168.1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172.1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122223"/>
                  </a:ext>
                </a:extLst>
              </a:tr>
              <a:tr h="237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194.8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197.9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828908"/>
                  </a:ext>
                </a:extLst>
              </a:tr>
              <a:tr h="237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1.774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234.2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247.1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050780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D885246-E9C5-6BC6-360D-1DA2FF97A9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7827326"/>
              </p:ext>
            </p:extLst>
          </p:nvPr>
        </p:nvGraphicFramePr>
        <p:xfrm>
          <a:off x="2316956" y="3200400"/>
          <a:ext cx="7558088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0938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95514" y="371331"/>
            <a:ext cx="84724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Edmund Optics: Laser System (New)</a:t>
            </a:r>
          </a:p>
        </p:txBody>
      </p:sp>
      <p:sp>
        <p:nvSpPr>
          <p:cNvPr id="2" name="Rectangle 1"/>
          <p:cNvSpPr/>
          <p:nvPr/>
        </p:nvSpPr>
        <p:spPr>
          <a:xfrm>
            <a:off x="2189596" y="980932"/>
            <a:ext cx="754929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Lessons learned so far: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meter square aperture too large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signal beam (10mm x 10mm) allowing stray lighting to interfere</a:t>
            </a:r>
          </a:p>
          <a:p>
            <a:pPr marL="800100" lvl="1" indent="-342900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states 70% to 90% of aperture to be covered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requires square-to-round adapter and small orifice to be installed (purchased and awaiting arrival)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Bench scale testing to continue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to Boeing for providing ‘smokey’ test coupons to be tested soon (approach 200Ds but pass HRR)</a:t>
            </a:r>
          </a:p>
        </p:txBody>
      </p:sp>
    </p:spTree>
    <p:extLst>
      <p:ext uri="{BB962C8B-B14F-4D97-AF65-F5344CB8AC3E}">
        <p14:creationId xmlns:p14="http://schemas.microsoft.com/office/powerpoint/2010/main" val="27612178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95514" y="371331"/>
            <a:ext cx="84724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Miscellaneous / Next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25305" y="1143000"/>
            <a:ext cx="74676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Validate new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Alicat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MFC and radius T-burner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100 calibration cycle as needed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HR2 Nominal Operating Parameter Ranges (BL, TST, CF, lower plenum pressure)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TRL6 testing as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TRL7 planning and acquisition of materials continues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Formalize endgame for TRL test series (define activities, goals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Flat-sheet laser system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 Rev3 placeholder document</a:t>
            </a:r>
          </a:p>
        </p:txBody>
      </p:sp>
    </p:spTree>
    <p:extLst>
      <p:ext uri="{BB962C8B-B14F-4D97-AF65-F5344CB8AC3E}">
        <p14:creationId xmlns:p14="http://schemas.microsoft.com/office/powerpoint/2010/main" val="12901646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26936" y="421055"/>
            <a:ext cx="84724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eaLnBrk="1" hangingPunct="1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   FIRE AWAY!!!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F6B56A-E127-CC94-5D64-40FE3C08B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755" y="1199627"/>
            <a:ext cx="6727380" cy="481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7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17"/>
    </mc:Choice>
    <mc:Fallback xmlns="">
      <p:transition spd="slow" advTm="6111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95514" y="371331"/>
            <a:ext cx="84724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Diamond Mask Position and Effect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E286572-7B8B-9DC4-EFF9-64EA522B210C}"/>
              </a:ext>
            </a:extLst>
          </p:cNvPr>
          <p:cNvGraphicFramePr>
            <a:graphicFrameLocks/>
          </p:cNvGraphicFramePr>
          <p:nvPr/>
        </p:nvGraphicFramePr>
        <p:xfrm>
          <a:off x="2057400" y="952500"/>
          <a:ext cx="8077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721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95514" y="371331"/>
            <a:ext cx="84724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Diamond Mask Position and Effect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9B7453-FCDF-BB4D-296E-200D61BCD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980931"/>
            <a:ext cx="5791200" cy="499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77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95514" y="371331"/>
            <a:ext cx="84724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Diamond Mask Position and Effect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CA3BD17-CFD5-D3D1-A217-832C395D6292}"/>
              </a:ext>
            </a:extLst>
          </p:cNvPr>
          <p:cNvGraphicFramePr>
            <a:graphicFrameLocks/>
          </p:cNvGraphicFramePr>
          <p:nvPr/>
        </p:nvGraphicFramePr>
        <p:xfrm>
          <a:off x="2057400" y="1143000"/>
          <a:ext cx="7620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DA6424E-5A8F-20F3-139B-420E90129852}"/>
              </a:ext>
            </a:extLst>
          </p:cNvPr>
          <p:cNvSpPr txBox="1"/>
          <p:nvPr/>
        </p:nvSpPr>
        <p:spPr>
          <a:xfrm>
            <a:off x="5943600" y="2057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 = 0.2407 (10.36)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B08E8D-990D-0B3E-0D92-444741B35087}"/>
              </a:ext>
            </a:extLst>
          </p:cNvPr>
          <p:cNvSpPr txBox="1"/>
          <p:nvPr/>
        </p:nvSpPr>
        <p:spPr>
          <a:xfrm>
            <a:off x="7239000" y="3674161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 = 0.3524 (15.17)</a:t>
            </a:r>
          </a:p>
        </p:txBody>
      </p:sp>
    </p:spTree>
    <p:extLst>
      <p:ext uri="{BB962C8B-B14F-4D97-AF65-F5344CB8AC3E}">
        <p14:creationId xmlns:p14="http://schemas.microsoft.com/office/powerpoint/2010/main" val="1636593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95514" y="371331"/>
            <a:ext cx="84724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Diamond Mask Position and Effect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57FBF-DC17-6624-E1C8-18948A9D27EC}"/>
              </a:ext>
            </a:extLst>
          </p:cNvPr>
          <p:cNvSpPr txBox="1"/>
          <p:nvPr/>
        </p:nvSpPr>
        <p:spPr>
          <a:xfrm>
            <a:off x="2362200" y="1173540"/>
            <a:ext cx="6710038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 from </a:t>
            </a:r>
            <a:r>
              <a:rPr 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mask/holding chamber position relative to 120-hole plate: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Shorter dwell time of passing gasses in the targeted heat flux zone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gas temperatures (or mV’s)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calibration factor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for higher test results (result of CF)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13C0E-0C3F-6DDC-4978-CA575C5AF695}"/>
              </a:ext>
            </a:extLst>
          </p:cNvPr>
          <p:cNvSpPr txBox="1"/>
          <p:nvPr/>
        </p:nvSpPr>
        <p:spPr>
          <a:xfrm>
            <a:off x="3262313" y="4114800"/>
            <a:ext cx="45764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inch	cm</a:t>
            </a:r>
          </a:p>
          <a:p>
            <a:r>
              <a:rPr lang="sv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		15.75	40.00</a:t>
            </a:r>
          </a:p>
          <a:p>
            <a:r>
              <a:rPr lang="sv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		13.25	33.66</a:t>
            </a:r>
          </a:p>
          <a:p>
            <a:r>
              <a:rPr lang="sv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Delta		2.50	6.35</a:t>
            </a:r>
          </a:p>
        </p:txBody>
      </p:sp>
    </p:spTree>
    <p:extLst>
      <p:ext uri="{BB962C8B-B14F-4D97-AF65-F5344CB8AC3E}">
        <p14:creationId xmlns:p14="http://schemas.microsoft.com/office/powerpoint/2010/main" val="668809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352801" y="2057400"/>
            <a:ext cx="51958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HR2 Updates</a:t>
            </a:r>
          </a:p>
        </p:txBody>
      </p:sp>
    </p:spTree>
    <p:extLst>
      <p:ext uri="{BB962C8B-B14F-4D97-AF65-F5344CB8AC3E}">
        <p14:creationId xmlns:p14="http://schemas.microsoft.com/office/powerpoint/2010/main" val="270573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95514" y="371331"/>
            <a:ext cx="84724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HR2 updates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057401" y="1259175"/>
            <a:ext cx="754929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Boeing HR2 update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Sierra Instruments MFC repaired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Alternative MFC comparative testing underway 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Sonic choke procurement complete (but currently not installed)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plenum pressure comparative testing underway with the FAATC and other HR2 units (validate system air flow similarity)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radius type T-Burner testing underway</a:t>
            </a:r>
          </a:p>
        </p:txBody>
      </p:sp>
    </p:spTree>
    <p:extLst>
      <p:ext uri="{BB962C8B-B14F-4D97-AF65-F5344CB8AC3E}">
        <p14:creationId xmlns:p14="http://schemas.microsoft.com/office/powerpoint/2010/main" val="3099882620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A3F37B7F4C884D97803CC9C545C84A" ma:contentTypeVersion="20" ma:contentTypeDescription="Create a new document." ma:contentTypeScope="" ma:versionID="ec45ddaa80f943bda01dd9fe08bd6ce9">
  <xsd:schema xmlns:xsd="http://www.w3.org/2001/XMLSchema" xmlns:xs="http://www.w3.org/2001/XMLSchema" xmlns:p="http://schemas.microsoft.com/office/2006/metadata/properties" xmlns:ns2="00de8514-e5ab-4592-9c5c-99491263f2a6" xmlns:ns3="20cbcf66-486f-4d8d-9009-904e4a3661a7" targetNamespace="http://schemas.microsoft.com/office/2006/metadata/properties" ma:root="true" ma:fieldsID="db53bf72a5ca3013f205daf61aa561ae" ns2:_="" ns3:_="">
    <xsd:import namespace="00de8514-e5ab-4592-9c5c-99491263f2a6"/>
    <xsd:import namespace="20cbcf66-486f-4d8d-9009-904e4a3661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POC" minOccurs="0"/>
                <xsd:element ref="ns2:RPA" minOccurs="0"/>
                <xsd:element ref="ns2:EditingStatus" minOccurs="0"/>
                <xsd:element ref="ns2:PublishedReportLink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de8514-e5ab-4592-9c5c-99491263f2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File Tags" ma:readOnly="false" ma:default="" ma:fieldId="{5cf76f15-5ced-4ddc-b409-7134ff3c332f}" ma:taxonomyMulti="true" ma:sspId="e2e69889-3f5c-4d03-949d-b90f720ff4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OC" ma:index="22" nillable="true" ma:displayName="Author" ma:description="Author" ma:format="Dropdown" ma:list="UserInfo" ma:SharePointGroup="0" ma:internalName="POC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PA" ma:index="23" nillable="true" ma:displayName="RPA" ma:format="RadioButtons" ma:internalName="RPA">
      <xsd:simpleType>
        <xsd:restriction base="dms:Choice">
          <xsd:enumeration value="RPA 1"/>
          <xsd:enumeration value="RPA 2"/>
          <xsd:enumeration value="RPA 3"/>
          <xsd:enumeration value="RPA 4"/>
          <xsd:enumeration value="RPA 5"/>
          <xsd:enumeration value="RPA 6"/>
        </xsd:restriction>
      </xsd:simpleType>
    </xsd:element>
    <xsd:element name="EditingStatus" ma:index="24" nillable="true" ma:displayName="Editing Status" ma:default="Comment Round 1" ma:description="Stages of the Editing Process" ma:format="Dropdown" ma:internalName="EditingStatus">
      <xsd:simpleType>
        <xsd:restriction base="dms:Choice">
          <xsd:enumeration value="Comment Round 1"/>
          <xsd:enumeration value="Comment Round 2"/>
          <xsd:enumeration value="Comment Round 3"/>
          <xsd:enumeration value="Editing Process Round 1"/>
          <xsd:enumeration value="Editing Process Round 2"/>
          <xsd:enumeration value="Final Submission"/>
          <xsd:enumeration value="Published"/>
        </xsd:restriction>
      </xsd:simpleType>
    </xsd:element>
    <xsd:element name="PublishedReportLink" ma:index="25" nillable="true" ma:displayName="Fire Safety Reports Link" ma:format="Hyperlink" ma:internalName="PublishedReport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cbcf66-486f-4d8d-9009-904e4a3661a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351339c-1024-4432-8cf6-9db4267b54af}" ma:internalName="TaxCatchAll" ma:showField="CatchAllData" ma:web="20cbcf66-486f-4d8d-9009-904e4a3661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OC xmlns="00de8514-e5ab-4592-9c5c-99491263f2a6">
      <UserInfo>
        <DisplayName/>
        <AccountId xsi:nil="true"/>
        <AccountType/>
      </UserInfo>
    </POC>
    <PublishedReportLink xmlns="00de8514-e5ab-4592-9c5c-99491263f2a6">
      <Url xsi:nil="true"/>
      <Description xsi:nil="true"/>
    </PublishedReportLink>
    <TaxCatchAll xmlns="20cbcf66-486f-4d8d-9009-904e4a3661a7" xsi:nil="true"/>
    <RPA xmlns="00de8514-e5ab-4592-9c5c-99491263f2a6" xsi:nil="true"/>
    <lcf76f155ced4ddcb4097134ff3c332f xmlns="00de8514-e5ab-4592-9c5c-99491263f2a6">
      <Terms xmlns="http://schemas.microsoft.com/office/infopath/2007/PartnerControls"/>
    </lcf76f155ced4ddcb4097134ff3c332f>
    <EditingStatus xmlns="00de8514-e5ab-4592-9c5c-99491263f2a6">Comment Round 1</Editing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5F3B08-D789-4F05-92F6-17C9C24C50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de8514-e5ab-4592-9c5c-99491263f2a6"/>
    <ds:schemaRef ds:uri="20cbcf66-486f-4d8d-9009-904e4a3661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DC4C7B-B530-412E-9585-C50AE1432422}">
  <ds:schemaRefs>
    <ds:schemaRef ds:uri="http://purl.org/dc/elements/1.1/"/>
    <ds:schemaRef ds:uri="http://schemas.microsoft.com/office/2006/metadata/properties"/>
    <ds:schemaRef ds:uri="f7bd64ec-d0a5-4fb0-923e-d4372dc6b550"/>
    <ds:schemaRef ds:uri="http://purl.org/dc/terms/"/>
    <ds:schemaRef ds:uri="d88d3f07-b22a-46db-b4a0-6f07d7967918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00de8514-e5ab-4592-9c5c-99491263f2a6"/>
    <ds:schemaRef ds:uri="20cbcf66-486f-4d8d-9009-904e4a3661a7"/>
  </ds:schemaRefs>
</ds:datastoreItem>
</file>

<file path=customXml/itemProps3.xml><?xml version="1.0" encoding="utf-8"?>
<ds:datastoreItem xmlns:ds="http://schemas.openxmlformats.org/officeDocument/2006/customXml" ds:itemID="{5B138A81-F717-4368-8885-0DB2616738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79093</TotalTime>
  <Words>1471</Words>
  <Application>Microsoft Office PowerPoint</Application>
  <PresentationFormat>Widescreen</PresentationFormat>
  <Paragraphs>285</Paragraphs>
  <Slides>38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2_Custom Design</vt:lpstr>
      <vt:lpstr>3_Custom Design</vt:lpstr>
      <vt:lpstr>4_Custom Design</vt:lpstr>
      <vt:lpstr>5_Custom Design</vt:lpstr>
      <vt:lpstr>6_Custom Design</vt:lpstr>
      <vt:lpstr>Revised Rate of Heat Release Test Method (HR2)  April, 2024   Bremen, Germany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Federal Aviation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Burns, Mike (FAA)</dc:creator>
  <cp:lastModifiedBy>Burns, Mike (FAA)</cp:lastModifiedBy>
  <cp:revision>789</cp:revision>
  <cp:lastPrinted>2013-07-31T15:25:24Z</cp:lastPrinted>
  <dcterms:created xsi:type="dcterms:W3CDTF">2013-05-15T13:53:16Z</dcterms:created>
  <dcterms:modified xsi:type="dcterms:W3CDTF">2024-04-08T15:14:20Z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0x01010066A3F37B7F4C884D97803CC9C545C84A</vt:lpwstr>
  </property>
  <property fmtid="{D5CDD505-2E9C-101B-9397-08002B2CF9AE}" pid="3" name="MediaServiceImageTags">
    <vt:lpwstr/>
  </property>
</Properties>
</file>