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61" r:id="rId2"/>
  </p:sldMasterIdLst>
  <p:notesMasterIdLst>
    <p:notesMasterId r:id="rId18"/>
  </p:notesMasterIdLst>
  <p:handoutMasterIdLst>
    <p:handoutMasterId r:id="rId19"/>
  </p:handoutMasterIdLst>
  <p:sldIdLst>
    <p:sldId id="273" r:id="rId3"/>
    <p:sldId id="275" r:id="rId4"/>
    <p:sldId id="276" r:id="rId5"/>
    <p:sldId id="274" r:id="rId6"/>
    <p:sldId id="278" r:id="rId7"/>
    <p:sldId id="277" r:id="rId8"/>
    <p:sldId id="282" r:id="rId9"/>
    <p:sldId id="283" r:id="rId10"/>
    <p:sldId id="284" r:id="rId11"/>
    <p:sldId id="279" r:id="rId12"/>
    <p:sldId id="285" r:id="rId13"/>
    <p:sldId id="287" r:id="rId14"/>
    <p:sldId id="286" r:id="rId15"/>
    <p:sldId id="288" r:id="rId16"/>
    <p:sldId id="289" r:id="rId17"/>
  </p:sldIdLst>
  <p:sldSz cx="9144000" cy="5143500" type="screen16x9"/>
  <p:notesSz cx="68580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0E1773-2C58-4A1C-9F4D-09A126D9EB70}">
          <p14:sldIdLst>
            <p14:sldId id="273"/>
            <p14:sldId id="275"/>
            <p14:sldId id="276"/>
            <p14:sldId id="274"/>
            <p14:sldId id="278"/>
            <p14:sldId id="277"/>
            <p14:sldId id="282"/>
            <p14:sldId id="283"/>
            <p14:sldId id="284"/>
            <p14:sldId id="279"/>
            <p14:sldId id="285"/>
            <p14:sldId id="287"/>
            <p14:sldId id="286"/>
            <p14:sldId id="288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2">
          <p15:clr>
            <a:srgbClr val="A4A3A4"/>
          </p15:clr>
        </p15:guide>
        <p15:guide id="2" pos="3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fronava, Natallia I (FAA)" initials="SNI(" lastIdx="1" clrIdx="0">
    <p:extLst>
      <p:ext uri="{19B8F6BF-5375-455C-9EA6-DF929625EA0E}">
        <p15:presenceInfo xmlns:p15="http://schemas.microsoft.com/office/powerpoint/2012/main" userId="S-1-5-21-3215564045-1863808890-1157122868-1974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99"/>
    <a:srgbClr val="FFCC00"/>
    <a:srgbClr val="DDDDDD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78" autoAdjust="0"/>
    <p:restoredTop sz="93857" autoAdjust="0"/>
  </p:normalViewPr>
  <p:slideViewPr>
    <p:cSldViewPr snapToGrid="0">
      <p:cViewPr varScale="1">
        <p:scale>
          <a:sx n="109" d="100"/>
          <a:sy n="109" d="100"/>
        </p:scale>
        <p:origin x="178" y="82"/>
      </p:cViewPr>
      <p:guideLst>
        <p:guide orient="horz" pos="402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87C48A99-3596-4E58-ABE8-9D998A938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6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1788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55D68406-F15C-4303-97CE-0E3EE5988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6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38345-9CBA-4181-BEB7-82A779821C66}" type="slidenum">
              <a:rPr lang="en-US"/>
              <a:pPr/>
              <a:t>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4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814" y="1884870"/>
            <a:ext cx="9102852" cy="3250692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085011" y="250169"/>
            <a:ext cx="6941611" cy="892831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dirty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085012" y="1156621"/>
            <a:ext cx="6904622" cy="724567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Select to edit master subtitle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1060999" y="2123306"/>
            <a:ext cx="5746201" cy="142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to:</a:t>
            </a:r>
          </a:p>
          <a:p>
            <a:pPr>
              <a:spcBef>
                <a:spcPts val="3000"/>
              </a:spcBef>
              <a:buFontTx/>
              <a:buNone/>
            </a:pPr>
            <a:r>
              <a:rPr lang="en-US" sz="1600" dirty="0" smtClean="0">
                <a:solidFill>
                  <a:srgbClr val="1D2F68"/>
                </a:solidFill>
              </a:rPr>
              <a:t>By</a:t>
            </a:r>
            <a:r>
              <a:rPr lang="en-US" sz="1600" dirty="0">
                <a:solidFill>
                  <a:srgbClr val="1D2F68"/>
                </a:solidFill>
              </a:rPr>
              <a:t>:</a:t>
            </a:r>
          </a:p>
          <a:p>
            <a:pPr>
              <a:spcBef>
                <a:spcPts val="1600"/>
              </a:spcBef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Date:</a:t>
            </a:r>
          </a:p>
        </p:txBody>
      </p:sp>
      <p:pic>
        <p:nvPicPr>
          <p:cNvPr id="10" name="Picture 9" descr="FAA logo&amp;text_white_d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3953445"/>
            <a:ext cx="3397250" cy="1190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4686300"/>
            <a:ext cx="1672032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4686300"/>
            <a:ext cx="2895600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4188" y="4686300"/>
            <a:ext cx="1707316" cy="342900"/>
          </a:xfrm>
        </p:spPr>
        <p:txBody>
          <a:bodyPr/>
          <a:lstStyle>
            <a:lvl1pPr>
              <a:defRPr/>
            </a:lvl1pPr>
          </a:lstStyle>
          <a:p>
            <a:fld id="{78D3ABA1-EA94-43C0-B992-7CBCC31144F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1" y="1131094"/>
            <a:ext cx="3948113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131094"/>
            <a:ext cx="3949700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4526757"/>
            <a:ext cx="9144000" cy="611981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258366"/>
            <a:ext cx="847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1" y="1131094"/>
            <a:ext cx="8050213" cy="329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4686300"/>
            <a:ext cx="173736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69125" y="4686300"/>
            <a:ext cx="158704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4" y="4654154"/>
            <a:ext cx="4784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4788694"/>
            <a:ext cx="374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pic>
        <p:nvPicPr>
          <p:cNvPr id="2" name="Picture 1" descr="FAA logo&amp;text_white_ds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4" y="4587400"/>
            <a:ext cx="1587500" cy="556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7" r:id="rId4"/>
    <p:sldLayoutId id="2147483658" r:id="rId5"/>
    <p:sldLayoutId id="2147483660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4526757"/>
            <a:ext cx="9144000" cy="6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258366"/>
            <a:ext cx="847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1" y="1131094"/>
            <a:ext cx="8050213" cy="329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4686300"/>
            <a:ext cx="173736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34187" y="4686300"/>
            <a:ext cx="1721977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4" y="4654154"/>
            <a:ext cx="4784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4788694"/>
            <a:ext cx="374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pic>
        <p:nvPicPr>
          <p:cNvPr id="14" name="Picture 13" descr="FAA logo&amp;text_white_d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4" y="4587400"/>
            <a:ext cx="1587500" cy="5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6526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8.jpg"/><Relationship Id="rId5" Type="http://schemas.openxmlformats.org/officeDocument/2006/relationships/hyperlink" Target="https://www.fire.tc.faa.gov/Reports/reports.asp" TargetMode="External"/><Relationship Id="rId4" Type="http://schemas.openxmlformats.org/officeDocument/2006/relationships/hyperlink" Target="mailto:Natallia.i.safronava@faa.gov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fire.tc.faa.gov/pdf/dot_66039_DS1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96029" y="250169"/>
            <a:ext cx="8597991" cy="892831"/>
          </a:xfrm>
        </p:spPr>
        <p:txBody>
          <a:bodyPr/>
          <a:lstStyle/>
          <a:p>
            <a:pPr algn="ctr"/>
            <a:r>
              <a:rPr lang="en-US" sz="3200" b="0" dirty="0"/>
              <a:t>Toxic Hazards of Handheld Extinguishing Agents Used on </a:t>
            </a:r>
            <a:r>
              <a:rPr lang="en-US" sz="3200" b="0" dirty="0" smtClean="0"/>
              <a:t>Lithium-Ion </a:t>
            </a:r>
            <a:r>
              <a:rPr lang="en-US" sz="3200" b="0" dirty="0"/>
              <a:t>Battery Fires</a:t>
            </a: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2473485" y="1986128"/>
            <a:ext cx="4479902" cy="91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600" dirty="0"/>
              <a:t>International Aircraft Materials Fire Test Forum &amp; International Aircraft Systems Fire Protection Forum Combined Meeting</a:t>
            </a:r>
          </a:p>
          <a:p>
            <a:pPr>
              <a:lnSpc>
                <a:spcPts val="1600"/>
              </a:lnSpc>
              <a:spcBef>
                <a:spcPts val="0"/>
              </a:spcBef>
              <a:buFontTx/>
              <a:buNone/>
            </a:pPr>
            <a:endParaRPr lang="en-US" sz="1600" dirty="0"/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2506381" y="2676778"/>
            <a:ext cx="377601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u="sng" dirty="0"/>
              <a:t>Natallia Safronava</a:t>
            </a:r>
            <a:r>
              <a:rPr lang="en-US" sz="1600" dirty="0"/>
              <a:t>, Timothy Marker, Robert Morrison</a:t>
            </a:r>
          </a:p>
          <a:p>
            <a:pPr>
              <a:buFontTx/>
              <a:buNone/>
            </a:pPr>
            <a:endParaRPr lang="en-US" sz="1600" dirty="0"/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2539272" y="3246017"/>
            <a:ext cx="405230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/>
              <a:t>Cologne, Germany, June 13-15, 2023</a:t>
            </a:r>
          </a:p>
          <a:p>
            <a:pPr>
              <a:buFontTx/>
              <a:buNone/>
            </a:pPr>
            <a:endParaRPr lang="en-US" sz="1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9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67167"/>
            <a:ext cx="8472488" cy="457200"/>
          </a:xfrm>
        </p:spPr>
        <p:txBody>
          <a:bodyPr/>
          <a:lstStyle/>
          <a:p>
            <a:pPr algn="ctr"/>
            <a:r>
              <a:rPr lang="en-US" sz="3600" b="0" dirty="0" smtClean="0"/>
              <a:t>Results: Agent concentration profiles</a:t>
            </a:r>
            <a:endParaRPr lang="en-US" sz="36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1656" t="870" r="45224"/>
          <a:stretch/>
        </p:blipFill>
        <p:spPr>
          <a:xfrm>
            <a:off x="5004779" y="790453"/>
            <a:ext cx="3902011" cy="371908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1758" r="46491" b="4110"/>
          <a:stretch/>
        </p:blipFill>
        <p:spPr>
          <a:xfrm>
            <a:off x="618546" y="773085"/>
            <a:ext cx="3678823" cy="36430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30023" y="2646951"/>
            <a:ext cx="982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LOAEL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330023" y="3093447"/>
            <a:ext cx="982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NOAEL</a:t>
            </a:r>
            <a:endParaRPr lang="en-US" sz="1400" dirty="0"/>
          </a:p>
        </p:txBody>
      </p:sp>
      <p:grpSp>
        <p:nvGrpSpPr>
          <p:cNvPr id="8" name="Group 7"/>
          <p:cNvGrpSpPr/>
          <p:nvPr/>
        </p:nvGrpSpPr>
        <p:grpSpPr>
          <a:xfrm>
            <a:off x="6008846" y="1239416"/>
            <a:ext cx="1389482" cy="2068520"/>
            <a:chOff x="6008846" y="1900541"/>
            <a:chExt cx="1389482" cy="2980513"/>
          </a:xfrm>
        </p:grpSpPr>
        <p:sp>
          <p:nvSpPr>
            <p:cNvPr id="12" name="TextBox 11"/>
            <p:cNvSpPr txBox="1"/>
            <p:nvPr/>
          </p:nvSpPr>
          <p:spPr>
            <a:xfrm>
              <a:off x="6008846" y="1900541"/>
              <a:ext cx="1389482" cy="3991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200" b="1" dirty="0" smtClean="0"/>
                <a:t>Halotron BrX</a:t>
              </a:r>
              <a:endParaRPr lang="en-US" sz="12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40582" y="4437580"/>
              <a:ext cx="982697" cy="443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400" dirty="0" smtClean="0"/>
                <a:t>NOAEL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08846" y="3770728"/>
              <a:ext cx="982697" cy="443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400" dirty="0" smtClean="0"/>
                <a:t>LOAEL</a:t>
              </a:r>
              <a:endParaRPr lang="en-US" sz="1400" dirty="0"/>
            </a:p>
          </p:txBody>
        </p:sp>
      </p:grpSp>
      <p:sp>
        <p:nvSpPr>
          <p:cNvPr id="27" name="TextBox 26"/>
          <p:cNvSpPr txBox="1"/>
          <p:nvPr/>
        </p:nvSpPr>
        <p:spPr bwMode="auto">
          <a:xfrm>
            <a:off x="1870364" y="1330781"/>
            <a:ext cx="15559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 smtClean="0">
                <a:solidFill>
                  <a:srgbClr val="002060"/>
                </a:solidFill>
              </a:rPr>
              <a:t>Halon 1211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8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67"/>
    </mc:Choice>
    <mc:Fallback xmlns="">
      <p:transition spd="slow" advTm="40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32756" y="0"/>
            <a:ext cx="7930343" cy="4505498"/>
            <a:chOff x="381000" y="1152070"/>
            <a:chExt cx="8253503" cy="538481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1152070"/>
              <a:ext cx="4062503" cy="262935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000" y="3886200"/>
              <a:ext cx="4015345" cy="265068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1152070"/>
              <a:ext cx="4015345" cy="265793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 bwMode="auto">
          <a:xfrm>
            <a:off x="4979324" y="2610196"/>
            <a:ext cx="3765665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HF, Halon 1211</a:t>
            </a:r>
          </a:p>
          <a:p>
            <a:pPr>
              <a:buFontTx/>
              <a:buNone/>
            </a:pPr>
            <a:endParaRPr lang="en-US" sz="1200" dirty="0" smtClean="0">
              <a:solidFill>
                <a:srgbClr val="002060"/>
              </a:solidFill>
            </a:endParaRPr>
          </a:p>
          <a:p>
            <a:pPr>
              <a:buFontTx/>
              <a:buNone/>
            </a:pPr>
            <a:r>
              <a:rPr lang="en-US" sz="1200" dirty="0" smtClean="0">
                <a:solidFill>
                  <a:srgbClr val="002060"/>
                </a:solidFill>
              </a:rPr>
              <a:t>Peak concentrations HF exceed AEGL2 for a few minutes during the tests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8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94"/>
    </mc:Choice>
    <mc:Fallback xmlns="">
      <p:transition spd="slow" advTm="49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88421" y="55417"/>
            <a:ext cx="8439150" cy="4400205"/>
            <a:chOff x="304800" y="1219200"/>
            <a:chExt cx="8439150" cy="5231659"/>
          </a:xfrm>
        </p:grpSpPr>
        <p:grpSp>
          <p:nvGrpSpPr>
            <p:cNvPr id="18" name="Group 17"/>
            <p:cNvGrpSpPr/>
            <p:nvPr/>
          </p:nvGrpSpPr>
          <p:grpSpPr>
            <a:xfrm>
              <a:off x="304800" y="1219200"/>
              <a:ext cx="8382000" cy="5231659"/>
              <a:chOff x="304800" y="1111886"/>
              <a:chExt cx="8382000" cy="5231659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3850" y="1182091"/>
                <a:ext cx="2743200" cy="2513608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02944" y="1133474"/>
                <a:ext cx="2612056" cy="2524125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71072" y="1111886"/>
                <a:ext cx="2715728" cy="2547963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4800" y="3886200"/>
                <a:ext cx="2618272" cy="240009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02944" y="3828945"/>
                <a:ext cx="2781300" cy="2514600"/>
              </a:xfrm>
              <a:prstGeom prst="rect">
                <a:avLst/>
              </a:prstGeom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7922086" y="2857500"/>
              <a:ext cx="821864" cy="429399"/>
              <a:chOff x="1981200" y="2771001"/>
              <a:chExt cx="821864" cy="429399"/>
            </a:xfrm>
          </p:grpSpPr>
          <p:sp>
            <p:nvSpPr>
              <p:cNvPr id="14" name="TextBox 6"/>
              <p:cNvSpPr txBox="1"/>
              <p:nvPr/>
            </p:nvSpPr>
            <p:spPr>
              <a:xfrm>
                <a:off x="1981200" y="2771001"/>
                <a:ext cx="82186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/>
                  <a:t>AEGL3</a:t>
                </a:r>
                <a:endParaRPr lang="en-US" sz="1200" dirty="0"/>
              </a:p>
            </p:txBody>
          </p:sp>
          <p:sp>
            <p:nvSpPr>
              <p:cNvPr id="15" name="TextBox 6"/>
              <p:cNvSpPr txBox="1"/>
              <p:nvPr/>
            </p:nvSpPr>
            <p:spPr>
              <a:xfrm>
                <a:off x="1981200" y="2923401"/>
                <a:ext cx="82186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/>
                  <a:t>AEGL2</a:t>
                </a:r>
                <a:endParaRPr lang="en-US" sz="1200" dirty="0"/>
              </a:p>
            </p:txBody>
          </p:sp>
        </p:grpSp>
      </p:grpSp>
      <p:sp>
        <p:nvSpPr>
          <p:cNvPr id="26" name="Rectangle 25"/>
          <p:cNvSpPr/>
          <p:nvPr/>
        </p:nvSpPr>
        <p:spPr>
          <a:xfrm>
            <a:off x="5598621" y="2255386"/>
            <a:ext cx="347056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HF, 2-BTP</a:t>
            </a:r>
          </a:p>
          <a:p>
            <a:pPr>
              <a:buFontTx/>
              <a:buNone/>
            </a:pPr>
            <a:endParaRPr lang="en-US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002060"/>
                </a:solidFill>
              </a:rPr>
              <a:t>Note scale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002060"/>
                </a:solidFill>
              </a:rPr>
              <a:t>Peak concentrations HF exceed AEGL3 for a few minutes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7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04"/>
    </mc:Choice>
    <mc:Fallback xmlns="">
      <p:transition spd="slow" advTm="50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50541"/>
            <a:ext cx="8472488" cy="457200"/>
          </a:xfrm>
        </p:spPr>
        <p:txBody>
          <a:bodyPr/>
          <a:lstStyle/>
          <a:p>
            <a:pPr algn="ctr"/>
            <a:r>
              <a:rPr lang="en-US" sz="3600" b="0" dirty="0" smtClean="0"/>
              <a:t>Conclusions</a:t>
            </a:r>
            <a:endParaRPr lang="en-US" sz="36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9873" y="536373"/>
            <a:ext cx="9085810" cy="366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>
              <a:lnSpc>
                <a:spcPct val="140000"/>
              </a:lnSpc>
              <a:buNone/>
            </a:pPr>
            <a:r>
              <a:rPr lang="en-US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 Monoxide ( CO </a:t>
            </a:r>
            <a:r>
              <a:rPr lang="en-US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14300" lvl="1">
              <a:lnSpc>
                <a:spcPct val="140000"/>
              </a:lnSpc>
              <a:buNone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Hazardous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concentrations of CO were observed  for the battery fires with no agent and both agents used.</a:t>
            </a:r>
          </a:p>
          <a:p>
            <a:pPr marL="114300" lvl="1">
              <a:lnSpc>
                <a:spcPct val="140000"/>
              </a:lnSpc>
              <a:buNone/>
            </a:pPr>
            <a:r>
              <a:rPr lang="en-US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Agent ( Halon 1211/Halotron BrX) </a:t>
            </a:r>
          </a:p>
          <a:p>
            <a:pPr marL="114300" lvl="1">
              <a:lnSpc>
                <a:spcPct val="140000"/>
              </a:lnSpc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slow buildup of Halotron BrX at both heights.</a:t>
            </a:r>
          </a:p>
          <a:p>
            <a:pPr marL="114300" lvl="1">
              <a:lnSpc>
                <a:spcPct val="140000"/>
              </a:lnSpc>
              <a:buNone/>
            </a:pPr>
            <a:r>
              <a:rPr lang="en-US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Acid gases</a:t>
            </a:r>
          </a:p>
          <a:p>
            <a:pPr marL="400050" lvl="1" indent="-285750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HBr was observed for the Halon 1211 or Halotron BrX tests.</a:t>
            </a:r>
          </a:p>
          <a:p>
            <a:pPr marL="400050" lvl="1" indent="-285750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HCl contributes to the toxicity of Halon 1211 use.</a:t>
            </a:r>
          </a:p>
          <a:p>
            <a:pPr marL="400050" lvl="1" indent="-285750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differences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HF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concentrations profiles were observed within the same test series.</a:t>
            </a:r>
          </a:p>
          <a:p>
            <a:pPr marL="400050" lvl="1" indent="-285750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Peak HF concentrations were significantly higher for Halotron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BrX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series than for Halon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1211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5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39"/>
    </mc:Choice>
    <mc:Fallback xmlns="">
      <p:transition spd="slow" advTm="77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200175"/>
            <a:ext cx="8472488" cy="457200"/>
          </a:xfrm>
        </p:spPr>
        <p:txBody>
          <a:bodyPr/>
          <a:lstStyle/>
          <a:p>
            <a:pPr algn="ctr"/>
            <a:r>
              <a:rPr lang="en-US" sz="3600" b="0" dirty="0" smtClean="0"/>
              <a:t>Next steps</a:t>
            </a:r>
            <a:endParaRPr lang="en-US" sz="36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28625" y="1098477"/>
            <a:ext cx="854080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342900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Expand the scope by including the water extinguisher to compare to Halon 1211 and Halotron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BrX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applied for 18650 and pouch cells.</a:t>
            </a:r>
          </a:p>
          <a:p>
            <a:pPr lvl="1" indent="-342900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Fractional Effective Dose (FED) model calculations to assess the total hazards for different agents.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9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32"/>
    </mc:Choice>
    <mc:Fallback xmlns="">
      <p:transition spd="slow" advTm="26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0" dirty="0" smtClean="0"/>
              <a:t>Contact info</a:t>
            </a:r>
            <a:endParaRPr lang="en-US" sz="36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" y="961506"/>
            <a:ext cx="7938655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Natallia Safronava</a:t>
            </a:r>
          </a:p>
          <a:p>
            <a:pPr>
              <a:buNone/>
            </a:pPr>
            <a:r>
              <a:rPr lang="en-US" sz="2800" dirty="0" smtClean="0"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Natallia.i.safronava@faa.gov</a:t>
            </a:r>
            <a:endParaRPr lang="en-US" sz="28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None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FAATC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reports: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https://www.fire.tc.faa.gov/Reports/reports.asp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026607"/>
            <a:ext cx="3505200" cy="182270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10"/>
    </mc:Choice>
    <mc:Fallback xmlns="">
      <p:transition spd="slow" advTm="18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28625" y="93908"/>
            <a:ext cx="5288020" cy="457200"/>
          </a:xfrm>
        </p:spPr>
        <p:txBody>
          <a:bodyPr/>
          <a:lstStyle/>
          <a:p>
            <a:pPr algn="ctr"/>
            <a:r>
              <a:rPr lang="en-US" sz="3600" b="0" dirty="0" smtClean="0"/>
              <a:t>Motivation</a:t>
            </a:r>
            <a:endParaRPr lang="en-US" sz="3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972" y="107062"/>
            <a:ext cx="2822141" cy="23484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7222" y="737269"/>
            <a:ext cx="5694813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 algn="ctr">
              <a:lnSpc>
                <a:spcPct val="140000"/>
              </a:lnSpc>
              <a:buNone/>
            </a:pPr>
            <a:r>
              <a:rPr lang="en-US" sz="1800" u="sng" dirty="0"/>
              <a:t>Evaluate the </a:t>
            </a:r>
            <a:r>
              <a:rPr lang="en-US" sz="1800" u="sng" dirty="0" smtClean="0"/>
              <a:t>differences </a:t>
            </a:r>
            <a:r>
              <a:rPr lang="en-US" sz="1800" dirty="0"/>
              <a:t>in thermal and toxic hazards of handheld extinguishing agents used on </a:t>
            </a:r>
            <a:r>
              <a:rPr lang="en-US" sz="1800" dirty="0" smtClean="0"/>
              <a:t>Lithium-ion </a:t>
            </a:r>
            <a:r>
              <a:rPr lang="en-US" sz="1800" dirty="0"/>
              <a:t>battery fires in small </a:t>
            </a:r>
            <a:r>
              <a:rPr lang="en-US" sz="1800" dirty="0" smtClean="0"/>
              <a:t>compartments.</a:t>
            </a:r>
          </a:p>
        </p:txBody>
      </p:sp>
      <p:sp>
        <p:nvSpPr>
          <p:cNvPr id="3" name="Rectangle 2"/>
          <p:cNvSpPr/>
          <p:nvPr/>
        </p:nvSpPr>
        <p:spPr>
          <a:xfrm>
            <a:off x="365105" y="2026813"/>
            <a:ext cx="3430645" cy="210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>
              <a:lnSpc>
                <a:spcPct val="140000"/>
              </a:lnSpc>
              <a:buNone/>
            </a:pPr>
            <a:r>
              <a:rPr lang="en-US" sz="1200" dirty="0"/>
              <a:t>Agents:</a:t>
            </a:r>
          </a:p>
          <a:p>
            <a:pPr lvl="1" indent="-342900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200" dirty="0"/>
              <a:t>Halon 1211</a:t>
            </a:r>
          </a:p>
          <a:p>
            <a:pPr lvl="1" indent="-342900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200" dirty="0"/>
              <a:t>Halotron BrX (stabilized 2-BTP) </a:t>
            </a:r>
          </a:p>
          <a:p>
            <a:pPr marL="114300" lvl="1">
              <a:lnSpc>
                <a:spcPct val="140000"/>
              </a:lnSpc>
              <a:buNone/>
            </a:pPr>
            <a:r>
              <a:rPr lang="en-US" sz="1200" dirty="0"/>
              <a:t>Batteries:</a:t>
            </a:r>
          </a:p>
          <a:p>
            <a:pPr lvl="1" indent="-342900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200" dirty="0"/>
              <a:t>18650</a:t>
            </a:r>
          </a:p>
          <a:p>
            <a:pPr lvl="1" indent="-342900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200" dirty="0"/>
              <a:t>Pouch cells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580" y="2204001"/>
            <a:ext cx="1645968" cy="2269323"/>
          </a:xfrm>
          <a:prstGeom prst="rect">
            <a:avLst/>
          </a:prstGeom>
        </p:spPr>
      </p:pic>
      <p:pic>
        <p:nvPicPr>
          <p:cNvPr id="8" name="Picture 7" descr="C:\Users\Aeon S Brown\AppData\Local\Microsoft\Windows\INetCache\Content.Word\1865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972" y="2848454"/>
            <a:ext cx="953870" cy="827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92" y="2571563"/>
            <a:ext cx="1186353" cy="14214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6275810" y="4118089"/>
            <a:ext cx="6094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dirty="0" smtClean="0"/>
              <a:t>18650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 bwMode="auto">
          <a:xfrm>
            <a:off x="7940261" y="4118444"/>
            <a:ext cx="61908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dirty="0" smtClean="0"/>
              <a:t>Pouch</a:t>
            </a:r>
            <a:endParaRPr lang="en-US" sz="12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2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73"/>
    </mc:Choice>
    <mc:Fallback xmlns="">
      <p:transition spd="slow" advTm="56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58610"/>
            <a:ext cx="8472488" cy="457200"/>
          </a:xfrm>
        </p:spPr>
        <p:txBody>
          <a:bodyPr/>
          <a:lstStyle/>
          <a:p>
            <a:pPr algn="ctr"/>
            <a:r>
              <a:rPr lang="en-US" sz="3600" b="0" dirty="0" smtClean="0"/>
              <a:t>Test Plan Overview</a:t>
            </a:r>
            <a:endParaRPr lang="en-US" sz="36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9753" y="1819638"/>
            <a:ext cx="3940232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Phase 1- Summer </a:t>
            </a:r>
            <a:r>
              <a:rPr lang="en-US" sz="1350" b="0" i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2022, 18650 </a:t>
            </a: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cells pack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3396" y="1820080"/>
            <a:ext cx="3589535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Phase 2- </a:t>
            </a:r>
            <a:r>
              <a:rPr lang="en-US" sz="13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December</a:t>
            </a:r>
            <a:r>
              <a:rPr lang="en-US" sz="1350" b="0" i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2022, Pouch </a:t>
            </a: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cells 3 pack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3582" y="4195331"/>
            <a:ext cx="655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tests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66081" y="4196830"/>
            <a:ext cx="6222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tests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53354" y="4196130"/>
            <a:ext cx="6222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tests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3582" y="2487803"/>
            <a:ext cx="793230" cy="11310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Temp</a:t>
            </a:r>
            <a:endParaRPr lang="en-US" sz="1350" b="0" i="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</a:t>
            </a:r>
            <a:r>
              <a:rPr lang="en-US" sz="1350" b="0" i="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35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350" b="0" i="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62263" y="2498030"/>
            <a:ext cx="1207703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Temp</a:t>
            </a:r>
            <a:endParaRPr lang="en-US" sz="1350" b="0" i="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</a:t>
            </a:r>
            <a:r>
              <a:rPr lang="en-US" sz="1350" b="0" i="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35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350" b="0" i="0" baseline="-250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Halon 1211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HF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HBr</a:t>
            </a:r>
            <a:r>
              <a:rPr lang="en-US" sz="1350" b="0" i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sz="1350" b="0" i="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HCl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57535" y="2507173"/>
            <a:ext cx="863057" cy="15465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Temp</a:t>
            </a:r>
            <a:endParaRPr lang="en-US" sz="1350" b="0" i="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</a:t>
            </a:r>
            <a:r>
              <a:rPr lang="en-US" sz="1350" b="0" i="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35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350" b="0" i="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2-BTP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HF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HBr</a:t>
            </a:r>
            <a:endParaRPr lang="en-US" sz="1350" b="0" i="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4"/>
          <a:stretch>
            <a:fillRect/>
          </a:stretch>
        </p:blipFill>
        <p:spPr>
          <a:xfrm>
            <a:off x="893681" y="737035"/>
            <a:ext cx="1206126" cy="10555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952" y="764869"/>
            <a:ext cx="2082345" cy="1020843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99753" y="2172874"/>
            <a:ext cx="1739987" cy="3000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 agent </a:t>
            </a:r>
            <a:r>
              <a:rPr lang="en-US" sz="1350" b="0" i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(Baseline</a:t>
            </a: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928610" y="2174273"/>
            <a:ext cx="1141356" cy="3000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Halon 1211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137700" y="2185527"/>
            <a:ext cx="902285" cy="3000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2-BTP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439164" y="4198104"/>
            <a:ext cx="655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tests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881663" y="4199603"/>
            <a:ext cx="6222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tests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168936" y="4198903"/>
            <a:ext cx="6222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50" b="0" i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tests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439164" y="2497610"/>
            <a:ext cx="793230" cy="11310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Temp</a:t>
            </a:r>
            <a:endParaRPr lang="en-US" sz="1350" b="0" i="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</a:t>
            </a:r>
            <a:r>
              <a:rPr lang="en-US" sz="1350" b="0" i="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35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350" b="0" i="0" baseline="-250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HF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777845" y="2486735"/>
            <a:ext cx="1207703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Temp</a:t>
            </a:r>
            <a:endParaRPr lang="en-US" sz="1350" b="0" i="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</a:t>
            </a:r>
            <a:endParaRPr lang="en-US" sz="1350" b="0" i="0" baseline="-25000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35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350" b="0" i="0" baseline="-250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Halon 1211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HF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HBr</a:t>
            </a:r>
            <a:r>
              <a:rPr lang="en-US" sz="1350" b="0" i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sz="1350" b="0" i="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HCl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073117" y="2509946"/>
            <a:ext cx="863057" cy="15465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Temp</a:t>
            </a:r>
            <a:endParaRPr lang="en-US" sz="1350" b="0" i="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</a:t>
            </a:r>
            <a:r>
              <a:rPr lang="en-US" sz="1350" b="0" i="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35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350" b="0" i="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2-BTP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b="0" i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HF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3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HBr</a:t>
            </a:r>
            <a:endParaRPr lang="en-US" sz="1350" b="0" i="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015335" y="2175647"/>
            <a:ext cx="1739987" cy="3000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 agent </a:t>
            </a:r>
            <a:r>
              <a:rPr lang="en-US" sz="1350" b="0" i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(Baseline</a:t>
            </a: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844192" y="2177046"/>
            <a:ext cx="1141356" cy="3000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Halon 1211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053282" y="2188300"/>
            <a:ext cx="902285" cy="3000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2-BTP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0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30"/>
    </mc:Choice>
    <mc:Fallback xmlns="">
      <p:transition spd="slow" advTm="114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17045"/>
            <a:ext cx="8472488" cy="457200"/>
          </a:xfrm>
        </p:spPr>
        <p:txBody>
          <a:bodyPr/>
          <a:lstStyle/>
          <a:p>
            <a:pPr algn="ctr"/>
            <a:r>
              <a:rPr lang="en-US" sz="3600" b="0" dirty="0" smtClean="0"/>
              <a:t>Test details</a:t>
            </a:r>
            <a:endParaRPr lang="en-US" sz="3600" b="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794D-CE01-4982-8A1C-98D478D9AB49}" type="slidenum">
              <a:rPr lang="en-US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905" y="715566"/>
            <a:ext cx="2060891" cy="17450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35381" y="686623"/>
            <a:ext cx="660861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/>
              <a:t>3D printed battery case </a:t>
            </a:r>
            <a:r>
              <a:rPr lang="en-US" sz="1400" b="1" dirty="0"/>
              <a:t>+lid </a:t>
            </a:r>
            <a:r>
              <a:rPr lang="en-US" sz="1400" dirty="0" smtClean="0"/>
              <a:t>using thermoplastic </a:t>
            </a:r>
            <a:r>
              <a:rPr lang="en-US" sz="1400" dirty="0"/>
              <a:t>material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/>
              <a:t>Five (5) </a:t>
            </a:r>
            <a:r>
              <a:rPr lang="en-US" sz="1400" dirty="0"/>
              <a:t>18650 Li-ion batteries were each fitted with a type-K thermocouple.</a:t>
            </a:r>
            <a:endParaRPr lang="en-US" sz="1400" dirty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/>
              <a:t>The right most cell was fitted with the cartridge heater.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/>
              <a:t>The  first cell is heated at a rate of 15°C/minute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/>
              <a:t>Agent introduced after </a:t>
            </a:r>
            <a:r>
              <a:rPr lang="en-US" sz="1400" b="1" dirty="0" smtClean="0"/>
              <a:t>3</a:t>
            </a:r>
            <a:r>
              <a:rPr lang="en-US" sz="1400" b="1" baseline="30000" dirty="0" smtClean="0"/>
              <a:t>rd</a:t>
            </a:r>
            <a:r>
              <a:rPr lang="en-US" sz="1400" b="1" dirty="0" smtClean="0"/>
              <a:t> cell </a:t>
            </a:r>
            <a:r>
              <a:rPr lang="en-US" sz="1400" dirty="0" smtClean="0"/>
              <a:t>went to the thermal runaway.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04" y="2776451"/>
            <a:ext cx="2060891" cy="14591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35382" y="2735125"/>
            <a:ext cx="660861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3D printed battery case </a:t>
            </a:r>
            <a:r>
              <a:rPr lang="en-US" sz="1400" dirty="0" smtClean="0"/>
              <a:t>using </a:t>
            </a:r>
            <a:r>
              <a:rPr lang="en-US" sz="1400" dirty="0"/>
              <a:t>thermoplastic material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/>
              <a:t>Three (3) </a:t>
            </a:r>
            <a:r>
              <a:rPr lang="en-US" sz="1400" dirty="0"/>
              <a:t>pouch Li-ion batteries were each fitted with a type-K thermocouple.</a:t>
            </a:r>
            <a:endParaRPr lang="en-US" sz="1400" dirty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The right most cell was fitted with the cartridge heater.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The  first cell is heated at a rate of </a:t>
            </a:r>
            <a:r>
              <a:rPr lang="en-US" sz="1400" dirty="0" smtClean="0"/>
              <a:t>15°C/minute.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Agent introduced when the </a:t>
            </a:r>
            <a:r>
              <a:rPr lang="en-US" sz="1400" b="1" dirty="0"/>
              <a:t>1</a:t>
            </a:r>
            <a:r>
              <a:rPr lang="en-US" sz="1400" b="1" baseline="30000" dirty="0"/>
              <a:t>st</a:t>
            </a:r>
            <a:r>
              <a:rPr lang="en-US" sz="1400" b="1" dirty="0"/>
              <a:t> cell </a:t>
            </a:r>
            <a:r>
              <a:rPr lang="en-US" sz="1400" dirty="0" smtClean="0"/>
              <a:t>ignited.</a:t>
            </a:r>
            <a:endParaRPr lang="en-US" sz="1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99"/>
    </mc:Choice>
    <mc:Fallback xmlns="">
      <p:transition spd="slow" advTm="84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99" y="133676"/>
            <a:ext cx="2957513" cy="1055044"/>
          </a:xfrm>
        </p:spPr>
        <p:txBody>
          <a:bodyPr/>
          <a:lstStyle/>
          <a:p>
            <a:pPr algn="ctr"/>
            <a:r>
              <a:rPr lang="en-US" sz="3600" b="0" dirty="0" smtClean="0"/>
              <a:t>Test Compartment</a:t>
            </a:r>
            <a:endParaRPr lang="en-US" sz="36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 bwMode="auto">
          <a:xfrm>
            <a:off x="5469776" y="1521228"/>
            <a:ext cx="359941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/>
              <a:t>240 ft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 volume (flight deck)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/>
              <a:t>NO air exchange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/>
              <a:t>Battery box on the floor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/>
              <a:t>Fire extinguisher 5 feet away from battery box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/>
              <a:t>Small fan on the ceiling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/>
              <a:t>Two (2) heights form gas sampling/ Temp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/>
              <a:t>Temp, CO, CO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, Agent data collection started @ heater initiation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/>
              <a:t>Acid gases data collection @  fire extinguisher discharge</a:t>
            </a:r>
            <a:endParaRPr lang="en-US" sz="12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32" y="485334"/>
            <a:ext cx="2844065" cy="34854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3439879" y="3348110"/>
            <a:ext cx="83227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900" b="1" dirty="0" smtClean="0"/>
              <a:t>Battery Box</a:t>
            </a:r>
            <a:endParaRPr lang="en-US" sz="900" b="1"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105508" y="2412609"/>
            <a:ext cx="164343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900" b="1" dirty="0" smtClean="0"/>
              <a:t>Fire extinguisher</a:t>
            </a:r>
            <a:endParaRPr lang="en-US" sz="900" b="1" dirty="0"/>
          </a:p>
        </p:txBody>
      </p:sp>
      <p:sp>
        <p:nvSpPr>
          <p:cNvPr id="12" name="TextBox 11"/>
          <p:cNvSpPr txBox="1"/>
          <p:nvPr/>
        </p:nvSpPr>
        <p:spPr bwMode="auto">
          <a:xfrm>
            <a:off x="3193366" y="910542"/>
            <a:ext cx="145344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900" b="1" dirty="0" smtClean="0"/>
              <a:t>Recirculating fan</a:t>
            </a:r>
            <a:endParaRPr lang="en-US" sz="900" b="1" dirty="0"/>
          </a:p>
        </p:txBody>
      </p:sp>
      <p:sp>
        <p:nvSpPr>
          <p:cNvPr id="13" name="TextBox 12"/>
          <p:cNvSpPr txBox="1"/>
          <p:nvPr/>
        </p:nvSpPr>
        <p:spPr bwMode="auto">
          <a:xfrm>
            <a:off x="0" y="1521228"/>
            <a:ext cx="13575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900" b="1" dirty="0" smtClean="0"/>
              <a:t>Gas sampling ports: 3.5 ft. and 5.5 ft.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18205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13"/>
    </mc:Choice>
    <mc:Fallback xmlns="">
      <p:transition spd="slow" advTm="88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75236"/>
            <a:ext cx="8472488" cy="457200"/>
          </a:xfrm>
        </p:spPr>
        <p:txBody>
          <a:bodyPr/>
          <a:lstStyle/>
          <a:p>
            <a:pPr algn="ctr"/>
            <a:r>
              <a:rPr lang="en-US" sz="3600" b="0" dirty="0" smtClean="0"/>
              <a:t>Hazard Levels for Gases</a:t>
            </a:r>
            <a:endParaRPr lang="en-US" sz="36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1440" y="744810"/>
            <a:ext cx="8695113" cy="358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>
              <a:lnSpc>
                <a:spcPct val="140000"/>
              </a:lnSpc>
              <a:buNone/>
            </a:pPr>
            <a:r>
              <a:rPr lang="en-US" sz="1600" dirty="0"/>
              <a:t>Acute Exposure Guideline Levels (AEGLs) 10 minute (CO, HF, </a:t>
            </a:r>
            <a:r>
              <a:rPr lang="en-US" sz="1600" dirty="0" smtClean="0"/>
              <a:t>HBr, HCl</a:t>
            </a:r>
            <a:r>
              <a:rPr lang="en-US" sz="1600" dirty="0"/>
              <a:t>)</a:t>
            </a:r>
          </a:p>
          <a:p>
            <a:pPr lvl="1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AEGL 2</a:t>
            </a:r>
            <a:r>
              <a:rPr lang="en-US" sz="1600" dirty="0"/>
              <a:t>: Irreversible or other serious, long-lasting adverse health effects or an impaired ability to escape.</a:t>
            </a:r>
          </a:p>
          <a:p>
            <a:pPr lvl="1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AEGL 3</a:t>
            </a:r>
            <a:r>
              <a:rPr lang="en-US" sz="1600" dirty="0"/>
              <a:t>: Life-threatening health effects or death</a:t>
            </a:r>
          </a:p>
          <a:p>
            <a:pPr marL="114300" lvl="1">
              <a:lnSpc>
                <a:spcPct val="140000"/>
              </a:lnSpc>
              <a:buNone/>
            </a:pPr>
            <a:r>
              <a:rPr lang="en-US" sz="1600" dirty="0" smtClean="0"/>
              <a:t>Cardiac </a:t>
            </a:r>
            <a:r>
              <a:rPr lang="en-US" sz="1600" dirty="0"/>
              <a:t>Arrhythmias: (Halon 1211 &amp; 2-BTP) 5 minute exposures.</a:t>
            </a:r>
          </a:p>
          <a:p>
            <a:pPr lvl="1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 No Observable Adverse Effect Level (NOAEL)</a:t>
            </a:r>
          </a:p>
          <a:p>
            <a:pPr lvl="1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Safe-use concentrations</a:t>
            </a:r>
          </a:p>
          <a:p>
            <a:pPr lvl="1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Lowest Observable Adverse Effect Level (</a:t>
            </a:r>
            <a:r>
              <a:rPr lang="en-US" sz="1600" b="1" dirty="0"/>
              <a:t>LOAEL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2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04"/>
    </mc:Choice>
    <mc:Fallback xmlns="">
      <p:transition spd="slow" advTm="80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D554-CBC1-41AB-90CF-337CEC897EAA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821747"/>
              </p:ext>
            </p:extLst>
          </p:nvPr>
        </p:nvGraphicFramePr>
        <p:xfrm>
          <a:off x="266008" y="658787"/>
          <a:ext cx="8769927" cy="1956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5899">
                  <a:extLst>
                    <a:ext uri="{9D8B030D-6E8A-4147-A177-3AD203B41FA5}">
                      <a16:colId xmlns:a16="http://schemas.microsoft.com/office/drawing/2014/main" val="2022410973"/>
                    </a:ext>
                  </a:extLst>
                </a:gridCol>
                <a:gridCol w="1036446">
                  <a:extLst>
                    <a:ext uri="{9D8B030D-6E8A-4147-A177-3AD203B41FA5}">
                      <a16:colId xmlns:a16="http://schemas.microsoft.com/office/drawing/2014/main" val="333061704"/>
                    </a:ext>
                  </a:extLst>
                </a:gridCol>
                <a:gridCol w="956719">
                  <a:extLst>
                    <a:ext uri="{9D8B030D-6E8A-4147-A177-3AD203B41FA5}">
                      <a16:colId xmlns:a16="http://schemas.microsoft.com/office/drawing/2014/main" val="4031836903"/>
                    </a:ext>
                  </a:extLst>
                </a:gridCol>
                <a:gridCol w="956719">
                  <a:extLst>
                    <a:ext uri="{9D8B030D-6E8A-4147-A177-3AD203B41FA5}">
                      <a16:colId xmlns:a16="http://schemas.microsoft.com/office/drawing/2014/main" val="3803703995"/>
                    </a:ext>
                  </a:extLst>
                </a:gridCol>
                <a:gridCol w="956719">
                  <a:extLst>
                    <a:ext uri="{9D8B030D-6E8A-4147-A177-3AD203B41FA5}">
                      <a16:colId xmlns:a16="http://schemas.microsoft.com/office/drawing/2014/main" val="3245595219"/>
                    </a:ext>
                  </a:extLst>
                </a:gridCol>
                <a:gridCol w="3667425">
                  <a:extLst>
                    <a:ext uri="{9D8B030D-6E8A-4147-A177-3AD203B41FA5}">
                      <a16:colId xmlns:a16="http://schemas.microsoft.com/office/drawing/2014/main" val="1287512640"/>
                    </a:ext>
                  </a:extLst>
                </a:gridCol>
              </a:tblGrid>
              <a:tr h="643379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Hazard Level</a:t>
                      </a:r>
                    </a:p>
                    <a:p>
                      <a:r>
                        <a:rPr lang="en-US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(10 min.)</a:t>
                      </a:r>
                      <a:endParaRPr lang="en-US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HF</a:t>
                      </a:r>
                    </a:p>
                    <a:p>
                      <a:r>
                        <a:rPr lang="en-US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(ppmv)</a:t>
                      </a:r>
                      <a:endParaRPr lang="en-US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HCl</a:t>
                      </a:r>
                    </a:p>
                    <a:p>
                      <a:r>
                        <a:rPr lang="en-US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(ppmv)</a:t>
                      </a:r>
                      <a:endParaRPr lang="en-US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HBr</a:t>
                      </a:r>
                    </a:p>
                    <a:p>
                      <a:r>
                        <a:rPr lang="en-US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(ppmv)</a:t>
                      </a:r>
                      <a:endParaRPr lang="en-US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CO</a:t>
                      </a:r>
                    </a:p>
                    <a:p>
                      <a:r>
                        <a:rPr lang="en-US" sz="1400" b="0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(ppmv)</a:t>
                      </a:r>
                      <a:endParaRPr lang="en-US" sz="1400" b="0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Effect</a:t>
                      </a:r>
                    </a:p>
                    <a:p>
                      <a:endParaRPr lang="en-US" sz="1400" b="0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8259434"/>
                  </a:ext>
                </a:extLst>
              </a:tr>
              <a:tr h="66036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AEGL2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95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250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400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 smtClean="0"/>
                        <a:t>Irreversible or other serious, long-lasting adverse health effects or an impaired ability to escape.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8812707"/>
                  </a:ext>
                </a:extLst>
              </a:tr>
              <a:tr h="53960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AEGL3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170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620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740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1,700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2" indent="0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i="0" dirty="0" smtClean="0"/>
                        <a:t>Life-threatening health effects or death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336894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009626"/>
              </p:ext>
            </p:extLst>
          </p:nvPr>
        </p:nvGraphicFramePr>
        <p:xfrm>
          <a:off x="266008" y="2748395"/>
          <a:ext cx="8769927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208">
                  <a:extLst>
                    <a:ext uri="{9D8B030D-6E8A-4147-A177-3AD203B41FA5}">
                      <a16:colId xmlns:a16="http://schemas.microsoft.com/office/drawing/2014/main" val="1082150629"/>
                    </a:ext>
                  </a:extLst>
                </a:gridCol>
                <a:gridCol w="1190428">
                  <a:extLst>
                    <a:ext uri="{9D8B030D-6E8A-4147-A177-3AD203B41FA5}">
                      <a16:colId xmlns:a16="http://schemas.microsoft.com/office/drawing/2014/main" val="3524666627"/>
                    </a:ext>
                  </a:extLst>
                </a:gridCol>
                <a:gridCol w="1202458">
                  <a:extLst>
                    <a:ext uri="{9D8B030D-6E8A-4147-A177-3AD203B41FA5}">
                      <a16:colId xmlns:a16="http://schemas.microsoft.com/office/drawing/2014/main" val="3343419884"/>
                    </a:ext>
                  </a:extLst>
                </a:gridCol>
                <a:gridCol w="4809833">
                  <a:extLst>
                    <a:ext uri="{9D8B030D-6E8A-4147-A177-3AD203B41FA5}">
                      <a16:colId xmlns:a16="http://schemas.microsoft.com/office/drawing/2014/main" val="2354171103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Hazard Level</a:t>
                      </a:r>
                    </a:p>
                    <a:p>
                      <a:r>
                        <a:rPr lang="en-US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(5 min.)</a:t>
                      </a:r>
                      <a:endParaRPr lang="en-US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Halon 1211</a:t>
                      </a:r>
                    </a:p>
                    <a:p>
                      <a:r>
                        <a:rPr lang="en-US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(percent)</a:t>
                      </a:r>
                      <a:endParaRPr lang="en-US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2-BTP</a:t>
                      </a:r>
                    </a:p>
                    <a:p>
                      <a:endParaRPr lang="en-US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r>
                        <a:rPr lang="en-US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(percent)</a:t>
                      </a:r>
                      <a:endParaRPr lang="en-US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Effect: Atypical heartbeats</a:t>
                      </a:r>
                      <a:endParaRPr lang="en-US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80267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NOAEL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</a:t>
                      </a:r>
                      <a:r>
                        <a:rPr lang="en-US" sz="1400" baseline="0" dirty="0" smtClean="0"/>
                        <a:t> dogs affected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03895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Safe Use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___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0.95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</a:t>
                      </a:r>
                      <a:r>
                        <a:rPr lang="en-US" sz="1400" baseline="0" dirty="0" smtClean="0"/>
                        <a:t> effect is predicted</a:t>
                      </a:r>
                      <a:r>
                        <a:rPr lang="en-US" sz="1400" dirty="0" smtClean="0"/>
                        <a:t> for humans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268731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LOAEL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1.0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1.0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Lowest</a:t>
                      </a:r>
                      <a:r>
                        <a:rPr lang="en-US" sz="1400" baseline="0" dirty="0" smtClean="0"/>
                        <a:t> observed number of dogs affected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85303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 bwMode="auto">
          <a:xfrm>
            <a:off x="2152996" y="0"/>
            <a:ext cx="53275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3600" dirty="0" smtClean="0">
                <a:solidFill>
                  <a:srgbClr val="002060"/>
                </a:solidFill>
                <a:latin typeface="+mj-lt"/>
              </a:rPr>
              <a:t>Toxicity assessment</a:t>
            </a:r>
            <a:endParaRPr lang="en-US" sz="36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3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12"/>
    </mc:Choice>
    <mc:Fallback xmlns="">
      <p:transition spd="slow" advTm="47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00419"/>
            <a:ext cx="8472488" cy="457200"/>
          </a:xfrm>
        </p:spPr>
        <p:txBody>
          <a:bodyPr/>
          <a:lstStyle/>
          <a:p>
            <a:pPr algn="ctr"/>
            <a:r>
              <a:rPr lang="en-US" sz="3600" b="0" dirty="0" smtClean="0"/>
              <a:t>Instrumentation</a:t>
            </a:r>
            <a:endParaRPr lang="en-US" sz="36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6378" y="601037"/>
            <a:ext cx="909412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0038" lvl="1" indent="-214313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Multiple TC</a:t>
            </a:r>
          </a:p>
          <a:p>
            <a:pPr marL="300038" lvl="1" indent="-214313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NDIR gas analyzers: CO, CO</a:t>
            </a:r>
            <a:r>
              <a:rPr lang="en-US" sz="1600" baseline="-25000" dirty="0"/>
              <a:t>2</a:t>
            </a:r>
            <a:r>
              <a:rPr lang="en-US" sz="1600" dirty="0"/>
              <a:t>, O</a:t>
            </a:r>
            <a:r>
              <a:rPr lang="en-US" sz="1600" baseline="-25000" dirty="0"/>
              <a:t>2</a:t>
            </a:r>
            <a:r>
              <a:rPr lang="en-US" sz="1600" dirty="0"/>
              <a:t> and Halocarbon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300038" lvl="1" indent="-214313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Acid gas sampling assembly</a:t>
            </a:r>
          </a:p>
          <a:p>
            <a:pPr marL="300038" lvl="1" indent="-214313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Dionex Integrion Ion Chromatograph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IC) with AS15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column. Ion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chromatography (IC) method described in FAA report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hlinkClick r:id="rId4"/>
              </a:rPr>
              <a:t>https://www.fire.tc.faa.gov/pdf/dot_66039_DS1.pdf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96" y="2912951"/>
            <a:ext cx="1670857" cy="1578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5556" y="2875371"/>
            <a:ext cx="1699077" cy="1636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-1" t="36459" r="-1" b="-1"/>
          <a:stretch/>
        </p:blipFill>
        <p:spPr>
          <a:xfrm>
            <a:off x="5711916" y="2841893"/>
            <a:ext cx="1719662" cy="164983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3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45"/>
    </mc:Choice>
    <mc:Fallback xmlns="">
      <p:transition spd="slow" advTm="40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74816"/>
            <a:ext cx="8472488" cy="432933"/>
          </a:xfrm>
        </p:spPr>
        <p:txBody>
          <a:bodyPr/>
          <a:lstStyle/>
          <a:p>
            <a:pPr algn="ctr"/>
            <a:r>
              <a:rPr lang="en-US" sz="3600" b="0" dirty="0" smtClean="0"/>
              <a:t>Results: CO concentrations</a:t>
            </a:r>
            <a:endParaRPr lang="en-US" sz="36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18" y="640081"/>
            <a:ext cx="6460060" cy="39069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3674225" y="2926079"/>
            <a:ext cx="6976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>
                <a:solidFill>
                  <a:srgbClr val="002060"/>
                </a:solidFill>
              </a:rPr>
              <a:t>AEGL2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3674225" y="1554476"/>
            <a:ext cx="6976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>
                <a:solidFill>
                  <a:srgbClr val="002060"/>
                </a:solidFill>
              </a:rPr>
              <a:t>AEGL3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0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83"/>
    </mc:Choice>
    <mc:Fallback xmlns="">
      <p:transition spd="slow" advTm="72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3437</TotalTime>
  <Words>802</Words>
  <Application>Microsoft Office PowerPoint</Application>
  <PresentationFormat>On-screen Show (16:9)</PresentationFormat>
  <Paragraphs>203</Paragraphs>
  <Slides>15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Helvetica</vt:lpstr>
      <vt:lpstr>Helvetica Neue Medium</vt:lpstr>
      <vt:lpstr>Times New Roman</vt:lpstr>
      <vt:lpstr>Wingdings</vt:lpstr>
      <vt:lpstr>1_Custom Design</vt:lpstr>
      <vt:lpstr>2_Custom Design</vt:lpstr>
      <vt:lpstr>Toxic Hazards of Handheld Extinguishing Agents Used on Lithium-Ion Battery Fires</vt:lpstr>
      <vt:lpstr>Motivation</vt:lpstr>
      <vt:lpstr>Test Plan Overview</vt:lpstr>
      <vt:lpstr>Test details</vt:lpstr>
      <vt:lpstr>Test Compartment</vt:lpstr>
      <vt:lpstr>Hazard Levels for Gases</vt:lpstr>
      <vt:lpstr>PowerPoint Presentation</vt:lpstr>
      <vt:lpstr>Instrumentation</vt:lpstr>
      <vt:lpstr>Results: CO concentrations</vt:lpstr>
      <vt:lpstr>Results: Agent concentration profiles</vt:lpstr>
      <vt:lpstr>PowerPoint Presentation</vt:lpstr>
      <vt:lpstr>PowerPoint Presentation</vt:lpstr>
      <vt:lpstr>Conclusions</vt:lpstr>
      <vt:lpstr>Next steps</vt:lpstr>
      <vt:lpstr>Contact info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Safronava, Natallia I (FAA)</cp:lastModifiedBy>
  <cp:revision>166</cp:revision>
  <dcterms:created xsi:type="dcterms:W3CDTF">2005-01-28T20:32:53Z</dcterms:created>
  <dcterms:modified xsi:type="dcterms:W3CDTF">2023-06-07T13:41:39Z</dcterms:modified>
</cp:coreProperties>
</file>