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4a" ContentType="audio/mp4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1" r:id="rId4"/>
    <p:sldMasterId id="2147483661" r:id="rId5"/>
  </p:sldMasterIdLst>
  <p:notesMasterIdLst>
    <p:notesMasterId r:id="rId24"/>
  </p:notesMasterIdLst>
  <p:handoutMasterIdLst>
    <p:handoutMasterId r:id="rId25"/>
  </p:handoutMasterIdLst>
  <p:sldIdLst>
    <p:sldId id="273" r:id="rId6"/>
    <p:sldId id="280" r:id="rId7"/>
    <p:sldId id="281" r:id="rId8"/>
    <p:sldId id="282" r:id="rId9"/>
    <p:sldId id="293" r:id="rId10"/>
    <p:sldId id="295" r:id="rId11"/>
    <p:sldId id="296" r:id="rId12"/>
    <p:sldId id="289" r:id="rId13"/>
    <p:sldId id="298" r:id="rId14"/>
    <p:sldId id="299" r:id="rId15"/>
    <p:sldId id="283" r:id="rId16"/>
    <p:sldId id="292" r:id="rId17"/>
    <p:sldId id="306" r:id="rId18"/>
    <p:sldId id="301" r:id="rId19"/>
    <p:sldId id="284" r:id="rId20"/>
    <p:sldId id="303" r:id="rId21"/>
    <p:sldId id="300" r:id="rId22"/>
    <p:sldId id="291" r:id="rId23"/>
  </p:sldIdLst>
  <p:sldSz cx="9144000" cy="5143500" type="screen16x9"/>
  <p:notesSz cx="6858000" cy="9296400"/>
  <p:defaultTextStyle>
    <a:defPPr>
      <a:defRPr lang="en-US"/>
    </a:defPPr>
    <a:lvl1pPr algn="l" rtl="0" fontAlgn="base">
      <a:spcBef>
        <a:spcPct val="50000"/>
      </a:spcBef>
      <a:spcAft>
        <a:spcPct val="0"/>
      </a:spcAft>
      <a:buChar char="•"/>
      <a:defRPr sz="24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50000"/>
      </a:spcBef>
      <a:spcAft>
        <a:spcPct val="0"/>
      </a:spcAft>
      <a:buChar char="•"/>
      <a:defRPr sz="24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50000"/>
      </a:spcBef>
      <a:spcAft>
        <a:spcPct val="0"/>
      </a:spcAft>
      <a:buChar char="•"/>
      <a:defRPr sz="24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50000"/>
      </a:spcBef>
      <a:spcAft>
        <a:spcPct val="0"/>
      </a:spcAft>
      <a:buChar char="•"/>
      <a:defRPr sz="24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50000"/>
      </a:spcBef>
      <a:spcAft>
        <a:spcPct val="0"/>
      </a:spcAft>
      <a:buChar char="•"/>
      <a:defRPr sz="24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0D0E1773-2C58-4A1C-9F4D-09A126D9EB70}">
          <p14:sldIdLst>
            <p14:sldId id="273"/>
            <p14:sldId id="280"/>
            <p14:sldId id="281"/>
            <p14:sldId id="282"/>
            <p14:sldId id="293"/>
            <p14:sldId id="295"/>
            <p14:sldId id="296"/>
            <p14:sldId id="289"/>
            <p14:sldId id="298"/>
            <p14:sldId id="299"/>
            <p14:sldId id="283"/>
            <p14:sldId id="292"/>
            <p14:sldId id="306"/>
            <p14:sldId id="301"/>
            <p14:sldId id="284"/>
            <p14:sldId id="303"/>
            <p14:sldId id="300"/>
            <p14:sldId id="29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402">
          <p15:clr>
            <a:srgbClr val="A4A3A4"/>
          </p15:clr>
        </p15:guide>
        <p15:guide id="2" pos="339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eslar, Daniel (FAA)" initials="KD(" lastIdx="1" clrIdx="0">
    <p:extLst>
      <p:ext uri="{19B8F6BF-5375-455C-9EA6-DF929625EA0E}">
        <p15:presenceInfo xmlns:p15="http://schemas.microsoft.com/office/powerpoint/2012/main" userId="S-1-5-21-3215564045-1863808890-1157122868-318786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8516E"/>
    <a:srgbClr val="FF5050"/>
    <a:srgbClr val="FFD966"/>
    <a:srgbClr val="5B9BD5"/>
    <a:srgbClr val="0066CC"/>
    <a:srgbClr val="3399FF"/>
    <a:srgbClr val="FF9966"/>
    <a:srgbClr val="00CC66"/>
    <a:srgbClr val="FF7C8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323" autoAdjust="0"/>
    <p:restoredTop sz="92668" autoAdjust="0"/>
  </p:normalViewPr>
  <p:slideViewPr>
    <p:cSldViewPr snapToGrid="0">
      <p:cViewPr varScale="1">
        <p:scale>
          <a:sx n="119" d="100"/>
          <a:sy n="119" d="100"/>
        </p:scale>
        <p:origin x="78" y="192"/>
      </p:cViewPr>
      <p:guideLst>
        <p:guide orient="horz" pos="402"/>
        <p:guide pos="33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20" tIns="45510" rIns="91020" bIns="45510" numCol="1" anchor="t" anchorCtr="0" compatLnSpc="1">
            <a:prstTxWarp prst="textNoShape">
              <a:avLst/>
            </a:prstTxWarp>
          </a:bodyPr>
          <a:lstStyle>
            <a:lvl1pPr defTabSz="911225">
              <a:spcBef>
                <a:spcPct val="0"/>
              </a:spcBef>
              <a:buFontTx/>
              <a:buNone/>
              <a:defRPr sz="12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20" tIns="45510" rIns="91020" bIns="45510" numCol="1" anchor="t" anchorCtr="0" compatLnSpc="1">
            <a:prstTxWarp prst="textNoShape">
              <a:avLst/>
            </a:prstTxWarp>
          </a:bodyPr>
          <a:lstStyle>
            <a:lvl1pPr algn="r" defTabSz="911225">
              <a:spcBef>
                <a:spcPct val="0"/>
              </a:spcBef>
              <a:buFontTx/>
              <a:buNone/>
              <a:defRPr sz="12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245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1263"/>
            <a:ext cx="2971800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20" tIns="45510" rIns="91020" bIns="45510" numCol="1" anchor="b" anchorCtr="0" compatLnSpc="1">
            <a:prstTxWarp prst="textNoShape">
              <a:avLst/>
            </a:prstTxWarp>
          </a:bodyPr>
          <a:lstStyle>
            <a:lvl1pPr defTabSz="911225">
              <a:spcBef>
                <a:spcPct val="0"/>
              </a:spcBef>
              <a:buFontTx/>
              <a:buNone/>
              <a:defRPr sz="12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245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831263"/>
            <a:ext cx="2971800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20" tIns="45510" rIns="91020" bIns="45510" numCol="1" anchor="b" anchorCtr="0" compatLnSpc="1">
            <a:prstTxWarp prst="textNoShape">
              <a:avLst/>
            </a:prstTxWarp>
          </a:bodyPr>
          <a:lstStyle>
            <a:lvl1pPr algn="r" defTabSz="911225">
              <a:spcBef>
                <a:spcPct val="0"/>
              </a:spcBef>
              <a:buFontTx/>
              <a:buNone/>
              <a:defRPr sz="1200">
                <a:latin typeface="Times New Roman" pitchFamily="18" charset="0"/>
              </a:defRPr>
            </a:lvl1pPr>
          </a:lstStyle>
          <a:p>
            <a:fld id="{87C48A99-3596-4E58-ABE8-9D998A9384A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5603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20" tIns="45510" rIns="91020" bIns="45510" numCol="1" anchor="t" anchorCtr="0" compatLnSpc="1">
            <a:prstTxWarp prst="textNoShape">
              <a:avLst/>
            </a:prstTxWarp>
          </a:bodyPr>
          <a:lstStyle>
            <a:lvl1pPr defTabSz="911225">
              <a:spcBef>
                <a:spcPct val="0"/>
              </a:spcBef>
              <a:buFontTx/>
              <a:buNone/>
              <a:defRPr sz="12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20" tIns="45510" rIns="91020" bIns="45510" numCol="1" anchor="t" anchorCtr="0" compatLnSpc="1">
            <a:prstTxWarp prst="textNoShape">
              <a:avLst/>
            </a:prstTxWarp>
          </a:bodyPr>
          <a:lstStyle>
            <a:lvl1pPr algn="r" defTabSz="911225">
              <a:spcBef>
                <a:spcPct val="0"/>
              </a:spcBef>
              <a:buFontTx/>
              <a:buNone/>
              <a:defRPr sz="12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2150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31788" y="696913"/>
            <a:ext cx="61976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="" xmlns:a14="http://schemas.microsoft.com/office/drawing/2010/main" val="1"/>
            </a:ext>
          </a:extLst>
        </p:spPr>
      </p:sp>
      <p:sp>
        <p:nvSpPr>
          <p:cNvPr id="2150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416425"/>
            <a:ext cx="5029200" cy="4183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20" tIns="45510" rIns="91020" bIns="4551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51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1263"/>
            <a:ext cx="2971800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20" tIns="45510" rIns="91020" bIns="45510" numCol="1" anchor="b" anchorCtr="0" compatLnSpc="1">
            <a:prstTxWarp prst="textNoShape">
              <a:avLst/>
            </a:prstTxWarp>
          </a:bodyPr>
          <a:lstStyle>
            <a:lvl1pPr defTabSz="911225">
              <a:spcBef>
                <a:spcPct val="0"/>
              </a:spcBef>
              <a:buFontTx/>
              <a:buNone/>
              <a:defRPr sz="12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2151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831263"/>
            <a:ext cx="2971800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20" tIns="45510" rIns="91020" bIns="45510" numCol="1" anchor="b" anchorCtr="0" compatLnSpc="1">
            <a:prstTxWarp prst="textNoShape">
              <a:avLst/>
            </a:prstTxWarp>
          </a:bodyPr>
          <a:lstStyle>
            <a:lvl1pPr algn="r" defTabSz="911225">
              <a:spcBef>
                <a:spcPct val="0"/>
              </a:spcBef>
              <a:buFontTx/>
              <a:buNone/>
              <a:defRPr sz="1200">
                <a:latin typeface="Times New Roman" pitchFamily="18" charset="0"/>
              </a:defRPr>
            </a:lvl1pPr>
          </a:lstStyle>
          <a:p>
            <a:fld id="{55D68406-F15C-4303-97CE-0E3EE59880C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0677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338345-9CBA-4181-BEB7-82A779821C66}" type="slidenum">
              <a:rPr lang="en-US"/>
              <a:pPr/>
              <a:t>1</a:t>
            </a:fld>
            <a:endParaRPr lang="en-US"/>
          </a:p>
        </p:txBody>
      </p:sp>
      <p:sp>
        <p:nvSpPr>
          <p:cNvPr id="33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31788" y="696913"/>
            <a:ext cx="6197600" cy="3486150"/>
          </a:xfrm>
          <a:ln/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D68406-F15C-4303-97CE-0E3EE59880C4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5240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 Sparse DD</a:t>
            </a:r>
            <a:r>
              <a:rPr lang="en-US" baseline="0" dirty="0" smtClean="0"/>
              <a:t> (Sparse Double Dense)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D68406-F15C-4303-97CE-0E3EE59880C4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6781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3814" y="1884870"/>
            <a:ext cx="9102852" cy="3250692"/>
          </a:xfrm>
          <a:prstGeom prst="rect">
            <a:avLst/>
          </a:prstGeom>
        </p:spPr>
      </p:pic>
      <p:sp>
        <p:nvSpPr>
          <p:cNvPr id="63490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1085011" y="250169"/>
            <a:ext cx="6941611" cy="892831"/>
          </a:xfrm>
        </p:spPr>
        <p:txBody>
          <a:bodyPr anchor="t"/>
          <a:lstStyle>
            <a:lvl1pPr>
              <a:defRPr/>
            </a:lvl1pPr>
          </a:lstStyle>
          <a:p>
            <a:pPr lvl="0"/>
            <a:r>
              <a:rPr lang="en-US" noProof="0" dirty="0"/>
              <a:t>Select to edit master title</a:t>
            </a:r>
          </a:p>
        </p:txBody>
      </p:sp>
      <p:sp>
        <p:nvSpPr>
          <p:cNvPr id="63491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1085012" y="1156621"/>
            <a:ext cx="6904622" cy="724567"/>
          </a:xfr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 dirty="0"/>
              <a:t>Select to edit master subtitle</a:t>
            </a:r>
          </a:p>
        </p:txBody>
      </p:sp>
      <p:sp>
        <p:nvSpPr>
          <p:cNvPr id="63515" name="Text Box 1051"/>
          <p:cNvSpPr txBox="1">
            <a:spLocks noChangeArrowheads="1"/>
          </p:cNvSpPr>
          <p:nvPr userDrawn="1"/>
        </p:nvSpPr>
        <p:spPr bwMode="auto">
          <a:xfrm>
            <a:off x="1060999" y="2123306"/>
            <a:ext cx="5746201" cy="1420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en-US" sz="1600" dirty="0">
                <a:solidFill>
                  <a:srgbClr val="1D2F68"/>
                </a:solidFill>
              </a:rPr>
              <a:t>Presented to:</a:t>
            </a:r>
          </a:p>
          <a:p>
            <a:pPr>
              <a:spcBef>
                <a:spcPts val="3000"/>
              </a:spcBef>
              <a:buFontTx/>
              <a:buNone/>
            </a:pPr>
            <a:r>
              <a:rPr lang="en-US" sz="1600" dirty="0">
                <a:solidFill>
                  <a:srgbClr val="1D2F68"/>
                </a:solidFill>
              </a:rPr>
              <a:t>By:</a:t>
            </a:r>
          </a:p>
          <a:p>
            <a:pPr>
              <a:spcBef>
                <a:spcPts val="1600"/>
              </a:spcBef>
              <a:buFontTx/>
              <a:buNone/>
            </a:pPr>
            <a:r>
              <a:rPr lang="en-US" sz="1600" dirty="0">
                <a:solidFill>
                  <a:srgbClr val="1D2F68"/>
                </a:solidFill>
              </a:rPr>
              <a:t>Date:</a:t>
            </a:r>
          </a:p>
        </p:txBody>
      </p:sp>
      <p:pic>
        <p:nvPicPr>
          <p:cNvPr id="10" name="Picture 9" descr="FAA logo&amp;text_white_ds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499" y="3953445"/>
            <a:ext cx="3397250" cy="119005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83339" y="4686300"/>
            <a:ext cx="1672032" cy="342900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96798" y="4686300"/>
            <a:ext cx="2895600" cy="342900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34188" y="4686300"/>
            <a:ext cx="1707316" cy="342900"/>
          </a:xfrm>
        </p:spPr>
        <p:txBody>
          <a:bodyPr/>
          <a:lstStyle>
            <a:lvl1pPr>
              <a:defRPr/>
            </a:lvl1pPr>
          </a:lstStyle>
          <a:p>
            <a:fld id="{78D3ABA1-EA94-43C0-B992-7CBCC31144F1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82553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1" y="1131094"/>
            <a:ext cx="3948113" cy="329326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95813" y="1131094"/>
            <a:ext cx="3949700" cy="329326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6266C2-23C9-4679-9EA6-D74DA6C8C26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0093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F6FF14-FC6A-41B6-B2DC-884C6B7C3F2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6315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79F915-29B1-4ADF-B1F4-B9108899500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3718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87D554-CBC1-41AB-90CF-337CEC897EA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9863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32" name="Rectangle 12"/>
          <p:cNvSpPr>
            <a:spLocks noChangeArrowheads="1"/>
          </p:cNvSpPr>
          <p:nvPr/>
        </p:nvSpPr>
        <p:spPr bwMode="auto">
          <a:xfrm>
            <a:off x="0" y="4526757"/>
            <a:ext cx="9144000" cy="611981"/>
          </a:xfrm>
          <a:prstGeom prst="rect">
            <a:avLst/>
          </a:prstGeom>
          <a:solidFill>
            <a:srgbClr val="1D2F68"/>
          </a:solidFill>
          <a:ln w="9525">
            <a:solidFill>
              <a:srgbClr val="1D2F68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327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428625" y="258366"/>
            <a:ext cx="84724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Select to edit master title</a:t>
            </a:r>
          </a:p>
        </p:txBody>
      </p:sp>
      <p:sp>
        <p:nvSpPr>
          <p:cNvPr id="56328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1" y="1131094"/>
            <a:ext cx="8050213" cy="3293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Select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6329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09463" y="4686300"/>
            <a:ext cx="173736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z="1400" b="0" i="0">
                <a:solidFill>
                  <a:schemeClr val="bg1">
                    <a:lumMod val="65000"/>
                  </a:schemeClr>
                </a:solidFill>
                <a:latin typeface="Helvetica Neue Medium"/>
                <a:cs typeface="Helvetica Neue Medium"/>
              </a:defRPr>
            </a:lvl1pPr>
          </a:lstStyle>
          <a:p>
            <a:endParaRPr lang="en-US" dirty="0"/>
          </a:p>
        </p:txBody>
      </p:sp>
      <p:sp>
        <p:nvSpPr>
          <p:cNvPr id="56330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14356" y="4686300"/>
            <a:ext cx="289560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FontTx/>
              <a:buNone/>
              <a:defRPr sz="1400" b="0" i="0">
                <a:solidFill>
                  <a:schemeClr val="bg1">
                    <a:lumMod val="65000"/>
                  </a:schemeClr>
                </a:solidFill>
                <a:latin typeface="Helvetica Neue Medium"/>
                <a:cs typeface="Helvetica Neue Medium"/>
              </a:defRPr>
            </a:lvl1pPr>
          </a:lstStyle>
          <a:p>
            <a:endParaRPr lang="en-US" dirty="0"/>
          </a:p>
        </p:txBody>
      </p:sp>
      <p:sp>
        <p:nvSpPr>
          <p:cNvPr id="56331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69125" y="4686300"/>
            <a:ext cx="158704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400" b="0" i="0">
                <a:solidFill>
                  <a:schemeClr val="bg1">
                    <a:lumMod val="65000"/>
                  </a:schemeClr>
                </a:solidFill>
                <a:latin typeface="Helvetica Neue Medium"/>
                <a:cs typeface="Helvetica Neue Medium"/>
              </a:defRPr>
            </a:lvl1pPr>
          </a:lstStyle>
          <a:p>
            <a:fld id="{74438B1A-AF1B-4C8B-993E-1BADE62A24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6349" name="Text Box 29" hidden="1"/>
          <p:cNvSpPr txBox="1">
            <a:spLocks noChangeArrowheads="1"/>
          </p:cNvSpPr>
          <p:nvPr userDrawn="1"/>
        </p:nvSpPr>
        <p:spPr bwMode="auto">
          <a:xfrm>
            <a:off x="449264" y="4654154"/>
            <a:ext cx="478472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en-US" sz="1200" b="1" dirty="0">
                <a:solidFill>
                  <a:srgbClr val="C0C0C0"/>
                </a:solidFill>
              </a:rPr>
              <a:t>&lt;Presentation Title – Change on Master Slide&gt;</a:t>
            </a:r>
            <a:endParaRPr lang="en-US" sz="1200" dirty="0">
              <a:solidFill>
                <a:srgbClr val="C0C0C0"/>
              </a:solidFill>
            </a:endParaRPr>
          </a:p>
        </p:txBody>
      </p:sp>
      <p:sp>
        <p:nvSpPr>
          <p:cNvPr id="56350" name="Text Box 30" hidden="1"/>
          <p:cNvSpPr txBox="1">
            <a:spLocks noChangeArrowheads="1"/>
          </p:cNvSpPr>
          <p:nvPr userDrawn="1"/>
        </p:nvSpPr>
        <p:spPr bwMode="auto">
          <a:xfrm>
            <a:off x="441325" y="4788694"/>
            <a:ext cx="374015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en-US" sz="1200" dirty="0">
                <a:solidFill>
                  <a:srgbClr val="C0C0C0"/>
                </a:solidFill>
              </a:rPr>
              <a:t>&lt;Date of Presentation – Change on Master Slide&gt;</a:t>
            </a:r>
          </a:p>
        </p:txBody>
      </p:sp>
      <p:pic>
        <p:nvPicPr>
          <p:cNvPr id="2" name="Picture 1" descr="FAA logo&amp;text_white_ds.png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4" y="4587400"/>
            <a:ext cx="1587500" cy="5561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5" r:id="rId3"/>
    <p:sldLayoutId id="2147483657" r:id="rId4"/>
    <p:sldLayoutId id="2147483658" r:id="rId5"/>
    <p:sldLayoutId id="2147483660" r:id="rId6"/>
  </p:sldLayoutIdLst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32" name="Rectangle 12"/>
          <p:cNvSpPr>
            <a:spLocks noChangeArrowheads="1"/>
          </p:cNvSpPr>
          <p:nvPr/>
        </p:nvSpPr>
        <p:spPr bwMode="auto">
          <a:xfrm>
            <a:off x="0" y="4526757"/>
            <a:ext cx="9144000" cy="611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6327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428625" y="258366"/>
            <a:ext cx="84724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Select to edit master title</a:t>
            </a:r>
          </a:p>
        </p:txBody>
      </p:sp>
      <p:sp>
        <p:nvSpPr>
          <p:cNvPr id="56328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1" y="1131094"/>
            <a:ext cx="8050213" cy="3293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Select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6329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09463" y="4686300"/>
            <a:ext cx="173736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z="1400">
                <a:solidFill>
                  <a:schemeClr val="accent6"/>
                </a:solidFill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56330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14356" y="4686300"/>
            <a:ext cx="289560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FontTx/>
              <a:buNone/>
              <a:defRPr sz="1400">
                <a:solidFill>
                  <a:schemeClr val="accent6"/>
                </a:solidFill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56331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34187" y="4686300"/>
            <a:ext cx="1721977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400">
                <a:solidFill>
                  <a:schemeClr val="accent6"/>
                </a:solidFill>
                <a:latin typeface="Times New Roman" pitchFamily="18" charset="0"/>
              </a:defRPr>
            </a:lvl1pPr>
          </a:lstStyle>
          <a:p>
            <a:fld id="{74438B1A-AF1B-4C8B-993E-1BADE62A24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6349" name="Text Box 29" hidden="1"/>
          <p:cNvSpPr txBox="1">
            <a:spLocks noChangeArrowheads="1"/>
          </p:cNvSpPr>
          <p:nvPr userDrawn="1"/>
        </p:nvSpPr>
        <p:spPr bwMode="auto">
          <a:xfrm>
            <a:off x="449264" y="4654154"/>
            <a:ext cx="478472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en-US" sz="1200" b="1" dirty="0">
                <a:solidFill>
                  <a:srgbClr val="C0C0C0"/>
                </a:solidFill>
              </a:rPr>
              <a:t>&lt;Presentation Title – Change on Master Slide&gt;</a:t>
            </a:r>
            <a:endParaRPr lang="en-US" sz="1200" dirty="0">
              <a:solidFill>
                <a:srgbClr val="C0C0C0"/>
              </a:solidFill>
            </a:endParaRPr>
          </a:p>
        </p:txBody>
      </p:sp>
      <p:sp>
        <p:nvSpPr>
          <p:cNvPr id="56350" name="Text Box 30" hidden="1"/>
          <p:cNvSpPr txBox="1">
            <a:spLocks noChangeArrowheads="1"/>
          </p:cNvSpPr>
          <p:nvPr userDrawn="1"/>
        </p:nvSpPr>
        <p:spPr bwMode="auto">
          <a:xfrm>
            <a:off x="441325" y="4788694"/>
            <a:ext cx="374015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en-US" sz="1200" dirty="0">
                <a:solidFill>
                  <a:srgbClr val="C0C0C0"/>
                </a:solidFill>
              </a:rPr>
              <a:t>&lt;Date of Presentation – Change on Master Slide&gt;</a:t>
            </a:r>
          </a:p>
        </p:txBody>
      </p:sp>
      <p:pic>
        <p:nvPicPr>
          <p:cNvPr id="14" name="Picture 13" descr="FAA logo&amp;text_white_ds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4" y="4587400"/>
            <a:ext cx="1587500" cy="55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16526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4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4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4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m4a"/><Relationship Id="rId7" Type="http://schemas.openxmlformats.org/officeDocument/2006/relationships/image" Target="../media/image4.png"/><Relationship Id="rId2" Type="http://schemas.microsoft.com/office/2007/relationships/media" Target="../media/media16.m4a"/><Relationship Id="rId1" Type="http://schemas.openxmlformats.org/officeDocument/2006/relationships/vmlDrawing" Target="../drawings/vmlDrawing1.vml"/><Relationship Id="rId6" Type="http://schemas.openxmlformats.org/officeDocument/2006/relationships/image" Target="../media/image30.emf"/><Relationship Id="rId5" Type="http://schemas.openxmlformats.org/officeDocument/2006/relationships/oleObject" Target="../embeddings/oleObject1.bin"/><Relationship Id="rId4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8.png"/><Relationship Id="rId11" Type="http://schemas.openxmlformats.org/officeDocument/2006/relationships/image" Target="../media/image4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jpe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4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9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384717" y="250169"/>
            <a:ext cx="8168268" cy="892831"/>
          </a:xfrm>
        </p:spPr>
        <p:txBody>
          <a:bodyPr/>
          <a:lstStyle/>
          <a:p>
            <a:r>
              <a:rPr lang="en-US" sz="3200" dirty="0" smtClean="0"/>
              <a:t>Relationship Between 3-D Printed Materials and Flammability</a:t>
            </a:r>
            <a:endParaRPr lang="en-US" sz="3200" dirty="0"/>
          </a:p>
        </p:txBody>
      </p:sp>
      <p:sp>
        <p:nvSpPr>
          <p:cNvPr id="32786" name="Text Box 18"/>
          <p:cNvSpPr txBox="1">
            <a:spLocks noChangeArrowheads="1"/>
          </p:cNvSpPr>
          <p:nvPr/>
        </p:nvSpPr>
        <p:spPr bwMode="auto">
          <a:xfrm>
            <a:off x="2626807" y="2755340"/>
            <a:ext cx="346551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en-US" sz="1600" dirty="0"/>
              <a:t>Dan </a:t>
            </a:r>
            <a:r>
              <a:rPr lang="en-US" sz="1600" dirty="0" smtClean="0"/>
              <a:t>Keslar and Steven Rehn</a:t>
            </a:r>
            <a:endParaRPr lang="en-US" sz="1600" dirty="0"/>
          </a:p>
        </p:txBody>
      </p:sp>
      <p:sp>
        <p:nvSpPr>
          <p:cNvPr id="4" name="Text Box 18"/>
          <p:cNvSpPr txBox="1">
            <a:spLocks noChangeArrowheads="1"/>
          </p:cNvSpPr>
          <p:nvPr/>
        </p:nvSpPr>
        <p:spPr bwMode="auto">
          <a:xfrm>
            <a:off x="2626807" y="3191519"/>
            <a:ext cx="346551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en-US" sz="1600" dirty="0" smtClean="0"/>
              <a:t>6/13/23</a:t>
            </a:r>
            <a:endParaRPr lang="en-US" sz="1600" dirty="0"/>
          </a:p>
        </p:txBody>
      </p:sp>
      <p:sp>
        <p:nvSpPr>
          <p:cNvPr id="5" name="Text Box 18"/>
          <p:cNvSpPr txBox="1">
            <a:spLocks noChangeArrowheads="1"/>
          </p:cNvSpPr>
          <p:nvPr/>
        </p:nvSpPr>
        <p:spPr bwMode="auto">
          <a:xfrm>
            <a:off x="2626806" y="2018565"/>
            <a:ext cx="346551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en-US" sz="1600" dirty="0" smtClean="0"/>
              <a:t>International Aircraft Materials Fire Test Forum </a:t>
            </a:r>
            <a:endParaRPr lang="en-US" sz="1600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23300" y="46228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775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Print Orientation Material Comparisons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3ABA1-EA94-43C0-B992-7CBCC31144F1}" type="slidenum">
              <a:rPr lang="en-US" smtClean="0">
                <a:solidFill>
                  <a:schemeClr val="bg1"/>
                </a:solidFill>
              </a:rPr>
              <a:pPr/>
              <a:t>10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881" y="1230629"/>
            <a:ext cx="3710599" cy="242158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 bwMode="auto">
          <a:xfrm>
            <a:off x="969787" y="715566"/>
            <a:ext cx="2762119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 algn="ctr">
              <a:buFontTx/>
              <a:buNone/>
            </a:pPr>
            <a:r>
              <a:rPr lang="en-US" sz="1200" b="1" dirty="0" smtClean="0">
                <a:latin typeface="+mn-lt"/>
              </a:rPr>
              <a:t>Ultem 9085</a:t>
            </a:r>
            <a:endParaRPr lang="en-US" sz="1200" b="1" dirty="0"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 bwMode="auto">
          <a:xfrm>
            <a:off x="5133906" y="715491"/>
            <a:ext cx="2762119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 algn="ctr">
              <a:buFontTx/>
              <a:buNone/>
            </a:pPr>
            <a:r>
              <a:rPr lang="en-US" sz="1200" b="1" dirty="0" smtClean="0">
                <a:latin typeface="+mn-lt"/>
              </a:rPr>
              <a:t>Nylon 12</a:t>
            </a:r>
            <a:endParaRPr lang="en-US" sz="1200" b="1" dirty="0"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 bwMode="auto">
          <a:xfrm>
            <a:off x="582707" y="3664974"/>
            <a:ext cx="7680603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 marL="171450" indent="-171450" algn="ctr">
              <a:buFontTx/>
              <a:buChar char="-"/>
            </a:pPr>
            <a:r>
              <a:rPr lang="en-US" sz="1200" dirty="0" smtClean="0">
                <a:latin typeface="+mn-lt"/>
              </a:rPr>
              <a:t>However, this observation changed depending on the evaluated material</a:t>
            </a:r>
          </a:p>
          <a:p>
            <a:pPr marL="171450" indent="-171450" algn="ctr">
              <a:buFontTx/>
              <a:buChar char="-"/>
            </a:pPr>
            <a:r>
              <a:rPr lang="en-US" sz="1200" dirty="0" smtClean="0">
                <a:latin typeface="+mn-lt"/>
              </a:rPr>
              <a:t>Higher disparity between Print Orientations for Nylon 12, specifically in Flame/Drip Flame Time </a:t>
            </a:r>
          </a:p>
          <a:p>
            <a:pPr marL="171450" indent="-171450" algn="ctr">
              <a:buFontTx/>
              <a:buChar char="-"/>
            </a:pPr>
            <a:r>
              <a:rPr lang="en-US" sz="1200" dirty="0" smtClean="0">
                <a:latin typeface="+mn-lt"/>
              </a:rPr>
              <a:t>This suggests that different combinations of variables may impact data</a:t>
            </a:r>
            <a:endParaRPr lang="en-US" sz="1200" dirty="0">
              <a:latin typeface="+mn-lt"/>
            </a:endParaRPr>
          </a:p>
        </p:txBody>
      </p:sp>
      <p:sp>
        <p:nvSpPr>
          <p:cNvPr id="10" name="TextBox 9"/>
          <p:cNvSpPr txBox="1"/>
          <p:nvPr/>
        </p:nvSpPr>
        <p:spPr bwMode="auto">
          <a:xfrm>
            <a:off x="454926" y="940793"/>
            <a:ext cx="3972507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 algn="ctr">
              <a:buFontTx/>
              <a:buNone/>
            </a:pPr>
            <a:r>
              <a:rPr lang="en-US" sz="1200" dirty="0" smtClean="0">
                <a:latin typeface="+mn-lt"/>
              </a:rPr>
              <a:t>*No Ultem 9085 samples recorded a Drip Flame Time</a:t>
            </a:r>
            <a:endParaRPr lang="en-US" sz="1200" dirty="0">
              <a:latin typeface="+mn-lt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23009" y="1230554"/>
            <a:ext cx="4183915" cy="2421658"/>
          </a:xfrm>
          <a:prstGeom prst="rect">
            <a:avLst/>
          </a:prstGeom>
        </p:spPr>
      </p:pic>
      <p:pic>
        <p:nvPicPr>
          <p:cNvPr id="20" name="Audio 1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23300" y="4622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4707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9674"/>
    </mc:Choice>
    <mc:Fallback>
      <p:transition spd="slow" advTm="596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Design of Experiments (DOE) Testing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625" y="1185874"/>
            <a:ext cx="7083664" cy="3293269"/>
          </a:xfrm>
        </p:spPr>
        <p:txBody>
          <a:bodyPr/>
          <a:lstStyle/>
          <a:p>
            <a:r>
              <a:rPr lang="en-US" sz="1800" b="0" dirty="0" smtClean="0"/>
              <a:t>Although altering a few variables at a time provides a good comparisons between data, it does not take into account interaction effects between different variable combinations</a:t>
            </a:r>
          </a:p>
          <a:p>
            <a:r>
              <a:rPr lang="en-US" sz="1800" b="0" dirty="0" smtClean="0"/>
              <a:t>A Design of Experiments (DOE) test setup was performed to account for this problem</a:t>
            </a:r>
          </a:p>
          <a:p>
            <a:pPr marL="0" indent="0">
              <a:buNone/>
            </a:pPr>
            <a:endParaRPr lang="en-US" sz="18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3ABA1-EA94-43C0-B992-7CBCC31144F1}" type="slidenum">
              <a:rPr lang="en-US" smtClean="0">
                <a:solidFill>
                  <a:schemeClr val="bg1"/>
                </a:solidFill>
              </a:rPr>
              <a:pPr/>
              <a:t>11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23300" y="4622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471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169"/>
    </mc:Choice>
    <mc:Fallback xmlns="">
      <p:transition spd="slow" advTm="201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DOE Setup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6828" y="671423"/>
            <a:ext cx="4647765" cy="3801482"/>
          </a:xfrm>
        </p:spPr>
        <p:txBody>
          <a:bodyPr/>
          <a:lstStyle/>
          <a:p>
            <a:pPr lvl="0"/>
            <a:r>
              <a:rPr lang="en-US" sz="1800" b="0" dirty="0" smtClean="0">
                <a:solidFill>
                  <a:srgbClr val="000000"/>
                </a:solidFill>
              </a:rPr>
              <a:t>120 16 x 3” samples were printed</a:t>
            </a:r>
          </a:p>
          <a:p>
            <a:pPr lvl="1"/>
            <a:r>
              <a:rPr lang="en-US" sz="1400" dirty="0" smtClean="0">
                <a:solidFill>
                  <a:srgbClr val="000000"/>
                </a:solidFill>
              </a:rPr>
              <a:t>Samples were cut into fourths, in which 480 4” x 3” samples were tested</a:t>
            </a:r>
          </a:p>
          <a:p>
            <a:pPr lvl="1"/>
            <a:r>
              <a:rPr lang="en-US" sz="1400" dirty="0" smtClean="0">
                <a:solidFill>
                  <a:srgbClr val="000000"/>
                </a:solidFill>
              </a:rPr>
              <a:t>Sample and factors were tested in a randomized sequence</a:t>
            </a:r>
          </a:p>
          <a:p>
            <a:r>
              <a:rPr lang="en-US" sz="1800" b="0" dirty="0" smtClean="0"/>
              <a:t>Factors altered within the DOE include:</a:t>
            </a:r>
            <a:endParaRPr lang="en-US" sz="1800" b="0" dirty="0"/>
          </a:p>
          <a:p>
            <a:pPr lvl="1"/>
            <a:r>
              <a:rPr lang="en-US" sz="1400" dirty="0"/>
              <a:t>Material</a:t>
            </a:r>
            <a:endParaRPr lang="en-US" sz="1000" dirty="0"/>
          </a:p>
          <a:p>
            <a:pPr lvl="1"/>
            <a:r>
              <a:rPr lang="en-US" sz="1400" dirty="0" smtClean="0"/>
              <a:t>Thickness (# </a:t>
            </a:r>
            <a:r>
              <a:rPr lang="en-US" sz="1400" dirty="0"/>
              <a:t>of </a:t>
            </a:r>
            <a:r>
              <a:rPr lang="en-US" sz="1400" dirty="0" smtClean="0"/>
              <a:t>Inner Layers)</a:t>
            </a:r>
            <a:endParaRPr lang="en-US" sz="1400" dirty="0"/>
          </a:p>
          <a:p>
            <a:pPr lvl="1"/>
            <a:r>
              <a:rPr lang="en-US" sz="1400" dirty="0"/>
              <a:t>Infill % </a:t>
            </a:r>
            <a:endParaRPr lang="en-US" sz="1400" dirty="0" smtClean="0"/>
          </a:p>
          <a:p>
            <a:pPr lvl="1"/>
            <a:r>
              <a:rPr lang="en-US" sz="1400" dirty="0" smtClean="0"/>
              <a:t>Infill </a:t>
            </a:r>
            <a:r>
              <a:rPr lang="en-US" sz="1400" dirty="0"/>
              <a:t>Pattern</a:t>
            </a:r>
          </a:p>
          <a:p>
            <a:pPr lvl="1"/>
            <a:r>
              <a:rPr lang="en-US" sz="1400" dirty="0"/>
              <a:t>Raster Angle</a:t>
            </a:r>
          </a:p>
          <a:p>
            <a:pPr lvl="1"/>
            <a:r>
              <a:rPr lang="en-US" sz="1400" dirty="0"/>
              <a:t>Raster Width </a:t>
            </a:r>
            <a:endParaRPr lang="en-US" sz="1400" dirty="0" smtClean="0"/>
          </a:p>
          <a:p>
            <a:r>
              <a:rPr lang="en-US" sz="1800" b="0" dirty="0" smtClean="0">
                <a:solidFill>
                  <a:srgbClr val="000000"/>
                </a:solidFill>
              </a:rPr>
              <a:t>Print Orientation was not evaluated within this test series</a:t>
            </a:r>
          </a:p>
          <a:p>
            <a:pPr marL="0" indent="0">
              <a:buNone/>
            </a:pPr>
            <a:endParaRPr lang="en-US" sz="18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3ABA1-EA94-43C0-B992-7CBCC31144F1}" type="slidenum">
              <a:rPr lang="en-US" smtClean="0">
                <a:solidFill>
                  <a:schemeClr val="bg1"/>
                </a:solidFill>
              </a:rPr>
              <a:pPr/>
              <a:t>12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3975" y="1316324"/>
            <a:ext cx="3993226" cy="193869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 bwMode="auto">
          <a:xfrm>
            <a:off x="4825884" y="854659"/>
            <a:ext cx="426940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 algn="ctr">
              <a:buFontTx/>
              <a:buNone/>
            </a:pPr>
            <a:r>
              <a:rPr lang="en-US" sz="1200" b="1" dirty="0" smtClean="0"/>
              <a:t>Materials from left to right: Ultem 9085, Ultem 1010, Ultem Support, and Antero 800 NA</a:t>
            </a:r>
            <a:endParaRPr lang="en-US" sz="1200" b="1" dirty="0"/>
          </a:p>
        </p:txBody>
      </p:sp>
      <p:sp>
        <p:nvSpPr>
          <p:cNvPr id="9" name="TextBox 8"/>
          <p:cNvSpPr txBox="1"/>
          <p:nvPr/>
        </p:nvSpPr>
        <p:spPr bwMode="auto">
          <a:xfrm>
            <a:off x="4874593" y="3258673"/>
            <a:ext cx="426940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 algn="ctr">
              <a:buFontTx/>
              <a:buNone/>
            </a:pPr>
            <a:r>
              <a:rPr lang="en-US" sz="1200" b="1" dirty="0" smtClean="0"/>
              <a:t>Ultem Support is not commonly used as a material in produced parts, rather it is the support material of Ultem 9085 </a:t>
            </a:r>
            <a:endParaRPr lang="en-US" sz="1200" b="1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23300" y="4622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025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582"/>
    </mc:Choice>
    <mc:Fallback xmlns="">
      <p:transition spd="slow" advTm="825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DOE Analysis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3ABA1-EA94-43C0-B992-7CBCC31144F1}" type="slidenum">
              <a:rPr lang="en-US" smtClean="0">
                <a:solidFill>
                  <a:schemeClr val="bg1"/>
                </a:solidFill>
              </a:rPr>
              <a:pPr/>
              <a:t>13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9559" y="129579"/>
            <a:ext cx="1800224" cy="426817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76421" y="129579"/>
            <a:ext cx="1824692" cy="426817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34183" y="1055202"/>
            <a:ext cx="4837057" cy="3291461"/>
          </a:xfrm>
        </p:spPr>
        <p:txBody>
          <a:bodyPr/>
          <a:lstStyle/>
          <a:p>
            <a:pPr lvl="0"/>
            <a:r>
              <a:rPr lang="en-US" sz="1800" b="0" dirty="0" smtClean="0">
                <a:solidFill>
                  <a:srgbClr val="000000"/>
                </a:solidFill>
              </a:rPr>
              <a:t>All evaluated variables found to have some impact on recorded data </a:t>
            </a:r>
          </a:p>
          <a:p>
            <a:pPr lvl="0"/>
            <a:r>
              <a:rPr lang="en-US" sz="1800" b="0" dirty="0" smtClean="0">
                <a:solidFill>
                  <a:srgbClr val="000000"/>
                </a:solidFill>
              </a:rPr>
              <a:t>Ultem Support material generally recorded highest burn length and flame times</a:t>
            </a:r>
          </a:p>
          <a:p>
            <a:pPr lvl="0"/>
            <a:r>
              <a:rPr lang="en-US" sz="1800" b="0" dirty="0" smtClean="0">
                <a:solidFill>
                  <a:srgbClr val="000000"/>
                </a:solidFill>
              </a:rPr>
              <a:t>Material is the most significant variable in the occurrence of drip flame times</a:t>
            </a:r>
          </a:p>
          <a:p>
            <a:pPr lvl="1"/>
            <a:r>
              <a:rPr lang="en-US" sz="1400" dirty="0" smtClean="0">
                <a:solidFill>
                  <a:srgbClr val="000000"/>
                </a:solidFill>
              </a:rPr>
              <a:t>Ultem Support was the only material to experience dripping</a:t>
            </a:r>
            <a:endParaRPr lang="en-US" sz="1800" b="0" dirty="0"/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23300" y="4622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463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108"/>
    </mc:Choice>
    <mc:Fallback xmlns="">
      <p:transition spd="slow" advTm="671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DOE Analysis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3ABA1-EA94-43C0-B992-7CBCC31144F1}" type="slidenum">
              <a:rPr lang="en-US" smtClean="0">
                <a:solidFill>
                  <a:schemeClr val="bg1"/>
                </a:solidFill>
              </a:rPr>
              <a:pPr/>
              <a:t>14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436537" y="1025143"/>
            <a:ext cx="8104967" cy="29099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1800" b="0" dirty="0"/>
              <a:t>All variables significant as either main or interaction effect for predicting burn length </a:t>
            </a:r>
            <a:endParaRPr lang="en-US" sz="1800" b="0" dirty="0" smtClean="0"/>
          </a:p>
          <a:p>
            <a:pPr lvl="1"/>
            <a:r>
              <a:rPr lang="en-US" sz="1400" dirty="0" smtClean="0"/>
              <a:t>Material, thickness (# of inner layers), and infill percentage were the most significant main effect variables</a:t>
            </a:r>
          </a:p>
          <a:p>
            <a:pPr lvl="1"/>
            <a:r>
              <a:rPr lang="en-US" sz="1400" b="0" dirty="0" smtClean="0"/>
              <a:t>Raster width and angle are significant as interaction effect variables</a:t>
            </a:r>
          </a:p>
          <a:p>
            <a:r>
              <a:rPr lang="en-US" sz="1800" b="0" dirty="0"/>
              <a:t>All variables </a:t>
            </a:r>
            <a:r>
              <a:rPr lang="en-US" sz="1800" dirty="0">
                <a:solidFill>
                  <a:srgbClr val="FF0000"/>
                </a:solidFill>
              </a:rPr>
              <a:t>except</a:t>
            </a:r>
            <a:r>
              <a:rPr lang="en-US" sz="1800" b="0" dirty="0"/>
              <a:t> infill pattern were significant in predicting flame </a:t>
            </a:r>
            <a:r>
              <a:rPr lang="en-US" sz="1800" b="0" dirty="0" smtClean="0"/>
              <a:t>time</a:t>
            </a:r>
          </a:p>
          <a:p>
            <a:pPr lvl="1"/>
            <a:r>
              <a:rPr lang="en-US" sz="1400" dirty="0" smtClean="0"/>
              <a:t>As raster angle increased, flame time was observed to increase quadratically (</a:t>
            </a:r>
            <a:r>
              <a:rPr lang="en-US" sz="1400" dirty="0" err="1" smtClean="0"/>
              <a:t>i.e</a:t>
            </a:r>
            <a:r>
              <a:rPr lang="en-US" sz="1400" dirty="0" smtClean="0"/>
              <a:t> 90</a:t>
            </a:r>
            <a:r>
              <a:rPr lang="en-US" sz="1400" dirty="0" smtClean="0">
                <a:cs typeface="Calibri" panose="020F0502020204030204" pitchFamily="34" charset="0"/>
              </a:rPr>
              <a:t>° angles burned longer than 45° samples) in thinner samples</a:t>
            </a:r>
            <a:endParaRPr lang="en-US" sz="1800" b="0" dirty="0"/>
          </a:p>
          <a:p>
            <a:endParaRPr lang="en-US" sz="1800" b="0" kern="0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23300" y="4622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386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570"/>
    </mc:Choice>
    <mc:Fallback xmlns="">
      <p:transition spd="slow" advTm="765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Generated Worst + Best Case Scenarios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3ABA1-EA94-43C0-B992-7CBCC31144F1}" type="slidenum">
              <a:rPr lang="en-US" smtClean="0">
                <a:solidFill>
                  <a:schemeClr val="bg1"/>
                </a:solidFill>
              </a:rPr>
              <a:pPr/>
              <a:t>15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95301" y="1131094"/>
            <a:ext cx="8050213" cy="3293269"/>
          </a:xfrm>
        </p:spPr>
        <p:txBody>
          <a:bodyPr/>
          <a:lstStyle/>
          <a:p>
            <a:r>
              <a:rPr lang="en-US" sz="1800" b="0" dirty="0" smtClean="0"/>
              <a:t>From the DOE data, ten “worst” and “best” case scenarios were generated for each of the evaluated materials</a:t>
            </a:r>
          </a:p>
          <a:p>
            <a:r>
              <a:rPr lang="en-US" sz="1800" b="0" dirty="0" smtClean="0"/>
              <a:t>Combinations with less inner layers were most common among “worst” case scenario</a:t>
            </a:r>
          </a:p>
          <a:p>
            <a:r>
              <a:rPr lang="en-US" sz="1800" b="0" dirty="0" smtClean="0"/>
              <a:t>Combinations with higher inner layers and infill percentages as well as Sparse or Sparse DD patterns </a:t>
            </a:r>
            <a:r>
              <a:rPr lang="en-US" sz="1800" b="0" dirty="0" smtClean="0">
                <a:solidFill>
                  <a:srgbClr val="FF0000"/>
                </a:solidFill>
              </a:rPr>
              <a:t>minimized</a:t>
            </a:r>
            <a:r>
              <a:rPr lang="en-US" sz="1800" b="0" dirty="0" smtClean="0"/>
              <a:t> burn length and flame time</a:t>
            </a:r>
          </a:p>
          <a:p>
            <a:r>
              <a:rPr lang="en-US" sz="1800" b="0" dirty="0" smtClean="0"/>
              <a:t>Raster widths and angles depended on the material</a:t>
            </a:r>
          </a:p>
          <a:p>
            <a:r>
              <a:rPr lang="en-US" sz="1800" b="0" dirty="0" smtClean="0"/>
              <a:t>However, validation of these generated scenarios was needed</a:t>
            </a:r>
          </a:p>
          <a:p>
            <a:pPr marL="0" indent="0">
              <a:buNone/>
            </a:pPr>
            <a:endParaRPr lang="en-US" sz="1800" b="0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23300" y="4622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193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581"/>
    </mc:Choice>
    <mc:Fallback xmlns="">
      <p:transition spd="slow" advTm="645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Validation of DOE Model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0746" y="777310"/>
            <a:ext cx="7633399" cy="677798"/>
          </a:xfrm>
        </p:spPr>
        <p:txBody>
          <a:bodyPr/>
          <a:lstStyle/>
          <a:p>
            <a:r>
              <a:rPr lang="en-US" sz="1800" b="0" dirty="0" smtClean="0"/>
              <a:t>Recorded data averages were observed to be close to generated data</a:t>
            </a:r>
            <a:endParaRPr lang="en-US" sz="1800" b="0" dirty="0"/>
          </a:p>
          <a:p>
            <a:r>
              <a:rPr lang="en-US" sz="1800" b="0" dirty="0" smtClean="0"/>
              <a:t>Validates the accuracy of generated data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3ABA1-EA94-43C0-B992-7CBCC31144F1}" type="slidenum">
              <a:rPr lang="en-US" smtClean="0">
                <a:solidFill>
                  <a:schemeClr val="bg1"/>
                </a:solidFill>
              </a:rPr>
              <a:pPr/>
              <a:t>16</a:t>
            </a:fld>
            <a:endParaRPr lang="en-US" dirty="0">
              <a:solidFill>
                <a:schemeClr val="bg1"/>
              </a:solidFill>
            </a:endParaRP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38060155"/>
              </p:ext>
            </p:extLst>
          </p:nvPr>
        </p:nvGraphicFramePr>
        <p:xfrm>
          <a:off x="1287046" y="1570147"/>
          <a:ext cx="6400800" cy="2886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3" name="Worksheet" r:id="rId5" imgW="6400800" imgH="2885921" progId="Excel.Sheet.12">
                  <p:embed/>
                </p:oleObj>
              </mc:Choice>
              <mc:Fallback>
                <p:oleObj name="Worksheet" r:id="rId5" imgW="6400800" imgH="2885921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287046" y="1570147"/>
                        <a:ext cx="6400800" cy="28860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23300" y="4622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01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141"/>
    </mc:Choice>
    <mc:Fallback xmlns="">
      <p:transition spd="slow" advTm="731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Summary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3ABA1-EA94-43C0-B992-7CBCC31144F1}" type="slidenum">
              <a:rPr lang="en-US" smtClean="0">
                <a:solidFill>
                  <a:schemeClr val="bg1"/>
                </a:solidFill>
              </a:rPr>
              <a:pPr/>
              <a:t>17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95301" y="1131094"/>
            <a:ext cx="8050213" cy="3293269"/>
          </a:xfrm>
        </p:spPr>
        <p:txBody>
          <a:bodyPr/>
          <a:lstStyle/>
          <a:p>
            <a:endParaRPr lang="en-US" sz="1800" b="0" dirty="0" smtClean="0"/>
          </a:p>
          <a:p>
            <a:pPr marL="0" indent="0">
              <a:buNone/>
            </a:pPr>
            <a:endParaRPr lang="en-US" sz="1800" b="0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639762" y="1054298"/>
            <a:ext cx="8050213" cy="3293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1800" b="0" kern="0" dirty="0" smtClean="0"/>
              <a:t>All DOE variables were pertinent in predicting either Burn Length or Flame Time</a:t>
            </a:r>
          </a:p>
          <a:p>
            <a:pPr lvl="1"/>
            <a:r>
              <a:rPr lang="en-US" sz="1400" kern="0" dirty="0" smtClean="0"/>
              <a:t>Material, infill percentage and thickness were the most significant main effect variables for Burn Length and Flame Time</a:t>
            </a:r>
          </a:p>
          <a:p>
            <a:pPr lvl="1"/>
            <a:r>
              <a:rPr lang="en-US" sz="1400" b="0" kern="0" dirty="0" smtClean="0"/>
              <a:t>Material is the most significant variable in the occurrence of drip flames</a:t>
            </a:r>
          </a:p>
          <a:p>
            <a:r>
              <a:rPr lang="en-US" sz="1800" b="0" kern="0" dirty="0" smtClean="0"/>
              <a:t>Of the ten “worst” case scenarios generated for each material:</a:t>
            </a:r>
          </a:p>
          <a:p>
            <a:pPr lvl="1"/>
            <a:r>
              <a:rPr lang="en-US" sz="1400" kern="0" dirty="0" smtClean="0"/>
              <a:t>Raster width and raster angle would vary based on the material</a:t>
            </a:r>
          </a:p>
          <a:p>
            <a:pPr lvl="1"/>
            <a:r>
              <a:rPr lang="en-US" sz="1400" kern="0" dirty="0" smtClean="0"/>
              <a:t>Thinner samples with a lower infill percentage were prominent</a:t>
            </a:r>
          </a:p>
          <a:p>
            <a:pPr lvl="1"/>
            <a:endParaRPr lang="en-US" sz="1400" b="0" kern="0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23300" y="4622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592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070"/>
    </mc:Choice>
    <mc:Fallback xmlns="">
      <p:transition spd="slow" advTm="530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Next Steps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3ABA1-EA94-43C0-B992-7CBCC31144F1}" type="slidenum">
              <a:rPr lang="en-US" smtClean="0">
                <a:solidFill>
                  <a:schemeClr val="bg1"/>
                </a:solidFill>
              </a:rPr>
              <a:pPr/>
              <a:t>18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95301" y="1131094"/>
            <a:ext cx="8050213" cy="3293269"/>
          </a:xfrm>
        </p:spPr>
        <p:txBody>
          <a:bodyPr/>
          <a:lstStyle/>
          <a:p>
            <a:r>
              <a:rPr lang="en-US" sz="1800" b="0" dirty="0" smtClean="0"/>
              <a:t>A technical note, which includes all collected data and test conclusions to this point is in the process of being edited and will be publicly released</a:t>
            </a:r>
          </a:p>
          <a:p>
            <a:r>
              <a:rPr lang="en-US" sz="1800" b="0" dirty="0" smtClean="0"/>
              <a:t>An issue paper will be released (Transport Airplane Issue List) which will help provide guidance</a:t>
            </a:r>
          </a:p>
          <a:p>
            <a:r>
              <a:rPr lang="en-US" sz="1800" b="0" dirty="0" smtClean="0"/>
              <a:t>Additional testing </a:t>
            </a:r>
            <a:r>
              <a:rPr lang="en-US" sz="1800" b="0" dirty="0"/>
              <a:t>on </a:t>
            </a:r>
            <a:r>
              <a:rPr lang="en-US" sz="1800" b="0" dirty="0" smtClean="0"/>
              <a:t>other variables will need to be conducted</a:t>
            </a:r>
          </a:p>
          <a:p>
            <a:pPr lvl="1"/>
            <a:r>
              <a:rPr lang="en-US" sz="1400" b="0" dirty="0" smtClean="0"/>
              <a:t>Within this study, layer thickness was kept constant at 0.01” per layer. Testing may be needed in which layer thickness is altered  </a:t>
            </a:r>
          </a:p>
          <a:p>
            <a:pPr lvl="1"/>
            <a:r>
              <a:rPr lang="en-US" sz="1400" b="0" dirty="0" smtClean="0"/>
              <a:t>Testing AM processes besides Fused Filament Fabrication (FFF) may be needed</a:t>
            </a:r>
            <a:endParaRPr lang="en-US" sz="1400" b="0" dirty="0"/>
          </a:p>
          <a:p>
            <a:endParaRPr lang="en-US" sz="1800" b="0" dirty="0" smtClean="0"/>
          </a:p>
          <a:p>
            <a:pPr marL="0" indent="0">
              <a:buNone/>
            </a:pPr>
            <a:endParaRPr lang="en-US" sz="1800" b="0" dirty="0"/>
          </a:p>
        </p:txBody>
      </p:sp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23300" y="4622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615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571"/>
    </mc:Choice>
    <mc:Fallback xmlns="">
      <p:transition spd="slow" advTm="715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626" y="238046"/>
            <a:ext cx="8472488" cy="457200"/>
          </a:xfrm>
        </p:spPr>
        <p:txBody>
          <a:bodyPr/>
          <a:lstStyle/>
          <a:p>
            <a:r>
              <a:rPr lang="en-US" sz="2400" dirty="0" smtClean="0"/>
              <a:t>Introduction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3ABA1-EA94-43C0-B992-7CBCC31144F1}" type="slidenum">
              <a:rPr lang="en-US" smtClean="0">
                <a:solidFill>
                  <a:schemeClr val="bg1"/>
                </a:solidFill>
              </a:rPr>
              <a:pPr/>
              <a:t>2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252053" y="908474"/>
            <a:ext cx="4982100" cy="3367134"/>
          </a:xfrm>
        </p:spPr>
        <p:txBody>
          <a:bodyPr/>
          <a:lstStyle/>
          <a:p>
            <a:r>
              <a:rPr lang="en-US" sz="1800" b="0" dirty="0" smtClean="0"/>
              <a:t>Additive Manufacturing (AM), often referred to as “3-D Printing”, is a technology that introduces new variables during material construction</a:t>
            </a:r>
          </a:p>
          <a:p>
            <a:r>
              <a:rPr lang="en-US" sz="1800" b="0" dirty="0" smtClean="0"/>
              <a:t>FAA has been researching how alterations in these variables impact an AM part’s flammability</a:t>
            </a:r>
          </a:p>
          <a:p>
            <a:r>
              <a:rPr lang="en-US" sz="1800" b="0" dirty="0"/>
              <a:t>Many different types of AM exist</a:t>
            </a:r>
          </a:p>
          <a:p>
            <a:r>
              <a:rPr lang="en-US" sz="1800" b="0" dirty="0"/>
              <a:t>All </a:t>
            </a:r>
            <a:r>
              <a:rPr lang="en-US" sz="1800" b="0" dirty="0" smtClean="0"/>
              <a:t>testing </a:t>
            </a:r>
            <a:r>
              <a:rPr lang="en-US" sz="1800" b="0" dirty="0"/>
              <a:t>within this study </a:t>
            </a:r>
            <a:r>
              <a:rPr lang="en-US" sz="1800" b="0" dirty="0" smtClean="0"/>
              <a:t>were </a:t>
            </a:r>
            <a:r>
              <a:rPr lang="en-US" sz="1800" b="0" dirty="0"/>
              <a:t>on samples </a:t>
            </a:r>
            <a:r>
              <a:rPr lang="en-US" sz="1800" b="0" dirty="0" smtClean="0"/>
              <a:t>produced via Fused Filament Fabrication (FFF)</a:t>
            </a:r>
            <a:endParaRPr lang="en-US" sz="1800" b="0" dirty="0"/>
          </a:p>
          <a:p>
            <a:endParaRPr lang="en-US" sz="1800" b="0" dirty="0" smtClean="0"/>
          </a:p>
        </p:txBody>
      </p:sp>
      <p:pic>
        <p:nvPicPr>
          <p:cNvPr id="1026" name="Picture 2" descr="How 3D printing is transforming design and engineering | The Educator K/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1166" y="2306498"/>
            <a:ext cx="3129948" cy="208454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he Portable, Off-Grid 3D Gigalab Can Turn Trash Into Treasure | WIRE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1166" y="139370"/>
            <a:ext cx="3102677" cy="206845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23300" y="4622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5876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669"/>
    </mc:Choice>
    <mc:Fallback>
      <p:transition spd="slow" advTm="466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Objective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800" b="0" dirty="0" smtClean="0"/>
              <a:t>Objective: Determine the worst case flammability scenario for each variable to simplify future testing and certification</a:t>
            </a:r>
          </a:p>
          <a:p>
            <a:r>
              <a:rPr lang="en-US" sz="1800" b="0" dirty="0" smtClean="0"/>
              <a:t>Variables were tested according to the Vertical Bunsen Burner (VBB) test procedures</a:t>
            </a:r>
          </a:p>
          <a:p>
            <a:r>
              <a:rPr lang="en-US" sz="1800" b="0" dirty="0" smtClean="0"/>
              <a:t>Three metrics are collected in this test:</a:t>
            </a:r>
            <a:endParaRPr lang="en-US" sz="1800" b="0" dirty="0"/>
          </a:p>
          <a:p>
            <a:pPr lvl="1"/>
            <a:r>
              <a:rPr lang="en-US" sz="1400" dirty="0" smtClean="0"/>
              <a:t>Burn Length</a:t>
            </a:r>
          </a:p>
          <a:p>
            <a:pPr lvl="1"/>
            <a:r>
              <a:rPr lang="en-US" sz="1400" b="0" dirty="0" smtClean="0"/>
              <a:t>Flame Time</a:t>
            </a:r>
          </a:p>
          <a:p>
            <a:pPr lvl="1"/>
            <a:r>
              <a:rPr lang="en-US" sz="1400" dirty="0" smtClean="0"/>
              <a:t>Drip Flame Time</a:t>
            </a:r>
            <a:endParaRPr lang="en-US" sz="1400" b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3ABA1-EA94-43C0-B992-7CBCC31144F1}" type="slidenum">
              <a:rPr lang="en-US" smtClean="0">
                <a:solidFill>
                  <a:schemeClr val="bg1"/>
                </a:solidFill>
              </a:rPr>
              <a:pPr/>
              <a:t>3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23300" y="4622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575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142"/>
    </mc:Choice>
    <mc:Fallback xmlns="">
      <p:transition spd="slow" advTm="231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>
                <a:solidFill>
                  <a:srgbClr val="48516E"/>
                </a:solidFill>
              </a:rPr>
              <a:t>Previous Testing </a:t>
            </a:r>
            <a:endParaRPr lang="en-US" sz="2400" dirty="0">
              <a:solidFill>
                <a:srgbClr val="48516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1291" y="986052"/>
            <a:ext cx="8050213" cy="3293269"/>
          </a:xfrm>
        </p:spPr>
        <p:txBody>
          <a:bodyPr/>
          <a:lstStyle/>
          <a:p>
            <a:r>
              <a:rPr lang="en-US" sz="1800" b="0" dirty="0" smtClean="0"/>
              <a:t>Previous testing was conducted in which one (or a few) factors at a time were altered:</a:t>
            </a:r>
          </a:p>
          <a:p>
            <a:r>
              <a:rPr lang="en-US" sz="1800" b="0" dirty="0" smtClean="0"/>
              <a:t>These variables included: </a:t>
            </a:r>
          </a:p>
          <a:p>
            <a:endParaRPr lang="en-US" sz="1800" b="0" dirty="0"/>
          </a:p>
          <a:p>
            <a:pPr marL="0" indent="0">
              <a:buNone/>
            </a:pPr>
            <a:endParaRPr lang="en-US" sz="1800" b="0" dirty="0"/>
          </a:p>
          <a:p>
            <a:endParaRPr lang="en-US" sz="1800" b="0" dirty="0" smtClean="0"/>
          </a:p>
          <a:p>
            <a:r>
              <a:rPr lang="en-US" sz="1800" b="0" dirty="0" smtClean="0"/>
              <a:t>All variables found to have some impact on data</a:t>
            </a:r>
          </a:p>
          <a:p>
            <a:r>
              <a:rPr lang="en-US" sz="1800" b="0" dirty="0" smtClean="0"/>
              <a:t>Material, thickness (# of inner layers), and infill percentage found to have the biggest impact on data</a:t>
            </a:r>
          </a:p>
          <a:p>
            <a:pPr marL="0" indent="0">
              <a:buNone/>
            </a:pPr>
            <a:endParaRPr lang="en-US" sz="18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3ABA1-EA94-43C0-B992-7CBCC31144F1}" type="slidenum">
              <a:rPr lang="en-US" smtClean="0">
                <a:solidFill>
                  <a:schemeClr val="bg1"/>
                </a:solidFill>
              </a:rPr>
              <a:pPr/>
              <a:t>4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 bwMode="auto">
          <a:xfrm>
            <a:off x="1081606" y="1916860"/>
            <a:ext cx="6664517" cy="1021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None/>
            </a:pPr>
            <a:r>
              <a:rPr lang="en-US" sz="1400" dirty="0" smtClean="0"/>
              <a:t>1. Material</a:t>
            </a:r>
            <a:r>
              <a:rPr lang="en-US" sz="1400" dirty="0"/>
              <a:t>	</a:t>
            </a:r>
            <a:r>
              <a:rPr lang="en-US" sz="1400" dirty="0" smtClean="0"/>
              <a:t>	2. Thickness(# of Inner Layers)</a:t>
            </a:r>
            <a:r>
              <a:rPr lang="en-US" sz="1400" dirty="0"/>
              <a:t>	</a:t>
            </a:r>
            <a:r>
              <a:rPr lang="en-US" sz="1400" dirty="0" smtClean="0"/>
              <a:t>3. Infill Percentage      4. Infill Pattern	5. Raster Thickness		6. Raster Angle            7. Print Orientation (XY, YZ, ZX)</a:t>
            </a:r>
            <a:endParaRPr lang="en-US" sz="1400" dirty="0"/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23300" y="4622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368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662"/>
    </mc:Choice>
    <mc:Fallback xmlns="">
      <p:transition spd="slow" advTm="426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3ABA1-EA94-43C0-B992-7CBCC31144F1}" type="slidenum">
              <a:rPr lang="en-US" smtClean="0">
                <a:solidFill>
                  <a:schemeClr val="bg1"/>
                </a:solidFill>
              </a:rPr>
              <a:pPr/>
              <a:t>5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398187" y="63516"/>
            <a:ext cx="1775888" cy="457200"/>
          </a:xfrm>
        </p:spPr>
        <p:txBody>
          <a:bodyPr/>
          <a:lstStyle/>
          <a:p>
            <a:r>
              <a:rPr lang="en-US" sz="1800" dirty="0" smtClean="0">
                <a:solidFill>
                  <a:srgbClr val="48516E"/>
                </a:solidFill>
              </a:rPr>
              <a:t>Infill Pattern</a:t>
            </a:r>
            <a:endParaRPr lang="en-US" sz="1800" dirty="0">
              <a:solidFill>
                <a:srgbClr val="48516E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05" t="23936" r="31670" b="15921"/>
          <a:stretch/>
        </p:blipFill>
        <p:spPr>
          <a:xfrm>
            <a:off x="536541" y="2481772"/>
            <a:ext cx="1554480" cy="164277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32" t="23774" r="28957" b="16244"/>
          <a:stretch/>
        </p:blipFill>
        <p:spPr>
          <a:xfrm>
            <a:off x="2315284" y="520716"/>
            <a:ext cx="1554480" cy="162407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69" t="23715" r="30079" b="18406"/>
          <a:stretch/>
        </p:blipFill>
        <p:spPr>
          <a:xfrm>
            <a:off x="2315285" y="2475825"/>
            <a:ext cx="1553884" cy="163871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99" t="52099" r="38147" b="14837"/>
          <a:stretch/>
        </p:blipFill>
        <p:spPr>
          <a:xfrm>
            <a:off x="523485" y="489111"/>
            <a:ext cx="1554480" cy="165357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2" name="TextBox 21"/>
          <p:cNvSpPr txBox="1"/>
          <p:nvPr/>
        </p:nvSpPr>
        <p:spPr bwMode="auto">
          <a:xfrm>
            <a:off x="315319" y="2142688"/>
            <a:ext cx="2252448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>
              <a:buFontTx/>
              <a:buNone/>
            </a:pPr>
            <a:r>
              <a:rPr lang="en-US" sz="1200" b="1" dirty="0" smtClean="0"/>
              <a:t>Solid (100% Sparse infill)</a:t>
            </a:r>
            <a:endParaRPr lang="en-US" sz="1200" b="1" dirty="0"/>
          </a:p>
        </p:txBody>
      </p:sp>
      <p:sp>
        <p:nvSpPr>
          <p:cNvPr id="23" name="TextBox 22"/>
          <p:cNvSpPr txBox="1"/>
          <p:nvPr/>
        </p:nvSpPr>
        <p:spPr bwMode="auto">
          <a:xfrm>
            <a:off x="2703977" y="2142688"/>
            <a:ext cx="764907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>
              <a:buFontTx/>
              <a:buNone/>
            </a:pPr>
            <a:r>
              <a:rPr lang="en-US" sz="1200" b="1" dirty="0" smtClean="0"/>
              <a:t>Sparse</a:t>
            </a:r>
            <a:endParaRPr lang="en-US" sz="1200" b="1" dirty="0"/>
          </a:p>
        </p:txBody>
      </p:sp>
      <p:sp>
        <p:nvSpPr>
          <p:cNvPr id="24" name="TextBox 23"/>
          <p:cNvSpPr txBox="1"/>
          <p:nvPr/>
        </p:nvSpPr>
        <p:spPr bwMode="auto">
          <a:xfrm>
            <a:off x="807546" y="4177029"/>
            <a:ext cx="1091642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>
              <a:buFontTx/>
              <a:buNone/>
            </a:pPr>
            <a:r>
              <a:rPr lang="en-US" sz="1200" b="1" dirty="0" smtClean="0"/>
              <a:t>Sparse DD</a:t>
            </a:r>
            <a:endParaRPr lang="en-US" sz="1200" b="1" dirty="0"/>
          </a:p>
        </p:txBody>
      </p:sp>
      <p:sp>
        <p:nvSpPr>
          <p:cNvPr id="25" name="TextBox 24"/>
          <p:cNvSpPr txBox="1"/>
          <p:nvPr/>
        </p:nvSpPr>
        <p:spPr bwMode="auto">
          <a:xfrm>
            <a:off x="2627716" y="4134513"/>
            <a:ext cx="1091642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>
              <a:buFontTx/>
              <a:buNone/>
            </a:pPr>
            <a:r>
              <a:rPr lang="en-US" sz="1200" b="1" dirty="0" smtClean="0"/>
              <a:t>Hexagram</a:t>
            </a:r>
            <a:endParaRPr lang="en-US" sz="1200" b="1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49" t="12721" r="35805" b="7686"/>
          <a:stretch/>
        </p:blipFill>
        <p:spPr>
          <a:xfrm>
            <a:off x="6880977" y="637879"/>
            <a:ext cx="1378003" cy="320221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54" t="25954" r="41784" b="23071"/>
          <a:stretch/>
        </p:blipFill>
        <p:spPr>
          <a:xfrm>
            <a:off x="5401308" y="641276"/>
            <a:ext cx="1432880" cy="319881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6" name="TextBox 25"/>
          <p:cNvSpPr txBox="1"/>
          <p:nvPr/>
        </p:nvSpPr>
        <p:spPr bwMode="auto">
          <a:xfrm>
            <a:off x="5876742" y="3965507"/>
            <a:ext cx="604007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>
              <a:buFontTx/>
              <a:buNone/>
            </a:pPr>
            <a:r>
              <a:rPr lang="en-US" sz="1200" b="1" dirty="0" smtClean="0"/>
              <a:t>20%</a:t>
            </a:r>
            <a:endParaRPr lang="en-US" sz="1200" b="1" dirty="0"/>
          </a:p>
        </p:txBody>
      </p:sp>
      <p:sp>
        <p:nvSpPr>
          <p:cNvPr id="28" name="TextBox 27"/>
          <p:cNvSpPr txBox="1"/>
          <p:nvPr/>
        </p:nvSpPr>
        <p:spPr bwMode="auto">
          <a:xfrm>
            <a:off x="7267974" y="3965506"/>
            <a:ext cx="604007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>
              <a:buFontTx/>
              <a:buNone/>
            </a:pPr>
            <a:r>
              <a:rPr lang="en-US" sz="1200" b="1" dirty="0"/>
              <a:t>6</a:t>
            </a:r>
            <a:r>
              <a:rPr lang="en-US" sz="1200" b="1" dirty="0" smtClean="0"/>
              <a:t>0%</a:t>
            </a:r>
            <a:endParaRPr lang="en-US" sz="1200" b="1" dirty="0"/>
          </a:p>
        </p:txBody>
      </p:sp>
      <p:sp>
        <p:nvSpPr>
          <p:cNvPr id="29" name="TextBox 28"/>
          <p:cNvSpPr txBox="1"/>
          <p:nvPr/>
        </p:nvSpPr>
        <p:spPr bwMode="auto">
          <a:xfrm>
            <a:off x="6178745" y="117088"/>
            <a:ext cx="147158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 algn="ctr">
              <a:buFontTx/>
              <a:buNone/>
            </a:pPr>
            <a:r>
              <a:rPr lang="en-US" sz="1800" b="1" dirty="0" smtClean="0">
                <a:solidFill>
                  <a:srgbClr val="48516E"/>
                </a:solidFill>
              </a:rPr>
              <a:t>Infill %</a:t>
            </a:r>
          </a:p>
        </p:txBody>
      </p:sp>
      <p:pic>
        <p:nvPicPr>
          <p:cNvPr id="13" name="Audio 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623300" y="4622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0120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114"/>
    </mc:Choice>
    <mc:Fallback>
      <p:transition spd="slow" advTm="451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3ABA1-EA94-43C0-B992-7CBCC31144F1}" type="slidenum">
              <a:rPr lang="en-US" smtClean="0">
                <a:solidFill>
                  <a:schemeClr val="bg1"/>
                </a:solidFill>
              </a:rPr>
              <a:pPr/>
              <a:t>6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4" name="Title 1"/>
          <p:cNvSpPr txBox="1">
            <a:spLocks/>
          </p:cNvSpPr>
          <p:nvPr/>
        </p:nvSpPr>
        <p:spPr bwMode="auto">
          <a:xfrm>
            <a:off x="1269010" y="48139"/>
            <a:ext cx="164169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charset="0"/>
              </a:defRPr>
            </a:lvl9pPr>
          </a:lstStyle>
          <a:p>
            <a:pPr>
              <a:buNone/>
            </a:pPr>
            <a:r>
              <a:rPr lang="en-US" sz="1800" kern="0" dirty="0" smtClean="0">
                <a:solidFill>
                  <a:srgbClr val="48516E"/>
                </a:solidFill>
              </a:rPr>
              <a:t>Raster Angle</a:t>
            </a:r>
            <a:endParaRPr lang="en-US" sz="1800" kern="0" dirty="0">
              <a:solidFill>
                <a:srgbClr val="48516E"/>
              </a:solidFill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33" t="30585" r="28097" b="14024"/>
          <a:stretch/>
        </p:blipFill>
        <p:spPr>
          <a:xfrm>
            <a:off x="1319952" y="602351"/>
            <a:ext cx="1524955" cy="152557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8" t="50911" r="34871" b="10948"/>
          <a:stretch/>
        </p:blipFill>
        <p:spPr>
          <a:xfrm>
            <a:off x="461159" y="2476275"/>
            <a:ext cx="1484117" cy="152557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93" t="36309" r="25137" b="4016"/>
          <a:stretch/>
        </p:blipFill>
        <p:spPr>
          <a:xfrm>
            <a:off x="2188948" y="2476274"/>
            <a:ext cx="1451320" cy="152590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8" name="TextBox 27"/>
          <p:cNvSpPr txBox="1"/>
          <p:nvPr/>
        </p:nvSpPr>
        <p:spPr bwMode="auto">
          <a:xfrm>
            <a:off x="1864097" y="2136610"/>
            <a:ext cx="446682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 algn="ctr">
              <a:buFontTx/>
              <a:buNone/>
            </a:pPr>
            <a:r>
              <a:rPr lang="en-US" sz="1200" b="1" dirty="0" smtClean="0"/>
              <a:t>45°</a:t>
            </a:r>
            <a:endParaRPr lang="en-US" sz="1200" b="1" dirty="0"/>
          </a:p>
        </p:txBody>
      </p:sp>
      <p:sp>
        <p:nvSpPr>
          <p:cNvPr id="29" name="TextBox 28"/>
          <p:cNvSpPr txBox="1"/>
          <p:nvPr/>
        </p:nvSpPr>
        <p:spPr bwMode="auto">
          <a:xfrm>
            <a:off x="895863" y="4074913"/>
            <a:ext cx="606897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 algn="ctr">
              <a:buFontTx/>
              <a:buNone/>
            </a:pPr>
            <a:r>
              <a:rPr lang="en-US" sz="1200" b="1" dirty="0" smtClean="0"/>
              <a:t>67.5°</a:t>
            </a:r>
            <a:endParaRPr lang="en-US" sz="1200" b="1" dirty="0"/>
          </a:p>
        </p:txBody>
      </p:sp>
      <p:sp>
        <p:nvSpPr>
          <p:cNvPr id="30" name="TextBox 29"/>
          <p:cNvSpPr txBox="1"/>
          <p:nvPr/>
        </p:nvSpPr>
        <p:spPr bwMode="auto">
          <a:xfrm>
            <a:off x="2607252" y="4066231"/>
            <a:ext cx="606897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 algn="ctr">
              <a:buFontTx/>
              <a:buNone/>
            </a:pPr>
            <a:r>
              <a:rPr lang="en-US" sz="1200" b="1" dirty="0" smtClean="0"/>
              <a:t>90°</a:t>
            </a:r>
            <a:endParaRPr lang="en-US" sz="1200" b="1" dirty="0"/>
          </a:p>
        </p:txBody>
      </p:sp>
      <p:sp>
        <p:nvSpPr>
          <p:cNvPr id="31" name="Title 1"/>
          <p:cNvSpPr txBox="1">
            <a:spLocks/>
          </p:cNvSpPr>
          <p:nvPr/>
        </p:nvSpPr>
        <p:spPr bwMode="auto">
          <a:xfrm>
            <a:off x="5642953" y="88579"/>
            <a:ext cx="164169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charset="0"/>
              </a:defRPr>
            </a:lvl9pPr>
          </a:lstStyle>
          <a:p>
            <a:pPr>
              <a:buNone/>
            </a:pPr>
            <a:r>
              <a:rPr lang="en-US" sz="1800" kern="0" dirty="0" smtClean="0">
                <a:solidFill>
                  <a:srgbClr val="48516E"/>
                </a:solidFill>
              </a:rPr>
              <a:t>Raster Width</a:t>
            </a:r>
            <a:endParaRPr lang="en-US" sz="1800" kern="0" dirty="0">
              <a:solidFill>
                <a:srgbClr val="48516E"/>
              </a:solidFill>
            </a:endParaRPr>
          </a:p>
        </p:txBody>
      </p:sp>
      <p:pic>
        <p:nvPicPr>
          <p:cNvPr id="32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40" t="26098" r="60550" b="31567"/>
          <a:stretch/>
        </p:blipFill>
        <p:spPr>
          <a:xfrm>
            <a:off x="4437874" y="1093693"/>
            <a:ext cx="1850559" cy="2097362"/>
          </a:xfrm>
          <a:ln>
            <a:solidFill>
              <a:schemeClr val="tx1"/>
            </a:solidFill>
          </a:ln>
        </p:spPr>
      </p:pic>
      <p:sp>
        <p:nvSpPr>
          <p:cNvPr id="33" name="TextBox 32"/>
          <p:cNvSpPr txBox="1"/>
          <p:nvPr/>
        </p:nvSpPr>
        <p:spPr bwMode="auto">
          <a:xfrm>
            <a:off x="4781284" y="3255307"/>
            <a:ext cx="1163739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>
              <a:buFontTx/>
              <a:buNone/>
            </a:pPr>
            <a:r>
              <a:rPr lang="en-US" sz="1200" b="1" dirty="0" smtClean="0"/>
              <a:t>0.016” Width</a:t>
            </a:r>
            <a:endParaRPr lang="en-US" sz="1200" b="1" dirty="0"/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11" t="28424" r="42428" b="259"/>
          <a:stretch/>
        </p:blipFill>
        <p:spPr>
          <a:xfrm>
            <a:off x="6631375" y="1064801"/>
            <a:ext cx="2025942" cy="212625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5" name="TextBox 34"/>
          <p:cNvSpPr txBox="1"/>
          <p:nvPr/>
        </p:nvSpPr>
        <p:spPr bwMode="auto">
          <a:xfrm>
            <a:off x="7144884" y="3227767"/>
            <a:ext cx="1163739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>
              <a:buFontTx/>
              <a:buNone/>
            </a:pPr>
            <a:r>
              <a:rPr lang="en-US" sz="1200" b="1" dirty="0" smtClean="0"/>
              <a:t>0.030” Width</a:t>
            </a:r>
            <a:endParaRPr lang="en-US" sz="1200" b="1" dirty="0"/>
          </a:p>
        </p:txBody>
      </p:sp>
      <p:cxnSp>
        <p:nvCxnSpPr>
          <p:cNvPr id="36" name="Straight Arrow Connector 35"/>
          <p:cNvCxnSpPr/>
          <p:nvPr/>
        </p:nvCxnSpPr>
        <p:spPr bwMode="auto">
          <a:xfrm>
            <a:off x="8092986" y="2545892"/>
            <a:ext cx="107070" cy="138418"/>
          </a:xfrm>
          <a:prstGeom prst="straightConnector1">
            <a:avLst/>
          </a:prstGeom>
          <a:noFill/>
          <a:ln>
            <a:solidFill>
              <a:srgbClr val="FF0000"/>
            </a:solidFill>
            <a:headEnd type="oval"/>
            <a:tailEnd type="oval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7" name="Straight Arrow Connector 36"/>
          <p:cNvCxnSpPr/>
          <p:nvPr/>
        </p:nvCxnSpPr>
        <p:spPr bwMode="auto">
          <a:xfrm>
            <a:off x="5589418" y="2268738"/>
            <a:ext cx="107070" cy="138418"/>
          </a:xfrm>
          <a:prstGeom prst="straightConnector1">
            <a:avLst/>
          </a:prstGeom>
          <a:noFill/>
          <a:ln>
            <a:solidFill>
              <a:srgbClr val="FF0000"/>
            </a:solidFill>
            <a:headEnd type="oval"/>
            <a:tailEnd type="oval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9" name="TextBox 38"/>
          <p:cNvSpPr txBox="1"/>
          <p:nvPr/>
        </p:nvSpPr>
        <p:spPr bwMode="auto">
          <a:xfrm>
            <a:off x="4346530" y="3550989"/>
            <a:ext cx="4142981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 algn="ctr">
              <a:buFontTx/>
              <a:buNone/>
            </a:pPr>
            <a:r>
              <a:rPr lang="en-US" sz="1200" b="1" dirty="0" smtClean="0"/>
              <a:t>- </a:t>
            </a:r>
            <a:r>
              <a:rPr lang="en-US" sz="1200" dirty="0" smtClean="0"/>
              <a:t>Width of inner extruded material </a:t>
            </a: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623300" y="4622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9257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470"/>
    </mc:Choice>
    <mc:Fallback>
      <p:transition spd="slow" advTm="324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3ABA1-EA94-43C0-B992-7CBCC31144F1}" type="slidenum">
              <a:rPr lang="en-US" smtClean="0">
                <a:solidFill>
                  <a:schemeClr val="bg1"/>
                </a:solidFill>
              </a:rPr>
              <a:pPr/>
              <a:t>7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581739" y="395958"/>
            <a:ext cx="2325375" cy="457200"/>
          </a:xfrm>
        </p:spPr>
        <p:txBody>
          <a:bodyPr/>
          <a:lstStyle/>
          <a:p>
            <a:pPr algn="ctr"/>
            <a:r>
              <a:rPr lang="en-US" sz="1800" dirty="0" smtClean="0">
                <a:solidFill>
                  <a:srgbClr val="48516E"/>
                </a:solidFill>
              </a:rPr>
              <a:t>Print Orientation</a:t>
            </a:r>
            <a:endParaRPr lang="en-US" sz="1800" dirty="0">
              <a:solidFill>
                <a:srgbClr val="48516E"/>
              </a:solidFill>
            </a:endParaRPr>
          </a:p>
        </p:txBody>
      </p:sp>
      <p:pic>
        <p:nvPicPr>
          <p:cNvPr id="6" name="Picture 5" descr="C:\Users\dank\Downloads\Print Orientation.pn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5330" y="1327400"/>
            <a:ext cx="3878195" cy="195321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55" b="20672"/>
          <a:stretch/>
        </p:blipFill>
        <p:spPr>
          <a:xfrm rot="5400000">
            <a:off x="-17371" y="1214856"/>
            <a:ext cx="2312559" cy="114773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78" b="19324"/>
          <a:stretch/>
        </p:blipFill>
        <p:spPr>
          <a:xfrm rot="5400000">
            <a:off x="2347737" y="1197293"/>
            <a:ext cx="2312557" cy="118285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5" b="29188"/>
          <a:stretch/>
        </p:blipFill>
        <p:spPr>
          <a:xfrm rot="5400000">
            <a:off x="1156403" y="1188813"/>
            <a:ext cx="2312557" cy="119981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itle 1"/>
          <p:cNvSpPr txBox="1">
            <a:spLocks/>
          </p:cNvSpPr>
          <p:nvPr/>
        </p:nvSpPr>
        <p:spPr bwMode="auto">
          <a:xfrm>
            <a:off x="1118462" y="175241"/>
            <a:ext cx="23253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charset="0"/>
              </a:defRPr>
            </a:lvl9pPr>
          </a:lstStyle>
          <a:p>
            <a:pPr algn="ctr">
              <a:buNone/>
            </a:pPr>
            <a:r>
              <a:rPr lang="en-US" sz="1800" kern="0" dirty="0" smtClean="0">
                <a:solidFill>
                  <a:srgbClr val="48516E"/>
                </a:solidFill>
              </a:rPr>
              <a:t>Thickness</a:t>
            </a:r>
            <a:endParaRPr lang="en-US" sz="1800" kern="0" dirty="0">
              <a:solidFill>
                <a:srgbClr val="48516E"/>
              </a:solidFill>
            </a:endParaRPr>
          </a:p>
        </p:txBody>
      </p:sp>
      <p:sp>
        <p:nvSpPr>
          <p:cNvPr id="11" name="TextBox 10"/>
          <p:cNvSpPr txBox="1"/>
          <p:nvPr/>
        </p:nvSpPr>
        <p:spPr bwMode="auto">
          <a:xfrm>
            <a:off x="529918" y="3000412"/>
            <a:ext cx="126959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 algn="ctr">
              <a:buFontTx/>
              <a:buNone/>
            </a:pPr>
            <a:r>
              <a:rPr lang="en-US" sz="1200" b="1" dirty="0" smtClean="0"/>
              <a:t>0.02”</a:t>
            </a:r>
          </a:p>
        </p:txBody>
      </p:sp>
      <p:sp>
        <p:nvSpPr>
          <p:cNvPr id="12" name="TextBox 11"/>
          <p:cNvSpPr txBox="1"/>
          <p:nvPr/>
        </p:nvSpPr>
        <p:spPr bwMode="auto">
          <a:xfrm>
            <a:off x="1677883" y="3000409"/>
            <a:ext cx="126959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 algn="ctr">
              <a:buFontTx/>
              <a:buNone/>
            </a:pPr>
            <a:r>
              <a:rPr lang="en-US" sz="1200" b="1" dirty="0" smtClean="0"/>
              <a:t>0.08”</a:t>
            </a:r>
          </a:p>
        </p:txBody>
      </p:sp>
      <p:sp>
        <p:nvSpPr>
          <p:cNvPr id="13" name="TextBox 12"/>
          <p:cNvSpPr txBox="1"/>
          <p:nvPr/>
        </p:nvSpPr>
        <p:spPr bwMode="auto">
          <a:xfrm>
            <a:off x="2912589" y="3000409"/>
            <a:ext cx="126959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 algn="ctr">
              <a:buFontTx/>
              <a:buNone/>
            </a:pPr>
            <a:r>
              <a:rPr lang="en-US" sz="1200" b="1" dirty="0" smtClean="0"/>
              <a:t>0.15”</a:t>
            </a:r>
          </a:p>
        </p:txBody>
      </p:sp>
      <p:sp>
        <p:nvSpPr>
          <p:cNvPr id="14" name="TextBox 13"/>
          <p:cNvSpPr txBox="1"/>
          <p:nvPr/>
        </p:nvSpPr>
        <p:spPr bwMode="auto">
          <a:xfrm>
            <a:off x="241189" y="3277408"/>
            <a:ext cx="414298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 algn="ctr">
              <a:buFontTx/>
              <a:buNone/>
            </a:pPr>
            <a:r>
              <a:rPr lang="en-US" sz="1200" b="1" dirty="0" smtClean="0"/>
              <a:t>- </a:t>
            </a:r>
            <a:r>
              <a:rPr lang="en-US" sz="1200" dirty="0" smtClean="0"/>
              <a:t>Extruded layer thickness can be altered, but for our testing layer thickness was kept constant at 0.01” </a:t>
            </a:r>
          </a:p>
        </p:txBody>
      </p:sp>
      <p:sp>
        <p:nvSpPr>
          <p:cNvPr id="15" name="TextBox 14"/>
          <p:cNvSpPr txBox="1"/>
          <p:nvPr/>
        </p:nvSpPr>
        <p:spPr bwMode="auto">
          <a:xfrm>
            <a:off x="320016" y="3739073"/>
            <a:ext cx="398532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 algn="ctr">
              <a:buFontTx/>
              <a:buNone/>
            </a:pPr>
            <a:r>
              <a:rPr lang="en-US" sz="1200" b="1" dirty="0" smtClean="0"/>
              <a:t>- </a:t>
            </a:r>
            <a:r>
              <a:rPr lang="en-US" sz="1200" dirty="0" smtClean="0"/>
              <a:t>Therefore, thickness is directly correlated with the number of extruded layers (</a:t>
            </a:r>
            <a:r>
              <a:rPr lang="en-US" sz="1200" dirty="0" err="1" smtClean="0"/>
              <a:t>i.e</a:t>
            </a:r>
            <a:r>
              <a:rPr lang="en-US" sz="1200" dirty="0" smtClean="0"/>
              <a:t> 15 layers = 0.15”) </a:t>
            </a:r>
          </a:p>
        </p:txBody>
      </p:sp>
      <p:pic>
        <p:nvPicPr>
          <p:cNvPr id="20" name="Audio 1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623300" y="4626811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4138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678"/>
    </mc:Choice>
    <mc:Fallback>
      <p:transition spd="slow" advTm="426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3ABA1-EA94-43C0-B992-7CBCC31144F1}" type="slidenum">
              <a:rPr lang="en-US" smtClean="0">
                <a:solidFill>
                  <a:schemeClr val="bg1"/>
                </a:solidFill>
              </a:rPr>
              <a:pPr/>
              <a:t>8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332" y="1090973"/>
            <a:ext cx="4258529" cy="2711668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 bwMode="auto">
          <a:xfrm>
            <a:off x="957536" y="800808"/>
            <a:ext cx="2762119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 algn="ctr">
              <a:buFontTx/>
              <a:buNone/>
            </a:pPr>
            <a:r>
              <a:rPr lang="en-US" sz="1200" b="1" dirty="0" smtClean="0">
                <a:latin typeface="+mn-lt"/>
              </a:rPr>
              <a:t>Infill % Comparisons</a:t>
            </a:r>
            <a:endParaRPr lang="en-US" sz="1200" b="1" dirty="0">
              <a:latin typeface="+mn-lt"/>
            </a:endParaRPr>
          </a:p>
        </p:txBody>
      </p:sp>
      <p:sp>
        <p:nvSpPr>
          <p:cNvPr id="23" name="TextBox 22"/>
          <p:cNvSpPr txBox="1"/>
          <p:nvPr/>
        </p:nvSpPr>
        <p:spPr bwMode="auto">
          <a:xfrm>
            <a:off x="5361913" y="800807"/>
            <a:ext cx="2762119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 algn="ctr">
              <a:buFontTx/>
              <a:buNone/>
            </a:pPr>
            <a:r>
              <a:rPr lang="en-US" sz="1200" b="1" dirty="0" smtClean="0">
                <a:latin typeface="+mn-lt"/>
              </a:rPr>
              <a:t>Thickness Comparisons</a:t>
            </a:r>
            <a:endParaRPr lang="en-US" sz="1200" b="1" dirty="0">
              <a:latin typeface="+mn-lt"/>
            </a:endParaRPr>
          </a:p>
        </p:txBody>
      </p:sp>
      <p:sp>
        <p:nvSpPr>
          <p:cNvPr id="24" name="Title 1"/>
          <p:cNvSpPr>
            <a:spLocks noGrp="1"/>
          </p:cNvSpPr>
          <p:nvPr>
            <p:ph type="title"/>
          </p:nvPr>
        </p:nvSpPr>
        <p:spPr>
          <a:xfrm>
            <a:off x="376660" y="255711"/>
            <a:ext cx="8472488" cy="457200"/>
          </a:xfrm>
        </p:spPr>
        <p:txBody>
          <a:bodyPr/>
          <a:lstStyle/>
          <a:p>
            <a:r>
              <a:rPr lang="en-US" sz="2400" dirty="0" smtClean="0"/>
              <a:t>Examples of Infill % and Thickness Data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 bwMode="auto">
          <a:xfrm>
            <a:off x="649217" y="3903703"/>
            <a:ext cx="7927373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 marL="171450" indent="-171450" algn="ctr">
              <a:buFontTx/>
              <a:buChar char="-"/>
            </a:pPr>
            <a:r>
              <a:rPr lang="en-US" sz="1200" dirty="0" smtClean="0">
                <a:latin typeface="+mn-lt"/>
              </a:rPr>
              <a:t>Thicker and higher infill % samples generally performed better</a:t>
            </a:r>
          </a:p>
          <a:p>
            <a:pPr algn="ctr">
              <a:buNone/>
            </a:pPr>
            <a:r>
              <a:rPr lang="en-US" sz="1200" dirty="0" smtClean="0">
                <a:latin typeface="+mn-lt"/>
              </a:rPr>
              <a:t>- As stated previously, material, infill % and thickness observed to have a much more significant impact on data…</a:t>
            </a:r>
            <a:endParaRPr lang="en-US" sz="1200" dirty="0">
              <a:latin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12903" y="1090974"/>
            <a:ext cx="4366406" cy="2711668"/>
          </a:xfrm>
          <a:prstGeom prst="rect">
            <a:avLst/>
          </a:prstGeom>
        </p:spPr>
      </p:pic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23300" y="4622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8824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5105"/>
    </mc:Choice>
    <mc:Fallback>
      <p:transition spd="slow" advTm="1251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3ABA1-EA94-43C0-B992-7CBCC31144F1}" type="slidenum">
              <a:rPr lang="en-US" smtClean="0">
                <a:solidFill>
                  <a:schemeClr val="bg1"/>
                </a:solidFill>
              </a:rPr>
              <a:pPr/>
              <a:t>9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474" y="1116365"/>
            <a:ext cx="3671359" cy="270077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03103" y="1116365"/>
            <a:ext cx="4138401" cy="270077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 bwMode="auto">
          <a:xfrm>
            <a:off x="976093" y="776138"/>
            <a:ext cx="2762119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 algn="ctr">
              <a:buFontTx/>
              <a:buNone/>
            </a:pPr>
            <a:r>
              <a:rPr lang="en-US" sz="1200" b="1" dirty="0" smtClean="0">
                <a:latin typeface="+mn-lt"/>
              </a:rPr>
              <a:t>Infill Pattern Comparisons</a:t>
            </a:r>
            <a:endParaRPr lang="en-US" sz="1200" b="1" dirty="0">
              <a:latin typeface="+mn-lt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76660" y="255711"/>
            <a:ext cx="8325906" cy="457200"/>
          </a:xfrm>
        </p:spPr>
        <p:txBody>
          <a:bodyPr/>
          <a:lstStyle/>
          <a:p>
            <a:r>
              <a:rPr lang="en-US" sz="2400" dirty="0" smtClean="0"/>
              <a:t>Examples of Infill Pattern and Print Orientation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 bwMode="auto">
          <a:xfrm>
            <a:off x="5212569" y="788361"/>
            <a:ext cx="2762119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 algn="ctr">
              <a:buFontTx/>
              <a:buNone/>
            </a:pPr>
            <a:r>
              <a:rPr lang="en-US" sz="1200" b="1" dirty="0" smtClean="0">
                <a:latin typeface="+mn-lt"/>
              </a:rPr>
              <a:t>Print Orientation Comparisons</a:t>
            </a:r>
            <a:endParaRPr lang="en-US" sz="1200" b="1" dirty="0">
              <a:latin typeface="+mn-lt"/>
            </a:endParaRPr>
          </a:p>
        </p:txBody>
      </p:sp>
      <p:sp>
        <p:nvSpPr>
          <p:cNvPr id="13" name="TextBox 12"/>
          <p:cNvSpPr txBox="1"/>
          <p:nvPr/>
        </p:nvSpPr>
        <p:spPr bwMode="auto">
          <a:xfrm>
            <a:off x="558463" y="3907713"/>
            <a:ext cx="726874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 marL="171450" indent="-171450" algn="ctr">
              <a:buFontTx/>
              <a:buChar char="-"/>
            </a:pPr>
            <a:r>
              <a:rPr lang="en-US" sz="1200" dirty="0" smtClean="0">
                <a:latin typeface="+mn-lt"/>
              </a:rPr>
              <a:t>…As compared to other variables such as Infill Pattern and Print Orientation</a:t>
            </a:r>
          </a:p>
        </p:txBody>
      </p:sp>
      <p:pic>
        <p:nvPicPr>
          <p:cNvPr id="16" name="Audio 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23300" y="4622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8749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3891"/>
    </mc:Choice>
    <mc:Fallback>
      <p:transition spd="slow" advTm="738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1_Custom Design">
  <a:themeElements>
    <a:clrScheme name="1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=""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=""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=""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=""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  <a:txDef>
      <a:spPr bwMode="auto">
        <a:noFill/>
        <a:ln>
          <a:noFill/>
        </a:ln>
        <a:effectLst/>
        <a:extLst>
          <a:ext uri="{909E8E84-426E-40dd-AFC4-6F175D3DCCD1}">
            <a14:hiddenFill xmlns=""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="" xmlns:a14="http://schemas.microsoft.com/office/drawing/2010/main" w="9525">
              <a:solidFill>
                <a:schemeClr val="tx1"/>
              </a:solidFill>
              <a:miter lim="800000"/>
              <a:headEnd/>
              <a:tailEnd/>
            </a14:hiddenLine>
          </a:ex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>
        <a:spAutoFit/>
      </a:bodyPr>
      <a:lstStyle>
        <a:defPPr>
          <a:buFontTx/>
          <a:buNone/>
          <a:defRPr sz="1200" b="1" dirty="0">
            <a:solidFill>
              <a:srgbClr val="C0C0C0"/>
            </a:solidFill>
          </a:defRPr>
        </a:defPPr>
      </a:lstStyle>
    </a:txDef>
  </a:objectDefaults>
  <a:extraClrSchemeLst>
    <a:extraClrScheme>
      <a:clrScheme name="1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Custom Design">
  <a:themeElements>
    <a:clrScheme name="1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=""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=""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=""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=""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  <a:txDef>
      <a:spPr bwMode="auto">
        <a:noFill/>
        <a:ln>
          <a:noFill/>
        </a:ln>
        <a:effectLst/>
        <a:extLst>
          <a:ext uri="{909E8E84-426E-40dd-AFC4-6F175D3DCCD1}">
            <a14:hiddenFill xmlns=""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="" xmlns:a14="http://schemas.microsoft.com/office/drawing/2010/main" w="9525">
              <a:solidFill>
                <a:schemeClr val="tx1"/>
              </a:solidFill>
              <a:miter lim="800000"/>
              <a:headEnd/>
              <a:tailEnd/>
            </a14:hiddenLine>
          </a:ex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>
        <a:spAutoFit/>
      </a:bodyPr>
      <a:lstStyle>
        <a:defPPr>
          <a:buFontTx/>
          <a:buNone/>
          <a:defRPr sz="1200" b="1" dirty="0">
            <a:solidFill>
              <a:srgbClr val="C0C0C0"/>
            </a:solidFill>
          </a:defRPr>
        </a:defPPr>
      </a:lstStyle>
    </a:txDef>
  </a:objectDefaults>
  <a:extraClrSchemeLst>
    <a:extraClrScheme>
      <a:clrScheme name="1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39CD8528320EA4BA317AF7EBA60EFC4" ma:contentTypeVersion="12" ma:contentTypeDescription="Create a new document." ma:contentTypeScope="" ma:versionID="22bb286acb86df200dad210605c99343">
  <xsd:schema xmlns:xsd="http://www.w3.org/2001/XMLSchema" xmlns:xs="http://www.w3.org/2001/XMLSchema" xmlns:p="http://schemas.microsoft.com/office/2006/metadata/properties" xmlns:ns3="ebdc2c93-e7a3-4dcf-9827-868955edd3c1" xmlns:ns4="2590d161-bf77-4506-ba8a-8a2f8b1a8c3b" targetNamespace="http://schemas.microsoft.com/office/2006/metadata/properties" ma:root="true" ma:fieldsID="0cb1e9c73c4767d29369684a4516026a" ns3:_="" ns4:_="">
    <xsd:import namespace="ebdc2c93-e7a3-4dcf-9827-868955edd3c1"/>
    <xsd:import namespace="2590d161-bf77-4506-ba8a-8a2f8b1a8c3b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GenerationTime" minOccurs="0"/>
                <xsd:element ref="ns4:MediaServiceEventHashCode" minOccurs="0"/>
                <xsd:element ref="ns4:MediaServiceDateTaken" minOccurs="0"/>
                <xsd:element ref="ns4:MediaServiceOCR" minOccurs="0"/>
                <xsd:element ref="ns4:MediaLengthInSeconds" minOccurs="0"/>
                <xsd:element ref="ns4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bdc2c93-e7a3-4dcf-9827-868955edd3c1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590d161-bf77-4506-ba8a-8a2f8b1a8c3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3920FF91-228B-40CB-9C2A-1E28611F1F0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8FDB4E6-6864-42D3-9EBB-4C2698CDF9B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bdc2c93-e7a3-4dcf-9827-868955edd3c1"/>
    <ds:schemaRef ds:uri="2590d161-bf77-4506-ba8a-8a2f8b1a8c3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A6AF6EA-7600-4C05-ADCA-C9F95397E0A1}">
  <ds:schemaRefs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microsoft.com/office/2006/documentManagement/types"/>
    <ds:schemaRef ds:uri="2590d161-bf77-4506-ba8a-8a2f8b1a8c3b"/>
    <ds:schemaRef ds:uri="ebdc2c93-e7a3-4dcf-9827-868955edd3c1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20683</TotalTime>
  <Words>981</Words>
  <Application>Microsoft Office PowerPoint</Application>
  <PresentationFormat>On-screen Show (16:9)</PresentationFormat>
  <Paragraphs>135</Paragraphs>
  <Slides>18</Slides>
  <Notes>3</Notes>
  <HiddenSlides>0</HiddenSlides>
  <MMClips>18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Arial</vt:lpstr>
      <vt:lpstr>Calibri</vt:lpstr>
      <vt:lpstr>Helvetica Neue Medium</vt:lpstr>
      <vt:lpstr>Times New Roman</vt:lpstr>
      <vt:lpstr>1_Custom Design</vt:lpstr>
      <vt:lpstr>2_Custom Design</vt:lpstr>
      <vt:lpstr>Worksheet</vt:lpstr>
      <vt:lpstr>Relationship Between 3-D Printed Materials and Flammability</vt:lpstr>
      <vt:lpstr>Introduction</vt:lpstr>
      <vt:lpstr>Objective</vt:lpstr>
      <vt:lpstr>Previous Testing </vt:lpstr>
      <vt:lpstr>Infill Pattern</vt:lpstr>
      <vt:lpstr>PowerPoint Presentation</vt:lpstr>
      <vt:lpstr>Print Orientation</vt:lpstr>
      <vt:lpstr>Examples of Infill % and Thickness Data</vt:lpstr>
      <vt:lpstr>Examples of Infill Pattern and Print Orientation</vt:lpstr>
      <vt:lpstr>Print Orientation Material Comparisons</vt:lpstr>
      <vt:lpstr>Design of Experiments (DOE) Testing</vt:lpstr>
      <vt:lpstr>DOE Setup</vt:lpstr>
      <vt:lpstr>DOE Analysis</vt:lpstr>
      <vt:lpstr>DOE Analysis</vt:lpstr>
      <vt:lpstr>Generated Worst + Best Case Scenarios</vt:lpstr>
      <vt:lpstr>Validation of DOE Model</vt:lpstr>
      <vt:lpstr>Summary</vt:lpstr>
      <vt:lpstr>Next Steps</vt:lpstr>
    </vt:vector>
  </TitlesOfParts>
  <Company>FAA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MTONEY</dc:creator>
  <cp:lastModifiedBy>Keslar, Daniel (FAA)</cp:lastModifiedBy>
  <cp:revision>508</cp:revision>
  <dcterms:created xsi:type="dcterms:W3CDTF">2005-01-28T20:32:53Z</dcterms:created>
  <dcterms:modified xsi:type="dcterms:W3CDTF">2023-06-05T01:42:10Z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0x010100139CD8528320EA4BA317AF7EBA60EFC4</vt:lpwstr>
  </property>
</Properties>
</file>