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61" r:id="rId2"/>
  </p:sldMasterIdLst>
  <p:notesMasterIdLst>
    <p:notesMasterId r:id="rId18"/>
  </p:notesMasterIdLst>
  <p:handoutMasterIdLst>
    <p:handoutMasterId r:id="rId19"/>
  </p:handoutMasterIdLst>
  <p:sldIdLst>
    <p:sldId id="273" r:id="rId3"/>
    <p:sldId id="274" r:id="rId4"/>
    <p:sldId id="275" r:id="rId5"/>
    <p:sldId id="276" r:id="rId6"/>
    <p:sldId id="277" r:id="rId7"/>
    <p:sldId id="278" r:id="rId8"/>
    <p:sldId id="279" r:id="rId9"/>
    <p:sldId id="280" r:id="rId10"/>
    <p:sldId id="281" r:id="rId11"/>
    <p:sldId id="283" r:id="rId12"/>
    <p:sldId id="282" r:id="rId13"/>
    <p:sldId id="286" r:id="rId14"/>
    <p:sldId id="287" r:id="rId15"/>
    <p:sldId id="284" r:id="rId16"/>
    <p:sldId id="285" r:id="rId17"/>
  </p:sldIdLst>
  <p:sldSz cx="9144000" cy="5143500" type="screen16x9"/>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276"/>
            <p14:sldId id="277"/>
            <p14:sldId id="278"/>
            <p14:sldId id="279"/>
            <p14:sldId id="280"/>
            <p14:sldId id="281"/>
            <p14:sldId id="283"/>
            <p14:sldId id="282"/>
            <p14:sldId id="286"/>
            <p14:sldId id="287"/>
            <p14:sldId id="284"/>
            <p14:sldId id="285"/>
          </p14:sldIdLst>
        </p14:section>
      </p14:sectionLst>
    </p:ext>
    <p:ext uri="{EFAFB233-063F-42B5-8137-9DF3F51BA10A}">
      <p15:sldGuideLst xmlns:p15="http://schemas.microsoft.com/office/powerpoint/2012/main">
        <p15:guide id="1" orient="horz" pos="402">
          <p15:clr>
            <a:srgbClr val="A4A3A4"/>
          </p15:clr>
        </p15:guide>
        <p15:guide id="2" pos="3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07" autoAdjust="0"/>
    <p:restoredTop sz="84884" autoAdjust="0"/>
  </p:normalViewPr>
  <p:slideViewPr>
    <p:cSldViewPr snapToGrid="0">
      <p:cViewPr varScale="1">
        <p:scale>
          <a:sx n="129" d="100"/>
          <a:sy n="129" d="100"/>
        </p:scale>
        <p:origin x="1446" y="90"/>
      </p:cViewPr>
      <p:guideLst>
        <p:guide orient="horz" pos="402"/>
        <p:guide pos="339"/>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95E29A-C8B2-4C67-A938-22E8DBE98B2C}"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FE5EBD53-BC78-4106-9DD1-63C448CC823E}">
      <dgm:prSet phldrT="[Text]" custT="1"/>
      <dgm:spPr/>
      <dgm:t>
        <a:bodyPr/>
        <a:lstStyle/>
        <a:p>
          <a:r>
            <a:rPr lang="en-US" sz="1200" dirty="0" smtClean="0">
              <a:solidFill>
                <a:schemeClr val="accent2"/>
              </a:solidFill>
            </a:rPr>
            <a:t>Heat Fuel To Flash Point Temperature </a:t>
          </a:r>
          <a:endParaRPr lang="en-US" sz="1200" dirty="0">
            <a:solidFill>
              <a:schemeClr val="accent2"/>
            </a:solidFill>
          </a:endParaRPr>
        </a:p>
      </dgm:t>
    </dgm:pt>
    <dgm:pt modelId="{F2137AAF-C5B3-4354-9187-0C19A93EAB1E}" type="parTrans" cxnId="{A56E33C9-8FAB-4071-9715-B2E416240A44}">
      <dgm:prSet/>
      <dgm:spPr/>
      <dgm:t>
        <a:bodyPr/>
        <a:lstStyle/>
        <a:p>
          <a:endParaRPr lang="en-US"/>
        </a:p>
      </dgm:t>
    </dgm:pt>
    <dgm:pt modelId="{EFCD3E33-5FC4-452C-931F-7692505394D7}" type="sibTrans" cxnId="{A56E33C9-8FAB-4071-9715-B2E416240A44}">
      <dgm:prSet/>
      <dgm:spPr/>
      <dgm:t>
        <a:bodyPr/>
        <a:lstStyle/>
        <a:p>
          <a:endParaRPr lang="en-US" sz="1200">
            <a:solidFill>
              <a:schemeClr val="accent2"/>
            </a:solidFill>
          </a:endParaRPr>
        </a:p>
      </dgm:t>
    </dgm:pt>
    <dgm:pt modelId="{800CEF7E-DE67-4E9C-A7E1-559ECC0BA71D}">
      <dgm:prSet phldrT="[Text]" custT="1"/>
      <dgm:spPr/>
      <dgm:t>
        <a:bodyPr/>
        <a:lstStyle/>
        <a:p>
          <a:r>
            <a:rPr lang="en-US" sz="1200" dirty="0" smtClean="0">
              <a:solidFill>
                <a:schemeClr val="accent2"/>
              </a:solidFill>
            </a:rPr>
            <a:t>Set compartment dimensions</a:t>
          </a:r>
          <a:endParaRPr lang="en-US" sz="1200" dirty="0">
            <a:solidFill>
              <a:schemeClr val="accent2"/>
            </a:solidFill>
          </a:endParaRPr>
        </a:p>
      </dgm:t>
    </dgm:pt>
    <dgm:pt modelId="{24F5BBEC-6F69-4FD9-87A9-22BBAF840A17}" type="parTrans" cxnId="{E02D8A0E-5586-43D5-B3B1-B1791015A41E}">
      <dgm:prSet/>
      <dgm:spPr/>
      <dgm:t>
        <a:bodyPr/>
        <a:lstStyle/>
        <a:p>
          <a:endParaRPr lang="en-US"/>
        </a:p>
      </dgm:t>
    </dgm:pt>
    <dgm:pt modelId="{340E920B-B69F-42CE-9EA0-3F579C45DED7}" type="sibTrans" cxnId="{E02D8A0E-5586-43D5-B3B1-B1791015A41E}">
      <dgm:prSet/>
      <dgm:spPr/>
      <dgm:t>
        <a:bodyPr/>
        <a:lstStyle/>
        <a:p>
          <a:endParaRPr lang="en-US"/>
        </a:p>
      </dgm:t>
    </dgm:pt>
    <dgm:pt modelId="{1C712214-312D-404A-94E8-A35668D12461}">
      <dgm:prSet phldrT="[Text]" custT="1"/>
      <dgm:spPr/>
      <dgm:t>
        <a:bodyPr/>
        <a:lstStyle/>
        <a:p>
          <a:r>
            <a:rPr lang="en-US" sz="1200" dirty="0" smtClean="0">
              <a:solidFill>
                <a:schemeClr val="accent2"/>
              </a:solidFill>
            </a:rPr>
            <a:t>Initiate Forced Air Through Compartment</a:t>
          </a:r>
          <a:endParaRPr lang="en-US" sz="1200" dirty="0">
            <a:solidFill>
              <a:schemeClr val="accent2"/>
            </a:solidFill>
          </a:endParaRPr>
        </a:p>
      </dgm:t>
    </dgm:pt>
    <dgm:pt modelId="{A6959E86-9A7F-4C90-816C-C9E38792CE86}" type="parTrans" cxnId="{426D09E8-A305-4C2A-AD2B-FDD7174DCC8D}">
      <dgm:prSet/>
      <dgm:spPr/>
      <dgm:t>
        <a:bodyPr/>
        <a:lstStyle/>
        <a:p>
          <a:endParaRPr lang="en-US"/>
        </a:p>
      </dgm:t>
    </dgm:pt>
    <dgm:pt modelId="{798F6DEE-E6D3-4E01-AC2C-81428AD9DD5B}" type="sibTrans" cxnId="{426D09E8-A305-4C2A-AD2B-FDD7174DCC8D}">
      <dgm:prSet/>
      <dgm:spPr/>
      <dgm:t>
        <a:bodyPr/>
        <a:lstStyle/>
        <a:p>
          <a:endParaRPr lang="en-US"/>
        </a:p>
      </dgm:t>
    </dgm:pt>
    <dgm:pt modelId="{6FD115F5-AB2B-4149-9FBF-6C3E1F341796}">
      <dgm:prSet phldrT="[Text]" custT="1"/>
      <dgm:spPr/>
      <dgm:t>
        <a:bodyPr/>
        <a:lstStyle/>
        <a:p>
          <a:r>
            <a:rPr lang="en-US" sz="1200" dirty="0" smtClean="0">
              <a:solidFill>
                <a:schemeClr val="accent2"/>
              </a:solidFill>
            </a:rPr>
            <a:t>Turn on Igniter</a:t>
          </a:r>
          <a:endParaRPr lang="en-US" sz="1200" dirty="0">
            <a:solidFill>
              <a:schemeClr val="accent2"/>
            </a:solidFill>
          </a:endParaRPr>
        </a:p>
      </dgm:t>
    </dgm:pt>
    <dgm:pt modelId="{AAE8C943-D061-4300-808E-3DE5B7CE0F9B}" type="parTrans" cxnId="{40B80D4F-A2F6-4F7C-A41F-BCB7241CC273}">
      <dgm:prSet/>
      <dgm:spPr/>
      <dgm:t>
        <a:bodyPr/>
        <a:lstStyle/>
        <a:p>
          <a:endParaRPr lang="en-US"/>
        </a:p>
      </dgm:t>
    </dgm:pt>
    <dgm:pt modelId="{ADCEB85D-69EA-4415-A762-A879A66DA5F7}" type="sibTrans" cxnId="{40B80D4F-A2F6-4F7C-A41F-BCB7241CC273}">
      <dgm:prSet/>
      <dgm:spPr/>
      <dgm:t>
        <a:bodyPr/>
        <a:lstStyle/>
        <a:p>
          <a:endParaRPr lang="en-US"/>
        </a:p>
      </dgm:t>
    </dgm:pt>
    <dgm:pt modelId="{518229FB-8BC9-4C98-AAFE-456AD9760499}">
      <dgm:prSet phldrT="[Text]" custT="1"/>
      <dgm:spPr/>
      <dgm:t>
        <a:bodyPr/>
        <a:lstStyle/>
        <a:p>
          <a:r>
            <a:rPr lang="en-US" sz="1200" dirty="0" smtClean="0">
              <a:solidFill>
                <a:schemeClr val="accent2"/>
              </a:solidFill>
            </a:rPr>
            <a:t>Introduce Fuel into the Compartment</a:t>
          </a:r>
          <a:endParaRPr lang="en-US" sz="1200" dirty="0">
            <a:solidFill>
              <a:schemeClr val="accent2"/>
            </a:solidFill>
          </a:endParaRPr>
        </a:p>
      </dgm:t>
    </dgm:pt>
    <dgm:pt modelId="{3818FD9D-5818-4B87-8F16-C25EC3367CE8}" type="parTrans" cxnId="{CEBFB11D-E91A-4C90-AFC9-E6643396E99F}">
      <dgm:prSet/>
      <dgm:spPr/>
      <dgm:t>
        <a:bodyPr/>
        <a:lstStyle/>
        <a:p>
          <a:endParaRPr lang="en-US"/>
        </a:p>
      </dgm:t>
    </dgm:pt>
    <dgm:pt modelId="{5C50BF21-5509-4849-A872-BB43199FBE21}" type="sibTrans" cxnId="{CEBFB11D-E91A-4C90-AFC9-E6643396E99F}">
      <dgm:prSet/>
      <dgm:spPr/>
      <dgm:t>
        <a:bodyPr/>
        <a:lstStyle/>
        <a:p>
          <a:endParaRPr lang="en-US"/>
        </a:p>
      </dgm:t>
    </dgm:pt>
    <dgm:pt modelId="{108958CC-318C-45B1-A9DB-C25F034EA6D4}">
      <dgm:prSet phldrT="[Text]" custT="1"/>
      <dgm:spPr/>
      <dgm:t>
        <a:bodyPr/>
        <a:lstStyle/>
        <a:p>
          <a:r>
            <a:rPr lang="en-US" sz="1200" dirty="0" smtClean="0">
              <a:solidFill>
                <a:schemeClr val="accent2"/>
              </a:solidFill>
            </a:rPr>
            <a:t>Collect data and record video of combustion event</a:t>
          </a:r>
          <a:endParaRPr lang="en-US" sz="1200" dirty="0">
            <a:solidFill>
              <a:schemeClr val="accent2"/>
            </a:solidFill>
          </a:endParaRPr>
        </a:p>
      </dgm:t>
    </dgm:pt>
    <dgm:pt modelId="{039CC6AD-2ED7-4E61-9BE3-AA819C93C39E}" type="parTrans" cxnId="{D9D18D81-C0EF-41C8-8CCC-1C2C162224DC}">
      <dgm:prSet/>
      <dgm:spPr/>
      <dgm:t>
        <a:bodyPr/>
        <a:lstStyle/>
        <a:p>
          <a:endParaRPr lang="en-US"/>
        </a:p>
      </dgm:t>
    </dgm:pt>
    <dgm:pt modelId="{C9DFD6E0-5BAD-4057-896A-F5D492DA7630}" type="sibTrans" cxnId="{D9D18D81-C0EF-41C8-8CCC-1C2C162224DC}">
      <dgm:prSet/>
      <dgm:spPr/>
      <dgm:t>
        <a:bodyPr/>
        <a:lstStyle/>
        <a:p>
          <a:endParaRPr lang="en-US"/>
        </a:p>
      </dgm:t>
    </dgm:pt>
    <dgm:pt modelId="{BB1D799C-81F2-47DB-A3CB-1DE07D881A94}">
      <dgm:prSet phldrT="[Text]" custT="1"/>
      <dgm:spPr/>
      <dgm:t>
        <a:bodyPr/>
        <a:lstStyle/>
        <a:p>
          <a:r>
            <a:rPr lang="en-US" sz="1200" dirty="0" smtClean="0">
              <a:solidFill>
                <a:schemeClr val="accent2"/>
              </a:solidFill>
            </a:rPr>
            <a:t>Data acquired will be compared to CFD model</a:t>
          </a:r>
          <a:endParaRPr lang="en-US" sz="1200" dirty="0">
            <a:solidFill>
              <a:schemeClr val="accent2"/>
            </a:solidFill>
          </a:endParaRPr>
        </a:p>
      </dgm:t>
    </dgm:pt>
    <dgm:pt modelId="{2144C944-531C-4BB5-98C9-4B5EE508BB9E}" type="parTrans" cxnId="{7FC579C3-7EA9-480C-88E8-79A05130AFDC}">
      <dgm:prSet/>
      <dgm:spPr/>
      <dgm:t>
        <a:bodyPr/>
        <a:lstStyle/>
        <a:p>
          <a:endParaRPr lang="en-US"/>
        </a:p>
      </dgm:t>
    </dgm:pt>
    <dgm:pt modelId="{D7923008-00D3-4BAC-9258-0A0E0F18C89D}" type="sibTrans" cxnId="{7FC579C3-7EA9-480C-88E8-79A05130AFDC}">
      <dgm:prSet/>
      <dgm:spPr/>
      <dgm:t>
        <a:bodyPr/>
        <a:lstStyle/>
        <a:p>
          <a:endParaRPr lang="en-US"/>
        </a:p>
      </dgm:t>
    </dgm:pt>
    <dgm:pt modelId="{45D83837-0295-421A-B45E-E3A360B6CC5F}" type="pres">
      <dgm:prSet presAssocID="{6F95E29A-C8B2-4C67-A938-22E8DBE98B2C}" presName="Name0" presStyleCnt="0">
        <dgm:presLayoutVars>
          <dgm:dir/>
          <dgm:resizeHandles val="exact"/>
        </dgm:presLayoutVars>
      </dgm:prSet>
      <dgm:spPr/>
      <dgm:t>
        <a:bodyPr/>
        <a:lstStyle/>
        <a:p>
          <a:endParaRPr lang="en-US"/>
        </a:p>
      </dgm:t>
    </dgm:pt>
    <dgm:pt modelId="{E0B62F21-1562-4A22-A8E1-1867A1D1B315}" type="pres">
      <dgm:prSet presAssocID="{6F95E29A-C8B2-4C67-A938-22E8DBE98B2C}" presName="cycle" presStyleCnt="0"/>
      <dgm:spPr/>
    </dgm:pt>
    <dgm:pt modelId="{AACF9751-6A47-45A0-9BA5-EEF64C6650F1}" type="pres">
      <dgm:prSet presAssocID="{FE5EBD53-BC78-4106-9DD1-63C448CC823E}" presName="nodeFirstNode" presStyleLbl="node1" presStyleIdx="0" presStyleCnt="7">
        <dgm:presLayoutVars>
          <dgm:bulletEnabled val="1"/>
        </dgm:presLayoutVars>
      </dgm:prSet>
      <dgm:spPr/>
      <dgm:t>
        <a:bodyPr/>
        <a:lstStyle/>
        <a:p>
          <a:endParaRPr lang="en-US"/>
        </a:p>
      </dgm:t>
    </dgm:pt>
    <dgm:pt modelId="{822A68C0-DB3A-4DDA-BCDB-06BDE13BFA7F}" type="pres">
      <dgm:prSet presAssocID="{EFCD3E33-5FC4-452C-931F-7692505394D7}" presName="sibTransFirstNode" presStyleLbl="bgShp" presStyleIdx="0" presStyleCnt="1"/>
      <dgm:spPr/>
      <dgm:t>
        <a:bodyPr/>
        <a:lstStyle/>
        <a:p>
          <a:endParaRPr lang="en-US"/>
        </a:p>
      </dgm:t>
    </dgm:pt>
    <dgm:pt modelId="{B54EFF43-B3C4-47DE-B500-F6C35DA381A8}" type="pres">
      <dgm:prSet presAssocID="{800CEF7E-DE67-4E9C-A7E1-559ECC0BA71D}" presName="nodeFollowingNodes" presStyleLbl="node1" presStyleIdx="1" presStyleCnt="7">
        <dgm:presLayoutVars>
          <dgm:bulletEnabled val="1"/>
        </dgm:presLayoutVars>
      </dgm:prSet>
      <dgm:spPr/>
      <dgm:t>
        <a:bodyPr/>
        <a:lstStyle/>
        <a:p>
          <a:endParaRPr lang="en-US"/>
        </a:p>
      </dgm:t>
    </dgm:pt>
    <dgm:pt modelId="{68334B4D-792B-4AAC-A3EA-C3BE1BC77C07}" type="pres">
      <dgm:prSet presAssocID="{1C712214-312D-404A-94E8-A35668D12461}" presName="nodeFollowingNodes" presStyleLbl="node1" presStyleIdx="2" presStyleCnt="7">
        <dgm:presLayoutVars>
          <dgm:bulletEnabled val="1"/>
        </dgm:presLayoutVars>
      </dgm:prSet>
      <dgm:spPr/>
      <dgm:t>
        <a:bodyPr/>
        <a:lstStyle/>
        <a:p>
          <a:endParaRPr lang="en-US"/>
        </a:p>
      </dgm:t>
    </dgm:pt>
    <dgm:pt modelId="{EB6C74D9-0D46-4D04-BC7B-8D139BF660B8}" type="pres">
      <dgm:prSet presAssocID="{6FD115F5-AB2B-4149-9FBF-6C3E1F341796}" presName="nodeFollowingNodes" presStyleLbl="node1" presStyleIdx="3" presStyleCnt="7">
        <dgm:presLayoutVars>
          <dgm:bulletEnabled val="1"/>
        </dgm:presLayoutVars>
      </dgm:prSet>
      <dgm:spPr/>
      <dgm:t>
        <a:bodyPr/>
        <a:lstStyle/>
        <a:p>
          <a:endParaRPr lang="en-US"/>
        </a:p>
      </dgm:t>
    </dgm:pt>
    <dgm:pt modelId="{424A393C-AD23-45D2-A963-E53D199F1C27}" type="pres">
      <dgm:prSet presAssocID="{518229FB-8BC9-4C98-AAFE-456AD9760499}" presName="nodeFollowingNodes" presStyleLbl="node1" presStyleIdx="4" presStyleCnt="7">
        <dgm:presLayoutVars>
          <dgm:bulletEnabled val="1"/>
        </dgm:presLayoutVars>
      </dgm:prSet>
      <dgm:spPr/>
      <dgm:t>
        <a:bodyPr/>
        <a:lstStyle/>
        <a:p>
          <a:endParaRPr lang="en-US"/>
        </a:p>
      </dgm:t>
    </dgm:pt>
    <dgm:pt modelId="{CBA8D57B-51B0-44C8-A4ED-9DAFB3003631}" type="pres">
      <dgm:prSet presAssocID="{108958CC-318C-45B1-A9DB-C25F034EA6D4}" presName="nodeFollowingNodes" presStyleLbl="node1" presStyleIdx="5" presStyleCnt="7" custScaleX="115343" custScaleY="112647">
        <dgm:presLayoutVars>
          <dgm:bulletEnabled val="1"/>
        </dgm:presLayoutVars>
      </dgm:prSet>
      <dgm:spPr/>
      <dgm:t>
        <a:bodyPr/>
        <a:lstStyle/>
        <a:p>
          <a:endParaRPr lang="en-US"/>
        </a:p>
      </dgm:t>
    </dgm:pt>
    <dgm:pt modelId="{6FFD3232-671B-49CB-ADC8-9BD5FFFA7D3A}" type="pres">
      <dgm:prSet presAssocID="{BB1D799C-81F2-47DB-A3CB-1DE07D881A94}" presName="nodeFollowingNodes" presStyleLbl="node1" presStyleIdx="6" presStyleCnt="7">
        <dgm:presLayoutVars>
          <dgm:bulletEnabled val="1"/>
        </dgm:presLayoutVars>
      </dgm:prSet>
      <dgm:spPr/>
      <dgm:t>
        <a:bodyPr/>
        <a:lstStyle/>
        <a:p>
          <a:endParaRPr lang="en-US"/>
        </a:p>
      </dgm:t>
    </dgm:pt>
  </dgm:ptLst>
  <dgm:cxnLst>
    <dgm:cxn modelId="{463B69BE-8E23-4B7F-BB94-781EAAC39265}" type="presOf" srcId="{EFCD3E33-5FC4-452C-931F-7692505394D7}" destId="{822A68C0-DB3A-4DDA-BCDB-06BDE13BFA7F}" srcOrd="0" destOrd="0" presId="urn:microsoft.com/office/officeart/2005/8/layout/cycle3"/>
    <dgm:cxn modelId="{FE445E3E-B905-4F87-8406-BB316C820F56}" type="presOf" srcId="{BB1D799C-81F2-47DB-A3CB-1DE07D881A94}" destId="{6FFD3232-671B-49CB-ADC8-9BD5FFFA7D3A}" srcOrd="0" destOrd="0" presId="urn:microsoft.com/office/officeart/2005/8/layout/cycle3"/>
    <dgm:cxn modelId="{0AA20ABE-718D-4EEF-B0A7-104FCD4AA61B}" type="presOf" srcId="{518229FB-8BC9-4C98-AAFE-456AD9760499}" destId="{424A393C-AD23-45D2-A963-E53D199F1C27}" srcOrd="0" destOrd="0" presId="urn:microsoft.com/office/officeart/2005/8/layout/cycle3"/>
    <dgm:cxn modelId="{6C174032-20A1-4582-8451-04DAC26F4BFF}" type="presOf" srcId="{6F95E29A-C8B2-4C67-A938-22E8DBE98B2C}" destId="{45D83837-0295-421A-B45E-E3A360B6CC5F}" srcOrd="0" destOrd="0" presId="urn:microsoft.com/office/officeart/2005/8/layout/cycle3"/>
    <dgm:cxn modelId="{7E34E6CA-36D5-45F6-912B-1E52333A60EB}" type="presOf" srcId="{108958CC-318C-45B1-A9DB-C25F034EA6D4}" destId="{CBA8D57B-51B0-44C8-A4ED-9DAFB3003631}" srcOrd="0" destOrd="0" presId="urn:microsoft.com/office/officeart/2005/8/layout/cycle3"/>
    <dgm:cxn modelId="{E02D8A0E-5586-43D5-B3B1-B1791015A41E}" srcId="{6F95E29A-C8B2-4C67-A938-22E8DBE98B2C}" destId="{800CEF7E-DE67-4E9C-A7E1-559ECC0BA71D}" srcOrd="1" destOrd="0" parTransId="{24F5BBEC-6F69-4FD9-87A9-22BBAF840A17}" sibTransId="{340E920B-B69F-42CE-9EA0-3F579C45DED7}"/>
    <dgm:cxn modelId="{40B80D4F-A2F6-4F7C-A41F-BCB7241CC273}" srcId="{6F95E29A-C8B2-4C67-A938-22E8DBE98B2C}" destId="{6FD115F5-AB2B-4149-9FBF-6C3E1F341796}" srcOrd="3" destOrd="0" parTransId="{AAE8C943-D061-4300-808E-3DE5B7CE0F9B}" sibTransId="{ADCEB85D-69EA-4415-A762-A879A66DA5F7}"/>
    <dgm:cxn modelId="{D9D18D81-C0EF-41C8-8CCC-1C2C162224DC}" srcId="{6F95E29A-C8B2-4C67-A938-22E8DBE98B2C}" destId="{108958CC-318C-45B1-A9DB-C25F034EA6D4}" srcOrd="5" destOrd="0" parTransId="{039CC6AD-2ED7-4E61-9BE3-AA819C93C39E}" sibTransId="{C9DFD6E0-5BAD-4057-896A-F5D492DA7630}"/>
    <dgm:cxn modelId="{9F49E2FC-AD8A-4D1D-994D-E99809D1E18C}" type="presOf" srcId="{6FD115F5-AB2B-4149-9FBF-6C3E1F341796}" destId="{EB6C74D9-0D46-4D04-BC7B-8D139BF660B8}" srcOrd="0" destOrd="0" presId="urn:microsoft.com/office/officeart/2005/8/layout/cycle3"/>
    <dgm:cxn modelId="{4A5EB3D4-9826-4843-B76A-5521635DC821}" type="presOf" srcId="{1C712214-312D-404A-94E8-A35668D12461}" destId="{68334B4D-792B-4AAC-A3EA-C3BE1BC77C07}" srcOrd="0" destOrd="0" presId="urn:microsoft.com/office/officeart/2005/8/layout/cycle3"/>
    <dgm:cxn modelId="{7FC579C3-7EA9-480C-88E8-79A05130AFDC}" srcId="{6F95E29A-C8B2-4C67-A938-22E8DBE98B2C}" destId="{BB1D799C-81F2-47DB-A3CB-1DE07D881A94}" srcOrd="6" destOrd="0" parTransId="{2144C944-531C-4BB5-98C9-4B5EE508BB9E}" sibTransId="{D7923008-00D3-4BAC-9258-0A0E0F18C89D}"/>
    <dgm:cxn modelId="{50BFAB78-E848-48BE-9796-E976797E51F6}" type="presOf" srcId="{FE5EBD53-BC78-4106-9DD1-63C448CC823E}" destId="{AACF9751-6A47-45A0-9BA5-EEF64C6650F1}" srcOrd="0" destOrd="0" presId="urn:microsoft.com/office/officeart/2005/8/layout/cycle3"/>
    <dgm:cxn modelId="{CADC442D-7253-4770-8A03-1F3CBC66E3A5}" type="presOf" srcId="{800CEF7E-DE67-4E9C-A7E1-559ECC0BA71D}" destId="{B54EFF43-B3C4-47DE-B500-F6C35DA381A8}" srcOrd="0" destOrd="0" presId="urn:microsoft.com/office/officeart/2005/8/layout/cycle3"/>
    <dgm:cxn modelId="{A56E33C9-8FAB-4071-9715-B2E416240A44}" srcId="{6F95E29A-C8B2-4C67-A938-22E8DBE98B2C}" destId="{FE5EBD53-BC78-4106-9DD1-63C448CC823E}" srcOrd="0" destOrd="0" parTransId="{F2137AAF-C5B3-4354-9187-0C19A93EAB1E}" sibTransId="{EFCD3E33-5FC4-452C-931F-7692505394D7}"/>
    <dgm:cxn modelId="{426D09E8-A305-4C2A-AD2B-FDD7174DCC8D}" srcId="{6F95E29A-C8B2-4C67-A938-22E8DBE98B2C}" destId="{1C712214-312D-404A-94E8-A35668D12461}" srcOrd="2" destOrd="0" parTransId="{A6959E86-9A7F-4C90-816C-C9E38792CE86}" sibTransId="{798F6DEE-E6D3-4E01-AC2C-81428AD9DD5B}"/>
    <dgm:cxn modelId="{CEBFB11D-E91A-4C90-AFC9-E6643396E99F}" srcId="{6F95E29A-C8B2-4C67-A938-22E8DBE98B2C}" destId="{518229FB-8BC9-4C98-AAFE-456AD9760499}" srcOrd="4" destOrd="0" parTransId="{3818FD9D-5818-4B87-8F16-C25EC3367CE8}" sibTransId="{5C50BF21-5509-4849-A872-BB43199FBE21}"/>
    <dgm:cxn modelId="{D91DC3AF-6545-49DF-A9A4-73434B938EB5}" type="presParOf" srcId="{45D83837-0295-421A-B45E-E3A360B6CC5F}" destId="{E0B62F21-1562-4A22-A8E1-1867A1D1B315}" srcOrd="0" destOrd="0" presId="urn:microsoft.com/office/officeart/2005/8/layout/cycle3"/>
    <dgm:cxn modelId="{F92CD6B0-9587-4035-ABD9-5286F1A1F586}" type="presParOf" srcId="{E0B62F21-1562-4A22-A8E1-1867A1D1B315}" destId="{AACF9751-6A47-45A0-9BA5-EEF64C6650F1}" srcOrd="0" destOrd="0" presId="urn:microsoft.com/office/officeart/2005/8/layout/cycle3"/>
    <dgm:cxn modelId="{C00040FE-347F-45D7-B08A-14752C7476B4}" type="presParOf" srcId="{E0B62F21-1562-4A22-A8E1-1867A1D1B315}" destId="{822A68C0-DB3A-4DDA-BCDB-06BDE13BFA7F}" srcOrd="1" destOrd="0" presId="urn:microsoft.com/office/officeart/2005/8/layout/cycle3"/>
    <dgm:cxn modelId="{A3E3C23E-0EB3-4723-AD1C-52CCFDB2B589}" type="presParOf" srcId="{E0B62F21-1562-4A22-A8E1-1867A1D1B315}" destId="{B54EFF43-B3C4-47DE-B500-F6C35DA381A8}" srcOrd="2" destOrd="0" presId="urn:microsoft.com/office/officeart/2005/8/layout/cycle3"/>
    <dgm:cxn modelId="{1294CE29-ECFA-4503-AB44-7F4A4F295956}" type="presParOf" srcId="{E0B62F21-1562-4A22-A8E1-1867A1D1B315}" destId="{68334B4D-792B-4AAC-A3EA-C3BE1BC77C07}" srcOrd="3" destOrd="0" presId="urn:microsoft.com/office/officeart/2005/8/layout/cycle3"/>
    <dgm:cxn modelId="{60A33881-0BD9-4D67-B1C9-498DCF1960CE}" type="presParOf" srcId="{E0B62F21-1562-4A22-A8E1-1867A1D1B315}" destId="{EB6C74D9-0D46-4D04-BC7B-8D139BF660B8}" srcOrd="4" destOrd="0" presId="urn:microsoft.com/office/officeart/2005/8/layout/cycle3"/>
    <dgm:cxn modelId="{B7AC50C1-B3A9-4028-8656-F092BF27A800}" type="presParOf" srcId="{E0B62F21-1562-4A22-A8E1-1867A1D1B315}" destId="{424A393C-AD23-45D2-A963-E53D199F1C27}" srcOrd="5" destOrd="0" presId="urn:microsoft.com/office/officeart/2005/8/layout/cycle3"/>
    <dgm:cxn modelId="{6A451951-7859-479A-ADFB-AD8DED2BBED7}" type="presParOf" srcId="{E0B62F21-1562-4A22-A8E1-1867A1D1B315}" destId="{CBA8D57B-51B0-44C8-A4ED-9DAFB3003631}" srcOrd="6" destOrd="0" presId="urn:microsoft.com/office/officeart/2005/8/layout/cycle3"/>
    <dgm:cxn modelId="{50B99F97-2258-49E7-8956-F4DE33CDE45A}" type="presParOf" srcId="{E0B62F21-1562-4A22-A8E1-1867A1D1B315}" destId="{6FFD3232-671B-49CB-ADC8-9BD5FFFA7D3A}" srcOrd="7"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A68C0-DB3A-4DDA-BCDB-06BDE13BFA7F}">
      <dsp:nvSpPr>
        <dsp:cNvPr id="0" name=""/>
        <dsp:cNvSpPr/>
      </dsp:nvSpPr>
      <dsp:spPr>
        <a:xfrm>
          <a:off x="2106701" y="-23812"/>
          <a:ext cx="3867386" cy="3867386"/>
        </a:xfrm>
        <a:prstGeom prst="circularArrow">
          <a:avLst>
            <a:gd name="adj1" fmla="val 5544"/>
            <a:gd name="adj2" fmla="val 330680"/>
            <a:gd name="adj3" fmla="val 14503030"/>
            <a:gd name="adj4" fmla="val 16957525"/>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CF9751-6A47-45A0-9BA5-EEF64C6650F1}">
      <dsp:nvSpPr>
        <dsp:cNvPr id="0" name=""/>
        <dsp:cNvSpPr/>
      </dsp:nvSpPr>
      <dsp:spPr>
        <a:xfrm>
          <a:off x="3432939" y="2152"/>
          <a:ext cx="1214908" cy="6074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accent2"/>
              </a:solidFill>
            </a:rPr>
            <a:t>Heat Fuel To Flash Point Temperature </a:t>
          </a:r>
          <a:endParaRPr lang="en-US" sz="1200" kern="1200" dirty="0">
            <a:solidFill>
              <a:schemeClr val="accent2"/>
            </a:solidFill>
          </a:endParaRPr>
        </a:p>
      </dsp:txBody>
      <dsp:txXfrm>
        <a:off x="3462592" y="31805"/>
        <a:ext cx="1155602" cy="548148"/>
      </dsp:txXfrm>
    </dsp:sp>
    <dsp:sp modelId="{B54EFF43-B3C4-47DE-B500-F6C35DA381A8}">
      <dsp:nvSpPr>
        <dsp:cNvPr id="0" name=""/>
        <dsp:cNvSpPr/>
      </dsp:nvSpPr>
      <dsp:spPr>
        <a:xfrm>
          <a:off x="4722340" y="623095"/>
          <a:ext cx="1214908" cy="6074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accent2"/>
              </a:solidFill>
            </a:rPr>
            <a:t>Set compartment dimensions</a:t>
          </a:r>
          <a:endParaRPr lang="en-US" sz="1200" kern="1200" dirty="0">
            <a:solidFill>
              <a:schemeClr val="accent2"/>
            </a:solidFill>
          </a:endParaRPr>
        </a:p>
      </dsp:txBody>
      <dsp:txXfrm>
        <a:off x="4751993" y="652748"/>
        <a:ext cx="1155602" cy="548148"/>
      </dsp:txXfrm>
    </dsp:sp>
    <dsp:sp modelId="{68334B4D-792B-4AAC-A3EA-C3BE1BC77C07}">
      <dsp:nvSpPr>
        <dsp:cNvPr id="0" name=""/>
        <dsp:cNvSpPr/>
      </dsp:nvSpPr>
      <dsp:spPr>
        <a:xfrm>
          <a:off x="5040796" y="2018340"/>
          <a:ext cx="1214908" cy="6074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accent2"/>
              </a:solidFill>
            </a:rPr>
            <a:t>Initiate Forced Air Through Compartment</a:t>
          </a:r>
          <a:endParaRPr lang="en-US" sz="1200" kern="1200" dirty="0">
            <a:solidFill>
              <a:schemeClr val="accent2"/>
            </a:solidFill>
          </a:endParaRPr>
        </a:p>
      </dsp:txBody>
      <dsp:txXfrm>
        <a:off x="5070449" y="2047993"/>
        <a:ext cx="1155602" cy="548148"/>
      </dsp:txXfrm>
    </dsp:sp>
    <dsp:sp modelId="{EB6C74D9-0D46-4D04-BC7B-8D139BF660B8}">
      <dsp:nvSpPr>
        <dsp:cNvPr id="0" name=""/>
        <dsp:cNvSpPr/>
      </dsp:nvSpPr>
      <dsp:spPr>
        <a:xfrm>
          <a:off x="4148503" y="3137240"/>
          <a:ext cx="1214908" cy="6074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accent2"/>
              </a:solidFill>
            </a:rPr>
            <a:t>Turn on Igniter</a:t>
          </a:r>
          <a:endParaRPr lang="en-US" sz="1200" kern="1200" dirty="0">
            <a:solidFill>
              <a:schemeClr val="accent2"/>
            </a:solidFill>
          </a:endParaRPr>
        </a:p>
      </dsp:txBody>
      <dsp:txXfrm>
        <a:off x="4178156" y="3166893"/>
        <a:ext cx="1155602" cy="548148"/>
      </dsp:txXfrm>
    </dsp:sp>
    <dsp:sp modelId="{424A393C-AD23-45D2-A963-E53D199F1C27}">
      <dsp:nvSpPr>
        <dsp:cNvPr id="0" name=""/>
        <dsp:cNvSpPr/>
      </dsp:nvSpPr>
      <dsp:spPr>
        <a:xfrm>
          <a:off x="2717376" y="3137240"/>
          <a:ext cx="1214908" cy="6074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accent2"/>
              </a:solidFill>
            </a:rPr>
            <a:t>Introduce Fuel into the Compartment</a:t>
          </a:r>
          <a:endParaRPr lang="en-US" sz="1200" kern="1200" dirty="0">
            <a:solidFill>
              <a:schemeClr val="accent2"/>
            </a:solidFill>
          </a:endParaRPr>
        </a:p>
      </dsp:txBody>
      <dsp:txXfrm>
        <a:off x="2747029" y="3166893"/>
        <a:ext cx="1155602" cy="548148"/>
      </dsp:txXfrm>
    </dsp:sp>
    <dsp:sp modelId="{CBA8D57B-51B0-44C8-A4ED-9DAFB3003631}">
      <dsp:nvSpPr>
        <dsp:cNvPr id="0" name=""/>
        <dsp:cNvSpPr/>
      </dsp:nvSpPr>
      <dsp:spPr>
        <a:xfrm>
          <a:off x="1731882" y="1979928"/>
          <a:ext cx="1401312" cy="6842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accent2"/>
              </a:solidFill>
            </a:rPr>
            <a:t>Collect data and record video of combustion event</a:t>
          </a:r>
          <a:endParaRPr lang="en-US" sz="1200" kern="1200" dirty="0">
            <a:solidFill>
              <a:schemeClr val="accent2"/>
            </a:solidFill>
          </a:endParaRPr>
        </a:p>
      </dsp:txBody>
      <dsp:txXfrm>
        <a:off x="1765286" y="2013332"/>
        <a:ext cx="1334504" cy="617471"/>
      </dsp:txXfrm>
    </dsp:sp>
    <dsp:sp modelId="{6FFD3232-671B-49CB-ADC8-9BD5FFFA7D3A}">
      <dsp:nvSpPr>
        <dsp:cNvPr id="0" name=""/>
        <dsp:cNvSpPr/>
      </dsp:nvSpPr>
      <dsp:spPr>
        <a:xfrm>
          <a:off x="2143539" y="623095"/>
          <a:ext cx="1214908" cy="6074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accent2"/>
              </a:solidFill>
            </a:rPr>
            <a:t>Data acquired will be compared to CFD model</a:t>
          </a:r>
          <a:endParaRPr lang="en-US" sz="1200" kern="1200" dirty="0">
            <a:solidFill>
              <a:schemeClr val="accent2"/>
            </a:solidFill>
          </a:endParaRPr>
        </a:p>
      </dsp:txBody>
      <dsp:txXfrm>
        <a:off x="2173192" y="652748"/>
        <a:ext cx="1155602" cy="54814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flash point of the fuel being used (JP-8) is about 38 degrees</a:t>
            </a:r>
            <a:r>
              <a:rPr lang="en-US" baseline="0" dirty="0" smtClean="0"/>
              <a:t> C or 100 degrees F.</a:t>
            </a:r>
          </a:p>
          <a:p>
            <a:r>
              <a:rPr lang="en-US" baseline="0" dirty="0" smtClean="0"/>
              <a:t>The space between the Engine and its Nacelle being considered varies from 12 inches to 6 inches.</a:t>
            </a:r>
          </a:p>
          <a:p>
            <a:r>
              <a:rPr lang="en-US" baseline="0" dirty="0" smtClean="0"/>
              <a:t>Other Required Data</a:t>
            </a:r>
          </a:p>
          <a:p>
            <a:r>
              <a:rPr lang="en-US" sz="1200" kern="1200" dirty="0" smtClean="0">
                <a:solidFill>
                  <a:schemeClr val="tx1"/>
                </a:solidFill>
                <a:effectLst/>
                <a:latin typeface="Times New Roman" pitchFamily="18" charset="0"/>
                <a:ea typeface="+mn-ea"/>
                <a:cs typeface="+mn-cs"/>
              </a:rPr>
              <a:t>DENSITY_LIQUID (kg/m3).  </a:t>
            </a:r>
          </a:p>
          <a:p>
            <a:r>
              <a:rPr lang="en-US" sz="1200" kern="1200" dirty="0" smtClean="0">
                <a:solidFill>
                  <a:schemeClr val="tx1"/>
                </a:solidFill>
                <a:effectLst/>
                <a:latin typeface="Times New Roman" pitchFamily="18" charset="0"/>
                <a:ea typeface="+mn-ea"/>
                <a:cs typeface="+mn-cs"/>
              </a:rPr>
              <a:t>SPECIFIC_HEAT_LIQUID (kJ/(kg _ K)).  </a:t>
            </a:r>
          </a:p>
          <a:p>
            <a:r>
              <a:rPr lang="en-US" sz="1200" kern="1200" dirty="0" smtClean="0">
                <a:solidFill>
                  <a:schemeClr val="tx1"/>
                </a:solidFill>
                <a:effectLst/>
                <a:latin typeface="Times New Roman" pitchFamily="18" charset="0"/>
                <a:ea typeface="+mn-ea"/>
                <a:cs typeface="+mn-cs"/>
              </a:rPr>
              <a:t>VAPORIZATION_TEMPERATURE Boiling temperature of the liquid, </a:t>
            </a:r>
            <a:r>
              <a:rPr lang="en-US" sz="1200" kern="1200" dirty="0" err="1" smtClean="0">
                <a:solidFill>
                  <a:schemeClr val="tx1"/>
                </a:solidFill>
                <a:effectLst/>
                <a:latin typeface="Times New Roman" pitchFamily="18" charset="0"/>
                <a:ea typeface="+mn-ea"/>
                <a:cs typeface="+mn-cs"/>
              </a:rPr>
              <a:t>Tboil</a:t>
            </a:r>
            <a:r>
              <a:rPr lang="en-US" sz="1200" kern="1200" dirty="0" smtClean="0">
                <a:solidFill>
                  <a:schemeClr val="tx1"/>
                </a:solidFill>
                <a:effectLst/>
                <a:latin typeface="Times New Roman" pitchFamily="18" charset="0"/>
                <a:ea typeface="+mn-ea"/>
                <a:cs typeface="+mn-cs"/>
              </a:rPr>
              <a:t> (degree C). </a:t>
            </a:r>
          </a:p>
          <a:p>
            <a:r>
              <a:rPr lang="en-US" sz="1200" kern="1200" dirty="0" smtClean="0">
                <a:solidFill>
                  <a:schemeClr val="tx1"/>
                </a:solidFill>
                <a:effectLst/>
                <a:latin typeface="Times New Roman" pitchFamily="18" charset="0"/>
                <a:ea typeface="+mn-ea"/>
                <a:cs typeface="+mn-cs"/>
              </a:rPr>
              <a:t>MELTING_TEMPERATURE Melting (solidification) temperature of the liquid (degree C). (not that important in your case, but it is better to get it right)</a:t>
            </a:r>
          </a:p>
          <a:p>
            <a:r>
              <a:rPr lang="en-US" sz="1200" kern="1200" dirty="0" smtClean="0">
                <a:solidFill>
                  <a:schemeClr val="tx1"/>
                </a:solidFill>
                <a:effectLst/>
                <a:latin typeface="Times New Roman" pitchFamily="18" charset="0"/>
                <a:ea typeface="+mn-ea"/>
                <a:cs typeface="+mn-cs"/>
              </a:rPr>
              <a:t>ENTHALPY_OF_FORMATION The heat of formation of the gas (kJ/</a:t>
            </a:r>
            <a:r>
              <a:rPr lang="en-US" sz="1200" kern="1200" dirty="0" err="1" smtClean="0">
                <a:solidFill>
                  <a:schemeClr val="tx1"/>
                </a:solidFill>
                <a:effectLst/>
                <a:latin typeface="Times New Roman" pitchFamily="18" charset="0"/>
                <a:ea typeface="+mn-ea"/>
                <a:cs typeface="+mn-cs"/>
              </a:rPr>
              <a:t>mol</a:t>
            </a:r>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HEAT_OF_VAPORIZATION Latent heat of vaporization of the liquid, </a:t>
            </a:r>
            <a:r>
              <a:rPr lang="en-US" sz="1200" kern="1200" dirty="0" err="1" smtClean="0">
                <a:solidFill>
                  <a:schemeClr val="tx1"/>
                </a:solidFill>
                <a:effectLst/>
                <a:latin typeface="Times New Roman" pitchFamily="18" charset="0"/>
                <a:ea typeface="+mn-ea"/>
                <a:cs typeface="+mn-cs"/>
              </a:rPr>
              <a:t>hv</a:t>
            </a:r>
            <a:r>
              <a:rPr lang="en-US" sz="1200" kern="1200" dirty="0" smtClean="0">
                <a:solidFill>
                  <a:schemeClr val="tx1"/>
                </a:solidFill>
                <a:effectLst/>
                <a:latin typeface="Times New Roman" pitchFamily="18" charset="0"/>
                <a:ea typeface="+mn-ea"/>
                <a:cs typeface="+mn-cs"/>
              </a:rPr>
              <a:t> (kJ/kg). </a:t>
            </a:r>
          </a:p>
          <a:p>
            <a:r>
              <a:rPr lang="en-US" sz="1200" kern="1200" dirty="0" smtClean="0">
                <a:solidFill>
                  <a:schemeClr val="tx1"/>
                </a:solidFill>
                <a:effectLst/>
                <a:latin typeface="Times New Roman" pitchFamily="18" charset="0"/>
                <a:ea typeface="+mn-ea"/>
                <a:cs typeface="+mn-cs"/>
              </a:rPr>
              <a:t>H_V_REFERENCE_TEMPERATURE The temperature corresponding to the HEAT_OF_VAPORIZATION (degree C).</a:t>
            </a:r>
          </a:p>
          <a:p>
            <a:r>
              <a:rPr lang="en-US" sz="1200" kern="1200" dirty="0" smtClean="0">
                <a:solidFill>
                  <a:schemeClr val="tx1"/>
                </a:solidFill>
                <a:effectLst/>
                <a:latin typeface="Times New Roman" pitchFamily="18" charset="0"/>
                <a:ea typeface="+mn-ea"/>
                <a:cs typeface="+mn-cs"/>
              </a:rPr>
              <a:t>HEAT_OF_COMBUSTION</a:t>
            </a:r>
            <a:endParaRPr lang="en-US" baseline="0" dirty="0" smtClean="0"/>
          </a:p>
        </p:txBody>
      </p:sp>
      <p:sp>
        <p:nvSpPr>
          <p:cNvPr id="4" name="Slide Number Placeholder 3"/>
          <p:cNvSpPr>
            <a:spLocks noGrp="1"/>
          </p:cNvSpPr>
          <p:nvPr>
            <p:ph type="sldNum" sz="quarter" idx="10"/>
          </p:nvPr>
        </p:nvSpPr>
        <p:spPr/>
        <p:txBody>
          <a:bodyPr/>
          <a:lstStyle/>
          <a:p>
            <a:fld id="{8601571F-AAC0-47A0-A29E-E2B4ECFF2D9C}" type="slidenum">
              <a:rPr lang="en-US" smtClean="0"/>
              <a:t>11</a:t>
            </a:fld>
            <a:endParaRPr lang="en-US"/>
          </a:p>
        </p:txBody>
      </p:sp>
    </p:spTree>
    <p:extLst>
      <p:ext uri="{BB962C8B-B14F-4D97-AF65-F5344CB8AC3E}">
        <p14:creationId xmlns:p14="http://schemas.microsoft.com/office/powerpoint/2010/main" val="415822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video</a:t>
            </a:r>
            <a:r>
              <a:rPr lang="en-US" baseline="0" dirty="0" smtClean="0"/>
              <a:t> of a trial in a test series of a 1.5 GPH fuel flow into the compartment set at its maximum dimension</a:t>
            </a:r>
          </a:p>
          <a:p>
            <a:endParaRPr lang="en-US" baseline="0" dirty="0" smtClean="0"/>
          </a:p>
          <a:p>
            <a:r>
              <a:rPr lang="en-US" baseline="0" dirty="0" smtClean="0"/>
              <a:t>The air flow that was chosen for the iteration of tests was 300 CFMs</a:t>
            </a:r>
          </a:p>
          <a:p>
            <a:endParaRPr lang="en-US" baseline="0" dirty="0" smtClean="0"/>
          </a:p>
          <a:p>
            <a:r>
              <a:rPr lang="en-US" dirty="0" smtClean="0"/>
              <a:t>The flame favored the inlet side of the compartment</a:t>
            </a:r>
          </a:p>
          <a:p>
            <a:endParaRPr lang="en-US" dirty="0" smtClean="0"/>
          </a:p>
          <a:p>
            <a:r>
              <a:rPr lang="en-US" dirty="0" smtClean="0"/>
              <a:t>The highest temperature readings were from the</a:t>
            </a:r>
            <a:r>
              <a:rPr lang="en-US" baseline="0" dirty="0" smtClean="0"/>
              <a:t> first high </a:t>
            </a:r>
            <a:r>
              <a:rPr lang="en-US" dirty="0" smtClean="0"/>
              <a:t>thermocouples</a:t>
            </a:r>
            <a:r>
              <a:rPr lang="en-US" baseline="0" dirty="0" smtClean="0"/>
              <a:t> in column B and C</a:t>
            </a:r>
          </a:p>
          <a:p>
            <a:endParaRPr lang="en-US" baseline="0" dirty="0" smtClean="0"/>
          </a:p>
          <a:p>
            <a:r>
              <a:rPr lang="en-US" baseline="0" dirty="0" smtClean="0"/>
              <a:t>The oxygen concentration captured near the exhaust vent showed about 16% concentration.</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2292548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heat</a:t>
            </a:r>
            <a:r>
              <a:rPr lang="en-US" baseline="0" dirty="0" smtClean="0"/>
              <a:t> release rate per unit volume view</a:t>
            </a:r>
            <a:r>
              <a:rPr lang="en-US" dirty="0" smtClean="0"/>
              <a:t> favored the inlet side of the compartment in both simulations</a:t>
            </a:r>
          </a:p>
          <a:p>
            <a:endParaRPr lang="en-US" dirty="0" smtClean="0"/>
          </a:p>
          <a:p>
            <a:r>
              <a:rPr lang="en-US" dirty="0" smtClean="0"/>
              <a:t>The highest temperature readings were from the</a:t>
            </a:r>
            <a:r>
              <a:rPr lang="en-US" baseline="0" dirty="0" smtClean="0"/>
              <a:t> first high </a:t>
            </a:r>
            <a:r>
              <a:rPr lang="en-US" dirty="0" smtClean="0"/>
              <a:t>thermocouples</a:t>
            </a:r>
            <a:r>
              <a:rPr lang="en-US" baseline="0" dirty="0" smtClean="0"/>
              <a:t> in column B and C</a:t>
            </a:r>
          </a:p>
          <a:p>
            <a:endParaRPr lang="en-US" baseline="0" dirty="0" smtClean="0"/>
          </a:p>
          <a:p>
            <a:r>
              <a:rPr lang="en-US" baseline="0" dirty="0" smtClean="0"/>
              <a:t>Based on the oxygen concentration slice of the simulation the oxygen concentration averaged around 16% during combustion event. </a:t>
            </a: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1897985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2188124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01571F-AAC0-47A0-A29E-E2B4ECFF2D9C}" type="slidenum">
              <a:rPr lang="en-US" smtClean="0"/>
              <a:t>15</a:t>
            </a:fld>
            <a:endParaRPr lang="en-US"/>
          </a:p>
        </p:txBody>
      </p:sp>
    </p:spTree>
    <p:extLst>
      <p:ext uri="{BB962C8B-B14F-4D97-AF65-F5344CB8AC3E}">
        <p14:creationId xmlns:p14="http://schemas.microsoft.com/office/powerpoint/2010/main" val="1477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C9A895D-F1B2-4238-92B1-93B3C1FCF0B4}" type="slidenum">
              <a:rPr lang="en-US"/>
              <a:pPr/>
              <a:t>2</a:t>
            </a:fld>
            <a:endParaRPr lang="en-US"/>
          </a:p>
        </p:txBody>
      </p:sp>
      <p:sp>
        <p:nvSpPr>
          <p:cNvPr id="82946" name="Rectangle 2"/>
          <p:cNvSpPr>
            <a:spLocks noGrp="1" noRot="1" noChangeAspect="1" noChangeArrowheads="1" noTextEdit="1"/>
          </p:cNvSpPr>
          <p:nvPr>
            <p:ph type="sldImg"/>
          </p:nvPr>
        </p:nvSpPr>
        <p:spPr>
          <a:xfrm>
            <a:off x="331788" y="696913"/>
            <a:ext cx="6197600" cy="3486150"/>
          </a:xfrm>
          <a:ln/>
        </p:spPr>
      </p:sp>
      <p:sp>
        <p:nvSpPr>
          <p:cNvPr id="82947" name="Rectangle 3"/>
          <p:cNvSpPr>
            <a:spLocks noGrp="1" noChangeArrowheads="1"/>
          </p:cNvSpPr>
          <p:nvPr>
            <p:ph type="body" idx="1"/>
          </p:nvPr>
        </p:nvSpPr>
        <p:spPr/>
        <p:txBody>
          <a:bodyPr/>
          <a:lstStyle/>
          <a:p>
            <a:r>
              <a:rPr lang="en-US" sz="1200" b="0" i="0" kern="1200" dirty="0" smtClean="0">
                <a:solidFill>
                  <a:schemeClr val="tx1"/>
                </a:solidFill>
                <a:effectLst/>
                <a:latin typeface="Times New Roman" pitchFamily="18" charset="0"/>
                <a:ea typeface="+mn-ea"/>
                <a:cs typeface="+mn-cs"/>
              </a:rPr>
              <a:t>This</a:t>
            </a:r>
            <a:r>
              <a:rPr lang="en-US" sz="1200" b="0" i="0" kern="1200" baseline="0" dirty="0" smtClean="0">
                <a:solidFill>
                  <a:schemeClr val="tx1"/>
                </a:solidFill>
                <a:effectLst/>
                <a:latin typeface="Times New Roman" pitchFamily="18" charset="0"/>
                <a:ea typeface="+mn-ea"/>
                <a:cs typeface="+mn-cs"/>
              </a:rPr>
              <a:t> work is to investigate how significant of an effect t</a:t>
            </a:r>
            <a:r>
              <a:rPr lang="en-US" sz="1200" b="0" i="0" kern="1200" dirty="0" smtClean="0">
                <a:solidFill>
                  <a:schemeClr val="tx1"/>
                </a:solidFill>
                <a:effectLst/>
                <a:latin typeface="Times New Roman" pitchFamily="18" charset="0"/>
                <a:ea typeface="+mn-ea"/>
                <a:cs typeface="+mn-cs"/>
              </a:rPr>
              <a:t>he fuel flow, air flow, and dimensions inside an engine nacelle-type</a:t>
            </a:r>
            <a:r>
              <a:rPr lang="en-US" sz="1200" b="0" i="0" kern="1200" baseline="0" dirty="0" smtClean="0">
                <a:solidFill>
                  <a:schemeClr val="tx1"/>
                </a:solidFill>
                <a:effectLst/>
                <a:latin typeface="Times New Roman" pitchFamily="18" charset="0"/>
                <a:ea typeface="+mn-ea"/>
                <a:cs typeface="+mn-cs"/>
              </a:rPr>
              <a:t> compartment have on combustion within the compartment.</a:t>
            </a:r>
          </a:p>
          <a:p>
            <a:endParaRPr lang="en-US" sz="1200" b="0" i="0" kern="1200" baseline="0" dirty="0" smtClean="0">
              <a:solidFill>
                <a:schemeClr val="tx1"/>
              </a:solidFill>
              <a:effectLst/>
              <a:latin typeface="Times New Roman" pitchFamily="18" charset="0"/>
              <a:ea typeface="+mn-ea"/>
              <a:cs typeface="+mn-cs"/>
            </a:endParaRPr>
          </a:p>
          <a:p>
            <a:r>
              <a:rPr lang="en-US" sz="1200" b="0" i="0" kern="1200" baseline="0" dirty="0" smtClean="0">
                <a:solidFill>
                  <a:schemeClr val="tx1"/>
                </a:solidFill>
                <a:effectLst/>
                <a:latin typeface="Times New Roman" pitchFamily="18" charset="0"/>
                <a:ea typeface="+mn-ea"/>
                <a:cs typeface="+mn-cs"/>
              </a:rPr>
              <a:t>The work also seeks to provide a foundation for quick and small-scale validation method for Computation Fluid Dynamic fire modeling.</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Times New Roman" pitchFamily="18" charset="0"/>
                <a:ea typeface="+mn-ea"/>
                <a:cs typeface="+mn-cs"/>
              </a:rPr>
              <a:t>The area between an aircraft's engine and its nacelle contains various fluid-carrying lines that are prone to flammability. These fluids consist of fuel, hydraulic fluid, and oil. To minimize the buildup of flammable vapors, engine nacelles are typically have forced airflow, often drawn from the external free stream air. This ventilation system helps maintain a safe environment. As part of the design process, fire tests are essential for ensuring the creation of an environment safe from combustion. </a:t>
            </a:r>
            <a:r>
              <a:rPr lang="en-US" sz="1200" kern="1200" dirty="0" smtClean="0">
                <a:solidFill>
                  <a:schemeClr val="tx1"/>
                </a:solidFill>
                <a:effectLst/>
                <a:latin typeface="Times New Roman" pitchFamily="18" charset="0"/>
                <a:ea typeface="+mn-ea"/>
                <a:cs typeface="+mn-cs"/>
              </a:rPr>
              <a:t>Fire modeling allow the analysis of specific fire dynamics at a significantly reduced cost.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Computational fluid dynamics (CFD) model of fire-driven fluid flow numerically solves large simulations</a:t>
            </a:r>
            <a:r>
              <a:rPr lang="en-US" baseline="0" dirty="0" smtClean="0"/>
              <a:t> of</a:t>
            </a:r>
            <a:r>
              <a:rPr lang="en-US" dirty="0" smtClean="0"/>
              <a:t> low-speed, thermally-driven flow</a:t>
            </a:r>
            <a:r>
              <a:rPr lang="en-US" baseline="0" dirty="0" smtClean="0"/>
              <a:t> which takes into account </a:t>
            </a:r>
            <a:r>
              <a:rPr lang="en-US" dirty="0" smtClean="0"/>
              <a:t>heat transfer from fires</a:t>
            </a:r>
            <a:r>
              <a:rPr lang="en-US" baseline="0" dirty="0" smtClean="0"/>
              <a:t> that</a:t>
            </a:r>
            <a:r>
              <a:rPr lang="en-US" dirty="0" smtClean="0"/>
              <a:t> describes the evolution of fire.</a:t>
            </a: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3769582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images</a:t>
            </a:r>
            <a:r>
              <a:rPr lang="en-US" baseline="0" dirty="0" smtClean="0"/>
              <a:t> shows the left cowling and left side of the engine of one of the FAA Tech Center’s test aircraft. The length of the engine from front to back was approximately 96 inches. The widest space between the aircraft’s engine and its cowling was approximately 12 inches. The narrowest space was approximately 6 inches.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4243131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1023629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The compartment was designed</a:t>
            </a:r>
            <a:r>
              <a:rPr lang="en-US" baseline="0" dirty="0" smtClean="0"/>
              <a:t> to be configured to 9 different dimensional settings. The maximum dimension is 48” in width, 96” in length, and 12” in height. The minimum dimension that the compartment can be adjusted to is 48” wide by 48” long by 6” high. The adjustments are made possible by the use of baffles and angled irons. The Cover of the compartment has two blow out panels in the event over pressure occurs in the compartment.</a:t>
            </a:r>
            <a:endParaRPr lang="en-US" dirty="0" smtClean="0"/>
          </a:p>
        </p:txBody>
      </p:sp>
      <p:sp>
        <p:nvSpPr>
          <p:cNvPr id="4" name="Slide Number Placeholder 3"/>
          <p:cNvSpPr>
            <a:spLocks noGrp="1"/>
          </p:cNvSpPr>
          <p:nvPr>
            <p:ph type="sldNum" sz="quarter" idx="10"/>
          </p:nvPr>
        </p:nvSpPr>
        <p:spPr/>
        <p:txBody>
          <a:bodyPr/>
          <a:lstStyle/>
          <a:p>
            <a:fld id="{8601571F-AAC0-47A0-A29E-E2B4ECFF2D9C}" type="slidenum">
              <a:rPr lang="en-US" smtClean="0"/>
              <a:t>7</a:t>
            </a:fld>
            <a:endParaRPr lang="en-US"/>
          </a:p>
        </p:txBody>
      </p:sp>
    </p:spTree>
    <p:extLst>
      <p:ext uri="{BB962C8B-B14F-4D97-AF65-F5344CB8AC3E}">
        <p14:creationId xmlns:p14="http://schemas.microsoft.com/office/powerpoint/2010/main" val="2424767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The compartment is accessorized</a:t>
            </a:r>
            <a:r>
              <a:rPr lang="en-US" sz="1200" baseline="0" dirty="0" smtClean="0"/>
              <a:t> with a b</a:t>
            </a:r>
            <a:r>
              <a:rPr lang="en-US" sz="1200" dirty="0" smtClean="0"/>
              <a:t>lower that will provide air flow through the compartment.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An igniter is positioned on the inside of the front panel of the compartment.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601571F-AAC0-47A0-A29E-E2B4ECFF2D9C}" type="slidenum">
              <a:rPr lang="en-US" smtClean="0"/>
              <a:t>8</a:t>
            </a:fld>
            <a:endParaRPr lang="en-US"/>
          </a:p>
        </p:txBody>
      </p:sp>
    </p:spTree>
    <p:extLst>
      <p:ext uri="{BB962C8B-B14F-4D97-AF65-F5344CB8AC3E}">
        <p14:creationId xmlns:p14="http://schemas.microsoft.com/office/powerpoint/2010/main" val="3283911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a:t>
            </a:r>
            <a:r>
              <a:rPr lang="en-US" sz="1200" baseline="0" dirty="0" smtClean="0"/>
              <a:t> f</a:t>
            </a:r>
            <a:r>
              <a:rPr lang="en-US" dirty="0" smtClean="0"/>
              <a:t>uel</a:t>
            </a:r>
            <a:r>
              <a:rPr lang="en-US" baseline="0" dirty="0" smtClean="0"/>
              <a:t> delivery system consisting of</a:t>
            </a:r>
            <a:r>
              <a:rPr lang="en-US" dirty="0" smtClean="0"/>
              <a:t> the fuel supply, fuel heater, and fuel lines to deliver fuel to the compartment</a:t>
            </a:r>
            <a:r>
              <a:rPr lang="en-US" baseline="0" dirty="0" smtClean="0"/>
              <a:t> w</a:t>
            </a:r>
            <a:r>
              <a:rPr lang="en-US" dirty="0" smtClean="0"/>
              <a:t>ill deliver fuel through a nozzle into to the compartment. </a:t>
            </a:r>
          </a:p>
          <a:p>
            <a:endParaRPr lang="en-US" dirty="0"/>
          </a:p>
        </p:txBody>
      </p:sp>
      <p:sp>
        <p:nvSpPr>
          <p:cNvPr id="4" name="Slide Number Placeholder 3"/>
          <p:cNvSpPr>
            <a:spLocks noGrp="1"/>
          </p:cNvSpPr>
          <p:nvPr>
            <p:ph type="sldNum" sz="quarter" idx="10"/>
          </p:nvPr>
        </p:nvSpPr>
        <p:spPr/>
        <p:txBody>
          <a:bodyPr/>
          <a:lstStyle/>
          <a:p>
            <a:fld id="{8601571F-AAC0-47A0-A29E-E2B4ECFF2D9C}" type="slidenum">
              <a:rPr lang="en-US" smtClean="0"/>
              <a:t>9</a:t>
            </a:fld>
            <a:endParaRPr lang="en-US"/>
          </a:p>
        </p:txBody>
      </p:sp>
    </p:spTree>
    <p:extLst>
      <p:ext uri="{BB962C8B-B14F-4D97-AF65-F5344CB8AC3E}">
        <p14:creationId xmlns:p14="http://schemas.microsoft.com/office/powerpoint/2010/main" val="2300898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PICTURE</a:t>
            </a:r>
          </a:p>
          <a:p>
            <a:r>
              <a:rPr lang="en-US" dirty="0" smtClean="0"/>
              <a:t>4 columns </a:t>
            </a:r>
            <a:r>
              <a:rPr lang="en-US" baseline="0" dirty="0" smtClean="0"/>
              <a:t>X 5 rows grid of thermocouple trees each holding 3 thermocouples. The thermocouples will be placed six inches from the sides of the compartment. The columns are 10 inches apart and rows are 16 inches apart from each other.</a:t>
            </a:r>
            <a:endParaRPr lang="en-US"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17615612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3814" y="1884870"/>
            <a:ext cx="9102852" cy="3250692"/>
          </a:xfrm>
          <a:prstGeom prst="rect">
            <a:avLst/>
          </a:prstGeom>
        </p:spPr>
      </p:pic>
      <p:sp>
        <p:nvSpPr>
          <p:cNvPr id="63490" name="Rectangle 1026"/>
          <p:cNvSpPr>
            <a:spLocks noGrp="1" noChangeArrowheads="1"/>
          </p:cNvSpPr>
          <p:nvPr>
            <p:ph type="ctrTitle"/>
          </p:nvPr>
        </p:nvSpPr>
        <p:spPr>
          <a:xfrm>
            <a:off x="1085011" y="250169"/>
            <a:ext cx="6941611" cy="892831"/>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1085012" y="1156621"/>
            <a:ext cx="6904622" cy="724567"/>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1060999" y="2123306"/>
            <a:ext cx="5746201" cy="14209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spcBef>
                <a:spcPts val="3000"/>
              </a:spcBef>
              <a:buFontTx/>
              <a:buNone/>
            </a:pPr>
            <a:r>
              <a:rPr lang="en-US" sz="1600" dirty="0" smtClean="0">
                <a:solidFill>
                  <a:srgbClr val="1D2F68"/>
                </a:solidFill>
              </a:rPr>
              <a:t>By</a:t>
            </a:r>
            <a:r>
              <a:rPr lang="en-US" sz="1600" dirty="0">
                <a:solidFill>
                  <a:srgbClr val="1D2F68"/>
                </a:solidFill>
              </a:rPr>
              <a:t>:</a:t>
            </a:r>
          </a:p>
          <a:p>
            <a:pPr>
              <a:spcBef>
                <a:spcPts val="1600"/>
              </a:spcBef>
              <a:buFontTx/>
              <a:buNone/>
            </a:pPr>
            <a:r>
              <a:rPr lang="en-US" sz="1600" dirty="0">
                <a:solidFill>
                  <a:srgbClr val="1D2F68"/>
                </a:solidFill>
              </a:rPr>
              <a:t>Date:</a:t>
            </a:r>
          </a:p>
        </p:txBody>
      </p:sp>
      <p:pic>
        <p:nvPicPr>
          <p:cNvPr id="10" name="Picture 9" descr="FAA logo&amp;text_white_d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499" y="3953445"/>
            <a:ext cx="3397250" cy="1190055"/>
          </a:xfrm>
          <a:prstGeom prst="rect">
            <a:avLst/>
          </a:prstGeom>
        </p:spPr>
      </p:pic>
      <p:sp>
        <p:nvSpPr>
          <p:cNvPr id="8" name="Rectangle 7"/>
          <p:cNvSpPr>
            <a:spLocks noGrp="1" noChangeArrowheads="1"/>
          </p:cNvSpPr>
          <p:nvPr userDrawn="1"/>
        </p:nvSpPr>
        <p:spPr bwMode="auto">
          <a:xfrm>
            <a:off x="5071888" y="4747794"/>
            <a:ext cx="4072112" cy="342900"/>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ctr">
              <a:buNone/>
            </a:pPr>
            <a:r>
              <a:rPr lang="en-US" sz="700" i="1" dirty="0" smtClean="0">
                <a:solidFill>
                  <a:schemeClr val="bg1">
                    <a:lumMod val="85000"/>
                  </a:schemeClr>
                </a:solidFill>
              </a:rPr>
              <a:t>This presentation is disseminated for the purpose of exchange of technical information related to aircraft fire safety issues. It does not represent official FAA policy, guidance, or certification criteria</a:t>
            </a:r>
          </a:p>
          <a:p>
            <a:pPr algn="ctr">
              <a:buNone/>
            </a:pPr>
            <a:endParaRPr lang="en-US" sz="700" i="1" dirty="0">
              <a:solidFill>
                <a:schemeClr val="bg1">
                  <a:lumMod val="85000"/>
                </a:schemeClr>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4686300"/>
            <a:ext cx="1672032" cy="342900"/>
          </a:xfrm>
          <a:prstGeom prst="rect">
            <a:avLst/>
          </a:prstGeom>
        </p:spPr>
        <p:txBody>
          <a:bodyPr/>
          <a:lstStyle>
            <a:lvl1pPr>
              <a:defRPr>
                <a:solidFill>
                  <a:schemeClr val="bg1">
                    <a:lumMod val="75000"/>
                  </a:schemeClr>
                </a:solidFill>
              </a:defRPr>
            </a:lvl1pPr>
          </a:lstStyle>
          <a:p>
            <a:endParaRPr lang="en-US" dirty="0"/>
          </a:p>
        </p:txBody>
      </p:sp>
      <p:sp>
        <p:nvSpPr>
          <p:cNvPr id="5" name="Footer Placeholder 4"/>
          <p:cNvSpPr>
            <a:spLocks noGrp="1"/>
          </p:cNvSpPr>
          <p:nvPr>
            <p:ph type="ftr" sz="quarter" idx="11"/>
          </p:nvPr>
        </p:nvSpPr>
        <p:spPr>
          <a:xfrm>
            <a:off x="2196798" y="4686300"/>
            <a:ext cx="2895600" cy="342900"/>
          </a:xfrm>
          <a:prstGeom prst="rect">
            <a:avLst/>
          </a:prstGeom>
        </p:spPr>
        <p:txBody>
          <a:bodyPr/>
          <a:lstStyle>
            <a:lvl1pPr>
              <a:defRPr>
                <a:solidFill>
                  <a:schemeClr val="bg1">
                    <a:lumMod val="75000"/>
                  </a:schemeClr>
                </a:solidFill>
              </a:defRPr>
            </a:lvl1pPr>
          </a:lstStyle>
          <a:p>
            <a:endParaRPr lang="en-US" dirty="0"/>
          </a:p>
        </p:txBody>
      </p:sp>
      <p:sp>
        <p:nvSpPr>
          <p:cNvPr id="6" name="Slide Number Placeholder 5"/>
          <p:cNvSpPr>
            <a:spLocks noGrp="1"/>
          </p:cNvSpPr>
          <p:nvPr>
            <p:ph type="sldNum" sz="quarter" idx="12"/>
          </p:nvPr>
        </p:nvSpPr>
        <p:spPr>
          <a:xfrm>
            <a:off x="6834188" y="4686300"/>
            <a:ext cx="1707316" cy="342900"/>
          </a:xfrm>
        </p:spPr>
        <p:txBody>
          <a:bodyPr/>
          <a:lstStyle>
            <a:lvl1pPr>
              <a:defRPr/>
            </a:lvl1pPr>
          </a:lstStyle>
          <a:p>
            <a:fld id="{78D3ABA1-EA94-43C0-B992-7CBCC31144F1}" type="slidenum">
              <a:rPr lang="en-US"/>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1" y="1131094"/>
            <a:ext cx="3948113"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131094"/>
            <a:ext cx="3949700"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509463" y="4686300"/>
            <a:ext cx="1737360" cy="3429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2314356" y="4686300"/>
            <a:ext cx="2895600" cy="3429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09463" y="4686300"/>
            <a:ext cx="1737360" cy="3429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2314356" y="4686300"/>
            <a:ext cx="2895600" cy="3429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09463" y="4686300"/>
            <a:ext cx="1737360" cy="3429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2314356" y="4686300"/>
            <a:ext cx="2895600" cy="3429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09463" y="4686300"/>
            <a:ext cx="1737360" cy="3429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2314356" y="4686300"/>
            <a:ext cx="2895600" cy="3429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A5025F1-8A73-48B5-BC81-CAA8453CCDE3}"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BF57A-375B-4BE3-829A-78A7E76FE0D4}" type="slidenum">
              <a:rPr lang="en-US" smtClean="0"/>
              <a:t>‹#›</a:t>
            </a:fld>
            <a:endParaRPr lang="en-US"/>
          </a:p>
        </p:txBody>
      </p:sp>
    </p:spTree>
    <p:extLst>
      <p:ext uri="{BB962C8B-B14F-4D97-AF65-F5344CB8AC3E}">
        <p14:creationId xmlns:p14="http://schemas.microsoft.com/office/powerpoint/2010/main" val="842512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4526757"/>
            <a:ext cx="9144000" cy="611981"/>
          </a:xfrm>
          <a:prstGeom prst="rect">
            <a:avLst/>
          </a:prstGeom>
          <a:solidFill>
            <a:srgbClr val="1D2F68"/>
          </a:solidFill>
          <a:ln w="9525">
            <a:solidFill>
              <a:srgbClr val="1D2F68"/>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6327" name="Rectangle 7"/>
          <p:cNvSpPr>
            <a:spLocks noGrp="1" noChangeArrowheads="1"/>
          </p:cNvSpPr>
          <p:nvPr>
            <p:ph type="title"/>
          </p:nvPr>
        </p:nvSpPr>
        <p:spPr bwMode="auto">
          <a:xfrm>
            <a:off x="428625" y="258366"/>
            <a:ext cx="84724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1" y="1131094"/>
            <a:ext cx="8050213" cy="32932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31" name="Rectangle 11"/>
          <p:cNvSpPr>
            <a:spLocks noGrp="1" noChangeArrowheads="1"/>
          </p:cNvSpPr>
          <p:nvPr>
            <p:ph type="sldNum" sz="quarter" idx="4"/>
          </p:nvPr>
        </p:nvSpPr>
        <p:spPr bwMode="auto">
          <a:xfrm>
            <a:off x="6969125" y="4686300"/>
            <a:ext cx="1587040"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
        <p:nvSpPr>
          <p:cNvPr id="56349" name="Text Box 29" hidden="1"/>
          <p:cNvSpPr txBox="1">
            <a:spLocks noChangeArrowheads="1"/>
          </p:cNvSpPr>
          <p:nvPr userDrawn="1"/>
        </p:nvSpPr>
        <p:spPr bwMode="auto">
          <a:xfrm>
            <a:off x="449264" y="4654154"/>
            <a:ext cx="478472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4788694"/>
            <a:ext cx="3740150"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2" name="Picture 1" descr="FAA logo&amp;text_white_ds.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238754" y="4587400"/>
            <a:ext cx="1587500" cy="556100"/>
          </a:xfrm>
          <a:prstGeom prst="rect">
            <a:avLst/>
          </a:prstGeom>
        </p:spPr>
      </p:pic>
      <p:sp>
        <p:nvSpPr>
          <p:cNvPr id="11" name="Rectangle 10"/>
          <p:cNvSpPr>
            <a:spLocks noGrp="1" noChangeArrowheads="1"/>
          </p:cNvSpPr>
          <p:nvPr userDrawn="1"/>
        </p:nvSpPr>
        <p:spPr bwMode="auto">
          <a:xfrm>
            <a:off x="1166642" y="4661297"/>
            <a:ext cx="4072112" cy="342900"/>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ctr">
              <a:buNone/>
            </a:pPr>
            <a:r>
              <a:rPr lang="en-US" sz="700" i="1" dirty="0" smtClean="0">
                <a:solidFill>
                  <a:schemeClr val="bg1">
                    <a:lumMod val="85000"/>
                  </a:schemeClr>
                </a:solidFill>
              </a:rPr>
              <a:t>This presentation is disseminated for the purpose of exchange of technical information related to aircraft fire safety issues. It does not represent official FAA policy, guidance, or certification criteria</a:t>
            </a:r>
          </a:p>
          <a:p>
            <a:pPr algn="ctr">
              <a:buNone/>
            </a:pPr>
            <a:endParaRPr lang="en-US" sz="700" i="1" dirty="0">
              <a:solidFill>
                <a:schemeClr val="bg1">
                  <a:lumMod val="85000"/>
                </a:schemeClr>
              </a:solidFill>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 id="2147483662" r:id="rId7"/>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4526757"/>
            <a:ext cx="9144000" cy="611981"/>
          </a:xfrm>
          <a:prstGeom prst="rect">
            <a:avLst/>
          </a:prstGeom>
          <a:noFill/>
          <a:ln w="9525">
            <a:noFill/>
            <a:miter lim="800000"/>
            <a:headEnd/>
            <a:tailEnd/>
          </a:ln>
          <a:effectLst/>
          <a:extLst/>
        </p:spPr>
        <p:txBody>
          <a:bodyPr wrap="none" anchor="ctr"/>
          <a:lstStyle/>
          <a:p>
            <a:endParaRPr lang="en-US"/>
          </a:p>
        </p:txBody>
      </p:sp>
      <p:sp>
        <p:nvSpPr>
          <p:cNvPr id="56327" name="Rectangle 7"/>
          <p:cNvSpPr>
            <a:spLocks noGrp="1" noChangeArrowheads="1"/>
          </p:cNvSpPr>
          <p:nvPr>
            <p:ph type="title"/>
          </p:nvPr>
        </p:nvSpPr>
        <p:spPr bwMode="auto">
          <a:xfrm>
            <a:off x="428625" y="258366"/>
            <a:ext cx="84724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1" y="1131094"/>
            <a:ext cx="8050213" cy="32932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509463" y="4686300"/>
            <a:ext cx="1737360"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accent6"/>
                </a:solidFill>
                <a:latin typeface="Times New Roman" pitchFamily="18" charset="0"/>
              </a:defRPr>
            </a:lvl1pPr>
          </a:lstStyle>
          <a:p>
            <a:endParaRPr lang="en-US" dirty="0"/>
          </a:p>
        </p:txBody>
      </p:sp>
      <p:sp>
        <p:nvSpPr>
          <p:cNvPr id="56330" name="Rectangle 10"/>
          <p:cNvSpPr>
            <a:spLocks noGrp="1" noChangeArrowheads="1"/>
          </p:cNvSpPr>
          <p:nvPr>
            <p:ph type="ftr" sz="quarter" idx="3"/>
          </p:nvPr>
        </p:nvSpPr>
        <p:spPr bwMode="auto">
          <a:xfrm>
            <a:off x="2314356" y="4686300"/>
            <a:ext cx="2895600"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accent6"/>
                </a:solidFill>
                <a:latin typeface="Times New Roman" pitchFamily="18" charset="0"/>
              </a:defRPr>
            </a:lvl1pPr>
          </a:lstStyle>
          <a:p>
            <a:endParaRPr lang="en-US" dirty="0"/>
          </a:p>
        </p:txBody>
      </p:sp>
      <p:sp>
        <p:nvSpPr>
          <p:cNvPr id="56331" name="Rectangle 11"/>
          <p:cNvSpPr>
            <a:spLocks noGrp="1" noChangeArrowheads="1"/>
          </p:cNvSpPr>
          <p:nvPr>
            <p:ph type="sldNum" sz="quarter" idx="4"/>
          </p:nvPr>
        </p:nvSpPr>
        <p:spPr bwMode="auto">
          <a:xfrm>
            <a:off x="6834187" y="4686300"/>
            <a:ext cx="1721977"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accent6"/>
                </a:solidFill>
                <a:latin typeface="Times New Roman" pitchFamily="18" charset="0"/>
              </a:defRPr>
            </a:lvl1pPr>
          </a:lstStyle>
          <a:p>
            <a:fld id="{74438B1A-AF1B-4C8B-993E-1BADE62A2451}" type="slidenum">
              <a:rPr lang="en-US" smtClean="0"/>
              <a:pPr/>
              <a:t>‹#›</a:t>
            </a:fld>
            <a:endParaRPr lang="en-US" dirty="0"/>
          </a:p>
        </p:txBody>
      </p:sp>
      <p:sp>
        <p:nvSpPr>
          <p:cNvPr id="56349" name="Text Box 29" hidden="1"/>
          <p:cNvSpPr txBox="1">
            <a:spLocks noChangeArrowheads="1"/>
          </p:cNvSpPr>
          <p:nvPr userDrawn="1"/>
        </p:nvSpPr>
        <p:spPr bwMode="auto">
          <a:xfrm>
            <a:off x="449264" y="4654154"/>
            <a:ext cx="478472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4788694"/>
            <a:ext cx="3740150"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4" name="Picture 13" descr="FAA logo&amp;text_white_d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38754" y="4587400"/>
            <a:ext cx="1587500" cy="556100"/>
          </a:xfrm>
          <a:prstGeom prst="rect">
            <a:avLst/>
          </a:prstGeom>
        </p:spPr>
      </p:pic>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10.xml"/><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3.m4a"/><Relationship Id="rId7" Type="http://schemas.openxmlformats.org/officeDocument/2006/relationships/image" Target="../media/image19.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audio" Target="../media/media13.m4a"/></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15.mp4"/><Relationship Id="rId7"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audio" Target="../media/media16.m4a"/><Relationship Id="rId11" Type="http://schemas.openxmlformats.org/officeDocument/2006/relationships/image" Target="../media/image4.png"/><Relationship Id="rId5" Type="http://schemas.microsoft.com/office/2007/relationships/media" Target="../media/media16.m4a"/><Relationship Id="rId10" Type="http://schemas.openxmlformats.org/officeDocument/2006/relationships/image" Target="../media/image21.png"/><Relationship Id="rId4" Type="http://schemas.openxmlformats.org/officeDocument/2006/relationships/video" Target="../media/media15.mp4"/><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p:txBody>
          <a:bodyPr/>
          <a:lstStyle/>
          <a:p>
            <a:r>
              <a:rPr lang="en-US" dirty="0"/>
              <a:t>Combustion Potential​</a:t>
            </a:r>
          </a:p>
        </p:txBody>
      </p:sp>
      <p:sp>
        <p:nvSpPr>
          <p:cNvPr id="32780" name="Rectangle 12"/>
          <p:cNvSpPr>
            <a:spLocks noGrp="1" noChangeArrowheads="1"/>
          </p:cNvSpPr>
          <p:nvPr>
            <p:ph type="subTitle" idx="1"/>
          </p:nvPr>
        </p:nvSpPr>
        <p:spPr>
          <a:xfrm>
            <a:off x="1085012" y="1156621"/>
            <a:ext cx="7849438" cy="724567"/>
          </a:xfrm>
        </p:spPr>
        <p:txBody>
          <a:bodyPr/>
          <a:lstStyle/>
          <a:p>
            <a:r>
              <a:rPr lang="en-US" sz="2800" b="0" dirty="0"/>
              <a:t>Nature &amp; Behavior Of Fire In A Compartment​</a:t>
            </a:r>
            <a:endParaRPr lang="en-US" sz="2800" dirty="0">
              <a:solidFill>
                <a:schemeClr val="tx1"/>
              </a:solidFill>
            </a:endParaRPr>
          </a:p>
        </p:txBody>
      </p:sp>
      <p:sp>
        <p:nvSpPr>
          <p:cNvPr id="32785" name="Text Box 17"/>
          <p:cNvSpPr txBox="1">
            <a:spLocks noChangeArrowheads="1"/>
          </p:cNvSpPr>
          <p:nvPr/>
        </p:nvSpPr>
        <p:spPr bwMode="auto">
          <a:xfrm>
            <a:off x="2626807" y="2163742"/>
            <a:ext cx="5695926" cy="2975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nSpc>
                <a:spcPts val="1600"/>
              </a:lnSpc>
              <a:spcBef>
                <a:spcPts val="0"/>
              </a:spcBef>
              <a:buNone/>
            </a:pPr>
            <a:r>
              <a:rPr lang="en-US" sz="1600" dirty="0" smtClean="0"/>
              <a:t>International Aircraft Material Fire Test Forum</a:t>
            </a:r>
            <a:endParaRPr lang="en-US" sz="1600" dirty="0"/>
          </a:p>
        </p:txBody>
      </p:sp>
      <p:sp>
        <p:nvSpPr>
          <p:cNvPr id="32786" name="Text Box 18"/>
          <p:cNvSpPr txBox="1">
            <a:spLocks noChangeArrowheads="1"/>
          </p:cNvSpPr>
          <p:nvPr/>
        </p:nvSpPr>
        <p:spPr bwMode="auto">
          <a:xfrm>
            <a:off x="2619934" y="2805879"/>
            <a:ext cx="3465512"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smtClean="0"/>
              <a:t>Aeon Brown</a:t>
            </a:r>
            <a:endParaRPr lang="en-US" sz="1600" dirty="0"/>
          </a:p>
        </p:txBody>
      </p:sp>
      <p:sp>
        <p:nvSpPr>
          <p:cNvPr id="32787" name="Text Box 19"/>
          <p:cNvSpPr txBox="1">
            <a:spLocks noChangeArrowheads="1"/>
          </p:cNvSpPr>
          <p:nvPr/>
        </p:nvSpPr>
        <p:spPr bwMode="auto">
          <a:xfrm>
            <a:off x="2636288" y="3206549"/>
            <a:ext cx="3465513"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smtClean="0"/>
              <a:t>06/14/2023</a:t>
            </a:r>
            <a:endParaRPr lang="en-US" sz="16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cSld>
  <p:clrMapOvr>
    <a:masterClrMapping/>
  </p:clrMapOvr>
  <p:transition advTm="134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Observable Data</a:t>
            </a:r>
            <a:endParaRPr lang="en-US" dirty="0"/>
          </a:p>
        </p:txBody>
      </p:sp>
      <p:sp>
        <p:nvSpPr>
          <p:cNvPr id="3" name="Content Placeholder 2"/>
          <p:cNvSpPr>
            <a:spLocks noGrp="1"/>
          </p:cNvSpPr>
          <p:nvPr>
            <p:ph sz="half" idx="1"/>
          </p:nvPr>
        </p:nvSpPr>
        <p:spPr>
          <a:xfrm>
            <a:off x="503116" y="757052"/>
            <a:ext cx="4365869" cy="3728979"/>
          </a:xfrm>
        </p:spPr>
        <p:txBody>
          <a:bodyPr/>
          <a:lstStyle/>
          <a:p>
            <a:r>
              <a:rPr lang="en-US" sz="1600" dirty="0" smtClean="0"/>
              <a:t>Temperature profile of thermocouples inside the compartment. °F</a:t>
            </a:r>
            <a:endParaRPr lang="en-US" sz="1600" dirty="0"/>
          </a:p>
          <a:p>
            <a:pPr marL="0" indent="0">
              <a:buNone/>
            </a:pPr>
            <a:endParaRPr lang="en-US" sz="1600" dirty="0"/>
          </a:p>
          <a:p>
            <a:r>
              <a:rPr lang="en-US" sz="1600" dirty="0"/>
              <a:t>Oxygen levels in the </a:t>
            </a:r>
            <a:r>
              <a:rPr lang="en-US" sz="1600" dirty="0" smtClean="0"/>
              <a:t>compartment. % O2 concentration.</a:t>
            </a:r>
            <a:endParaRPr lang="en-US" sz="1600" dirty="0"/>
          </a:p>
          <a:p>
            <a:pPr marL="0" indent="0">
              <a:buNone/>
            </a:pPr>
            <a:endParaRPr lang="en-US" sz="1600" dirty="0"/>
          </a:p>
          <a:p>
            <a:r>
              <a:rPr lang="en-US" sz="1600" dirty="0" smtClean="0"/>
              <a:t>Flame localization during fuel delivery.</a:t>
            </a:r>
          </a:p>
          <a:p>
            <a:endParaRPr lang="en-US" sz="1600" dirty="0"/>
          </a:p>
          <a:p>
            <a:r>
              <a:rPr lang="en-US" sz="1600" dirty="0" smtClean="0"/>
              <a:t>After Flame extinguishment time after fuel delivery has been stopped.</a:t>
            </a:r>
          </a:p>
        </p:txBody>
      </p:sp>
      <p:pic>
        <p:nvPicPr>
          <p:cNvPr id="5" name="Content Placeholder 4"/>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868985" y="839632"/>
            <a:ext cx="4032128" cy="3560429"/>
          </a:xfrm>
        </p:spPr>
      </p:pic>
      <p:cxnSp>
        <p:nvCxnSpPr>
          <p:cNvPr id="11" name="Straight Connector 10"/>
          <p:cNvCxnSpPr/>
          <p:nvPr/>
        </p:nvCxnSpPr>
        <p:spPr bwMode="auto">
          <a:xfrm flipV="1">
            <a:off x="5861538" y="1922585"/>
            <a:ext cx="562708" cy="54707"/>
          </a:xfrm>
          <a:prstGeom prst="line">
            <a:avLst/>
          </a:prstGeom>
          <a:noFill/>
          <a:ln>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V="1">
            <a:off x="5927969" y="2403231"/>
            <a:ext cx="562708" cy="54707"/>
          </a:xfrm>
          <a:prstGeom prst="line">
            <a:avLst/>
          </a:prstGeom>
          <a:noFill/>
          <a:ln>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V="1">
            <a:off x="5951414" y="2865313"/>
            <a:ext cx="562708" cy="54707"/>
          </a:xfrm>
          <a:prstGeom prst="line">
            <a:avLst/>
          </a:prstGeom>
          <a:noFill/>
          <a:ln>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flipV="1">
            <a:off x="6678246" y="3051908"/>
            <a:ext cx="562708" cy="54707"/>
          </a:xfrm>
          <a:prstGeom prst="line">
            <a:avLst/>
          </a:prstGeom>
          <a:noFill/>
          <a:ln>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flipV="1">
            <a:off x="6678246" y="3614616"/>
            <a:ext cx="562708" cy="54707"/>
          </a:xfrm>
          <a:prstGeom prst="line">
            <a:avLst/>
          </a:prstGeom>
          <a:noFill/>
          <a:ln>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V="1">
            <a:off x="6678246" y="4149970"/>
            <a:ext cx="562708" cy="54707"/>
          </a:xfrm>
          <a:prstGeom prst="line">
            <a:avLst/>
          </a:prstGeom>
          <a:noFill/>
          <a:ln>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V="1">
            <a:off x="6787662" y="1723292"/>
            <a:ext cx="562708" cy="54707"/>
          </a:xfrm>
          <a:prstGeom prst="line">
            <a:avLst/>
          </a:prstGeom>
          <a:noFill/>
          <a:ln>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V="1">
            <a:off x="6787662" y="2203939"/>
            <a:ext cx="562708" cy="54707"/>
          </a:xfrm>
          <a:prstGeom prst="line">
            <a:avLst/>
          </a:prstGeom>
          <a:noFill/>
          <a:ln>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flipV="1">
            <a:off x="6803292" y="2608122"/>
            <a:ext cx="562708" cy="54707"/>
          </a:xfrm>
          <a:prstGeom prst="line">
            <a:avLst/>
          </a:prstGeom>
          <a:noFill/>
          <a:ln>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293929104"/>
      </p:ext>
    </p:extLst>
  </p:cSld>
  <p:clrMapOvr>
    <a:masterClrMapping/>
  </p:clrMapOvr>
  <mc:AlternateContent xmlns:mc="http://schemas.openxmlformats.org/markup-compatibility/2006" xmlns:p14="http://schemas.microsoft.com/office/powerpoint/2010/main">
    <mc:Choice Requires="p14">
      <p:transition spd="slow" p14:dur="2000" advTm="51322"/>
    </mc:Choice>
    <mc:Fallback xmlns="">
      <p:transition spd="slow" advTm="51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000" dirty="0"/>
              <a:t>Test Path</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5754776"/>
              </p:ext>
            </p:extLst>
          </p:nvPr>
        </p:nvGraphicFramePr>
        <p:xfrm>
          <a:off x="428625" y="689252"/>
          <a:ext cx="7987587" cy="37468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212900749"/>
      </p:ext>
    </p:extLst>
  </p:cSld>
  <p:clrMapOvr>
    <a:masterClrMapping/>
  </p:clrMapOvr>
  <mc:AlternateContent xmlns:mc="http://schemas.openxmlformats.org/markup-compatibility/2006" xmlns:p14="http://schemas.microsoft.com/office/powerpoint/2010/main">
    <mc:Choice Requires="p14">
      <p:transition spd="slow" p14:dur="2000" advTm="47093"/>
    </mc:Choice>
    <mc:Fallback xmlns="">
      <p:transition spd="slow" advTm="47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Real Test – 1.5GPH Fuel Flow</a:t>
            </a:r>
            <a:endParaRPr lang="en-US" sz="3600" dirty="0"/>
          </a:p>
        </p:txBody>
      </p:sp>
      <p:pic>
        <p:nvPicPr>
          <p:cNvPr id="5" name="GH01023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835781" y="805317"/>
            <a:ext cx="7021285" cy="3662431"/>
          </a:xfrm>
        </p:spPr>
      </p:pic>
      <p:sp>
        <p:nvSpPr>
          <p:cNvPr id="4" name="Slide Number Placeholder 3"/>
          <p:cNvSpPr>
            <a:spLocks noGrp="1"/>
          </p:cNvSpPr>
          <p:nvPr>
            <p:ph type="sldNum" sz="quarter" idx="12"/>
          </p:nvPr>
        </p:nvSpPr>
        <p:spPr/>
        <p:txBody>
          <a:bodyPr/>
          <a:lstStyle/>
          <a:p>
            <a:fld id="{78D3ABA1-EA94-43C0-B992-7CBCC31144F1}" type="slidenum">
              <a:rPr lang="en-US" smtClean="0"/>
              <a:pPr/>
              <a:t>12</a:t>
            </a:fld>
            <a:endParaRPr lang="en-US" dirty="0"/>
          </a:p>
        </p:txBody>
      </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948613631"/>
      </p:ext>
    </p:extLst>
  </p:cSld>
  <p:clrMapOvr>
    <a:masterClrMapping/>
  </p:clrMapOvr>
  <mc:AlternateContent xmlns:mc="http://schemas.openxmlformats.org/markup-compatibility/2006" xmlns:p14="http://schemas.microsoft.com/office/powerpoint/2010/main">
    <mc:Choice Requires="p14">
      <p:transition spd="slow" p14:dur="2000" advTm="72621"/>
    </mc:Choice>
    <mc:Fallback xmlns="">
      <p:transition spd="slow" advTm="72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677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6" fill="hold" display="0">
                  <p:stCondLst>
                    <p:cond delay="indefinite"/>
                  </p:stCondLst>
                  <p:endCondLst>
                    <p:cond evt="onStopAudio" delay="0">
                      <p:tgtEl>
                        <p:sldTgt/>
                      </p:tgtEl>
                    </p:cond>
                  </p:endCondLst>
                </p:cTn>
                <p:tgtEl>
                  <p:spTgt spid="8"/>
                </p:tgtEl>
              </p:cMediaNode>
            </p:audio>
          </p:childTnLst>
        </p:cTn>
      </p:par>
    </p:tnLst>
  </p:timing>
  <p:extLst mod="1">
    <p:ext uri="{E180D4A7-C9FB-4DFB-919C-405C955672EB}">
      <p14:showEvtLst xmlns:p14="http://schemas.microsoft.com/office/powerpoint/2010/main">
        <p14:playEvt time="1082" objId="5"/>
        <p14:stopEvt time="69068"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mbustion_Compartment 2023-06-06 16-35-2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9"/>
          <a:srcRect l="-21164" t="-27911" r="21164" b="27911"/>
          <a:stretch>
            <a:fillRect/>
          </a:stretch>
        </p:blipFill>
        <p:spPr>
          <a:xfrm>
            <a:off x="3012221" y="-337648"/>
            <a:ext cx="5677876" cy="4258921"/>
          </a:xfrm>
        </p:spPr>
      </p:pic>
      <p:pic>
        <p:nvPicPr>
          <p:cNvPr id="6" name="Combustion_Compartment 2023-06-06 20-38-35">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21151" t="-23423" r="21151" b="23423"/>
          <a:stretch>
            <a:fillRect/>
          </a:stretch>
        </p:blipFill>
        <p:spPr>
          <a:xfrm>
            <a:off x="-980111" y="337497"/>
            <a:ext cx="5187779" cy="3513437"/>
          </a:xfrm>
          <a:prstGeom prst="rect">
            <a:avLst/>
          </a:prstGeom>
        </p:spPr>
      </p:pic>
      <p:sp>
        <p:nvSpPr>
          <p:cNvPr id="2" name="Title 1"/>
          <p:cNvSpPr>
            <a:spLocks noGrp="1"/>
          </p:cNvSpPr>
          <p:nvPr>
            <p:ph type="title"/>
          </p:nvPr>
        </p:nvSpPr>
        <p:spPr/>
        <p:txBody>
          <a:bodyPr/>
          <a:lstStyle/>
          <a:p>
            <a:pPr algn="ctr"/>
            <a:r>
              <a:rPr lang="en-US" sz="3600" dirty="0" smtClean="0"/>
              <a:t>Simulated Test – 1.5GPH Fuel Flow</a:t>
            </a:r>
            <a:endParaRPr lang="en-US" sz="36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13</a:t>
            </a:fld>
            <a:endParaRPr lang="en-US" dirty="0"/>
          </a:p>
        </p:txBody>
      </p:sp>
      <p:sp>
        <p:nvSpPr>
          <p:cNvPr id="7" name="TextBox 6"/>
          <p:cNvSpPr txBox="1"/>
          <p:nvPr/>
        </p:nvSpPr>
        <p:spPr bwMode="auto">
          <a:xfrm>
            <a:off x="1108220" y="1208249"/>
            <a:ext cx="2382326"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600" b="1" kern="0" dirty="0" smtClean="0">
                <a:solidFill>
                  <a:srgbClr val="1D2F68"/>
                </a:solidFill>
                <a:latin typeface="Arial"/>
                <a:ea typeface="+mj-ea"/>
                <a:cs typeface="+mj-cs"/>
              </a:rPr>
              <a:t> Adiabatic Boundary</a:t>
            </a:r>
            <a:endParaRPr lang="en-US" sz="1600" b="1" dirty="0">
              <a:solidFill>
                <a:srgbClr val="C0C0C0"/>
              </a:solidFill>
            </a:endParaRPr>
          </a:p>
        </p:txBody>
      </p:sp>
      <p:sp>
        <p:nvSpPr>
          <p:cNvPr id="8" name="TextBox 7"/>
          <p:cNvSpPr txBox="1"/>
          <p:nvPr/>
        </p:nvSpPr>
        <p:spPr bwMode="auto">
          <a:xfrm>
            <a:off x="5302305" y="1208249"/>
            <a:ext cx="2382326"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600" b="1" kern="0" dirty="0" smtClean="0">
                <a:solidFill>
                  <a:srgbClr val="1D2F68"/>
                </a:solidFill>
                <a:latin typeface="Arial"/>
                <a:ea typeface="+mj-ea"/>
                <a:cs typeface="+mj-cs"/>
              </a:rPr>
              <a:t> Isothermal Boundary</a:t>
            </a:r>
            <a:endParaRPr lang="en-US" sz="1600" b="1" dirty="0">
              <a:solidFill>
                <a:srgbClr val="C0C0C0"/>
              </a:solidFill>
            </a:endParaRPr>
          </a:p>
        </p:txBody>
      </p:sp>
      <p:pic>
        <p:nvPicPr>
          <p:cNvPr id="17" name="Audio 16">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577811329"/>
      </p:ext>
    </p:extLst>
  </p:cSld>
  <p:clrMapOvr>
    <a:masterClrMapping/>
  </p:clrMapOvr>
  <mc:AlternateContent xmlns:mc="http://schemas.openxmlformats.org/markup-compatibility/2006" xmlns:p14="http://schemas.microsoft.com/office/powerpoint/2010/main">
    <mc:Choice Requires="p14">
      <p:transition spd="slow" p14:dur="2000" advTm="106757"/>
    </mc:Choice>
    <mc:Fallback xmlns="">
      <p:transition spd="slow" advTm="106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59124" fill="hold"/>
                                        <p:tgtEl>
                                          <p:spTgt spid="6"/>
                                        </p:tgtEl>
                                      </p:cBhvr>
                                    </p:cmd>
                                  </p:childTnLst>
                                </p:cTn>
                              </p:par>
                            </p:childTnLst>
                          </p:cTn>
                        </p:par>
                        <p:par>
                          <p:cTn id="10" fill="hold">
                            <p:stCondLst>
                              <p:cond delay="59125"/>
                            </p:stCondLst>
                            <p:childTnLst>
                              <p:par>
                                <p:cTn id="11" presetID="1" presetClass="mediacall" presetSubtype="0" fill="hold" nodeType="afterEffect">
                                  <p:stCondLst>
                                    <p:cond delay="0"/>
                                  </p:stCondLst>
                                  <p:childTnLst>
                                    <p:cmd type="call" cmd="playFrom(0.0)">
                                      <p:cBhvr>
                                        <p:cTn id="12" dur="614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25" fill="hold" display="0">
                  <p:stCondLst>
                    <p:cond delay="indefinite"/>
                  </p:stCondLst>
                  <p:endCondLst>
                    <p:cond evt="onStopAudio" delay="0">
                      <p:tgtEl>
                        <p:sldTgt/>
                      </p:tgtEl>
                    </p:cond>
                  </p:endCondLst>
                </p:cTn>
                <p:tgtEl>
                  <p:spTgt spid="17"/>
                </p:tgtEl>
              </p:cMediaNode>
            </p:audio>
          </p:childTnLst>
        </p:cTn>
      </p:par>
    </p:tnLst>
  </p:timing>
  <p:extLst mod="1">
    <p:ext uri="{E180D4A7-C9FB-4DFB-919C-405C955672EB}">
      <p14:showEvtLst xmlns:p14="http://schemas.microsoft.com/office/powerpoint/2010/main">
        <p14:playEvt time="693" objId="6"/>
        <p14:playEvt time="59472" objId="5"/>
        <p14:stopEvt time="60228" objId="6"/>
        <p14:stopEvt time="106757"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Acknowledgements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5"/>
          <a:stretch>
            <a:fillRect/>
          </a:stretch>
        </p:blipFill>
        <p:spPr>
          <a:xfrm>
            <a:off x="2608891" y="3000970"/>
            <a:ext cx="4056845" cy="1472300"/>
          </a:xfrm>
          <a:prstGeom prst="rect">
            <a:avLst/>
          </a:prstGeom>
        </p:spPr>
      </p:pic>
      <p:pic>
        <p:nvPicPr>
          <p:cNvPr id="5" name="Picture 4"/>
          <p:cNvPicPr>
            <a:picLocks noChangeAspect="1"/>
          </p:cNvPicPr>
          <p:nvPr/>
        </p:nvPicPr>
        <p:blipFill>
          <a:blip r:embed="rId6"/>
          <a:stretch>
            <a:fillRect/>
          </a:stretch>
        </p:blipFill>
        <p:spPr>
          <a:xfrm>
            <a:off x="2608891" y="1268016"/>
            <a:ext cx="4056845" cy="145914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486174394"/>
      </p:ext>
    </p:extLst>
  </p:cSld>
  <p:clrMapOvr>
    <a:masterClrMapping/>
  </p:clrMapOvr>
  <mc:AlternateContent xmlns:mc="http://schemas.openxmlformats.org/markup-compatibility/2006" xmlns:p14="http://schemas.microsoft.com/office/powerpoint/2010/main">
    <mc:Choice Requires="p14">
      <p:transition spd="slow" p14:dur="2000" advTm="13546"/>
    </mc:Choice>
    <mc:Fallback xmlns="">
      <p:transition spd="slow" advTm="13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pPr marL="0" indent="0" algn="ctr">
              <a:buNone/>
            </a:pPr>
            <a:r>
              <a:rPr lang="en-US" sz="7200" dirty="0"/>
              <a:t>THANK YOU</a:t>
            </a:r>
          </a:p>
          <a:p>
            <a:pPr marL="0" indent="0" algn="ctr">
              <a:buNone/>
            </a:pPr>
            <a:endParaRPr lang="en-US" sz="7200" dirty="0"/>
          </a:p>
          <a:p>
            <a:pPr marL="0" indent="0">
              <a:buNone/>
            </a:pPr>
            <a:r>
              <a:rPr lang="en-US" sz="4350" dirty="0"/>
              <a:t>Aeon Brown</a:t>
            </a:r>
          </a:p>
          <a:p>
            <a:pPr marL="0" indent="0">
              <a:buNone/>
            </a:pPr>
            <a:r>
              <a:rPr lang="en-US" sz="4350" dirty="0" smtClean="0"/>
              <a:t>ANG-E212 </a:t>
            </a:r>
            <a:r>
              <a:rPr lang="en-US" sz="4350" smtClean="0"/>
              <a:t>Fire Test</a:t>
            </a:r>
            <a:endParaRPr lang="en-US" sz="4350" dirty="0"/>
          </a:p>
          <a:p>
            <a:pPr marL="0" indent="0">
              <a:buNone/>
            </a:pPr>
            <a:r>
              <a:rPr lang="en-US" sz="4350" dirty="0"/>
              <a:t>Phone: 609-485-4365</a:t>
            </a:r>
          </a:p>
          <a:p>
            <a:pPr marL="0" indent="0">
              <a:buNone/>
            </a:pPr>
            <a:r>
              <a:rPr lang="en-US" sz="4350" dirty="0"/>
              <a:t>Email: Aeon.S.Brown@FAA.gov</a:t>
            </a:r>
          </a:p>
          <a:p>
            <a:pPr marL="0" indent="0">
              <a:buNone/>
            </a:pPr>
            <a:r>
              <a:rPr lang="en-US" sz="4350" dirty="0"/>
              <a:t>Website: http://www.fire.tc.faa.gov</a:t>
            </a:r>
          </a:p>
          <a:p>
            <a:pPr marL="0" indent="0" algn="ctr">
              <a:buNone/>
            </a:pPr>
            <a:endParaRPr lang="en-US" sz="7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103344492"/>
      </p:ext>
    </p:extLst>
  </p:cSld>
  <p:clrMapOvr>
    <a:masterClrMapping/>
  </p:clrMapOvr>
  <mc:AlternateContent xmlns:mc="http://schemas.openxmlformats.org/markup-compatibility/2006" xmlns:p14="http://schemas.microsoft.com/office/powerpoint/2010/main">
    <mc:Choice Requires="p14">
      <p:transition spd="slow" p14:dur="2000" advTm="14487"/>
    </mc:Choice>
    <mc:Fallback xmlns="">
      <p:transition spd="slow" advTm="14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algn="ctr"/>
            <a:r>
              <a:rPr lang="en-US" dirty="0"/>
              <a:t>Objective​</a:t>
            </a:r>
          </a:p>
        </p:txBody>
      </p:sp>
      <p:sp>
        <p:nvSpPr>
          <p:cNvPr id="4" name="Slide Number Placeholder 5"/>
          <p:cNvSpPr>
            <a:spLocks noGrp="1"/>
          </p:cNvSpPr>
          <p:nvPr>
            <p:ph type="sldNum" sz="quarter" idx="12"/>
          </p:nvPr>
        </p:nvSpPr>
        <p:spPr/>
        <p:txBody>
          <a:bodyPr/>
          <a:lstStyle/>
          <a:p>
            <a:fld id="{B3B1794D-CE01-4982-8A1C-98D478D9AB49}" type="slidenum">
              <a:rPr lang="en-US"/>
              <a:pPr/>
              <a:t>2</a:t>
            </a:fld>
            <a:endParaRPr lang="en-US"/>
          </a:p>
        </p:txBody>
      </p:sp>
      <p:sp>
        <p:nvSpPr>
          <p:cNvPr id="3" name="Content Placeholder 2"/>
          <p:cNvSpPr>
            <a:spLocks noGrp="1"/>
          </p:cNvSpPr>
          <p:nvPr>
            <p:ph idx="1"/>
          </p:nvPr>
        </p:nvSpPr>
        <p:spPr/>
        <p:txBody>
          <a:bodyPr/>
          <a:lstStyle/>
          <a:p>
            <a:r>
              <a:rPr lang="en-US" sz="2400" dirty="0"/>
              <a:t>To understand the effects that dimensions, fuel flow and air flow have on combustion inside of an engine nacelle type compartment. ​</a:t>
            </a:r>
          </a:p>
          <a:p>
            <a:endParaRPr lang="en-US" sz="2400" dirty="0"/>
          </a:p>
          <a:p>
            <a:r>
              <a:rPr lang="en-US" sz="2400" dirty="0"/>
              <a:t>The data acquired from this project will be used to provide an expeditious and small-scale validation method for CFD fire modeling.​</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288"/>
    </mc:Choice>
    <mc:Fallback xmlns="">
      <p:transition spd="slow" advTm="28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pPr algn="ctr"/>
            <a:r>
              <a:rPr lang="en-US" dirty="0"/>
              <a:t>Background​</a:t>
            </a:r>
          </a:p>
        </p:txBody>
      </p:sp>
      <p:sp>
        <p:nvSpPr>
          <p:cNvPr id="5" name="Content Placeholder 4"/>
          <p:cNvSpPr>
            <a:spLocks noGrp="1"/>
          </p:cNvSpPr>
          <p:nvPr>
            <p:ph idx="1"/>
          </p:nvPr>
        </p:nvSpPr>
        <p:spPr/>
        <p:txBody>
          <a:bodyPr/>
          <a:lstStyle/>
          <a:p>
            <a:r>
              <a:rPr lang="en-US" sz="2000" dirty="0"/>
              <a:t>The space between an aircraft’s engine and its nacelle houses many lines carrying fluids that are flammable. </a:t>
            </a:r>
            <a:r>
              <a:rPr lang="en-US" sz="2000" dirty="0" smtClean="0"/>
              <a:t>​</a:t>
            </a:r>
            <a:endParaRPr lang="en-US" sz="2000" dirty="0"/>
          </a:p>
          <a:p>
            <a:r>
              <a:rPr lang="en-US" sz="2000" dirty="0"/>
              <a:t>These fluids include fuel, hydraulic </a:t>
            </a:r>
            <a:r>
              <a:rPr lang="en-US" sz="2000" dirty="0" smtClean="0"/>
              <a:t>fluid, </a:t>
            </a:r>
            <a:r>
              <a:rPr lang="en-US" sz="2000" dirty="0"/>
              <a:t>and oil. </a:t>
            </a:r>
            <a:r>
              <a:rPr lang="en-US" sz="2000" dirty="0" smtClean="0"/>
              <a:t>​</a:t>
            </a:r>
            <a:endParaRPr lang="en-US" sz="2000" dirty="0"/>
          </a:p>
          <a:p>
            <a:r>
              <a:rPr lang="en-US" sz="2000" dirty="0"/>
              <a:t>Engine nacelles are typically ventilated with forced airflow usually from free stream air outside the aircraft to limit the accumulation of flammable vapors.</a:t>
            </a:r>
            <a:r>
              <a:rPr lang="en-US" sz="2000" dirty="0" smtClean="0"/>
              <a:t>​</a:t>
            </a:r>
            <a:endParaRPr lang="en-US" sz="2000" dirty="0"/>
          </a:p>
          <a:p>
            <a:r>
              <a:rPr lang="en-US" sz="2000" dirty="0"/>
              <a:t>Fire tests are an integral part of the process of designing a fire safe environment</a:t>
            </a:r>
            <a:r>
              <a:rPr lang="en-US" sz="2000" dirty="0" smtClean="0"/>
              <a:t>​</a:t>
            </a:r>
            <a:endParaRPr lang="en-US" sz="2000" dirty="0"/>
          </a:p>
          <a:p>
            <a:r>
              <a:rPr lang="en-US" sz="2000" dirty="0"/>
              <a:t>Fire modeling allow the analysis of specific fire dynamics at a significantly reduced cost​</a:t>
            </a:r>
          </a:p>
        </p:txBody>
      </p:sp>
      <p:sp>
        <p:nvSpPr>
          <p:cNvPr id="4" name="Slide Number Placeholder 3"/>
          <p:cNvSpPr>
            <a:spLocks noGrp="1"/>
          </p:cNvSpPr>
          <p:nvPr>
            <p:ph type="sldNum" sz="quarter" idx="12"/>
          </p:nvPr>
        </p:nvSpPr>
        <p:spPr/>
        <p:txBody>
          <a:bodyPr/>
          <a:lstStyle/>
          <a:p>
            <a:fld id="{78D3ABA1-EA94-43C0-B992-7CBCC31144F1}" type="slidenum">
              <a:rPr lang="en-US" smtClean="0"/>
              <a:pPr/>
              <a:t>3</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280628058"/>
      </p:ext>
    </p:extLst>
  </p:cSld>
  <p:clrMapOvr>
    <a:masterClrMapping/>
  </p:clrMapOvr>
  <mc:AlternateContent xmlns:mc="http://schemas.openxmlformats.org/markup-compatibility/2006" xmlns:p14="http://schemas.microsoft.com/office/powerpoint/2010/main">
    <mc:Choice Requires="p14">
      <p:transition spd="slow" p14:dur="2000" advTm="86431"/>
    </mc:Choice>
    <mc:Fallback xmlns="">
      <p:transition spd="slow" advTm="86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View Of Engine Components</a:t>
            </a:r>
          </a:p>
        </p:txBody>
      </p:sp>
      <p:sp>
        <p:nvSpPr>
          <p:cNvPr id="3" name="Content Placeholder 2"/>
          <p:cNvSpPr>
            <a:spLocks noGrp="1"/>
          </p:cNvSpPr>
          <p:nvPr>
            <p:ph idx="1"/>
          </p:nvPr>
        </p:nvSpPr>
        <p:spPr>
          <a:xfrm>
            <a:off x="495301" y="1113510"/>
            <a:ext cx="8050213" cy="3293269"/>
          </a:xfrm>
        </p:spPr>
        <p:txBody>
          <a:bodyPr/>
          <a:lstStyle/>
          <a:p>
            <a:pPr marL="0" indent="0">
              <a:buNone/>
            </a:pPr>
            <a:r>
              <a:rPr lang="en-US" dirty="0"/>
              <a:t>Left Cowl		 </a:t>
            </a:r>
            <a:r>
              <a:rPr lang="en-US" dirty="0" smtClean="0"/>
              <a:t>      Left </a:t>
            </a:r>
            <a:r>
              <a:rPr lang="en-US" dirty="0"/>
              <a:t>side of engine</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4589" y="2398798"/>
            <a:ext cx="2556713" cy="136859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098378" y="2355182"/>
            <a:ext cx="2556716" cy="1455821"/>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505073" y="2377367"/>
            <a:ext cx="2556716" cy="1411455"/>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432005" y="2216819"/>
            <a:ext cx="2556716" cy="1732548"/>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6683539" y="2310066"/>
            <a:ext cx="2556716" cy="1546057"/>
          </a:xfrm>
          <a:prstGeom prst="rect">
            <a:avLst/>
          </a:prstGeom>
        </p:spPr>
      </p:pic>
      <p:sp>
        <p:nvSpPr>
          <p:cNvPr id="7" name="TextBox 6"/>
          <p:cNvSpPr txBox="1"/>
          <p:nvPr/>
        </p:nvSpPr>
        <p:spPr>
          <a:xfrm>
            <a:off x="7397104" y="1202458"/>
            <a:ext cx="1867209" cy="646331"/>
          </a:xfrm>
          <a:prstGeom prst="rect">
            <a:avLst/>
          </a:prstGeom>
          <a:noFill/>
        </p:spPr>
        <p:txBody>
          <a:bodyPr wrap="square" rtlCol="0">
            <a:spAutoFit/>
          </a:bodyPr>
          <a:lstStyle/>
          <a:p>
            <a:pPr>
              <a:buNone/>
            </a:pPr>
            <a:r>
              <a:rPr lang="en-US" sz="1800" dirty="0">
                <a:solidFill>
                  <a:srgbClr val="0070C0"/>
                </a:solidFill>
              </a:rPr>
              <a:t>lines carrying </a:t>
            </a:r>
            <a:r>
              <a:rPr lang="en-US" sz="1800" dirty="0" smtClean="0">
                <a:solidFill>
                  <a:srgbClr val="0070C0"/>
                </a:solidFill>
              </a:rPr>
              <a:t>flammable fluids</a:t>
            </a:r>
            <a:endParaRPr lang="en-US" sz="1800" dirty="0">
              <a:solidFill>
                <a:srgbClr val="0070C0"/>
              </a:solidFill>
            </a:endParaRPr>
          </a:p>
        </p:txBody>
      </p:sp>
      <p:sp>
        <p:nvSpPr>
          <p:cNvPr id="4" name="Bent-Up Arrow 3"/>
          <p:cNvSpPr/>
          <p:nvPr/>
        </p:nvSpPr>
        <p:spPr bwMode="auto">
          <a:xfrm rot="10800000">
            <a:off x="6659480" y="1619057"/>
            <a:ext cx="822695" cy="472136"/>
          </a:xfrm>
          <a:prstGeom prst="bentUpArrow">
            <a:avLst/>
          </a:prstGeom>
          <a:solidFill>
            <a:srgbClr val="FFFF0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6" name="Bent-Up Arrow 15"/>
          <p:cNvSpPr/>
          <p:nvPr/>
        </p:nvSpPr>
        <p:spPr bwMode="auto">
          <a:xfrm rot="10800000">
            <a:off x="6314261" y="1619057"/>
            <a:ext cx="822695" cy="472136"/>
          </a:xfrm>
          <a:prstGeom prst="bentUpArrow">
            <a:avLst/>
          </a:prstGeom>
          <a:solidFill>
            <a:srgbClr val="FFFF0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26961756"/>
      </p:ext>
    </p:extLst>
  </p:cSld>
  <p:clrMapOvr>
    <a:masterClrMapping/>
  </p:clrMapOvr>
  <mc:AlternateContent xmlns:mc="http://schemas.openxmlformats.org/markup-compatibility/2006" xmlns:p14="http://schemas.microsoft.com/office/powerpoint/2010/main">
    <mc:Choice Requires="p14">
      <p:transition spd="slow" p14:dur="2000" advTm="38685"/>
    </mc:Choice>
    <mc:Fallback xmlns="">
      <p:transition spd="slow" advTm="38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View Of Engine Components</a:t>
            </a:r>
          </a:p>
        </p:txBody>
      </p:sp>
      <p:sp>
        <p:nvSpPr>
          <p:cNvPr id="3" name="Content Placeholder 2"/>
          <p:cNvSpPr>
            <a:spLocks noGrp="1"/>
          </p:cNvSpPr>
          <p:nvPr>
            <p:ph idx="1"/>
          </p:nvPr>
        </p:nvSpPr>
        <p:spPr/>
        <p:txBody>
          <a:bodyPr/>
          <a:lstStyle/>
          <a:p>
            <a:pPr marL="0" indent="0">
              <a:buNone/>
            </a:pPr>
            <a:r>
              <a:rPr lang="en-US" sz="2000" dirty="0"/>
              <a:t>Right side of engine				Bottom of engine</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15724" y="2334799"/>
            <a:ext cx="2509496" cy="148364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641854" y="2351718"/>
            <a:ext cx="2509494" cy="144980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0909" y="1821873"/>
            <a:ext cx="1540041" cy="2509496"/>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5498430" y="1821872"/>
            <a:ext cx="1774660" cy="2509496"/>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7327231" y="1821873"/>
            <a:ext cx="1744577" cy="2509496"/>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886725879"/>
      </p:ext>
    </p:extLst>
  </p:cSld>
  <p:clrMapOvr>
    <a:masterClrMapping/>
  </p:clrMapOvr>
  <mc:AlternateContent xmlns:mc="http://schemas.openxmlformats.org/markup-compatibility/2006" xmlns:p14="http://schemas.microsoft.com/office/powerpoint/2010/main">
    <mc:Choice Requires="p14">
      <p:transition spd="slow" p14:dur="2000" advTm="9920"/>
    </mc:Choice>
    <mc:Fallback xmlns="">
      <p:transition spd="slow" advTm="9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000" dirty="0"/>
              <a:t>Fabricate a compartment that will mimic the space between an </a:t>
            </a:r>
            <a:r>
              <a:rPr lang="en-US" sz="2000" dirty="0" smtClean="0"/>
              <a:t>aircraft’s </a:t>
            </a:r>
            <a:r>
              <a:rPr lang="en-US" sz="2000" dirty="0"/>
              <a:t>engine and the engine’s nacelle.</a:t>
            </a:r>
          </a:p>
          <a:p>
            <a:r>
              <a:rPr lang="en-US" sz="2000" dirty="0"/>
              <a:t>Assess the effect of fuel (JP-8) delivery in the compartment by varying the flow of fuel into the compartment.</a:t>
            </a:r>
          </a:p>
          <a:p>
            <a:r>
              <a:rPr lang="en-US" sz="2000" dirty="0" smtClean="0"/>
              <a:t>An air flow will be chosen and kept constant through out the Iterations of the tests.</a:t>
            </a:r>
            <a:endParaRPr lang="en-US" sz="2000" dirty="0"/>
          </a:p>
          <a:p>
            <a:r>
              <a:rPr lang="en-US" sz="2000" dirty="0"/>
              <a:t>Assess the effects of the compartment dimensions by varying the distance between the upper and lower plate.</a:t>
            </a:r>
          </a:p>
          <a:p>
            <a:endParaRPr lang="en-US" sz="2000" dirty="0"/>
          </a:p>
        </p:txBody>
      </p:sp>
      <p:sp>
        <p:nvSpPr>
          <p:cNvPr id="4" name="Title 3"/>
          <p:cNvSpPr>
            <a:spLocks noGrp="1"/>
          </p:cNvSpPr>
          <p:nvPr>
            <p:ph type="title"/>
          </p:nvPr>
        </p:nvSpPr>
        <p:spPr/>
        <p:txBody>
          <a:bodyPr/>
          <a:lstStyle/>
          <a:p>
            <a:pPr algn="ctr"/>
            <a:r>
              <a:rPr lang="en-US" dirty="0" smtClean="0"/>
              <a:t>Method</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453713425"/>
      </p:ext>
    </p:extLst>
  </p:cSld>
  <p:clrMapOvr>
    <a:masterClrMapping/>
  </p:clrMapOvr>
  <mc:AlternateContent xmlns:mc="http://schemas.openxmlformats.org/markup-compatibility/2006" xmlns:p14="http://schemas.microsoft.com/office/powerpoint/2010/main">
    <mc:Choice Requires="p14">
      <p:transition spd="slow" p14:dur="2000" advTm="56766"/>
    </mc:Choice>
    <mc:Fallback xmlns="">
      <p:transition spd="slow" advTm="56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Compartment Design</a:t>
            </a:r>
            <a:endParaRPr lang="en-US" dirty="0"/>
          </a:p>
        </p:txBody>
      </p:sp>
      <p:sp>
        <p:nvSpPr>
          <p:cNvPr id="5" name="Content Placeholder 4"/>
          <p:cNvSpPr>
            <a:spLocks noGrp="1"/>
          </p:cNvSpPr>
          <p:nvPr>
            <p:ph sz="half" idx="1"/>
          </p:nvPr>
        </p:nvSpPr>
        <p:spPr>
          <a:xfrm>
            <a:off x="204107" y="1369219"/>
            <a:ext cx="3886200" cy="3263504"/>
          </a:xfrm>
        </p:spPr>
        <p:txBody>
          <a:bodyPr>
            <a:normAutofit fontScale="70000" lnSpcReduction="20000"/>
          </a:bodyPr>
          <a:lstStyle/>
          <a:p>
            <a:r>
              <a:rPr lang="en-US" dirty="0" smtClean="0"/>
              <a:t>Adjustable rectangular compartment to simulate the variable space in the engine’s nacelle </a:t>
            </a:r>
          </a:p>
          <a:p>
            <a:r>
              <a:rPr lang="en-US" dirty="0" smtClean="0"/>
              <a:t>maximum dimensions of         96” x 48” X 12”</a:t>
            </a:r>
          </a:p>
          <a:p>
            <a:r>
              <a:rPr lang="en-US" dirty="0" smtClean="0"/>
              <a:t>Minimum dimension of </a:t>
            </a:r>
          </a:p>
          <a:p>
            <a:pPr marL="0" indent="0">
              <a:buNone/>
            </a:pPr>
            <a:r>
              <a:rPr lang="en-US" dirty="0" smtClean="0"/>
              <a:t>     48”X 48” X 6”</a:t>
            </a:r>
          </a:p>
          <a:p>
            <a:r>
              <a:rPr lang="en-US" dirty="0" smtClean="0"/>
              <a:t>Pressure release panels at the top of the compartment</a:t>
            </a:r>
          </a:p>
          <a:p>
            <a:pPr marL="0" indent="0">
              <a:buNone/>
            </a:pPr>
            <a:endParaRPr lang="en-US" dirty="0"/>
          </a:p>
        </p:txBody>
      </p:sp>
      <p:pic>
        <p:nvPicPr>
          <p:cNvPr id="19" name="Picture 18"/>
          <p:cNvPicPr>
            <a:picLocks noChangeAspect="1"/>
          </p:cNvPicPr>
          <p:nvPr/>
        </p:nvPicPr>
        <p:blipFill>
          <a:blip r:embed="rId5"/>
          <a:stretch>
            <a:fillRect/>
          </a:stretch>
        </p:blipFill>
        <p:spPr>
          <a:xfrm>
            <a:off x="4203670" y="1369219"/>
            <a:ext cx="4798802" cy="326350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920429667"/>
      </p:ext>
    </p:extLst>
  </p:cSld>
  <p:clrMapOvr>
    <a:masterClrMapping/>
  </p:clrMapOvr>
  <mc:AlternateContent xmlns:mc="http://schemas.openxmlformats.org/markup-compatibility/2006" xmlns:p14="http://schemas.microsoft.com/office/powerpoint/2010/main">
    <mc:Choice Requires="p14">
      <p:transition spd="slow" p14:dur="2000" advTm="56489"/>
    </mc:Choice>
    <mc:Fallback xmlns="">
      <p:transition spd="slow" advTm="56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29841" y="104361"/>
            <a:ext cx="7871791" cy="805070"/>
          </a:xfrm>
        </p:spPr>
        <p:txBody>
          <a:bodyPr>
            <a:normAutofit/>
          </a:bodyPr>
          <a:lstStyle/>
          <a:p>
            <a:pPr algn="ctr"/>
            <a:r>
              <a:rPr lang="en-US" sz="3000" dirty="0"/>
              <a:t>Compartment Design</a:t>
            </a:r>
          </a:p>
        </p:txBody>
      </p:sp>
      <p:pic>
        <p:nvPicPr>
          <p:cNvPr id="16" name="Content Placeholder 15"/>
          <p:cNvPicPr>
            <a:picLocks noGrp="1" noChangeAspect="1"/>
          </p:cNvPicPr>
          <p:nvPr>
            <p:ph idx="1"/>
          </p:nvPr>
        </p:nvPicPr>
        <p:blipFill>
          <a:blip r:embed="rId5"/>
          <a:stretch>
            <a:fillRect/>
          </a:stretch>
        </p:blipFill>
        <p:spPr>
          <a:xfrm>
            <a:off x="5041139" y="909431"/>
            <a:ext cx="3086100" cy="3574976"/>
          </a:xfrm>
          <a:prstGeom prst="rect">
            <a:avLst/>
          </a:prstGeom>
        </p:spPr>
      </p:pic>
      <p:sp>
        <p:nvSpPr>
          <p:cNvPr id="15" name="Text Placeholder 14"/>
          <p:cNvSpPr>
            <a:spLocks noGrp="1"/>
          </p:cNvSpPr>
          <p:nvPr>
            <p:ph type="body" sz="half" idx="2"/>
          </p:nvPr>
        </p:nvSpPr>
        <p:spPr>
          <a:xfrm>
            <a:off x="626669" y="988610"/>
            <a:ext cx="3447687" cy="3655219"/>
          </a:xfrm>
        </p:spPr>
        <p:txBody>
          <a:bodyPr>
            <a:normAutofit/>
          </a:bodyPr>
          <a:lstStyle/>
          <a:p>
            <a:pPr marL="214313" indent="-214313">
              <a:buFont typeface="Arial" panose="020B0604020202020204" pitchFamily="34" charset="0"/>
              <a:buChar char="•"/>
            </a:pPr>
            <a:r>
              <a:rPr lang="en-US" sz="1800" dirty="0"/>
              <a:t>A blower is connected to the </a:t>
            </a:r>
            <a:r>
              <a:rPr lang="en-US" sz="1800" dirty="0" smtClean="0"/>
              <a:t>compartment. </a:t>
            </a:r>
          </a:p>
          <a:p>
            <a:pPr marL="214313" indent="-214313">
              <a:buFont typeface="Arial" panose="020B0604020202020204" pitchFamily="34" charset="0"/>
              <a:buChar char="•"/>
            </a:pPr>
            <a:r>
              <a:rPr lang="en-US" sz="1800" dirty="0" smtClean="0"/>
              <a:t>An </a:t>
            </a:r>
            <a:r>
              <a:rPr lang="en-US" sz="1800" dirty="0"/>
              <a:t>igniter is centered inside the front panel of the compartment.</a:t>
            </a:r>
          </a:p>
          <a:p>
            <a:pPr marL="214313" indent="-214313">
              <a:buFont typeface="Arial" panose="020B0604020202020204" pitchFamily="34" charset="0"/>
              <a:buChar char="•"/>
            </a:pPr>
            <a:r>
              <a:rPr lang="en-US" sz="1800" dirty="0"/>
              <a:t>The compartment is also outfitted with a fuel delivery system. </a:t>
            </a:r>
          </a:p>
          <a:p>
            <a:pPr marL="214313" indent="-214313">
              <a:buFont typeface="Arial" panose="020B0604020202020204" pitchFamily="34" charset="0"/>
              <a:buChar char="•"/>
            </a:pPr>
            <a:r>
              <a:rPr lang="en-US" sz="1800" dirty="0"/>
              <a:t>A vent is located on the side panel of the compartment.</a:t>
            </a:r>
          </a:p>
          <a:p>
            <a:endParaRPr lang="en-US" sz="1800" dirty="0"/>
          </a:p>
        </p:txBody>
      </p:sp>
      <p:sp>
        <p:nvSpPr>
          <p:cNvPr id="17" name="Down Arrow 16"/>
          <p:cNvSpPr/>
          <p:nvPr/>
        </p:nvSpPr>
        <p:spPr>
          <a:xfrm>
            <a:off x="7271169" y="559739"/>
            <a:ext cx="253803" cy="1101689"/>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Box 17"/>
          <p:cNvSpPr txBox="1"/>
          <p:nvPr/>
        </p:nvSpPr>
        <p:spPr>
          <a:xfrm>
            <a:off x="7410813" y="465390"/>
            <a:ext cx="1355983" cy="523220"/>
          </a:xfrm>
          <a:prstGeom prst="rect">
            <a:avLst/>
          </a:prstGeom>
          <a:noFill/>
        </p:spPr>
        <p:txBody>
          <a:bodyPr wrap="square" rtlCol="0">
            <a:spAutoFit/>
          </a:bodyPr>
          <a:lstStyle/>
          <a:p>
            <a:pPr>
              <a:buNone/>
            </a:pPr>
            <a:r>
              <a:rPr lang="en-US" sz="1400" dirty="0">
                <a:solidFill>
                  <a:srgbClr val="0070C0"/>
                </a:solidFill>
              </a:rPr>
              <a:t>Fabricated compartment</a:t>
            </a:r>
          </a:p>
        </p:txBody>
      </p:sp>
      <p:sp>
        <p:nvSpPr>
          <p:cNvPr id="19" name="Right Arrow 18"/>
          <p:cNvSpPr/>
          <p:nvPr/>
        </p:nvSpPr>
        <p:spPr>
          <a:xfrm>
            <a:off x="4455207" y="3645093"/>
            <a:ext cx="806844" cy="40005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extBox 19"/>
          <p:cNvSpPr txBox="1"/>
          <p:nvPr/>
        </p:nvSpPr>
        <p:spPr>
          <a:xfrm>
            <a:off x="4320915" y="3183279"/>
            <a:ext cx="941136" cy="584775"/>
          </a:xfrm>
          <a:prstGeom prst="rect">
            <a:avLst/>
          </a:prstGeom>
          <a:noFill/>
        </p:spPr>
        <p:txBody>
          <a:bodyPr wrap="square" rtlCol="0">
            <a:spAutoFit/>
          </a:bodyPr>
          <a:lstStyle/>
          <a:p>
            <a:pPr>
              <a:buNone/>
            </a:pPr>
            <a:r>
              <a:rPr lang="en-US" sz="1600" dirty="0">
                <a:solidFill>
                  <a:srgbClr val="0070C0"/>
                </a:solidFill>
              </a:rPr>
              <a:t>Air supply</a:t>
            </a:r>
          </a:p>
        </p:txBody>
      </p:sp>
      <p:sp>
        <p:nvSpPr>
          <p:cNvPr id="21" name="Left Arrow 20"/>
          <p:cNvSpPr/>
          <p:nvPr/>
        </p:nvSpPr>
        <p:spPr>
          <a:xfrm>
            <a:off x="6818950" y="1885711"/>
            <a:ext cx="2055954" cy="318407"/>
          </a:xfrm>
          <a:prstGeom prst="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TextBox 21"/>
          <p:cNvSpPr txBox="1"/>
          <p:nvPr/>
        </p:nvSpPr>
        <p:spPr>
          <a:xfrm>
            <a:off x="8055300" y="1661428"/>
            <a:ext cx="1004207" cy="338554"/>
          </a:xfrm>
          <a:prstGeom prst="rect">
            <a:avLst/>
          </a:prstGeom>
          <a:noFill/>
        </p:spPr>
        <p:txBody>
          <a:bodyPr wrap="square" rtlCol="0">
            <a:spAutoFit/>
          </a:bodyPr>
          <a:lstStyle/>
          <a:p>
            <a:pPr>
              <a:buNone/>
            </a:pPr>
            <a:r>
              <a:rPr lang="en-US" sz="1600" dirty="0">
                <a:solidFill>
                  <a:srgbClr val="0070C0"/>
                </a:solidFill>
              </a:rPr>
              <a:t>Igniters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192919836"/>
      </p:ext>
    </p:extLst>
  </p:cSld>
  <p:clrMapOvr>
    <a:masterClrMapping/>
  </p:clrMapOvr>
  <mc:AlternateContent xmlns:mc="http://schemas.openxmlformats.org/markup-compatibility/2006" xmlns:p14="http://schemas.microsoft.com/office/powerpoint/2010/main">
    <mc:Choice Requires="p14">
      <p:transition spd="slow" p14:dur="2000" advTm="26187"/>
    </mc:Choice>
    <mc:Fallback xmlns="">
      <p:transition spd="slow" advTm="26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29841" y="0"/>
            <a:ext cx="7871791" cy="909431"/>
          </a:xfrm>
        </p:spPr>
        <p:txBody>
          <a:bodyPr>
            <a:normAutofit/>
          </a:bodyPr>
          <a:lstStyle/>
          <a:p>
            <a:pPr algn="ctr"/>
            <a:r>
              <a:rPr lang="en-US" sz="3000" dirty="0"/>
              <a:t>Compartment Design</a:t>
            </a:r>
          </a:p>
        </p:txBody>
      </p:sp>
      <p:sp>
        <p:nvSpPr>
          <p:cNvPr id="15" name="Text Placeholder 14"/>
          <p:cNvSpPr>
            <a:spLocks noGrp="1"/>
          </p:cNvSpPr>
          <p:nvPr>
            <p:ph type="body" sz="half" idx="2"/>
          </p:nvPr>
        </p:nvSpPr>
        <p:spPr>
          <a:xfrm>
            <a:off x="629841" y="909431"/>
            <a:ext cx="3442725" cy="3655220"/>
          </a:xfrm>
        </p:spPr>
        <p:txBody>
          <a:bodyPr>
            <a:normAutofit/>
          </a:bodyPr>
          <a:lstStyle/>
          <a:p>
            <a:pPr marL="214313" lvl="0" indent="-214313">
              <a:buFont typeface="Arial" panose="020B0604020202020204" pitchFamily="34" charset="0"/>
              <a:buChar char="•"/>
            </a:pPr>
            <a:r>
              <a:rPr lang="en-US" sz="1800" dirty="0">
                <a:solidFill>
                  <a:srgbClr val="000000"/>
                </a:solidFill>
              </a:rPr>
              <a:t>A blower is connected to the compartment. </a:t>
            </a:r>
          </a:p>
          <a:p>
            <a:pPr marL="214313" lvl="0" indent="-214313">
              <a:buFont typeface="Arial" panose="020B0604020202020204" pitchFamily="34" charset="0"/>
              <a:buChar char="•"/>
            </a:pPr>
            <a:r>
              <a:rPr lang="en-US" sz="1800" dirty="0">
                <a:solidFill>
                  <a:srgbClr val="000000"/>
                </a:solidFill>
              </a:rPr>
              <a:t>An igniter is centered inside the front panel of the compartment.</a:t>
            </a:r>
          </a:p>
          <a:p>
            <a:pPr marL="214313" lvl="0" indent="-214313">
              <a:buFont typeface="Arial" panose="020B0604020202020204" pitchFamily="34" charset="0"/>
              <a:buChar char="•"/>
            </a:pPr>
            <a:r>
              <a:rPr lang="en-US" sz="1800" dirty="0">
                <a:solidFill>
                  <a:srgbClr val="000000"/>
                </a:solidFill>
              </a:rPr>
              <a:t>The compartment is also outfitted with a fuel delivery system. </a:t>
            </a:r>
          </a:p>
          <a:p>
            <a:pPr marL="214313" lvl="0" indent="-214313">
              <a:buFont typeface="Arial" panose="020B0604020202020204" pitchFamily="34" charset="0"/>
              <a:buChar char="•"/>
            </a:pPr>
            <a:r>
              <a:rPr lang="en-US" sz="1800" dirty="0">
                <a:solidFill>
                  <a:srgbClr val="000000"/>
                </a:solidFill>
              </a:rPr>
              <a:t>A vent is located on the side panel of the compartment.</a:t>
            </a:r>
          </a:p>
          <a:p>
            <a:endParaRPr lang="en-US" sz="1600" dirty="0"/>
          </a:p>
        </p:txBody>
      </p:sp>
      <p:pic>
        <p:nvPicPr>
          <p:cNvPr id="2" name="Picture 1"/>
          <p:cNvPicPr>
            <a:picLocks noChangeAspect="1"/>
          </p:cNvPicPr>
          <p:nvPr/>
        </p:nvPicPr>
        <p:blipFill>
          <a:blip r:embed="rId5"/>
          <a:stretch>
            <a:fillRect/>
          </a:stretch>
        </p:blipFill>
        <p:spPr>
          <a:xfrm>
            <a:off x="5049745" y="909431"/>
            <a:ext cx="3005917" cy="3582844"/>
          </a:xfrm>
          <a:prstGeom prst="rect">
            <a:avLst/>
          </a:prstGeom>
        </p:spPr>
      </p:pic>
      <p:sp>
        <p:nvSpPr>
          <p:cNvPr id="10" name="TextBox 9"/>
          <p:cNvSpPr txBox="1"/>
          <p:nvPr/>
        </p:nvSpPr>
        <p:spPr>
          <a:xfrm>
            <a:off x="6946996" y="443949"/>
            <a:ext cx="1216478" cy="523220"/>
          </a:xfrm>
          <a:prstGeom prst="rect">
            <a:avLst/>
          </a:prstGeom>
          <a:noFill/>
        </p:spPr>
        <p:txBody>
          <a:bodyPr wrap="square" rtlCol="0">
            <a:spAutoFit/>
          </a:bodyPr>
          <a:lstStyle/>
          <a:p>
            <a:pPr>
              <a:buNone/>
            </a:pPr>
            <a:r>
              <a:rPr lang="en-US" sz="1400" dirty="0">
                <a:solidFill>
                  <a:srgbClr val="0070C0"/>
                </a:solidFill>
              </a:rPr>
              <a:t>Fabricated compartment</a:t>
            </a:r>
          </a:p>
        </p:txBody>
      </p:sp>
      <p:sp>
        <p:nvSpPr>
          <p:cNvPr id="11" name="Left Arrow 10"/>
          <p:cNvSpPr/>
          <p:nvPr/>
        </p:nvSpPr>
        <p:spPr>
          <a:xfrm>
            <a:off x="8003118" y="2477708"/>
            <a:ext cx="899189" cy="318407"/>
          </a:xfrm>
          <a:prstGeom prst="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p:nvSpPr>
        <p:spPr>
          <a:xfrm>
            <a:off x="8271286" y="2052137"/>
            <a:ext cx="986798" cy="584775"/>
          </a:xfrm>
          <a:prstGeom prst="rect">
            <a:avLst/>
          </a:prstGeom>
          <a:noFill/>
        </p:spPr>
        <p:txBody>
          <a:bodyPr wrap="square" rtlCol="0">
            <a:spAutoFit/>
          </a:bodyPr>
          <a:lstStyle/>
          <a:p>
            <a:pPr>
              <a:buNone/>
            </a:pPr>
            <a:r>
              <a:rPr lang="en-US" sz="1600" dirty="0">
                <a:solidFill>
                  <a:srgbClr val="0070C0"/>
                </a:solidFill>
              </a:rPr>
              <a:t>Fuel heater</a:t>
            </a:r>
          </a:p>
        </p:txBody>
      </p:sp>
      <p:sp>
        <p:nvSpPr>
          <p:cNvPr id="13" name="Right Arrow 12"/>
          <p:cNvSpPr/>
          <p:nvPr/>
        </p:nvSpPr>
        <p:spPr>
          <a:xfrm>
            <a:off x="5049745" y="3802585"/>
            <a:ext cx="789920" cy="269421"/>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p:cNvSpPr txBox="1"/>
          <p:nvPr/>
        </p:nvSpPr>
        <p:spPr>
          <a:xfrm>
            <a:off x="4332017" y="3510197"/>
            <a:ext cx="1004207" cy="584775"/>
          </a:xfrm>
          <a:prstGeom prst="rect">
            <a:avLst/>
          </a:prstGeom>
          <a:noFill/>
        </p:spPr>
        <p:txBody>
          <a:bodyPr wrap="square" rtlCol="0">
            <a:spAutoFit/>
          </a:bodyPr>
          <a:lstStyle/>
          <a:p>
            <a:pPr>
              <a:buNone/>
            </a:pPr>
            <a:r>
              <a:rPr lang="en-US" sz="1600" dirty="0">
                <a:solidFill>
                  <a:srgbClr val="0070C0"/>
                </a:solidFill>
              </a:rPr>
              <a:t>Fuel supply</a:t>
            </a:r>
          </a:p>
        </p:txBody>
      </p:sp>
      <p:sp>
        <p:nvSpPr>
          <p:cNvPr id="16" name="Left Arrow 15"/>
          <p:cNvSpPr/>
          <p:nvPr/>
        </p:nvSpPr>
        <p:spPr>
          <a:xfrm rot="16200000">
            <a:off x="6460732" y="807966"/>
            <a:ext cx="899189" cy="318407"/>
          </a:xfrm>
          <a:prstGeom prst="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215663943"/>
      </p:ext>
    </p:extLst>
  </p:cSld>
  <p:clrMapOvr>
    <a:masterClrMapping/>
  </p:clrMapOvr>
  <mc:AlternateContent xmlns:mc="http://schemas.openxmlformats.org/markup-compatibility/2006" xmlns:p14="http://schemas.microsoft.com/office/powerpoint/2010/main">
    <mc:Choice Requires="p14">
      <p:transition spd="slow" p14:dur="2000" advTm="24132"/>
    </mc:Choice>
    <mc:Fallback xmlns="">
      <p:transition spd="slow" advTm="24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11273</TotalTime>
  <Words>1258</Words>
  <Application>Microsoft Office PowerPoint</Application>
  <PresentationFormat>On-screen Show (16:9)</PresentationFormat>
  <Paragraphs>130</Paragraphs>
  <Slides>15</Slides>
  <Notes>14</Notes>
  <HiddenSlides>0</HiddenSlides>
  <MMClips>18</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Arial</vt:lpstr>
      <vt:lpstr>Helvetica Neue Medium</vt:lpstr>
      <vt:lpstr>Times New Roman</vt:lpstr>
      <vt:lpstr>1_Custom Design</vt:lpstr>
      <vt:lpstr>2_Custom Design</vt:lpstr>
      <vt:lpstr>Combustion Potential​</vt:lpstr>
      <vt:lpstr>Objective​</vt:lpstr>
      <vt:lpstr>Background​</vt:lpstr>
      <vt:lpstr>View Of Engine Components</vt:lpstr>
      <vt:lpstr>View Of Engine Components</vt:lpstr>
      <vt:lpstr>Method</vt:lpstr>
      <vt:lpstr>Compartment Design</vt:lpstr>
      <vt:lpstr>Compartment Design</vt:lpstr>
      <vt:lpstr>Compartment Design</vt:lpstr>
      <vt:lpstr>Observable Data</vt:lpstr>
      <vt:lpstr>Test Path</vt:lpstr>
      <vt:lpstr>Real Test – 1.5GPH Fuel Flow</vt:lpstr>
      <vt:lpstr>Simulated Test – 1.5GPH Fuel Flow</vt:lpstr>
      <vt:lpstr>Acknowledgements</vt:lpstr>
      <vt:lpstr>PowerPoint Presentation</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Michael Donio</cp:lastModifiedBy>
  <cp:revision>241</cp:revision>
  <dcterms:created xsi:type="dcterms:W3CDTF">2005-01-28T20:32:53Z</dcterms:created>
  <dcterms:modified xsi:type="dcterms:W3CDTF">2023-08-02T19:51:26Z</dcterms:modified>
</cp:coreProperties>
</file>