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9144000" cy="6858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4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179484" y="0"/>
            <a:ext cx="3962400" cy="344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45625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7164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3dd79f3a44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3dd79f3a44_0_354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g23dd79f3a44_0_354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8777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3dd79f3a44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3dd79f3a44_0_370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23dd79f3a44_0_370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366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4bfe2a71e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4bfe2a71e1_0_35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4bfe2a71e1_0_35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5957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e3865d055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e3865d055c_0_0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g1e3865d055c_0_0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87624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44d5defb2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44d5defb2b_0_5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244d5defb2b_0_5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1383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3dd79f3a44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3dd79f3a44_0_42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g23dd79f3a44_0_42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18680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e36518f3ee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e36518f3ee_1_5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1e36518f3ee_1_5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35108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e3865d055c_0_91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1e3865d055c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10431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3dd79f3a44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g23dd79f3a44_0_14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23dd79f3a44_0_14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32339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9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1837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5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5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0353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3dd79f3a4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g23dd79f3a44_0_7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g23dd79f3a44_0_7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5781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3dd79f3a44_0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3dd79f3a44_0_346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23dd79f3a44_0_346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1025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3dd79f3a44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g23dd79f3a44_0_31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23dd79f3a44_0_31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0100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3dd79f3a44_0_79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23dd79f3a44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857250"/>
            <a:ext cx="7315200" cy="231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0164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3dd79f3a44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857250"/>
            <a:ext cx="7315200" cy="231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g23dd79f3a44_0_259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3dd79f3a44_0_259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8042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3dd79f3a44_0_176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23dd79f3a44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857250"/>
            <a:ext cx="7315200" cy="231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0149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3dd79f3a44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3dd79f3a44_0_362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g23dd79f3a44_0_362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0807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/>
          <p:nvPr/>
        </p:nvSpPr>
        <p:spPr>
          <a:xfrm>
            <a:off x="0" y="5424787"/>
            <a:ext cx="12192000" cy="143321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6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5412023"/>
            <a:ext cx="12192000" cy="61996"/>
            <a:chOff x="0" y="3175"/>
            <a:chExt cx="6736" cy="68"/>
          </a:xfrm>
        </p:grpSpPr>
        <p:sp>
          <p:nvSpPr>
            <p:cNvPr id="17" name="Google Shape;17;p2"/>
            <p:cNvSpPr/>
            <p:nvPr/>
          </p:nvSpPr>
          <p:spPr>
            <a:xfrm>
              <a:off x="0" y="3175"/>
              <a:ext cx="6733" cy="2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6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26" y="3175"/>
              <a:ext cx="4910" cy="6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6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" name="Google Shape;19;p2"/>
          <p:cNvSpPr txBox="1">
            <a:spLocks noGrp="1"/>
          </p:cNvSpPr>
          <p:nvPr>
            <p:ph type="body" idx="1"/>
          </p:nvPr>
        </p:nvSpPr>
        <p:spPr>
          <a:xfrm>
            <a:off x="3305016" y="5937980"/>
            <a:ext cx="6031344" cy="793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3305016" y="3136668"/>
            <a:ext cx="6031344" cy="1384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2"/>
          </p:nvPr>
        </p:nvSpPr>
        <p:spPr>
          <a:xfrm>
            <a:off x="3305016" y="4561676"/>
            <a:ext cx="6031344" cy="86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2pPr>
            <a:lvl3pPr lvl="2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3pPr>
            <a:lvl4pPr lvl="3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4pPr>
            <a:lvl5pPr lvl="4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5pPr>
            <a:lvl6pPr lvl="5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6pPr>
            <a:lvl7pPr lvl="6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7pPr>
            <a:lvl8pPr lvl="7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8pPr>
            <a:lvl9pPr lvl="8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grpSp>
        <p:nvGrpSpPr>
          <p:cNvPr id="22" name="Google Shape;22;p2"/>
          <p:cNvGrpSpPr/>
          <p:nvPr/>
        </p:nvGrpSpPr>
        <p:grpSpPr>
          <a:xfrm>
            <a:off x="10614576" y="6254454"/>
            <a:ext cx="1332000" cy="246595"/>
            <a:chOff x="830300" y="1716088"/>
            <a:chExt cx="10058401" cy="1862137"/>
          </a:xfrm>
        </p:grpSpPr>
        <p:sp>
          <p:nvSpPr>
            <p:cNvPr id="23" name="Google Shape;23;p2"/>
            <p:cNvSpPr/>
            <p:nvPr/>
          </p:nvSpPr>
          <p:spPr>
            <a:xfrm>
              <a:off x="3857663" y="1749425"/>
              <a:ext cx="1604963" cy="1789112"/>
            </a:xfrm>
            <a:custGeom>
              <a:avLst/>
              <a:gdLst/>
              <a:ahLst/>
              <a:cxnLst/>
              <a:rect l="l" t="t" r="r" b="b"/>
              <a:pathLst>
                <a:path w="247" h="275" extrusionOk="0">
                  <a:moveTo>
                    <a:pt x="247" y="93"/>
                  </a:moveTo>
                  <a:cubicBezTo>
                    <a:pt x="247" y="40"/>
                    <a:pt x="213" y="0"/>
                    <a:pt x="1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75"/>
                    <a:pt x="0" y="275"/>
                    <a:pt x="0" y="275"/>
                  </a:cubicBezTo>
                  <a:cubicBezTo>
                    <a:pt x="67" y="275"/>
                    <a:pt x="67" y="275"/>
                    <a:pt x="67" y="275"/>
                  </a:cubicBezTo>
                  <a:cubicBezTo>
                    <a:pt x="67" y="60"/>
                    <a:pt x="67" y="60"/>
                    <a:pt x="67" y="60"/>
                  </a:cubicBezTo>
                  <a:cubicBezTo>
                    <a:pt x="143" y="60"/>
                    <a:pt x="143" y="60"/>
                    <a:pt x="143" y="60"/>
                  </a:cubicBezTo>
                  <a:cubicBezTo>
                    <a:pt x="171" y="60"/>
                    <a:pt x="181" y="76"/>
                    <a:pt x="181" y="94"/>
                  </a:cubicBezTo>
                  <a:cubicBezTo>
                    <a:pt x="181" y="113"/>
                    <a:pt x="170" y="128"/>
                    <a:pt x="142" y="128"/>
                  </a:cubicBezTo>
                  <a:cubicBezTo>
                    <a:pt x="77" y="128"/>
                    <a:pt x="77" y="128"/>
                    <a:pt x="77" y="128"/>
                  </a:cubicBezTo>
                  <a:cubicBezTo>
                    <a:pt x="169" y="275"/>
                    <a:pt x="169" y="275"/>
                    <a:pt x="169" y="275"/>
                  </a:cubicBezTo>
                  <a:cubicBezTo>
                    <a:pt x="246" y="275"/>
                    <a:pt x="246" y="275"/>
                    <a:pt x="246" y="275"/>
                  </a:cubicBezTo>
                  <a:cubicBezTo>
                    <a:pt x="246" y="275"/>
                    <a:pt x="183" y="177"/>
                    <a:pt x="183" y="177"/>
                  </a:cubicBezTo>
                  <a:cubicBezTo>
                    <a:pt x="222" y="167"/>
                    <a:pt x="247" y="140"/>
                    <a:pt x="247" y="93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30588" y="1749425"/>
              <a:ext cx="434975" cy="178911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0300" y="1749425"/>
              <a:ext cx="2203450" cy="1789112"/>
            </a:xfrm>
            <a:custGeom>
              <a:avLst/>
              <a:gdLst/>
              <a:ahLst/>
              <a:cxnLst/>
              <a:rect l="l" t="t" r="r" b="b"/>
              <a:pathLst>
                <a:path w="1388" h="1127" extrusionOk="0">
                  <a:moveTo>
                    <a:pt x="573" y="0"/>
                  </a:moveTo>
                  <a:lnTo>
                    <a:pt x="0" y="1127"/>
                  </a:lnTo>
                  <a:lnTo>
                    <a:pt x="307" y="1127"/>
                  </a:lnTo>
                  <a:lnTo>
                    <a:pt x="401" y="939"/>
                  </a:lnTo>
                  <a:lnTo>
                    <a:pt x="864" y="939"/>
                  </a:lnTo>
                  <a:lnTo>
                    <a:pt x="749" y="705"/>
                  </a:lnTo>
                  <a:lnTo>
                    <a:pt x="516" y="705"/>
                  </a:lnTo>
                  <a:lnTo>
                    <a:pt x="688" y="356"/>
                  </a:lnTo>
                  <a:lnTo>
                    <a:pt x="692" y="356"/>
                  </a:lnTo>
                  <a:lnTo>
                    <a:pt x="1072" y="1127"/>
                  </a:lnTo>
                  <a:lnTo>
                    <a:pt x="1388" y="1127"/>
                  </a:lnTo>
                  <a:lnTo>
                    <a:pt x="815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670588" y="1749425"/>
              <a:ext cx="1670050" cy="1789112"/>
            </a:xfrm>
            <a:custGeom>
              <a:avLst/>
              <a:gdLst/>
              <a:ahLst/>
              <a:cxnLst/>
              <a:rect l="l" t="t" r="r" b="b"/>
              <a:pathLst>
                <a:path w="257" h="275" extrusionOk="0">
                  <a:moveTo>
                    <a:pt x="213" y="133"/>
                  </a:moveTo>
                  <a:cubicBezTo>
                    <a:pt x="234" y="121"/>
                    <a:pt x="245" y="102"/>
                    <a:pt x="245" y="75"/>
                  </a:cubicBezTo>
                  <a:cubicBezTo>
                    <a:pt x="245" y="30"/>
                    <a:pt x="212" y="0"/>
                    <a:pt x="15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75"/>
                    <a:pt x="0" y="275"/>
                    <a:pt x="0" y="275"/>
                  </a:cubicBezTo>
                  <a:cubicBezTo>
                    <a:pt x="163" y="275"/>
                    <a:pt x="163" y="275"/>
                    <a:pt x="163" y="275"/>
                  </a:cubicBezTo>
                  <a:cubicBezTo>
                    <a:pt x="220" y="275"/>
                    <a:pt x="257" y="245"/>
                    <a:pt x="257" y="198"/>
                  </a:cubicBezTo>
                  <a:cubicBezTo>
                    <a:pt x="257" y="166"/>
                    <a:pt x="239" y="142"/>
                    <a:pt x="213" y="133"/>
                  </a:cubicBezTo>
                  <a:moveTo>
                    <a:pt x="67" y="59"/>
                  </a:moveTo>
                  <a:cubicBezTo>
                    <a:pt x="157" y="59"/>
                    <a:pt x="157" y="59"/>
                    <a:pt x="157" y="59"/>
                  </a:cubicBezTo>
                  <a:cubicBezTo>
                    <a:pt x="170" y="59"/>
                    <a:pt x="180" y="69"/>
                    <a:pt x="180" y="83"/>
                  </a:cubicBezTo>
                  <a:cubicBezTo>
                    <a:pt x="180" y="97"/>
                    <a:pt x="170" y="107"/>
                    <a:pt x="156" y="107"/>
                  </a:cubicBezTo>
                  <a:cubicBezTo>
                    <a:pt x="67" y="107"/>
                    <a:pt x="67" y="107"/>
                    <a:pt x="67" y="107"/>
                  </a:cubicBezTo>
                  <a:lnTo>
                    <a:pt x="67" y="59"/>
                  </a:lnTo>
                  <a:close/>
                  <a:moveTo>
                    <a:pt x="158" y="218"/>
                  </a:moveTo>
                  <a:cubicBezTo>
                    <a:pt x="67" y="218"/>
                    <a:pt x="67" y="218"/>
                    <a:pt x="67" y="218"/>
                  </a:cubicBezTo>
                  <a:cubicBezTo>
                    <a:pt x="67" y="162"/>
                    <a:pt x="67" y="162"/>
                    <a:pt x="67" y="162"/>
                  </a:cubicBezTo>
                  <a:cubicBezTo>
                    <a:pt x="158" y="162"/>
                    <a:pt x="158" y="162"/>
                    <a:pt x="158" y="162"/>
                  </a:cubicBezTo>
                  <a:cubicBezTo>
                    <a:pt x="175" y="162"/>
                    <a:pt x="187" y="173"/>
                    <a:pt x="187" y="189"/>
                  </a:cubicBezTo>
                  <a:cubicBezTo>
                    <a:pt x="187" y="206"/>
                    <a:pt x="175" y="218"/>
                    <a:pt x="158" y="218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529550" y="1749425"/>
              <a:ext cx="1630363" cy="1828800"/>
            </a:xfrm>
            <a:custGeom>
              <a:avLst/>
              <a:gdLst/>
              <a:ahLst/>
              <a:cxnLst/>
              <a:rect l="l" t="t" r="r" b="b"/>
              <a:pathLst>
                <a:path w="251" h="281" extrusionOk="0">
                  <a:moveTo>
                    <a:pt x="182" y="154"/>
                  </a:moveTo>
                  <a:cubicBezTo>
                    <a:pt x="182" y="196"/>
                    <a:pt x="163" y="219"/>
                    <a:pt x="125" y="219"/>
                  </a:cubicBezTo>
                  <a:cubicBezTo>
                    <a:pt x="87" y="219"/>
                    <a:pt x="68" y="196"/>
                    <a:pt x="68" y="154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234"/>
                    <a:pt x="44" y="281"/>
                    <a:pt x="125" y="281"/>
                  </a:cubicBezTo>
                  <a:cubicBezTo>
                    <a:pt x="206" y="281"/>
                    <a:pt x="251" y="234"/>
                    <a:pt x="251" y="149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182" y="0"/>
                    <a:pt x="182" y="0"/>
                    <a:pt x="182" y="0"/>
                  </a:cubicBezTo>
                  <a:lnTo>
                    <a:pt x="182" y="15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9309138" y="1716088"/>
              <a:ext cx="1579563" cy="1862137"/>
            </a:xfrm>
            <a:custGeom>
              <a:avLst/>
              <a:gdLst/>
              <a:ahLst/>
              <a:cxnLst/>
              <a:rect l="l" t="t" r="r" b="b"/>
              <a:pathLst>
                <a:path w="243" h="286" extrusionOk="0">
                  <a:moveTo>
                    <a:pt x="156" y="115"/>
                  </a:moveTo>
                  <a:cubicBezTo>
                    <a:pt x="92" y="99"/>
                    <a:pt x="78" y="98"/>
                    <a:pt x="78" y="80"/>
                  </a:cubicBezTo>
                  <a:cubicBezTo>
                    <a:pt x="78" y="65"/>
                    <a:pt x="94" y="59"/>
                    <a:pt x="121" y="59"/>
                  </a:cubicBezTo>
                  <a:cubicBezTo>
                    <a:pt x="157" y="59"/>
                    <a:pt x="195" y="67"/>
                    <a:pt x="216" y="81"/>
                  </a:cubicBezTo>
                  <a:cubicBezTo>
                    <a:pt x="237" y="25"/>
                    <a:pt x="237" y="25"/>
                    <a:pt x="237" y="25"/>
                  </a:cubicBezTo>
                  <a:cubicBezTo>
                    <a:pt x="210" y="10"/>
                    <a:pt x="169" y="0"/>
                    <a:pt x="122" y="0"/>
                  </a:cubicBezTo>
                  <a:cubicBezTo>
                    <a:pt x="51" y="0"/>
                    <a:pt x="11" y="35"/>
                    <a:pt x="11" y="82"/>
                  </a:cubicBezTo>
                  <a:cubicBezTo>
                    <a:pt x="11" y="133"/>
                    <a:pt x="41" y="154"/>
                    <a:pt x="109" y="168"/>
                  </a:cubicBezTo>
                  <a:cubicBezTo>
                    <a:pt x="162" y="180"/>
                    <a:pt x="174" y="187"/>
                    <a:pt x="174" y="202"/>
                  </a:cubicBezTo>
                  <a:cubicBezTo>
                    <a:pt x="174" y="218"/>
                    <a:pt x="159" y="226"/>
                    <a:pt x="130" y="226"/>
                  </a:cubicBezTo>
                  <a:cubicBezTo>
                    <a:pt x="88" y="226"/>
                    <a:pt x="51" y="215"/>
                    <a:pt x="20" y="199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33" y="275"/>
                    <a:pt x="82" y="286"/>
                    <a:pt x="132" y="286"/>
                  </a:cubicBezTo>
                  <a:cubicBezTo>
                    <a:pt x="201" y="286"/>
                    <a:pt x="243" y="254"/>
                    <a:pt x="243" y="200"/>
                  </a:cubicBezTo>
                  <a:cubicBezTo>
                    <a:pt x="243" y="157"/>
                    <a:pt x="215" y="129"/>
                    <a:pt x="156" y="115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bg>
      <p:bgPr>
        <a:solidFill>
          <a:schemeClr val="lt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3"/>
          <p:cNvPicPr preferRelativeResize="0"/>
          <p:nvPr/>
        </p:nvPicPr>
        <p:blipFill rotWithShape="1">
          <a:blip r:embed="rId2">
            <a:alphaModFix/>
          </a:blip>
          <a:srcRect b="13862"/>
          <a:stretch/>
        </p:blipFill>
        <p:spPr>
          <a:xfrm>
            <a:off x="9144" y="6096"/>
            <a:ext cx="12195393" cy="590734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479425" y="653691"/>
            <a:ext cx="11240174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body" idx="1"/>
          </p:nvPr>
        </p:nvSpPr>
        <p:spPr>
          <a:xfrm>
            <a:off x="479425" y="1565998"/>
            <a:ext cx="5418347" cy="4347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73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500"/>
              <a:buFont typeface="Arial"/>
              <a:buChar char="–"/>
              <a:defRPr sz="2500"/>
            </a:lvl1pPr>
            <a:lvl2pPr marL="914400" lvl="1" indent="-3873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500"/>
              <a:buChar char="–"/>
              <a:defRPr sz="2500"/>
            </a:lvl2pPr>
            <a:lvl3pPr marL="1371600" lvl="2" indent="-3873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500"/>
              <a:buChar char="–"/>
              <a:defRPr sz="2500"/>
            </a:lvl3pPr>
            <a:lvl4pPr marL="1828800" lvl="3" indent="-3873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500"/>
              <a:buChar char="–"/>
              <a:defRPr sz="2500"/>
            </a:lvl4pPr>
            <a:lvl5pPr marL="2286000" lvl="4" indent="-3873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500"/>
              <a:buChar char="–"/>
              <a:defRPr sz="2500"/>
            </a:lvl5pPr>
            <a:lvl6pPr marL="2743200" lvl="5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body" idx="2"/>
          </p:nvPr>
        </p:nvSpPr>
        <p:spPr>
          <a:xfrm>
            <a:off x="6301252" y="1565999"/>
            <a:ext cx="5418347" cy="4347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73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500"/>
              <a:buFont typeface="Arial"/>
              <a:buChar char="–"/>
              <a:defRPr sz="2500"/>
            </a:lvl1pPr>
            <a:lvl2pPr marL="914400" lvl="1" indent="-3873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500"/>
              <a:buChar char="–"/>
              <a:defRPr sz="2500"/>
            </a:lvl2pPr>
            <a:lvl3pPr marL="1371600" lvl="2" indent="-3873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500"/>
              <a:buChar char="–"/>
              <a:defRPr sz="2500"/>
            </a:lvl3pPr>
            <a:lvl4pPr marL="1828800" lvl="3" indent="-3873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500"/>
              <a:buChar char="–"/>
              <a:defRPr sz="2500"/>
            </a:lvl4pPr>
            <a:lvl5pPr marL="2286000" lvl="4" indent="-3873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500"/>
              <a:buChar char="–"/>
              <a:defRPr sz="2500"/>
            </a:lvl5pPr>
            <a:lvl6pPr marL="2743200" lvl="5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sldNum" idx="12"/>
          </p:nvPr>
        </p:nvSpPr>
        <p:spPr>
          <a:xfrm>
            <a:off x="478800" y="6444000"/>
            <a:ext cx="28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5" name="Google Shape;35;p3"/>
          <p:cNvSpPr txBox="1"/>
          <p:nvPr/>
        </p:nvSpPr>
        <p:spPr>
          <a:xfrm>
            <a:off x="11004550" y="341313"/>
            <a:ext cx="920700" cy="1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FE8F00"/>
              </a:buClr>
              <a:buSzPts val="900"/>
              <a:buFont typeface="Arial"/>
              <a:buNone/>
            </a:pPr>
            <a:r>
              <a:rPr lang="en-GB" sz="900" b="1" u="none">
                <a:solidFill>
                  <a:srgbClr val="FE5000"/>
                </a:solidFill>
                <a:latin typeface="Arial"/>
                <a:ea typeface="Arial"/>
                <a:cs typeface="Arial"/>
                <a:sym typeface="Arial"/>
              </a:rPr>
              <a:t>Airbus Amber</a:t>
            </a:r>
            <a:endParaRPr sz="900" b="1" u="none">
              <a:solidFill>
                <a:srgbClr val="FE5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and content">
  <p:cSld name="Header and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478800" y="655200"/>
            <a:ext cx="11232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478800" y="1565944"/>
            <a:ext cx="112320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sldNum" idx="12"/>
          </p:nvPr>
        </p:nvSpPr>
        <p:spPr>
          <a:xfrm>
            <a:off x="478800" y="6444000"/>
            <a:ext cx="28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and two columns">
  <p:cSld name="Header and two 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478800" y="655200"/>
            <a:ext cx="11232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479425" y="1565999"/>
            <a:ext cx="5418347" cy="4310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2"/>
          </p:nvPr>
        </p:nvSpPr>
        <p:spPr>
          <a:xfrm>
            <a:off x="6301252" y="1565999"/>
            <a:ext cx="5418347" cy="431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ldNum" idx="12"/>
          </p:nvPr>
        </p:nvSpPr>
        <p:spPr>
          <a:xfrm>
            <a:off x="478800" y="6444000"/>
            <a:ext cx="28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- white logo">
  <p:cSld name="Picture - white logo">
    <p:bg>
      <p:bgPr>
        <a:solidFill>
          <a:srgbClr val="D8D8D8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478800" y="6444000"/>
            <a:ext cx="28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7" name="Google Shape;47;p6"/>
          <p:cNvSpPr/>
          <p:nvPr/>
        </p:nvSpPr>
        <p:spPr>
          <a:xfrm>
            <a:off x="10846793" y="6465066"/>
            <a:ext cx="1089600" cy="2016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595959"/>
              </a:solidFill>
            </a:endParaRPr>
          </a:p>
        </p:txBody>
      </p:sp>
      <p:sp>
        <p:nvSpPr>
          <p:cNvPr id="48" name="Google Shape;48;p6"/>
          <p:cNvSpPr txBox="1"/>
          <p:nvPr/>
        </p:nvSpPr>
        <p:spPr>
          <a:xfrm>
            <a:off x="11004550" y="341313"/>
            <a:ext cx="920700" cy="1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FE8F00"/>
              </a:buClr>
              <a:buSzPts val="900"/>
              <a:buFont typeface="Arial"/>
              <a:buNone/>
            </a:pPr>
            <a:r>
              <a:rPr lang="en-GB" sz="900" b="1" u="none">
                <a:solidFill>
                  <a:srgbClr val="FE5000"/>
                </a:solidFill>
                <a:latin typeface="Arial"/>
                <a:ea typeface="Arial"/>
                <a:cs typeface="Arial"/>
                <a:sym typeface="Arial"/>
              </a:rPr>
              <a:t>Airbus Amber</a:t>
            </a:r>
            <a:endParaRPr sz="900" b="1" u="none">
              <a:solidFill>
                <a:srgbClr val="FE5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">
    <p:bg>
      <p:bgPr>
        <a:solidFill>
          <a:schemeClr val="l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7"/>
          <p:cNvPicPr preferRelativeResize="0"/>
          <p:nvPr/>
        </p:nvPicPr>
        <p:blipFill rotWithShape="1">
          <a:blip r:embed="rId2">
            <a:alphaModFix/>
          </a:blip>
          <a:srcRect b="13773"/>
          <a:stretch/>
        </p:blipFill>
        <p:spPr>
          <a:xfrm>
            <a:off x="0" y="0"/>
            <a:ext cx="12192000" cy="5913438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3905794" y="2054627"/>
            <a:ext cx="7158758" cy="1372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478800" y="6444000"/>
            <a:ext cx="28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3" name="Google Shape;53;p7"/>
          <p:cNvSpPr txBox="1"/>
          <p:nvPr/>
        </p:nvSpPr>
        <p:spPr>
          <a:xfrm>
            <a:off x="11004550" y="341313"/>
            <a:ext cx="920700" cy="1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FE8F00"/>
              </a:buClr>
              <a:buSzPts val="900"/>
              <a:buFont typeface="Arial"/>
              <a:buNone/>
            </a:pPr>
            <a:r>
              <a:rPr lang="en-GB" sz="900" b="1" u="none">
                <a:solidFill>
                  <a:srgbClr val="FE5000"/>
                </a:solidFill>
                <a:latin typeface="Arial"/>
                <a:ea typeface="Arial"/>
                <a:cs typeface="Arial"/>
                <a:sym typeface="Arial"/>
              </a:rPr>
              <a:t>Airbus Amber</a:t>
            </a:r>
            <a:endParaRPr sz="900" b="1" u="none">
              <a:solidFill>
                <a:srgbClr val="FE5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 with copyright/disclaimer">
  <p:cSld name="Closing slide with copyright/disclaimer">
    <p:bg>
      <p:bgPr>
        <a:solidFill>
          <a:schemeClr val="dk2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8" descr="ThankYou_Grid_Portrait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51848"/>
            <a:ext cx="12193200" cy="4672454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8"/>
          <p:cNvSpPr txBox="1">
            <a:spLocks noGrp="1"/>
          </p:cNvSpPr>
          <p:nvPr>
            <p:ph type="body" idx="1"/>
          </p:nvPr>
        </p:nvSpPr>
        <p:spPr>
          <a:xfrm>
            <a:off x="3886247" y="2966527"/>
            <a:ext cx="6507180" cy="45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grpSp>
        <p:nvGrpSpPr>
          <p:cNvPr id="57" name="Google Shape;57;p8"/>
          <p:cNvGrpSpPr/>
          <p:nvPr/>
        </p:nvGrpSpPr>
        <p:grpSpPr>
          <a:xfrm>
            <a:off x="0" y="2746980"/>
            <a:ext cx="12193201" cy="61997"/>
            <a:chOff x="0" y="3606831"/>
            <a:chExt cx="12193201" cy="61997"/>
          </a:xfrm>
        </p:grpSpPr>
        <p:sp>
          <p:nvSpPr>
            <p:cNvPr id="58" name="Google Shape;58;p8"/>
            <p:cNvSpPr/>
            <p:nvPr/>
          </p:nvSpPr>
          <p:spPr>
            <a:xfrm>
              <a:off x="0" y="3606831"/>
              <a:ext cx="12193201" cy="209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6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8"/>
            <p:cNvSpPr/>
            <p:nvPr/>
          </p:nvSpPr>
          <p:spPr>
            <a:xfrm>
              <a:off x="3886247" y="3606831"/>
              <a:ext cx="8305753" cy="6199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6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" name="Google Shape;6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6794" y="6465066"/>
            <a:ext cx="1089501" cy="202063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8"/>
          <p:cNvSpPr txBox="1"/>
          <p:nvPr/>
        </p:nvSpPr>
        <p:spPr>
          <a:xfrm>
            <a:off x="11004550" y="341313"/>
            <a:ext cx="920700" cy="1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lang="en-GB" sz="9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Airbus Amber</a:t>
            </a:r>
            <a:endParaRPr sz="9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title"/>
          </p:nvPr>
        </p:nvSpPr>
        <p:spPr>
          <a:xfrm>
            <a:off x="478800" y="655200"/>
            <a:ext cx="11232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478800" y="6444000"/>
            <a:ext cx="28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>
  <p:cSld name="Le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478800" y="6444000"/>
            <a:ext cx="28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78800" y="655200"/>
            <a:ext cx="11232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78800" y="1558800"/>
            <a:ext cx="112320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478800" y="6444000"/>
            <a:ext cx="28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3" name="Google Shape;13;p1" descr="Ein Bild, das Monitor, Computer, sitzend, Bildschirm enthält.&#10;&#10;Automatisch generierte Beschreibu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846793" y="6465066"/>
            <a:ext cx="1089504" cy="20206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4">
          <p15:clr>
            <a:srgbClr val="F26B43"/>
          </p15:clr>
        </p15:guide>
        <p15:guide id="2" orient="horz" pos="981">
          <p15:clr>
            <a:srgbClr val="F26B43"/>
          </p15:clr>
        </p15:guide>
        <p15:guide id="3" orient="horz" pos="3725">
          <p15:clr>
            <a:srgbClr val="F26B43"/>
          </p15:clr>
        </p15:guide>
        <p15:guide id="4" pos="302">
          <p15:clr>
            <a:srgbClr val="F26B43"/>
          </p15:clr>
        </p15:guide>
        <p15:guide id="5" pos="737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5" Type="http://schemas.openxmlformats.org/officeDocument/2006/relationships/hyperlink" Target="http://www.google.de/url?sa=i&amp;rct=j&amp;q=&amp;esrc=s&amp;source=images&amp;cd=&amp;cad=rja&amp;uact=8&amp;ved=0ahUKEwjt_ayu-I3XAhXEIJoKHRdtDbkQjRwIBw&amp;url=http://www.smokemachines.com/aviator-fog-machine.aspx&amp;psig=AOvVaw0EpnXwbujGECN7L-2SADB3&amp;ust=1509095337382537" TargetMode="Externa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>
            <a:off x="3305016" y="5709380"/>
            <a:ext cx="6031200" cy="7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</a:pPr>
            <a:r>
              <a:rPr lang="en-GB"/>
              <a:t>Dr. André Freiling, Jan Chen - Airbus Operations GmbH</a:t>
            </a:r>
            <a:endParaRPr/>
          </a:p>
          <a:p>
            <a:pPr marL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</a:pPr>
            <a:r>
              <a:rPr lang="en-GB"/>
              <a:t>Thorsten Schultze - University Duisburg-Essen</a:t>
            </a:r>
            <a:endParaRPr/>
          </a:p>
          <a:p>
            <a:pPr marL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</a:pPr>
            <a:r>
              <a:rPr lang="en-GB"/>
              <a:t>13 June 2023 - International Aircraft Systems Fire Protection Forum, Cologne</a:t>
            </a:r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ctrTitle"/>
          </p:nvPr>
        </p:nvSpPr>
        <p:spPr>
          <a:xfrm>
            <a:off x="3305025" y="3136675"/>
            <a:ext cx="8250000" cy="1384800"/>
          </a:xfrm>
          <a:prstGeom prst="rect">
            <a:avLst/>
          </a:prstGeom>
          <a:noFill/>
          <a:ln>
            <a:noFill/>
          </a:ln>
          <a:effectLst>
            <a:outerShdw blurRad="57150" dist="38100" dir="1920000" algn="bl" rotWithShape="0">
              <a:srgbClr val="000000">
                <a:alpha val="85000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GB">
                <a:solidFill>
                  <a:schemeClr val="lt1"/>
                </a:solidFill>
              </a:rPr>
              <a:t>Smoke Generator Qualification Standardization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9" name="Google Shape;79;p12"/>
          <p:cNvSpPr txBox="1">
            <a:spLocks noGrp="1"/>
          </p:cNvSpPr>
          <p:nvPr>
            <p:ph type="subTitle" idx="2"/>
          </p:nvPr>
        </p:nvSpPr>
        <p:spPr>
          <a:xfrm>
            <a:off x="6673350" y="4597675"/>
            <a:ext cx="4591800" cy="442800"/>
          </a:xfrm>
          <a:prstGeom prst="rect">
            <a:avLst/>
          </a:prstGeom>
          <a:noFill/>
          <a:ln>
            <a:noFill/>
          </a:ln>
          <a:effectLst>
            <a:outerShdw blurRad="57150" dist="523875" dir="7200000" algn="bl" rotWithShape="0">
              <a:srgbClr val="000000">
                <a:alpha val="84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GB">
                <a:solidFill>
                  <a:srgbClr val="FFFFFF"/>
                </a:solidFill>
              </a:rPr>
              <a:t>Status and Challenges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1"/>
          <p:cNvPicPr preferRelativeResize="0"/>
          <p:nvPr/>
        </p:nvPicPr>
        <p:blipFill rotWithShape="1">
          <a:blip r:embed="rId3">
            <a:alphaModFix/>
          </a:blip>
          <a:srcRect l="22887"/>
          <a:stretch/>
        </p:blipFill>
        <p:spPr>
          <a:xfrm>
            <a:off x="375123" y="0"/>
            <a:ext cx="710072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title"/>
          </p:nvPr>
        </p:nvSpPr>
        <p:spPr>
          <a:xfrm>
            <a:off x="4919500" y="1802625"/>
            <a:ext cx="7272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300"/>
              <a:t>Vertical Smoke Dynamics </a:t>
            </a:r>
            <a:endParaRPr sz="43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  <p:pic>
        <p:nvPicPr>
          <p:cNvPr id="176" name="Google Shape;17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1775" y="1040499"/>
            <a:ext cx="6837425" cy="5070651"/>
          </a:xfrm>
          <a:prstGeom prst="rect">
            <a:avLst/>
          </a:prstGeom>
          <a:noFill/>
          <a:ln>
            <a:noFill/>
          </a:ln>
          <a:effectLst>
            <a:outerShdw blurRad="57150" dist="171450" dir="30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7" name="Google Shape;177;p22"/>
          <p:cNvSpPr txBox="1"/>
          <p:nvPr/>
        </p:nvSpPr>
        <p:spPr>
          <a:xfrm>
            <a:off x="756650" y="4409425"/>
            <a:ext cx="2537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Source: M. Karp, Development of a smoke Generator Handbook for Cargo Compartment Smoke Detection, The Tenth Triennial International Fire &amp; Cabin Safety Research Conference, Oct 2022</a:t>
            </a:r>
            <a:endParaRPr sz="1100"/>
          </a:p>
        </p:txBody>
      </p:sp>
      <p:sp>
        <p:nvSpPr>
          <p:cNvPr id="178" name="Google Shape;178;p22"/>
          <p:cNvSpPr txBox="1"/>
          <p:nvPr/>
        </p:nvSpPr>
        <p:spPr>
          <a:xfrm>
            <a:off x="479425" y="424900"/>
            <a:ext cx="4221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accent1"/>
                </a:solidFill>
              </a:rPr>
              <a:t>Alignment proposed</a:t>
            </a:r>
            <a:endParaRPr sz="2800" b="1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  <p:pic>
        <p:nvPicPr>
          <p:cNvPr id="185" name="Google Shape;18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1850" y="967263"/>
            <a:ext cx="3515550" cy="467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3"/>
          <p:cNvPicPr preferRelativeResize="0"/>
          <p:nvPr/>
        </p:nvPicPr>
        <p:blipFill rotWithShape="1">
          <a:blip r:embed="rId4">
            <a:alphaModFix/>
          </a:blip>
          <a:srcRect r="38574"/>
          <a:stretch/>
        </p:blipFill>
        <p:spPr>
          <a:xfrm>
            <a:off x="5622674" y="436924"/>
            <a:ext cx="3620174" cy="488714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3"/>
          <p:cNvSpPr txBox="1"/>
          <p:nvPr/>
        </p:nvSpPr>
        <p:spPr>
          <a:xfrm>
            <a:off x="1278375" y="5951950"/>
            <a:ext cx="34089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lt2"/>
                </a:solidFill>
              </a:rPr>
              <a:t>FAA setup 2018</a:t>
            </a:r>
            <a:endParaRPr sz="1900">
              <a:solidFill>
                <a:schemeClr val="l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2"/>
              </a:solidFill>
            </a:endParaRPr>
          </a:p>
        </p:txBody>
      </p:sp>
      <p:sp>
        <p:nvSpPr>
          <p:cNvPr id="188" name="Google Shape;188;p23"/>
          <p:cNvSpPr txBox="1"/>
          <p:nvPr/>
        </p:nvSpPr>
        <p:spPr>
          <a:xfrm>
            <a:off x="7236800" y="5402213"/>
            <a:ext cx="3408900" cy="16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lt2"/>
                </a:solidFill>
              </a:rPr>
              <a:t>alternate setup 2022</a:t>
            </a:r>
            <a:endParaRPr sz="1900">
              <a:solidFill>
                <a:schemeClr val="l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lt2"/>
                </a:solidFill>
              </a:rPr>
              <a:t>Potential benefit: unobstructed smoke ingression</a:t>
            </a:r>
            <a:endParaRPr sz="1900">
              <a:solidFill>
                <a:schemeClr val="l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2"/>
              </a:solidFill>
            </a:endParaRPr>
          </a:p>
        </p:txBody>
      </p:sp>
      <p:sp>
        <p:nvSpPr>
          <p:cNvPr id="189" name="Google Shape;189;p23"/>
          <p:cNvSpPr txBox="1"/>
          <p:nvPr/>
        </p:nvSpPr>
        <p:spPr>
          <a:xfrm>
            <a:off x="479425" y="277150"/>
            <a:ext cx="6662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accent1"/>
                </a:solidFill>
              </a:rPr>
              <a:t>Vertical Velocity considerations</a:t>
            </a:r>
            <a:endParaRPr sz="2800" b="1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4"/>
          <p:cNvSpPr txBox="1">
            <a:spLocks noGrp="1"/>
          </p:cNvSpPr>
          <p:nvPr>
            <p:ph type="body" idx="1"/>
          </p:nvPr>
        </p:nvSpPr>
        <p:spPr>
          <a:xfrm>
            <a:off x="478800" y="1565944"/>
            <a:ext cx="11232000" cy="435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96" name="Google Shape;196;p24"/>
          <p:cNvSpPr txBox="1">
            <a:spLocks noGrp="1"/>
          </p:cNvSpPr>
          <p:nvPr>
            <p:ph type="sldNum" idx="12"/>
          </p:nvPr>
        </p:nvSpPr>
        <p:spPr>
          <a:xfrm>
            <a:off x="478800" y="6444000"/>
            <a:ext cx="288000" cy="21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  <p:sp>
        <p:nvSpPr>
          <p:cNvPr id="197" name="Google Shape;197;p24"/>
          <p:cNvSpPr txBox="1"/>
          <p:nvPr/>
        </p:nvSpPr>
        <p:spPr>
          <a:xfrm>
            <a:off x="155025" y="4604625"/>
            <a:ext cx="13131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>
                <a:solidFill>
                  <a:schemeClr val="lt1"/>
                </a:solidFill>
              </a:rPr>
              <a:t>35.18 ft^3/min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198" name="Google Shape;198;p24"/>
          <p:cNvCxnSpPr/>
          <p:nvPr/>
        </p:nvCxnSpPr>
        <p:spPr>
          <a:xfrm>
            <a:off x="1705375" y="4942875"/>
            <a:ext cx="3738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9" name="Google Shape;199;p24"/>
          <p:cNvCxnSpPr/>
          <p:nvPr/>
        </p:nvCxnSpPr>
        <p:spPr>
          <a:xfrm>
            <a:off x="5274500" y="4377475"/>
            <a:ext cx="1608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0" name="Google Shape;200;p24"/>
          <p:cNvCxnSpPr/>
          <p:nvPr/>
        </p:nvCxnSpPr>
        <p:spPr>
          <a:xfrm>
            <a:off x="8575825" y="2398500"/>
            <a:ext cx="4344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1" name="Google Shape;201;p24"/>
          <p:cNvSpPr txBox="1"/>
          <p:nvPr/>
        </p:nvSpPr>
        <p:spPr>
          <a:xfrm>
            <a:off x="3693475" y="4604625"/>
            <a:ext cx="13131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</a:rPr>
              <a:t>22.20 ft^3/min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2" name="Google Shape;202;p24"/>
          <p:cNvSpPr txBox="1"/>
          <p:nvPr/>
        </p:nvSpPr>
        <p:spPr>
          <a:xfrm>
            <a:off x="7036325" y="1722000"/>
            <a:ext cx="13131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</a:rPr>
              <a:t>71.05 ft^3/min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203" name="Google Shape;203;p24"/>
          <p:cNvCxnSpPr/>
          <p:nvPr/>
        </p:nvCxnSpPr>
        <p:spPr>
          <a:xfrm>
            <a:off x="389776" y="3538425"/>
            <a:ext cx="98244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04" name="Google Shape;204;p24"/>
          <p:cNvSpPr txBox="1"/>
          <p:nvPr/>
        </p:nvSpPr>
        <p:spPr>
          <a:xfrm>
            <a:off x="7036325" y="2861913"/>
            <a:ext cx="13131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</a:rPr>
              <a:t>71.39 ft^3/min</a:t>
            </a:r>
            <a:endParaRPr sz="1500">
              <a:solidFill>
                <a:schemeClr val="lt1"/>
              </a:solidFill>
            </a:endParaRPr>
          </a:p>
        </p:txBody>
      </p:sp>
      <p:cxnSp>
        <p:nvCxnSpPr>
          <p:cNvPr id="205" name="Google Shape;205;p24"/>
          <p:cNvCxnSpPr/>
          <p:nvPr/>
        </p:nvCxnSpPr>
        <p:spPr>
          <a:xfrm>
            <a:off x="8575825" y="3538425"/>
            <a:ext cx="4344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6" name="Google Shape;206;p24"/>
          <p:cNvSpPr txBox="1"/>
          <p:nvPr/>
        </p:nvSpPr>
        <p:spPr>
          <a:xfrm>
            <a:off x="3693475" y="2861913"/>
            <a:ext cx="13131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</a:rPr>
              <a:t>42.81 ft^3/min</a:t>
            </a:r>
            <a:endParaRPr sz="1500">
              <a:solidFill>
                <a:schemeClr val="lt1"/>
              </a:solidFill>
            </a:endParaRPr>
          </a:p>
        </p:txBody>
      </p:sp>
      <p:cxnSp>
        <p:nvCxnSpPr>
          <p:cNvPr id="207" name="Google Shape;207;p24"/>
          <p:cNvCxnSpPr/>
          <p:nvPr/>
        </p:nvCxnSpPr>
        <p:spPr>
          <a:xfrm>
            <a:off x="5139550" y="3538425"/>
            <a:ext cx="4344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8" name="Google Shape;208;p24"/>
          <p:cNvSpPr txBox="1"/>
          <p:nvPr/>
        </p:nvSpPr>
        <p:spPr>
          <a:xfrm>
            <a:off x="155025" y="2861913"/>
            <a:ext cx="13131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</a:rPr>
              <a:t>68.63 ft^3/min</a:t>
            </a:r>
            <a:endParaRPr sz="1500">
              <a:solidFill>
                <a:schemeClr val="lt1"/>
              </a:solidFill>
            </a:endParaRPr>
          </a:p>
        </p:txBody>
      </p:sp>
      <p:cxnSp>
        <p:nvCxnSpPr>
          <p:cNvPr id="209" name="Google Shape;209;p24"/>
          <p:cNvCxnSpPr/>
          <p:nvPr/>
        </p:nvCxnSpPr>
        <p:spPr>
          <a:xfrm>
            <a:off x="1675075" y="3538425"/>
            <a:ext cx="4344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0" name="Google Shape;210;p24"/>
          <p:cNvSpPr txBox="1"/>
          <p:nvPr/>
        </p:nvSpPr>
        <p:spPr>
          <a:xfrm>
            <a:off x="560500" y="590475"/>
            <a:ext cx="8398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accent1"/>
                </a:solidFill>
              </a:rPr>
              <a:t>Simulation of Vertical Velocity Scenarios</a:t>
            </a:r>
            <a:endParaRPr sz="2800" b="1">
              <a:solidFill>
                <a:schemeClr val="accent1"/>
              </a:solidFill>
            </a:endParaRPr>
          </a:p>
        </p:txBody>
      </p:sp>
      <p:sp>
        <p:nvSpPr>
          <p:cNvPr id="211" name="Google Shape;211;p24"/>
          <p:cNvSpPr txBox="1"/>
          <p:nvPr/>
        </p:nvSpPr>
        <p:spPr>
          <a:xfrm>
            <a:off x="560500" y="1566063"/>
            <a:ext cx="3000000" cy="30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dk2"/>
                </a:solidFill>
              </a:rPr>
              <a:t>Test setup influences the properties / dynamics of the smoke generator</a:t>
            </a:r>
            <a:endParaRPr sz="23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lt2"/>
                </a:solidFill>
              </a:rPr>
              <a:t>Flow rates / speed are more realistic with open channel</a:t>
            </a:r>
            <a:endParaRPr sz="2300">
              <a:solidFill>
                <a:schemeClr val="lt2"/>
              </a:solidFill>
            </a:endParaRPr>
          </a:p>
        </p:txBody>
      </p:sp>
      <p:pic>
        <p:nvPicPr>
          <p:cNvPr id="212" name="Google Shape;21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7875" y="1208738"/>
            <a:ext cx="8275902" cy="5065617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4"/>
          <p:cNvSpPr txBox="1"/>
          <p:nvPr/>
        </p:nvSpPr>
        <p:spPr>
          <a:xfrm>
            <a:off x="3857875" y="5658750"/>
            <a:ext cx="2871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2"/>
                </a:solidFill>
              </a:rPr>
              <a:t>Simulation parameters: </a:t>
            </a:r>
            <a:endParaRPr b="1">
              <a:solidFill>
                <a:schemeClr val="lt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-GB" b="1">
                <a:solidFill>
                  <a:schemeClr val="lt2"/>
                </a:solidFill>
              </a:rPr>
              <a:t>800W Heater power</a:t>
            </a:r>
            <a:endParaRPr b="1">
              <a:solidFill>
                <a:schemeClr val="lt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-GB" b="1">
                <a:solidFill>
                  <a:schemeClr val="lt2"/>
                </a:solidFill>
              </a:rPr>
              <a:t>Convection only</a:t>
            </a:r>
            <a:endParaRPr b="1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5"/>
          <p:cNvPicPr preferRelativeResize="0"/>
          <p:nvPr/>
        </p:nvPicPr>
        <p:blipFill rotWithShape="1">
          <a:blip r:embed="rId3">
            <a:alphaModFix/>
          </a:blip>
          <a:srcRect l="22887"/>
          <a:stretch/>
        </p:blipFill>
        <p:spPr>
          <a:xfrm>
            <a:off x="375123" y="0"/>
            <a:ext cx="710072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  <p:sp>
        <p:nvSpPr>
          <p:cNvPr id="221" name="Google Shape;221;p25"/>
          <p:cNvSpPr txBox="1">
            <a:spLocks noGrp="1"/>
          </p:cNvSpPr>
          <p:nvPr>
            <p:ph type="title"/>
          </p:nvPr>
        </p:nvSpPr>
        <p:spPr>
          <a:xfrm>
            <a:off x="4919500" y="1802625"/>
            <a:ext cx="7272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300">
                <a:solidFill>
                  <a:schemeClr val="lt2"/>
                </a:solidFill>
              </a:rPr>
              <a:t>Vertical Smoke Dynamics </a:t>
            </a:r>
            <a:endParaRPr sz="4300">
              <a:solidFill>
                <a:schemeClr val="lt2"/>
              </a:solidFill>
            </a:endParaRPr>
          </a:p>
        </p:txBody>
      </p:sp>
      <p:sp>
        <p:nvSpPr>
          <p:cNvPr id="222" name="Google Shape;222;p25"/>
          <p:cNvSpPr txBox="1"/>
          <p:nvPr/>
        </p:nvSpPr>
        <p:spPr>
          <a:xfrm>
            <a:off x="4994550" y="2993600"/>
            <a:ext cx="60450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lt2"/>
                </a:solidFill>
              </a:rPr>
              <a:t>Conclusion:</a:t>
            </a:r>
            <a:endParaRPr sz="2600">
              <a:solidFill>
                <a:schemeClr val="l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lt2"/>
                </a:solidFill>
              </a:rPr>
              <a:t>Re-discuss vertical smoke dynamics standardization criteria in the task group</a:t>
            </a:r>
            <a:endParaRPr sz="26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6"/>
          <p:cNvPicPr preferRelativeResize="0"/>
          <p:nvPr/>
        </p:nvPicPr>
        <p:blipFill rotWithShape="1">
          <a:blip r:embed="rId3">
            <a:alphaModFix/>
          </a:blip>
          <a:srcRect t="9937" b="7390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6"/>
          <p:cNvSpPr txBox="1">
            <a:spLocks noGrp="1"/>
          </p:cNvSpPr>
          <p:nvPr>
            <p:ph type="title"/>
          </p:nvPr>
        </p:nvSpPr>
        <p:spPr>
          <a:xfrm>
            <a:off x="766800" y="527475"/>
            <a:ext cx="7169400" cy="143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lt1"/>
                </a:solidFill>
              </a:rPr>
              <a:t>Cargo Compartment </a:t>
            </a:r>
            <a:endParaRPr sz="28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lt1"/>
                </a:solidFill>
              </a:rPr>
              <a:t>Smoke Machines</a:t>
            </a:r>
            <a:endParaRPr sz="28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lt1"/>
                </a:solidFill>
              </a:rPr>
              <a:t>Comparison</a:t>
            </a:r>
            <a:endParaRPr sz="2800" b="1">
              <a:solidFill>
                <a:schemeClr val="lt1"/>
              </a:solidFill>
            </a:endParaRPr>
          </a:p>
        </p:txBody>
      </p:sp>
      <p:sp>
        <p:nvSpPr>
          <p:cNvPr id="230" name="Google Shape;230;p26"/>
          <p:cNvSpPr txBox="1">
            <a:spLocks noGrp="1"/>
          </p:cNvSpPr>
          <p:nvPr>
            <p:ph type="body" idx="1"/>
          </p:nvPr>
        </p:nvSpPr>
        <p:spPr>
          <a:xfrm>
            <a:off x="766800" y="2366050"/>
            <a:ext cx="1960200" cy="37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lt1"/>
                </a:solidFill>
              </a:rPr>
              <a:t>Siemens </a:t>
            </a:r>
            <a:endParaRPr sz="2000" b="1">
              <a:solidFill>
                <a:schemeClr val="lt1"/>
              </a:solidFill>
            </a:endParaRPr>
          </a:p>
        </p:txBody>
      </p:sp>
      <p:sp>
        <p:nvSpPr>
          <p:cNvPr id="231" name="Google Shape;231;p26"/>
          <p:cNvSpPr txBox="1">
            <a:spLocks noGrp="1"/>
          </p:cNvSpPr>
          <p:nvPr>
            <p:ph type="sldNum" idx="12"/>
          </p:nvPr>
        </p:nvSpPr>
        <p:spPr>
          <a:xfrm>
            <a:off x="478800" y="6444000"/>
            <a:ext cx="288000" cy="21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  <p:sp>
        <p:nvSpPr>
          <p:cNvPr id="232" name="Google Shape;232;p26"/>
          <p:cNvSpPr txBox="1">
            <a:spLocks noGrp="1"/>
          </p:cNvSpPr>
          <p:nvPr>
            <p:ph type="body" idx="1"/>
          </p:nvPr>
        </p:nvSpPr>
        <p:spPr>
          <a:xfrm>
            <a:off x="7984025" y="2366050"/>
            <a:ext cx="3375300" cy="37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>
                <a:solidFill>
                  <a:schemeClr val="lt1"/>
                </a:solidFill>
              </a:rPr>
              <a:t>Concept Smoke Aviator UL </a:t>
            </a:r>
            <a:endParaRPr sz="1900" b="1">
              <a:solidFill>
                <a:schemeClr val="lt1"/>
              </a:solidFill>
            </a:endParaRPr>
          </a:p>
        </p:txBody>
      </p:sp>
      <p:pic>
        <p:nvPicPr>
          <p:cNvPr id="233" name="Google Shape;233;p26"/>
          <p:cNvPicPr preferRelativeResize="0"/>
          <p:nvPr/>
        </p:nvPicPr>
        <p:blipFill rotWithShape="1">
          <a:blip r:embed="rId4">
            <a:alphaModFix/>
          </a:blip>
          <a:srcRect l="39434" t="50763" r="36755"/>
          <a:stretch/>
        </p:blipFill>
        <p:spPr>
          <a:xfrm>
            <a:off x="766788" y="2846261"/>
            <a:ext cx="3559500" cy="361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6" descr="Ähnliches Foto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71473" y="2852943"/>
            <a:ext cx="3600400" cy="36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7"/>
          <p:cNvSpPr txBox="1">
            <a:spLocks noGrp="1"/>
          </p:cNvSpPr>
          <p:nvPr>
            <p:ph type="sldNum" idx="12"/>
          </p:nvPr>
        </p:nvSpPr>
        <p:spPr>
          <a:xfrm>
            <a:off x="478800" y="6444000"/>
            <a:ext cx="288000" cy="21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  <p:pic>
        <p:nvPicPr>
          <p:cNvPr id="241" name="Google Shape;24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000" y="1122900"/>
            <a:ext cx="4192061" cy="36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8450" y="1122900"/>
            <a:ext cx="4284074" cy="3533851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7"/>
          <p:cNvSpPr txBox="1">
            <a:spLocks noGrp="1"/>
          </p:cNvSpPr>
          <p:nvPr>
            <p:ph type="title"/>
          </p:nvPr>
        </p:nvSpPr>
        <p:spPr>
          <a:xfrm>
            <a:off x="480000" y="524700"/>
            <a:ext cx="11232000" cy="90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accent1"/>
                </a:solidFill>
              </a:rPr>
              <a:t>Smoke machine Design Details</a:t>
            </a:r>
            <a:endParaRPr sz="2800" b="1">
              <a:solidFill>
                <a:schemeClr val="accent1"/>
              </a:solidFill>
            </a:endParaRPr>
          </a:p>
        </p:txBody>
      </p:sp>
      <p:pic>
        <p:nvPicPr>
          <p:cNvPr id="244" name="Google Shape;244;p27"/>
          <p:cNvPicPr preferRelativeResize="0"/>
          <p:nvPr/>
        </p:nvPicPr>
        <p:blipFill rotWithShape="1">
          <a:blip r:embed="rId5">
            <a:alphaModFix/>
          </a:blip>
          <a:srcRect l="8273" t="30890" b="21926"/>
          <a:stretch/>
        </p:blipFill>
        <p:spPr>
          <a:xfrm rot="10800000">
            <a:off x="1890474" y="4795276"/>
            <a:ext cx="1969151" cy="1800924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7"/>
          <p:cNvSpPr txBox="1"/>
          <p:nvPr/>
        </p:nvSpPr>
        <p:spPr>
          <a:xfrm>
            <a:off x="766800" y="5335600"/>
            <a:ext cx="104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Top view</a:t>
            </a:r>
            <a:endParaRPr/>
          </a:p>
        </p:txBody>
      </p:sp>
      <p:pic>
        <p:nvPicPr>
          <p:cNvPr id="246" name="Google Shape;246;p27" descr="Ein Bild, das Haushaltsgerät, Aluminium, Gerät, Im Haus enthält.&#10;&#10;Automatisch generierte Beschreibung"/>
          <p:cNvPicPr preferRelativeResize="0"/>
          <p:nvPr/>
        </p:nvPicPr>
        <p:blipFill rotWithShape="1">
          <a:blip r:embed="rId6">
            <a:alphaModFix/>
          </a:blip>
          <a:srcRect l="17870" r="29445"/>
          <a:stretch/>
        </p:blipFill>
        <p:spPr>
          <a:xfrm rot="10800000">
            <a:off x="8999596" y="4779338"/>
            <a:ext cx="1853729" cy="183279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7"/>
          <p:cNvSpPr txBox="1"/>
          <p:nvPr/>
        </p:nvSpPr>
        <p:spPr>
          <a:xfrm>
            <a:off x="7955600" y="5589500"/>
            <a:ext cx="104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Top view</a:t>
            </a:r>
            <a:endParaRPr/>
          </a:p>
        </p:txBody>
      </p:sp>
      <p:sp>
        <p:nvSpPr>
          <p:cNvPr id="248" name="Google Shape;248;p27"/>
          <p:cNvSpPr txBox="1">
            <a:spLocks noGrp="1"/>
          </p:cNvSpPr>
          <p:nvPr>
            <p:ph type="body" idx="1"/>
          </p:nvPr>
        </p:nvSpPr>
        <p:spPr>
          <a:xfrm>
            <a:off x="4866475" y="1339850"/>
            <a:ext cx="2980200" cy="249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lt2"/>
                </a:solidFill>
              </a:rPr>
              <a:t>Design differences</a:t>
            </a:r>
            <a:endParaRPr sz="2200" b="1">
              <a:solidFill>
                <a:schemeClr val="lt2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</a:pPr>
            <a:r>
              <a:rPr lang="en-GB" sz="1600">
                <a:solidFill>
                  <a:schemeClr val="lt2"/>
                </a:solidFill>
              </a:rPr>
              <a:t>Deflection Plate</a:t>
            </a:r>
            <a:endParaRPr sz="1600">
              <a:solidFill>
                <a:schemeClr val="lt2"/>
              </a:solidFill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•"/>
            </a:pPr>
            <a:r>
              <a:rPr lang="en-GB" sz="1600">
                <a:solidFill>
                  <a:schemeClr val="lt2"/>
                </a:solidFill>
              </a:rPr>
              <a:t>Handling of Paraffin dripping </a:t>
            </a:r>
            <a:endParaRPr sz="1600">
              <a:solidFill>
                <a:schemeClr val="lt2"/>
              </a:solidFill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•"/>
            </a:pPr>
            <a:r>
              <a:rPr lang="en-GB" sz="1600">
                <a:solidFill>
                  <a:schemeClr val="lt2"/>
                </a:solidFill>
              </a:rPr>
              <a:t>Heater design </a:t>
            </a:r>
            <a:endParaRPr sz="1600">
              <a:solidFill>
                <a:schemeClr val="lt2"/>
              </a:solidFill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•"/>
            </a:pPr>
            <a:r>
              <a:rPr lang="en-GB" sz="1600">
                <a:solidFill>
                  <a:schemeClr val="lt2"/>
                </a:solidFill>
              </a:rPr>
              <a:t>Oil reservoir temperature compensation</a:t>
            </a:r>
            <a:endParaRPr sz="1600">
              <a:solidFill>
                <a:schemeClr val="lt2"/>
              </a:solidFill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•"/>
            </a:pPr>
            <a:r>
              <a:rPr lang="en-GB" sz="1600">
                <a:solidFill>
                  <a:schemeClr val="lt2"/>
                </a:solidFill>
              </a:rPr>
              <a:t>Micrometer Valve</a:t>
            </a:r>
            <a:endParaRPr sz="1600">
              <a:solidFill>
                <a:schemeClr val="lt2"/>
              </a:solidFill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•"/>
            </a:pPr>
            <a:r>
              <a:rPr lang="en-GB" sz="1600">
                <a:solidFill>
                  <a:schemeClr val="lt2"/>
                </a:solidFill>
              </a:rPr>
              <a:t>Purge Button</a:t>
            </a:r>
            <a:endParaRPr sz="1600">
              <a:solidFill>
                <a:schemeClr val="l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2"/>
              </a:solidFill>
            </a:endParaRPr>
          </a:p>
        </p:txBody>
      </p:sp>
      <p:sp>
        <p:nvSpPr>
          <p:cNvPr id="249" name="Google Shape;249;p27"/>
          <p:cNvSpPr txBox="1"/>
          <p:nvPr/>
        </p:nvSpPr>
        <p:spPr>
          <a:xfrm>
            <a:off x="5164375" y="5913450"/>
            <a:ext cx="23844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lt2"/>
                </a:solidFill>
              </a:rPr>
              <a:t>Note: Aviator 440 and Mini Aviator not yet investigated</a:t>
            </a:r>
            <a:endParaRPr sz="1700">
              <a:solidFill>
                <a:schemeClr val="l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8"/>
          <p:cNvSpPr txBox="1">
            <a:spLocks noGrp="1"/>
          </p:cNvSpPr>
          <p:nvPr>
            <p:ph type="title"/>
          </p:nvPr>
        </p:nvSpPr>
        <p:spPr>
          <a:xfrm>
            <a:off x="480000" y="362750"/>
            <a:ext cx="11232000" cy="90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accent1"/>
                </a:solidFill>
              </a:rPr>
              <a:t>Alignment of settings</a:t>
            </a:r>
            <a:endParaRPr sz="2800" b="1">
              <a:solidFill>
                <a:schemeClr val="accent1"/>
              </a:solidFill>
            </a:endParaRPr>
          </a:p>
        </p:txBody>
      </p:sp>
      <p:pic>
        <p:nvPicPr>
          <p:cNvPr id="255" name="Google Shape;25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1714074"/>
            <a:ext cx="6095996" cy="342985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8"/>
          <p:cNvSpPr txBox="1"/>
          <p:nvPr/>
        </p:nvSpPr>
        <p:spPr>
          <a:xfrm>
            <a:off x="2953885" y="2335773"/>
            <a:ext cx="112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Siemens</a:t>
            </a:r>
            <a:endParaRPr/>
          </a:p>
        </p:txBody>
      </p:sp>
      <p:sp>
        <p:nvSpPr>
          <p:cNvPr id="257" name="Google Shape;257;p28"/>
          <p:cNvSpPr txBox="1"/>
          <p:nvPr/>
        </p:nvSpPr>
        <p:spPr>
          <a:xfrm>
            <a:off x="588975" y="5293400"/>
            <a:ext cx="6663300" cy="96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lt2"/>
                </a:solidFill>
              </a:rPr>
              <a:t>Aviator UL setting to replicate Siemens P5:</a:t>
            </a:r>
            <a:endParaRPr sz="1900">
              <a:solidFill>
                <a:schemeClr val="lt2"/>
              </a:solidFill>
            </a:endParaRPr>
          </a:p>
          <a:p>
            <a:pPr marL="457200" marR="0" lvl="0" indent="-3492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●"/>
            </a:pPr>
            <a:r>
              <a:rPr lang="en-GB" sz="1900">
                <a:solidFill>
                  <a:schemeClr val="lt2"/>
                </a:solidFill>
              </a:rPr>
              <a:t>continuous smoke production</a:t>
            </a:r>
            <a:endParaRPr sz="1500">
              <a:solidFill>
                <a:schemeClr val="lt2"/>
              </a:solidFill>
            </a:endParaRPr>
          </a:p>
          <a:p>
            <a:pPr marL="457200" marR="0" lvl="0" indent="-3492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●"/>
            </a:pPr>
            <a:r>
              <a:rPr lang="en-GB" sz="1900">
                <a:solidFill>
                  <a:schemeClr val="lt2"/>
                </a:solidFill>
              </a:rPr>
              <a:t>2.5 bar, 8 Turns, comparable pressure hose diameter</a:t>
            </a:r>
            <a:endParaRPr sz="1500">
              <a:solidFill>
                <a:schemeClr val="lt2"/>
              </a:solidFill>
            </a:endParaRPr>
          </a:p>
        </p:txBody>
      </p:sp>
      <p:cxnSp>
        <p:nvCxnSpPr>
          <p:cNvPr id="258" name="Google Shape;258;p28"/>
          <p:cNvCxnSpPr>
            <a:stCxn id="256" idx="1"/>
          </p:cNvCxnSpPr>
          <p:nvPr/>
        </p:nvCxnSpPr>
        <p:spPr>
          <a:xfrm flipH="1">
            <a:off x="2217985" y="2520423"/>
            <a:ext cx="735900" cy="573000"/>
          </a:xfrm>
          <a:prstGeom prst="straightConnector1">
            <a:avLst/>
          </a:prstGeom>
          <a:noFill/>
          <a:ln w="38100" cap="flat" cmpd="sng">
            <a:solidFill>
              <a:srgbClr val="B4A7D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9" name="Google Shape;259;p28"/>
          <p:cNvCxnSpPr>
            <a:stCxn id="256" idx="1"/>
          </p:cNvCxnSpPr>
          <p:nvPr/>
        </p:nvCxnSpPr>
        <p:spPr>
          <a:xfrm flipH="1">
            <a:off x="2793685" y="2520423"/>
            <a:ext cx="160200" cy="1819800"/>
          </a:xfrm>
          <a:prstGeom prst="straightConnector1">
            <a:avLst/>
          </a:prstGeom>
          <a:noFill/>
          <a:ln w="19050" cap="flat" cmpd="sng">
            <a:solidFill>
              <a:srgbClr val="FB5BF0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260" name="Google Shape;260;p28"/>
          <p:cNvSpPr txBox="1"/>
          <p:nvPr/>
        </p:nvSpPr>
        <p:spPr>
          <a:xfrm>
            <a:off x="4080685" y="3093423"/>
            <a:ext cx="112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Aviator</a:t>
            </a:r>
            <a:endParaRPr/>
          </a:p>
        </p:txBody>
      </p:sp>
      <p:cxnSp>
        <p:nvCxnSpPr>
          <p:cNvPr id="261" name="Google Shape;261;p28"/>
          <p:cNvCxnSpPr>
            <a:stCxn id="260" idx="1"/>
          </p:cNvCxnSpPr>
          <p:nvPr/>
        </p:nvCxnSpPr>
        <p:spPr>
          <a:xfrm flipH="1">
            <a:off x="3357085" y="3278073"/>
            <a:ext cx="723600" cy="9303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2" name="Google Shape;262;p28"/>
          <p:cNvCxnSpPr>
            <a:stCxn id="260" idx="1"/>
          </p:cNvCxnSpPr>
          <p:nvPr/>
        </p:nvCxnSpPr>
        <p:spPr>
          <a:xfrm flipH="1">
            <a:off x="3477085" y="3278073"/>
            <a:ext cx="603600" cy="12900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63" name="Google Shape;263;p28"/>
          <p:cNvSpPr txBox="1"/>
          <p:nvPr/>
        </p:nvSpPr>
        <p:spPr>
          <a:xfrm>
            <a:off x="2902460" y="2806923"/>
            <a:ext cx="1126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FF"/>
                </a:solidFill>
              </a:rPr>
              <a:t>Mean</a:t>
            </a:r>
            <a:endParaRPr sz="800">
              <a:solidFill>
                <a:srgbClr val="FF00FF"/>
              </a:solidFill>
            </a:endParaRPr>
          </a:p>
        </p:txBody>
      </p:sp>
      <p:sp>
        <p:nvSpPr>
          <p:cNvPr id="264" name="Google Shape;264;p28"/>
          <p:cNvSpPr txBox="1"/>
          <p:nvPr/>
        </p:nvSpPr>
        <p:spPr>
          <a:xfrm>
            <a:off x="3846160" y="3690673"/>
            <a:ext cx="1126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4"/>
                </a:solidFill>
              </a:rPr>
              <a:t>Mean</a:t>
            </a:r>
            <a:endParaRPr sz="800">
              <a:solidFill>
                <a:schemeClr val="accent4"/>
              </a:solidFill>
            </a:endParaRPr>
          </a:p>
        </p:txBody>
      </p:sp>
      <p:pic>
        <p:nvPicPr>
          <p:cNvPr id="2" name="YouCut_20230531_0809020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83144" y="116878"/>
            <a:ext cx="3673929" cy="6531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9"/>
          <p:cNvSpPr txBox="1">
            <a:spLocks noGrp="1"/>
          </p:cNvSpPr>
          <p:nvPr>
            <p:ph type="body" idx="1"/>
          </p:nvPr>
        </p:nvSpPr>
        <p:spPr>
          <a:xfrm>
            <a:off x="766800" y="1557350"/>
            <a:ext cx="91599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9999" lvl="0" indent="-84749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None/>
            </a:pPr>
            <a:r>
              <a:rPr lang="en-GB" sz="2300" b="1">
                <a:solidFill>
                  <a:schemeClr val="lt2"/>
                </a:solidFill>
              </a:rPr>
              <a:t>Re-discuss / consolidate in the Smoke Task Group: </a:t>
            </a:r>
            <a:endParaRPr sz="2300" b="1">
              <a:solidFill>
                <a:schemeClr val="lt2"/>
              </a:solidFill>
            </a:endParaRPr>
          </a:p>
          <a:p>
            <a:pPr marL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2"/>
              </a:solidFill>
            </a:endParaRPr>
          </a:p>
          <a:p>
            <a:pPr marL="457200" lvl="0" indent="-3619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Char char="•"/>
            </a:pPr>
            <a:r>
              <a:rPr lang="en-GB" sz="2100">
                <a:solidFill>
                  <a:schemeClr val="lt2"/>
                </a:solidFill>
              </a:rPr>
              <a:t>Vertical velocity test procedure</a:t>
            </a:r>
            <a:endParaRPr sz="2100">
              <a:solidFill>
                <a:schemeClr val="lt2"/>
              </a:solidFill>
            </a:endParaRPr>
          </a:p>
          <a:p>
            <a:pPr marL="1371600" lvl="1" indent="-3619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Char char="–"/>
            </a:pPr>
            <a:r>
              <a:rPr lang="en-GB" sz="2100">
                <a:solidFill>
                  <a:schemeClr val="lt2"/>
                </a:solidFill>
              </a:rPr>
              <a:t>Introduce Smoke rate of rise requirements: speed criterion in proposed open vertical channel</a:t>
            </a:r>
            <a:endParaRPr sz="2100">
              <a:solidFill>
                <a:schemeClr val="lt2"/>
              </a:solidFill>
            </a:endParaRPr>
          </a:p>
          <a:p>
            <a:pPr marL="457200" lvl="0" indent="-3619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Char char="•"/>
            </a:pPr>
            <a:r>
              <a:rPr lang="en-GB" sz="2100">
                <a:solidFill>
                  <a:schemeClr val="lt2"/>
                </a:solidFill>
              </a:rPr>
              <a:t>Steady state light obscuration discussion points: </a:t>
            </a:r>
            <a:endParaRPr sz="2100">
              <a:solidFill>
                <a:schemeClr val="lt2"/>
              </a:solidFill>
            </a:endParaRPr>
          </a:p>
          <a:p>
            <a:pPr marL="1371600" lvl="1" indent="-3619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Char char="–"/>
            </a:pPr>
            <a:r>
              <a:rPr lang="en-GB" sz="2100">
                <a:solidFill>
                  <a:schemeClr val="lt2"/>
                </a:solidFill>
              </a:rPr>
              <a:t>Ventilation for homogenous smoke distribution </a:t>
            </a:r>
            <a:endParaRPr sz="2100">
              <a:solidFill>
                <a:schemeClr val="lt2"/>
              </a:solidFill>
            </a:endParaRPr>
          </a:p>
          <a:p>
            <a:pPr marL="1371600" lvl="1" indent="-3619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Char char="–"/>
            </a:pPr>
            <a:r>
              <a:rPr lang="en-GB" sz="2100">
                <a:solidFill>
                  <a:schemeClr val="lt2"/>
                </a:solidFill>
              </a:rPr>
              <a:t>Introduction of test chamber scaling factor or tolerances in order to achieve flexibility in chamber dimensions</a:t>
            </a:r>
            <a:endParaRPr sz="2100">
              <a:solidFill>
                <a:schemeClr val="lt2"/>
              </a:solidFill>
            </a:endParaRPr>
          </a:p>
          <a:p>
            <a:pPr marL="450000" lvl="0" indent="-3619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Char char="•"/>
            </a:pPr>
            <a:r>
              <a:rPr lang="en-GB" sz="2100">
                <a:solidFill>
                  <a:schemeClr val="lt2"/>
                </a:solidFill>
              </a:rPr>
              <a:t>Repeatability</a:t>
            </a:r>
            <a:endParaRPr sz="2100">
              <a:solidFill>
                <a:schemeClr val="lt2"/>
              </a:solidFill>
            </a:endParaRPr>
          </a:p>
          <a:p>
            <a:pPr marL="450000" lvl="0" indent="-3619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Char char="•"/>
            </a:pPr>
            <a:r>
              <a:rPr lang="en-GB" sz="2100">
                <a:solidFill>
                  <a:schemeClr val="lt2"/>
                </a:solidFill>
              </a:rPr>
              <a:t>Particle size vs. optical effect (eventually easier to measure) </a:t>
            </a:r>
            <a:endParaRPr sz="2100">
              <a:solidFill>
                <a:schemeClr val="lt2"/>
              </a:solidFill>
            </a:endParaRPr>
          </a:p>
          <a:p>
            <a:pPr marL="45720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2"/>
              </a:solidFill>
            </a:endParaRPr>
          </a:p>
          <a:p>
            <a:pPr marL="179999" lvl="0" indent="-84749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None/>
            </a:pPr>
            <a:r>
              <a:rPr lang="en-GB" sz="2100">
                <a:solidFill>
                  <a:schemeClr val="lt2"/>
                </a:solidFill>
              </a:rPr>
              <a:t>Discard Horizontal Velocity</a:t>
            </a:r>
            <a:endParaRPr sz="2100">
              <a:solidFill>
                <a:schemeClr val="lt2"/>
              </a:solidFill>
            </a:endParaRPr>
          </a:p>
          <a:p>
            <a:pPr marL="179999" lvl="0" indent="-84749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None/>
            </a:pPr>
            <a:endParaRPr sz="2100">
              <a:solidFill>
                <a:schemeClr val="lt2"/>
              </a:solidFill>
            </a:endParaRPr>
          </a:p>
        </p:txBody>
      </p:sp>
      <p:sp>
        <p:nvSpPr>
          <p:cNvPr id="272" name="Google Shape;272;p29"/>
          <p:cNvSpPr txBox="1">
            <a:spLocks noGrp="1"/>
          </p:cNvSpPr>
          <p:nvPr>
            <p:ph type="sldNum" idx="12"/>
          </p:nvPr>
        </p:nvSpPr>
        <p:spPr>
          <a:xfrm>
            <a:off x="478800" y="6444000"/>
            <a:ext cx="28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  <p:sp>
        <p:nvSpPr>
          <p:cNvPr id="273" name="Google Shape;273;p29"/>
          <p:cNvSpPr txBox="1">
            <a:spLocks noGrp="1"/>
          </p:cNvSpPr>
          <p:nvPr>
            <p:ph type="title"/>
          </p:nvPr>
        </p:nvSpPr>
        <p:spPr>
          <a:xfrm>
            <a:off x="480000" y="657225"/>
            <a:ext cx="11232000" cy="42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accent1"/>
                </a:solidFill>
              </a:rPr>
              <a:t>Conclusion</a:t>
            </a:r>
            <a:endParaRPr sz="2800" b="1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0"/>
          <p:cNvSpPr txBox="1">
            <a:spLocks noGrp="1"/>
          </p:cNvSpPr>
          <p:nvPr>
            <p:ph type="body" idx="1"/>
          </p:nvPr>
        </p:nvSpPr>
        <p:spPr>
          <a:xfrm>
            <a:off x="3886247" y="2966527"/>
            <a:ext cx="6507180" cy="45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</a:pPr>
            <a:r>
              <a:rPr lang="en-GB"/>
              <a:t>Thank you</a:t>
            </a:r>
            <a:endParaRPr/>
          </a:p>
        </p:txBody>
      </p:sp>
      <p:sp>
        <p:nvSpPr>
          <p:cNvPr id="279" name="Google Shape;279;p30"/>
          <p:cNvSpPr txBox="1">
            <a:spLocks noGrp="1"/>
          </p:cNvSpPr>
          <p:nvPr>
            <p:ph type="body" idx="4294967295"/>
          </p:nvPr>
        </p:nvSpPr>
        <p:spPr>
          <a:xfrm>
            <a:off x="3886246" y="3688108"/>
            <a:ext cx="6362985" cy="902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</a:pPr>
            <a:r>
              <a:rPr lang="en-GB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This document and all information contained herein is the sole property of </a:t>
            </a:r>
            <a:r>
              <a:rPr lang="en-GB" sz="1000">
                <a:solidFill>
                  <a:srgbClr val="FFFFFF"/>
                </a:solidFill>
              </a:rPr>
              <a:t>Airbus</a:t>
            </a:r>
            <a:r>
              <a:rPr lang="en-GB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No intellectual property rights are granted by the delivery of this document or the disclosure of its content. This document shall not be reproduced or disclosed to a third party without the expressed written consent of Airbus. This document and its content shall not be used for any purpose other than that for which it is supplied.</a:t>
            </a:r>
            <a:endParaRPr sz="10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</a:pPr>
            <a:r>
              <a:rPr lang="en-GB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Airbus, its logo and product names are registered trademarks.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280" name="Google Shape;280;p30"/>
          <p:cNvSpPr txBox="1">
            <a:spLocks noGrp="1"/>
          </p:cNvSpPr>
          <p:nvPr>
            <p:ph type="ftr" idx="11"/>
          </p:nvPr>
        </p:nvSpPr>
        <p:spPr>
          <a:xfrm>
            <a:off x="3886246" y="3479728"/>
            <a:ext cx="7002626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Airbus (Specify your Legal Entity YEAR) / Presentation title runs here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478800" y="655200"/>
            <a:ext cx="11232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</a:pPr>
            <a:r>
              <a:rPr lang="en-GB" sz="2800" b="1">
                <a:solidFill>
                  <a:schemeClr val="accent1"/>
                </a:solidFill>
              </a:rPr>
              <a:t>Smoke Task Group</a:t>
            </a:r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ldNum" idx="12"/>
          </p:nvPr>
        </p:nvSpPr>
        <p:spPr>
          <a:xfrm>
            <a:off x="478800" y="6444000"/>
            <a:ext cx="28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  <p:pic>
        <p:nvPicPr>
          <p:cNvPr id="87" name="Google Shape;8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7725" y="1300450"/>
            <a:ext cx="7139224" cy="5143550"/>
          </a:xfrm>
          <a:prstGeom prst="rect">
            <a:avLst/>
          </a:prstGeom>
          <a:noFill/>
          <a:ln>
            <a:noFill/>
          </a:ln>
          <a:effectLst>
            <a:outerShdw blurRad="300038" dist="238125" dir="258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8" name="Google Shape;88;p13"/>
          <p:cNvSpPr txBox="1"/>
          <p:nvPr/>
        </p:nvSpPr>
        <p:spPr>
          <a:xfrm>
            <a:off x="289200" y="5482500"/>
            <a:ext cx="37197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Source: M. Karp, Development of a smoke Generator Handbook for Cargo Compartment Smoke Detection, The Tenth Triennial International Fire &amp; Cabin Safety Research Conference, Oct 2022</a:t>
            </a:r>
            <a:endParaRPr sz="1100"/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/>
          </p:nvPr>
        </p:nvSpPr>
        <p:spPr>
          <a:xfrm>
            <a:off x="478800" y="1671175"/>
            <a:ext cx="3619800" cy="26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</a:pPr>
            <a:r>
              <a:rPr lang="en-GB" sz="2100">
                <a:solidFill>
                  <a:schemeClr val="accent1"/>
                </a:solidFill>
              </a:rPr>
              <a:t>Achieve Internationally standardized approach for smoke quantities to be used for showing of compliance to CS25.858a</a:t>
            </a:r>
            <a:endParaRPr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4"/>
          <p:cNvPicPr preferRelativeResize="0"/>
          <p:nvPr/>
        </p:nvPicPr>
        <p:blipFill rotWithShape="1">
          <a:blip r:embed="rId3">
            <a:alphaModFix/>
          </a:blip>
          <a:srcRect l="9613" r="7871"/>
          <a:stretch/>
        </p:blipFill>
        <p:spPr>
          <a:xfrm>
            <a:off x="0" y="1156525"/>
            <a:ext cx="12192001" cy="568615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 txBox="1">
            <a:spLocks noGrp="1"/>
          </p:cNvSpPr>
          <p:nvPr>
            <p:ph type="title"/>
          </p:nvPr>
        </p:nvSpPr>
        <p:spPr>
          <a:xfrm>
            <a:off x="239100" y="561975"/>
            <a:ext cx="11232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</a:pPr>
            <a:r>
              <a:rPr lang="en-GB" sz="2800" b="1">
                <a:solidFill>
                  <a:schemeClr val="accent1"/>
                </a:solidFill>
              </a:rPr>
              <a:t>Smoke Task Group - status</a:t>
            </a:r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body" idx="1"/>
          </p:nvPr>
        </p:nvSpPr>
        <p:spPr>
          <a:xfrm>
            <a:off x="1238425" y="1519200"/>
            <a:ext cx="96279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omic Sans MS"/>
              <a:buChar char="•"/>
            </a:pPr>
            <a:r>
              <a:rPr lang="en-GB" sz="21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Last FAA Smoke task Group meeting before Covid-19</a:t>
            </a:r>
            <a:endParaRPr sz="21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619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omic Sans MS"/>
              <a:buChar char="•"/>
            </a:pPr>
            <a:r>
              <a:rPr lang="en-GB" sz="21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No FAA Technical Report published to date, draft for task group discussions available</a:t>
            </a:r>
            <a:endParaRPr sz="21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619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omic Sans MS"/>
              <a:buChar char="•"/>
            </a:pPr>
            <a:r>
              <a:rPr lang="en-GB" sz="21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Parameters for standardization and their values have been proposed by FAA and are agreed in the group</a:t>
            </a:r>
            <a:endParaRPr sz="21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619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omic Sans MS"/>
              <a:buChar char="•"/>
            </a:pPr>
            <a:r>
              <a:rPr lang="en-GB" sz="21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Several publications at conferences reflecting the actual status of the discussions</a:t>
            </a:r>
            <a:endParaRPr sz="21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619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omic Sans MS"/>
              <a:buChar char="–"/>
            </a:pPr>
            <a:r>
              <a:rPr lang="en-GB" sz="21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AUBE 21: M. Karp: Characterizing Smoke Generator Smoke Transport for Aircraft Cargo Smoke Detection Certification</a:t>
            </a:r>
            <a:endParaRPr sz="21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619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omic Sans MS"/>
              <a:buChar char="–"/>
            </a:pPr>
            <a:r>
              <a:rPr lang="en-GB" sz="21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Tenth Triennial Cabin Safety Conference 22: M. Karp: Development of a  Smoke Generator Handbook for Cargo Smoke Detection </a:t>
            </a:r>
            <a:endParaRPr sz="21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79999" lvl="0" indent="-84749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None/>
            </a:pPr>
            <a:endParaRPr sz="21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79999" lvl="0" indent="-84749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None/>
            </a:pPr>
            <a:endParaRPr sz="21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sldNum" idx="12"/>
          </p:nvPr>
        </p:nvSpPr>
        <p:spPr>
          <a:xfrm>
            <a:off x="478800" y="6444000"/>
            <a:ext cx="28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sldNum" idx="12"/>
          </p:nvPr>
        </p:nvSpPr>
        <p:spPr>
          <a:xfrm>
            <a:off x="478800" y="6444000"/>
            <a:ext cx="288000" cy="21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  <p:pic>
        <p:nvPicPr>
          <p:cNvPr id="105" name="Google Shape;10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799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480000" y="912925"/>
            <a:ext cx="11232000" cy="90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900">
                <a:solidFill>
                  <a:schemeClr val="lt1"/>
                </a:solidFill>
              </a:rPr>
              <a:t>Horizontal Smoke Transport</a:t>
            </a:r>
            <a:endParaRPr sz="4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>
            <a:spLocks noGrp="1"/>
          </p:cNvSpPr>
          <p:nvPr>
            <p:ph type="sldNum" idx="12"/>
          </p:nvPr>
        </p:nvSpPr>
        <p:spPr>
          <a:xfrm>
            <a:off x="478800" y="6444000"/>
            <a:ext cx="28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pic>
        <p:nvPicPr>
          <p:cNvPr id="113" name="Google Shape;11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1450" y="1445800"/>
            <a:ext cx="6565000" cy="4825075"/>
          </a:xfrm>
          <a:prstGeom prst="rect">
            <a:avLst/>
          </a:prstGeom>
          <a:noFill/>
          <a:ln>
            <a:noFill/>
          </a:ln>
          <a:effectLst>
            <a:outerShdw blurRad="57150" dist="123825" dir="2820000" algn="bl" rotWithShape="0">
              <a:srgbClr val="000000">
                <a:alpha val="69000"/>
              </a:srgbClr>
            </a:outerShdw>
          </a:effectLst>
        </p:spPr>
      </p:pic>
      <p:sp>
        <p:nvSpPr>
          <p:cNvPr id="114" name="Google Shape;114;p16"/>
          <p:cNvSpPr txBox="1"/>
          <p:nvPr/>
        </p:nvSpPr>
        <p:spPr>
          <a:xfrm>
            <a:off x="1320750" y="5070275"/>
            <a:ext cx="2537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Source: M. Karp, Development of a smoke Generator Handbook for Cargo Compartment Smoke Detection, The Tenth Triennial International Fire &amp; Cabin Safety Research Conference, Oct 2022</a:t>
            </a:r>
            <a:endParaRPr sz="1100"/>
          </a:p>
        </p:txBody>
      </p:sp>
      <p:sp>
        <p:nvSpPr>
          <p:cNvPr id="115" name="Google Shape;115;p16"/>
          <p:cNvSpPr txBox="1"/>
          <p:nvPr/>
        </p:nvSpPr>
        <p:spPr>
          <a:xfrm>
            <a:off x="478800" y="657225"/>
            <a:ext cx="4221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accent1"/>
                </a:solidFill>
              </a:rPr>
              <a:t>Work performed</a:t>
            </a:r>
            <a:endParaRPr sz="2800" b="1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7" descr="Ein Bild, das Boden, drinnen, Raum, Möbel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23" y="0"/>
            <a:ext cx="12177953" cy="6857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p17"/>
          <p:cNvCxnSpPr/>
          <p:nvPr/>
        </p:nvCxnSpPr>
        <p:spPr>
          <a:xfrm rot="10800000">
            <a:off x="9370248" y="5004494"/>
            <a:ext cx="245700" cy="540900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22" name="Google Shape;122;p17"/>
          <p:cNvSpPr txBox="1"/>
          <p:nvPr/>
        </p:nvSpPr>
        <p:spPr>
          <a:xfrm>
            <a:off x="9493045" y="5545394"/>
            <a:ext cx="252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Aviator </a:t>
            </a:r>
            <a:endParaRPr/>
          </a:p>
        </p:txBody>
      </p:sp>
      <p:cxnSp>
        <p:nvCxnSpPr>
          <p:cNvPr id="123" name="Google Shape;123;p17"/>
          <p:cNvCxnSpPr/>
          <p:nvPr/>
        </p:nvCxnSpPr>
        <p:spPr>
          <a:xfrm flipH="1">
            <a:off x="6096019" y="1681316"/>
            <a:ext cx="737400" cy="686700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24" name="Google Shape;124;p17"/>
          <p:cNvSpPr txBox="1"/>
          <p:nvPr/>
        </p:nvSpPr>
        <p:spPr>
          <a:xfrm>
            <a:off x="6833419" y="1311984"/>
            <a:ext cx="1495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MIREX 1 (10°)</a:t>
            </a:r>
            <a:endParaRPr/>
          </a:p>
        </p:txBody>
      </p:sp>
      <p:cxnSp>
        <p:nvCxnSpPr>
          <p:cNvPr id="125" name="Google Shape;125;p17"/>
          <p:cNvCxnSpPr/>
          <p:nvPr/>
        </p:nvCxnSpPr>
        <p:spPr>
          <a:xfrm flipH="1">
            <a:off x="3918174" y="1681316"/>
            <a:ext cx="585000" cy="686700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26" name="Google Shape;126;p17"/>
          <p:cNvSpPr txBox="1"/>
          <p:nvPr/>
        </p:nvSpPr>
        <p:spPr>
          <a:xfrm>
            <a:off x="4503174" y="1309526"/>
            <a:ext cx="1495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MIREX 2 (10°)</a:t>
            </a:r>
            <a:endParaRPr/>
          </a:p>
        </p:txBody>
      </p:sp>
      <p:cxnSp>
        <p:nvCxnSpPr>
          <p:cNvPr id="127" name="Google Shape;127;p17"/>
          <p:cNvCxnSpPr/>
          <p:nvPr/>
        </p:nvCxnSpPr>
        <p:spPr>
          <a:xfrm rot="10800000">
            <a:off x="3205190" y="2792361"/>
            <a:ext cx="236100" cy="2133600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28" name="Google Shape;128;p17"/>
          <p:cNvSpPr txBox="1"/>
          <p:nvPr/>
        </p:nvSpPr>
        <p:spPr>
          <a:xfrm>
            <a:off x="374918" y="4975573"/>
            <a:ext cx="374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DAQ (10 Samples / sec, 16 Bit, 0-15V)</a:t>
            </a:r>
            <a:endParaRPr/>
          </a:p>
        </p:txBody>
      </p:sp>
      <p:cxnSp>
        <p:nvCxnSpPr>
          <p:cNvPr id="129" name="Google Shape;129;p17"/>
          <p:cNvCxnSpPr/>
          <p:nvPr/>
        </p:nvCxnSpPr>
        <p:spPr>
          <a:xfrm rot="10800000">
            <a:off x="7590568" y="4149145"/>
            <a:ext cx="552600" cy="1076700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0" name="Google Shape;130;p17"/>
          <p:cNvSpPr txBox="1"/>
          <p:nvPr/>
        </p:nvSpPr>
        <p:spPr>
          <a:xfrm>
            <a:off x="8231659" y="5041179"/>
            <a:ext cx="878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110 V</a:t>
            </a:r>
            <a:endParaRPr/>
          </a:p>
        </p:txBody>
      </p:sp>
      <p:cxnSp>
        <p:nvCxnSpPr>
          <p:cNvPr id="131" name="Google Shape;131;p17"/>
          <p:cNvCxnSpPr/>
          <p:nvPr/>
        </p:nvCxnSpPr>
        <p:spPr>
          <a:xfrm rot="10800000" flipH="1">
            <a:off x="5346315" y="4806735"/>
            <a:ext cx="801600" cy="964800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2" name="Google Shape;132;p17"/>
          <p:cNvSpPr txBox="1"/>
          <p:nvPr/>
        </p:nvSpPr>
        <p:spPr>
          <a:xfrm>
            <a:off x="4626077" y="5730060"/>
            <a:ext cx="1263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</a:t>
            </a:r>
            <a:r>
              <a:rPr lang="en-GB" sz="1800" b="1" baseline="-2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GB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2 bar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8"/>
          <p:cNvPicPr preferRelativeResize="0"/>
          <p:nvPr/>
        </p:nvPicPr>
        <p:blipFill rotWithShape="1">
          <a:blip r:embed="rId3">
            <a:alphaModFix/>
          </a:blip>
          <a:srcRect l="34356" r="34353"/>
          <a:stretch/>
        </p:blipFill>
        <p:spPr>
          <a:xfrm>
            <a:off x="5320098" y="304800"/>
            <a:ext cx="3072701" cy="552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8"/>
          <p:cNvPicPr preferRelativeResize="0"/>
          <p:nvPr/>
        </p:nvPicPr>
        <p:blipFill rotWithShape="1">
          <a:blip r:embed="rId4">
            <a:alphaModFix/>
          </a:blip>
          <a:srcRect l="34517" r="34191"/>
          <a:stretch/>
        </p:blipFill>
        <p:spPr>
          <a:xfrm>
            <a:off x="9003599" y="304800"/>
            <a:ext cx="3072701" cy="5523757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8"/>
          <p:cNvSpPr txBox="1"/>
          <p:nvPr/>
        </p:nvSpPr>
        <p:spPr>
          <a:xfrm>
            <a:off x="7800166" y="6040103"/>
            <a:ext cx="210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s smoke emission</a:t>
            </a:r>
            <a:endParaRPr/>
          </a:p>
        </p:txBody>
      </p:sp>
      <p:sp>
        <p:nvSpPr>
          <p:cNvPr id="141" name="Google Shape;141;p18"/>
          <p:cNvSpPr txBox="1"/>
          <p:nvPr/>
        </p:nvSpPr>
        <p:spPr>
          <a:xfrm>
            <a:off x="6441532" y="275303"/>
            <a:ext cx="157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 s after start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10125036" y="275303"/>
            <a:ext cx="157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50 s after start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8"/>
          <p:cNvSpPr txBox="1"/>
          <p:nvPr/>
        </p:nvSpPr>
        <p:spPr>
          <a:xfrm>
            <a:off x="479431" y="304800"/>
            <a:ext cx="4464900" cy="55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lt2"/>
                </a:solidFill>
              </a:rPr>
              <a:t>Horizontal smoke duct</a:t>
            </a:r>
            <a:endParaRPr sz="2000" b="1">
              <a:solidFill>
                <a:schemeClr val="lt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2"/>
                </a:solidFill>
              </a:rPr>
              <a:t>Advantages: </a:t>
            </a:r>
            <a:endParaRPr sz="1600">
              <a:solidFill>
                <a:schemeClr val="lt2"/>
              </a:solidFill>
            </a:endParaRPr>
          </a:p>
          <a:p>
            <a:pPr marL="74295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•"/>
            </a:pPr>
            <a:r>
              <a:rPr lang="en-GB" sz="2000" i="0" u="none" strike="noStrike" cap="none">
                <a:solidFill>
                  <a:schemeClr val="lt2"/>
                </a:solidFill>
              </a:rPr>
              <a:t>Similar </a:t>
            </a:r>
            <a:r>
              <a:rPr lang="en-GB" sz="2000">
                <a:solidFill>
                  <a:schemeClr val="lt2"/>
                </a:solidFill>
              </a:rPr>
              <a:t>physical dimensions</a:t>
            </a:r>
            <a:r>
              <a:rPr lang="en-GB" sz="2000" i="0" u="none" strike="noStrike" cap="none">
                <a:solidFill>
                  <a:schemeClr val="lt2"/>
                </a:solidFill>
              </a:rPr>
              <a:t> as in cargo compartment</a:t>
            </a:r>
            <a:endParaRPr sz="1600">
              <a:solidFill>
                <a:schemeClr val="lt2"/>
              </a:solidFill>
            </a:endParaRPr>
          </a:p>
          <a:p>
            <a:pPr marL="74295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•"/>
            </a:pPr>
            <a:r>
              <a:rPr lang="en-GB" sz="2000">
                <a:solidFill>
                  <a:schemeClr val="lt2"/>
                </a:solidFill>
              </a:rPr>
              <a:t>Compact design</a:t>
            </a:r>
            <a:r>
              <a:rPr lang="en-GB" sz="2000" i="0" u="none" strike="noStrike" cap="none">
                <a:solidFill>
                  <a:schemeClr val="lt2"/>
                </a:solidFill>
              </a:rPr>
              <a:t> (compared to EN fire detection laboratory)</a:t>
            </a:r>
            <a:endParaRPr sz="2000">
              <a:solidFill>
                <a:schemeClr val="lt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2"/>
                </a:solidFill>
              </a:rPr>
              <a:t>Disadvantage: </a:t>
            </a:r>
            <a:endParaRPr sz="1600">
              <a:solidFill>
                <a:schemeClr val="lt2"/>
              </a:solidFill>
            </a:endParaRPr>
          </a:p>
          <a:p>
            <a:pPr marL="74295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•"/>
            </a:pPr>
            <a:r>
              <a:rPr lang="en-GB" sz="2000" i="0" u="none" strike="noStrike" cap="none">
                <a:solidFill>
                  <a:schemeClr val="lt2"/>
                </a:solidFill>
              </a:rPr>
              <a:t>Stratification and differences in flow velocities a</a:t>
            </a:r>
            <a:r>
              <a:rPr lang="en-GB" sz="2000">
                <a:solidFill>
                  <a:schemeClr val="lt2"/>
                </a:solidFill>
              </a:rPr>
              <a:t>long the cross-section of the duct</a:t>
            </a:r>
            <a:endParaRPr sz="2000" i="0" u="none" strike="noStrike" cap="none">
              <a:solidFill>
                <a:schemeClr val="lt2"/>
              </a:solidFill>
            </a:endParaRPr>
          </a:p>
          <a:p>
            <a:pPr marL="717550" marR="0" lvl="0" indent="-7175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2"/>
                </a:solidFill>
              </a:rPr>
              <a:t>	→ Hardly any possibility to define standardized and reproducible reference measurement.</a:t>
            </a:r>
            <a:endParaRPr sz="2000">
              <a:solidFill>
                <a:schemeClr val="lt2"/>
              </a:solidFill>
            </a:endParaRPr>
          </a:p>
          <a:p>
            <a:pPr marL="717550" marR="0" lvl="0" indent="-71755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/>
          <p:nvPr/>
        </p:nvSpPr>
        <p:spPr>
          <a:xfrm flipH="1">
            <a:off x="7153125" y="657225"/>
            <a:ext cx="38772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</a:rPr>
              <a:t>45 samples/sec, 7 min Test duration per “distance from ceiling”</a:t>
            </a:r>
            <a:endParaRPr sz="1600" b="1">
              <a:solidFill>
                <a:schemeClr val="dk1"/>
              </a:solidFill>
            </a:endParaRPr>
          </a:p>
        </p:txBody>
      </p:sp>
      <p:pic>
        <p:nvPicPr>
          <p:cNvPr id="149" name="Google Shape;149;p19" descr="Ein Bild, das Tisch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80413"/>
            <a:ext cx="12191999" cy="487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3400" y="1271000"/>
            <a:ext cx="5116324" cy="290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9"/>
          <p:cNvSpPr txBox="1"/>
          <p:nvPr/>
        </p:nvSpPr>
        <p:spPr>
          <a:xfrm>
            <a:off x="3031805" y="6057965"/>
            <a:ext cx="597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Concept Smoke UL, 6 heaters at 100%</a:t>
            </a:r>
            <a:endParaRPr/>
          </a:p>
        </p:txBody>
      </p:sp>
      <p:sp>
        <p:nvSpPr>
          <p:cNvPr id="152" name="Google Shape;152;p19"/>
          <p:cNvSpPr txBox="1"/>
          <p:nvPr/>
        </p:nvSpPr>
        <p:spPr>
          <a:xfrm>
            <a:off x="479425" y="349425"/>
            <a:ext cx="6200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accent1"/>
                </a:solidFill>
              </a:rPr>
              <a:t>Horizontal Smoke Duct Velocities</a:t>
            </a:r>
            <a:endParaRPr sz="2800" b="1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>
            <a:spLocks noGrp="1"/>
          </p:cNvSpPr>
          <p:nvPr>
            <p:ph type="sldNum" idx="12"/>
          </p:nvPr>
        </p:nvSpPr>
        <p:spPr>
          <a:xfrm>
            <a:off x="478800" y="6444000"/>
            <a:ext cx="288000" cy="21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  <p:pic>
        <p:nvPicPr>
          <p:cNvPr id="159" name="Google Shape;15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799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0"/>
          <p:cNvSpPr txBox="1">
            <a:spLocks noGrp="1"/>
          </p:cNvSpPr>
          <p:nvPr>
            <p:ph type="title"/>
          </p:nvPr>
        </p:nvSpPr>
        <p:spPr>
          <a:xfrm>
            <a:off x="480000" y="912925"/>
            <a:ext cx="11232000" cy="90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900">
                <a:solidFill>
                  <a:schemeClr val="lt1"/>
                </a:solidFill>
              </a:rPr>
              <a:t>Horizontal Smoke Dynamics</a:t>
            </a:r>
            <a:endParaRPr sz="4900">
              <a:solidFill>
                <a:schemeClr val="lt1"/>
              </a:solidFill>
            </a:endParaRPr>
          </a:p>
        </p:txBody>
      </p:sp>
      <p:sp>
        <p:nvSpPr>
          <p:cNvPr id="161" name="Google Shape;161;p20"/>
          <p:cNvSpPr txBox="1">
            <a:spLocks noGrp="1"/>
          </p:cNvSpPr>
          <p:nvPr>
            <p:ph type="title"/>
          </p:nvPr>
        </p:nvSpPr>
        <p:spPr>
          <a:xfrm>
            <a:off x="480000" y="4931000"/>
            <a:ext cx="11232000" cy="90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>
                <a:solidFill>
                  <a:schemeClr val="lt1"/>
                </a:solidFill>
              </a:rPr>
              <a:t>Conclusion: </a:t>
            </a:r>
            <a:endParaRPr sz="2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>
                <a:solidFill>
                  <a:schemeClr val="lt1"/>
                </a:solidFill>
              </a:rPr>
              <a:t>Benefit of Horizontal Smoke Dynamics Characterization not justified</a:t>
            </a:r>
            <a:endParaRPr sz="2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mber_PPT Advanced Template">
  <a:themeElements>
    <a:clrScheme name="Airbus Colours">
      <a:dk1>
        <a:srgbClr val="000000"/>
      </a:dk1>
      <a:lt1>
        <a:srgbClr val="FFFFFF"/>
      </a:lt1>
      <a:dk2>
        <a:srgbClr val="00205B"/>
      </a:dk2>
      <a:lt2>
        <a:srgbClr val="005587"/>
      </a:lt2>
      <a:accent1>
        <a:srgbClr val="0085AD"/>
      </a:accent1>
      <a:accent2>
        <a:srgbClr val="859199"/>
      </a:accent2>
      <a:accent3>
        <a:srgbClr val="84BD00"/>
      </a:accent3>
      <a:accent4>
        <a:srgbClr val="E4002B"/>
      </a:accent4>
      <a:accent5>
        <a:srgbClr val="FE5000"/>
      </a:accent5>
      <a:accent6>
        <a:srgbClr val="A5189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731</Words>
  <Application>Microsoft Office PowerPoint</Application>
  <PresentationFormat>Widescreen</PresentationFormat>
  <Paragraphs>135</Paragraphs>
  <Slides>19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Comic Sans MS</vt:lpstr>
      <vt:lpstr>Amber_PPT Advanced Template</vt:lpstr>
      <vt:lpstr>Smoke Generator Qualification Standardization </vt:lpstr>
      <vt:lpstr>Smoke Task Group</vt:lpstr>
      <vt:lpstr>Smoke Task Group - status</vt:lpstr>
      <vt:lpstr>Horizontal Smoke Transport</vt:lpstr>
      <vt:lpstr>PowerPoint Presentation</vt:lpstr>
      <vt:lpstr>PowerPoint Presentation</vt:lpstr>
      <vt:lpstr>PowerPoint Presentation</vt:lpstr>
      <vt:lpstr>PowerPoint Presentation</vt:lpstr>
      <vt:lpstr>Horizontal Smoke Dynamics</vt:lpstr>
      <vt:lpstr>Vertical Smoke Dynamics </vt:lpstr>
      <vt:lpstr>PowerPoint Presentation</vt:lpstr>
      <vt:lpstr>PowerPoint Presentation</vt:lpstr>
      <vt:lpstr>PowerPoint Presentation</vt:lpstr>
      <vt:lpstr>Vertical Smoke Dynamics </vt:lpstr>
      <vt:lpstr>Cargo Compartment  Smoke Machines Comparison</vt:lpstr>
      <vt:lpstr>Smoke machine Design Details</vt:lpstr>
      <vt:lpstr>Alignment of settings</vt:lpstr>
      <vt:lpstr>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Smoke Generator Qualification Standardization</dc:title>
  <dc:creator>FREILING Andre</dc:creator>
  <cp:lastModifiedBy>Michael Donio</cp:lastModifiedBy>
  <cp:revision>4</cp:revision>
  <dcterms:modified xsi:type="dcterms:W3CDTF">2023-08-02T19:23:09Z</dcterms:modified>
</cp:coreProperties>
</file>