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84" r:id="rId2"/>
    <p:sldId id="256" r:id="rId3"/>
    <p:sldId id="278" r:id="rId4"/>
    <p:sldId id="280" r:id="rId5"/>
    <p:sldId id="281" r:id="rId6"/>
    <p:sldId id="274" r:id="rId7"/>
    <p:sldId id="273" r:id="rId8"/>
    <p:sldId id="287" r:id="rId9"/>
    <p:sldId id="271" r:id="rId10"/>
    <p:sldId id="272" r:id="rId11"/>
    <p:sldId id="276" r:id="rId12"/>
    <p:sldId id="277" r:id="rId13"/>
    <p:sldId id="268" r:id="rId14"/>
    <p:sldId id="275" r:id="rId15"/>
    <p:sldId id="285" r:id="rId16"/>
    <p:sldId id="28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53" autoAdjust="0"/>
    <p:restoredTop sz="94660"/>
  </p:normalViewPr>
  <p:slideViewPr>
    <p:cSldViewPr snapToGrid="0" showGuides="1">
      <p:cViewPr varScale="1">
        <p:scale>
          <a:sx n="132" d="100"/>
          <a:sy n="132" d="100"/>
        </p:scale>
        <p:origin x="129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1" y="228602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40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E5121-0828-4332-8499-C15167946354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F976-7722-46E3-AE47-38E1258714D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47" y="338140"/>
            <a:ext cx="1451859" cy="8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8" y="338141"/>
            <a:ext cx="894434" cy="8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86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8ED7A-A565-4C6C-B518-A2EF57034438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5A8AD-3669-4F35-BDA4-EA20820062D0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9297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1" y="228602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7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D2AB3-BB83-4573-8793-2EF08F1CFE81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54624-D086-41FC-8ADF-F30D1A566693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9251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74" y="1909012"/>
            <a:ext cx="8756651" cy="421715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47537" y="338140"/>
            <a:ext cx="5943599" cy="1252537"/>
          </a:xfrm>
        </p:spPr>
        <p:txBody>
          <a:bodyPr/>
          <a:lstStyle>
            <a:lvl1pPr>
              <a:defRPr sz="33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AD131-AFB0-40C8-846F-CBAE13ED63D8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65AC-F98B-4972-992F-2CB855A815FB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7714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1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2"/>
            <a:ext cx="2876550" cy="7143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6" y="4073527"/>
            <a:ext cx="3306763" cy="652463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sz="1350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40"/>
            <a:ext cx="8723312" cy="1328737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33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2B30-44BF-416A-9979-8BF5D5B889DD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AF064-3FA2-4928-A982-65A08142E5C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3232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F0E54-B0A0-4271-AA38-C71B245643B6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E9B7C-349E-43E7-99BB-98D0E7053327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3899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3429002"/>
            <a:ext cx="3820055" cy="26971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2"/>
            <a:ext cx="3822192" cy="26971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8C27B-F2BA-40C1-8702-9CC159837BA5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2535D-4566-45CE-B366-9628E084BC13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9817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95131-091D-468D-9912-799811B69FE9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145C2-E6AC-431A-B7E5-851FFB044D46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4111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1" y="228602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7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05A3B-3777-4058-9591-8B939601BC54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F2661-01AA-454D-BE09-D457E48FD920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7280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1" y="228602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7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165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5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35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tx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5052B-CEC9-4D74-8A6A-1999FD12E3F5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2BDE0-A9FA-4014-B0CD-216F04E278E7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2694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1" y="228602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40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08CF5-643A-4B4C-8F41-45AE1C054083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9BE8E-FC34-49A1-82FB-59F4B75D1D1F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9636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1" y="228602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7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331409" y="338140"/>
            <a:ext cx="595241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  <a:endParaRPr lang="en-US" altLang="de-DE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9" y="6249990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F7DA6E-DB04-4820-9E1E-618897F7A1B8}" type="datetimeFigureOut">
              <a:rPr lang="de-DE"/>
              <a:pPr>
                <a:defRPr/>
              </a:pPr>
              <a:t>24.10.2019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90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90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75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202A382-9927-4270-997E-C03D77FE30C8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3674" y="1824664"/>
            <a:ext cx="8756651" cy="430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  <a:endParaRPr lang="en-US" altLang="de-DE" dirty="0" smtClean="0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47" y="338140"/>
            <a:ext cx="1451859" cy="8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8" y="338141"/>
            <a:ext cx="894434" cy="8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42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197" indent="-2047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641747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096566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3731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57734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181737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Joint </a:t>
            </a:r>
            <a:r>
              <a:rPr lang="en-US" b="1" dirty="0" err="1" smtClean="0"/>
              <a:t>EUROCAE</a:t>
            </a:r>
            <a:r>
              <a:rPr lang="en-US" b="1" dirty="0" smtClean="0"/>
              <a:t>/SAE</a:t>
            </a:r>
            <a:br>
              <a:rPr lang="en-US" b="1" dirty="0" smtClean="0"/>
            </a:br>
            <a:r>
              <a:rPr lang="en-US" sz="4000" b="1" dirty="0" smtClean="0"/>
              <a:t>Hydrogen Fuel Cells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>Standardization Group</a:t>
            </a:r>
            <a:br>
              <a:rPr lang="en-US" sz="2800" b="1" dirty="0" smtClean="0"/>
            </a:br>
            <a:r>
              <a:rPr lang="en-US" sz="2800" b="1" dirty="0" err="1" smtClean="0"/>
              <a:t>WG</a:t>
            </a:r>
            <a:r>
              <a:rPr lang="en-US" sz="2800" b="1" dirty="0" smtClean="0"/>
              <a:t>-80/AE-</a:t>
            </a:r>
            <a:r>
              <a:rPr lang="en-US" sz="2800" b="1" dirty="0" err="1" smtClean="0"/>
              <a:t>7AFC</a:t>
            </a:r>
            <a:endParaRPr lang="en-US" sz="32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914215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AIR7765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ER-020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Considerations for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Hydrogen Fuel Cells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Airborne Applications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2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64"/>
    </mc:Choice>
    <mc:Fallback>
      <p:transition spd="slow" advTm="5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Hydrogen in </a:t>
            </a:r>
            <a:r>
              <a:rPr lang="en-US" dirty="0"/>
              <a:t>t</a:t>
            </a:r>
            <a:r>
              <a:rPr lang="en-US" dirty="0" smtClean="0"/>
              <a:t>he Energy Transition</a:t>
            </a:r>
          </a:p>
          <a:p>
            <a:pPr lvl="1"/>
            <a:r>
              <a:rPr lang="en-US" dirty="0" smtClean="0"/>
              <a:t>Central </a:t>
            </a:r>
            <a:r>
              <a:rPr lang="en-US" dirty="0"/>
              <a:t>component for energy transition</a:t>
            </a:r>
          </a:p>
          <a:p>
            <a:pPr lvl="1"/>
            <a:r>
              <a:rPr lang="en-US" dirty="0"/>
              <a:t>Proposed as the foundation of a sustainable low-carbon economy</a:t>
            </a:r>
          </a:p>
          <a:p>
            <a:pPr lvl="1"/>
            <a:r>
              <a:rPr lang="en-US" dirty="0"/>
              <a:t>Contribute to Paris Agreement objectives against global warming</a:t>
            </a:r>
          </a:p>
          <a:p>
            <a:pPr lvl="1"/>
            <a:r>
              <a:rPr lang="en-US" dirty="0"/>
              <a:t>May play 7 major roles*:</a:t>
            </a:r>
          </a:p>
          <a:p>
            <a:pPr lvl="2"/>
            <a:r>
              <a:rPr lang="en-US" dirty="0"/>
              <a:t>Enabling large-scale renewable energy integration and power generation</a:t>
            </a:r>
          </a:p>
          <a:p>
            <a:pPr lvl="2"/>
            <a:r>
              <a:rPr lang="en-US" dirty="0"/>
              <a:t>Distributing energy across sectors and regions</a:t>
            </a:r>
          </a:p>
          <a:p>
            <a:pPr lvl="2"/>
            <a:r>
              <a:rPr lang="en-US" dirty="0"/>
              <a:t>Acting as a buffer to increase energy system resilience</a:t>
            </a:r>
          </a:p>
          <a:p>
            <a:pPr lvl="2"/>
            <a:r>
              <a:rPr lang="en-US" dirty="0"/>
              <a:t>Decarbonizing transportation</a:t>
            </a:r>
          </a:p>
          <a:p>
            <a:pPr lvl="2"/>
            <a:r>
              <a:rPr lang="en-US" dirty="0"/>
              <a:t>Decarbonizing industrial energy use</a:t>
            </a:r>
          </a:p>
          <a:p>
            <a:pPr lvl="2"/>
            <a:r>
              <a:rPr lang="en-US" dirty="0"/>
              <a:t>Helping to decarbonize building heat and power</a:t>
            </a:r>
          </a:p>
          <a:p>
            <a:pPr lvl="2"/>
            <a:r>
              <a:rPr lang="en-US" dirty="0"/>
              <a:t>Providing clean feedstock for industry</a:t>
            </a:r>
          </a:p>
          <a:p>
            <a:pPr lvl="1"/>
            <a:r>
              <a:rPr lang="en-US" dirty="0" smtClean="0"/>
              <a:t>Ambitious </a:t>
            </a:r>
            <a:r>
              <a:rPr lang="en-US" dirty="0"/>
              <a:t>nation-wide initiatives already trigger Hydrogen </a:t>
            </a:r>
            <a:r>
              <a:rPr lang="en-US" dirty="0" smtClean="0"/>
              <a:t>economy</a:t>
            </a:r>
          </a:p>
          <a:p>
            <a:pPr lvl="2"/>
            <a:r>
              <a:rPr lang="en-US" dirty="0" smtClean="0"/>
              <a:t>Japan</a:t>
            </a:r>
            <a:r>
              <a:rPr lang="en-US" dirty="0"/>
              <a:t>, South Korea, Germany, </a:t>
            </a:r>
            <a:r>
              <a:rPr lang="en-US" dirty="0" smtClean="0"/>
              <a:t>USA</a:t>
            </a: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Usage</a:t>
            </a:r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193674" y="6444501"/>
            <a:ext cx="31582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*Hydrogen Council 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(https://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hydrogencouncil.com/en/) 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0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65"/>
    </mc:Choice>
    <mc:Fallback>
      <p:transition spd="slow" advTm="122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43" y="2341045"/>
            <a:ext cx="3483257" cy="25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Fire Hazard</a:t>
            </a:r>
          </a:p>
          <a:p>
            <a:pPr lvl="1"/>
            <a:r>
              <a:rPr lang="en-US" sz="1600" dirty="0" smtClean="0"/>
              <a:t>Contrast with jet fuel storage </a:t>
            </a:r>
          </a:p>
          <a:p>
            <a:pPr lvl="2"/>
            <a:r>
              <a:rPr lang="en-US" sz="1400" dirty="0" smtClean="0"/>
              <a:t>Segregated from air</a:t>
            </a:r>
          </a:p>
          <a:p>
            <a:pPr lvl="3"/>
            <a:r>
              <a:rPr lang="en-US" sz="1400" dirty="0" smtClean="0"/>
              <a:t>No ignition risk inside the tank </a:t>
            </a:r>
          </a:p>
          <a:p>
            <a:pPr lvl="2"/>
            <a:r>
              <a:rPr lang="en-US" sz="1400" dirty="0" smtClean="0"/>
              <a:t>No need for tank </a:t>
            </a:r>
            <a:r>
              <a:rPr lang="en-US" sz="1400" dirty="0" err="1" smtClean="0"/>
              <a:t>inerting</a:t>
            </a:r>
            <a:endParaRPr lang="en-US" sz="1400" dirty="0" smtClean="0"/>
          </a:p>
          <a:p>
            <a:pPr lvl="2"/>
            <a:r>
              <a:rPr lang="en-US" sz="1400" dirty="0" smtClean="0"/>
              <a:t>Overboard ventilation</a:t>
            </a:r>
          </a:p>
          <a:p>
            <a:pPr lvl="2"/>
            <a:r>
              <a:rPr lang="en-US" sz="1400" dirty="0" smtClean="0"/>
              <a:t>Purging/</a:t>
            </a:r>
            <a:r>
              <a:rPr lang="en-US" sz="1400" dirty="0" err="1" smtClean="0"/>
              <a:t>inerting</a:t>
            </a:r>
            <a:r>
              <a:rPr lang="en-US" sz="1400" dirty="0" smtClean="0"/>
              <a:t> for plumbing</a:t>
            </a:r>
          </a:p>
          <a:p>
            <a:pPr lvl="2"/>
            <a:r>
              <a:rPr lang="en-US" sz="1400" dirty="0" smtClean="0"/>
              <a:t>Centralized tanks</a:t>
            </a:r>
          </a:p>
          <a:p>
            <a:pPr lvl="3"/>
            <a:r>
              <a:rPr lang="en-US" sz="1400" dirty="0" smtClean="0"/>
              <a:t>Reduced number of zones prone to leakages</a:t>
            </a:r>
          </a:p>
          <a:p>
            <a:pPr lvl="1"/>
            <a:r>
              <a:rPr lang="en-US" sz="1600" dirty="0" smtClean="0"/>
              <a:t>Double wall for separation &amp; segregation of leakages</a:t>
            </a:r>
          </a:p>
          <a:p>
            <a:pPr lvl="1"/>
            <a:r>
              <a:rPr lang="en-US" sz="1600" dirty="0" smtClean="0"/>
              <a:t>Explosion proof qualification for electric equipment</a:t>
            </a:r>
          </a:p>
          <a:p>
            <a:pPr lvl="1"/>
            <a:r>
              <a:rPr lang="en-US" sz="1600" dirty="0" smtClean="0"/>
              <a:t>Sensors</a:t>
            </a:r>
          </a:p>
          <a:p>
            <a:pPr lvl="2"/>
            <a:r>
              <a:rPr lang="en-US" sz="1400" dirty="0" smtClean="0"/>
              <a:t>Hydrogen Concentration</a:t>
            </a:r>
          </a:p>
          <a:p>
            <a:pPr lvl="2"/>
            <a:r>
              <a:rPr lang="en-US" sz="1400" dirty="0" smtClean="0"/>
              <a:t>Oxygen Concentration</a:t>
            </a:r>
          </a:p>
          <a:p>
            <a:pPr lvl="2"/>
            <a:r>
              <a:rPr lang="en-US" sz="1400" dirty="0" smtClean="0"/>
              <a:t>Fire Detection</a:t>
            </a:r>
          </a:p>
          <a:p>
            <a:pPr lvl="3"/>
            <a:r>
              <a:rPr lang="en-US" sz="1400" dirty="0" smtClean="0"/>
              <a:t>Optical</a:t>
            </a:r>
          </a:p>
          <a:p>
            <a:pPr lvl="3"/>
            <a:r>
              <a:rPr lang="en-US" sz="1400" dirty="0" smtClean="0"/>
              <a:t>Thermal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Hazards and Mitigations	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72"/>
    </mc:Choice>
    <mc:Fallback>
      <p:transition spd="slow" advTm="12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7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87" y="1402245"/>
            <a:ext cx="3034513" cy="28865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Explosion Hazard  </a:t>
            </a:r>
          </a:p>
          <a:p>
            <a:pPr lvl="1"/>
            <a:r>
              <a:rPr lang="en-US" sz="1800" dirty="0" smtClean="0"/>
              <a:t>Prevent leakages</a:t>
            </a:r>
          </a:p>
          <a:p>
            <a:pPr lvl="2"/>
            <a:r>
              <a:rPr lang="en-US" sz="1600" dirty="0" smtClean="0"/>
              <a:t>Double wall concept</a:t>
            </a:r>
          </a:p>
          <a:p>
            <a:pPr lvl="1"/>
            <a:r>
              <a:rPr lang="en-US" sz="1800" dirty="0"/>
              <a:t>Prevent </a:t>
            </a:r>
            <a:r>
              <a:rPr lang="en-US" sz="1800" dirty="0" smtClean="0"/>
              <a:t>accumulation</a:t>
            </a:r>
          </a:p>
          <a:p>
            <a:pPr lvl="2"/>
            <a:r>
              <a:rPr lang="en-US" sz="1600" dirty="0" smtClean="0"/>
              <a:t>Provided ventilation, purging and dump valves </a:t>
            </a:r>
            <a:endParaRPr lang="en-US" sz="1600" dirty="0"/>
          </a:p>
          <a:p>
            <a:r>
              <a:rPr lang="en-US" sz="2000" dirty="0" smtClean="0"/>
              <a:t>Pressure Hazard</a:t>
            </a:r>
            <a:endParaRPr lang="en-US" sz="1800" dirty="0" smtClean="0"/>
          </a:p>
          <a:p>
            <a:pPr lvl="1"/>
            <a:r>
              <a:rPr lang="en-US" sz="1800" dirty="0" smtClean="0"/>
              <a:t>Addressed as other pressurized vessels already used in airplanes</a:t>
            </a:r>
          </a:p>
          <a:p>
            <a:pPr lvl="2"/>
            <a:r>
              <a:rPr lang="en-US" sz="1600" dirty="0" smtClean="0"/>
              <a:t>Such as Oxygen, fire extinguishing, hydraulic accumulators, etc.</a:t>
            </a:r>
          </a:p>
          <a:p>
            <a:r>
              <a:rPr lang="en-US" sz="2000" dirty="0" smtClean="0"/>
              <a:t>Liquid Hydrogen cryogenic (-</a:t>
            </a:r>
            <a:r>
              <a:rPr lang="en-US" sz="2000" dirty="0" err="1" smtClean="0"/>
              <a:t>253°C</a:t>
            </a:r>
            <a:r>
              <a:rPr lang="en-US" sz="2000" dirty="0" smtClean="0"/>
              <a:t>/-</a:t>
            </a:r>
            <a:r>
              <a:rPr lang="en-US" sz="2000" dirty="0" err="1" smtClean="0"/>
              <a:t>423°F</a:t>
            </a:r>
            <a:r>
              <a:rPr lang="en-US" sz="2000" dirty="0" smtClean="0"/>
              <a:t>) hazard</a:t>
            </a:r>
          </a:p>
          <a:p>
            <a:pPr lvl="1"/>
            <a:r>
              <a:rPr lang="en-US" sz="1800" dirty="0" smtClean="0"/>
              <a:t>Prevent leakages</a:t>
            </a:r>
          </a:p>
          <a:p>
            <a:pPr lvl="2"/>
            <a:r>
              <a:rPr lang="en-US" sz="1600" dirty="0" smtClean="0"/>
              <a:t>Double wall concept</a:t>
            </a:r>
          </a:p>
          <a:p>
            <a:pPr lvl="1"/>
            <a:r>
              <a:rPr lang="en-US" sz="1800" dirty="0" smtClean="0"/>
              <a:t>Insulation to mitigate contact with low temperatures surface </a:t>
            </a:r>
          </a:p>
          <a:p>
            <a:pPr lvl="1"/>
            <a:r>
              <a:rPr lang="en-US" sz="1800" dirty="0" smtClean="0"/>
              <a:t>Prevent trapping of </a:t>
            </a:r>
            <a:r>
              <a:rPr lang="en-US" sz="1800" dirty="0" err="1" smtClean="0"/>
              <a:t>LH2</a:t>
            </a:r>
            <a:r>
              <a:rPr lang="en-US" sz="1800" dirty="0" smtClean="0"/>
              <a:t>/pressure build up</a:t>
            </a:r>
          </a:p>
          <a:p>
            <a:pPr lvl="2"/>
            <a:r>
              <a:rPr lang="en-US" sz="1600" dirty="0" smtClean="0"/>
              <a:t>Overpressure relief devices </a:t>
            </a:r>
          </a:p>
          <a:p>
            <a:pPr lvl="1"/>
            <a:r>
              <a:rPr lang="en-US" sz="1800" dirty="0" smtClean="0"/>
              <a:t>Prevent </a:t>
            </a:r>
            <a:r>
              <a:rPr lang="en-US" sz="1800" dirty="0"/>
              <a:t>e</a:t>
            </a:r>
            <a:r>
              <a:rPr lang="en-US" sz="1800" dirty="0" smtClean="0"/>
              <a:t>mbrittlement with proper materials</a:t>
            </a:r>
            <a:endParaRPr lang="en-US" sz="40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Hazards and Mitigations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9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30"/>
    </mc:Choice>
    <mc:Fallback>
      <p:transition spd="slow" advTm="9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Benefits More Electric Airplanes (MEA)</a:t>
            </a:r>
          </a:p>
          <a:p>
            <a:r>
              <a:rPr lang="en-US" dirty="0" smtClean="0"/>
              <a:t>Hydrogen as clean energy carrier</a:t>
            </a:r>
          </a:p>
          <a:p>
            <a:r>
              <a:rPr lang="en-US" dirty="0" smtClean="0"/>
              <a:t>Better efficiency</a:t>
            </a:r>
          </a:p>
          <a:p>
            <a:pPr lvl="1"/>
            <a:r>
              <a:rPr lang="en-US" dirty="0" smtClean="0"/>
              <a:t>Reduction of fuel consumption</a:t>
            </a:r>
          </a:p>
          <a:p>
            <a:pPr lvl="1"/>
            <a:r>
              <a:rPr lang="en-US" dirty="0" smtClean="0"/>
              <a:t>Reduction of emissions</a:t>
            </a:r>
          </a:p>
          <a:p>
            <a:r>
              <a:rPr lang="en-US" dirty="0" smtClean="0"/>
              <a:t>Fewer energy vectors on-board (electricity)</a:t>
            </a:r>
          </a:p>
          <a:p>
            <a:r>
              <a:rPr lang="en-US" dirty="0" smtClean="0"/>
              <a:t>Usable by-products</a:t>
            </a:r>
          </a:p>
          <a:p>
            <a:pPr lvl="1"/>
            <a:r>
              <a:rPr lang="en-US" dirty="0" smtClean="0"/>
              <a:t>Heat for cabin and galleys</a:t>
            </a:r>
          </a:p>
          <a:p>
            <a:pPr lvl="1"/>
            <a:r>
              <a:rPr lang="en-US" dirty="0" smtClean="0"/>
              <a:t>Water for galleys and toilets</a:t>
            </a:r>
          </a:p>
          <a:p>
            <a:pPr lvl="1"/>
            <a:r>
              <a:rPr lang="en-US" dirty="0" smtClean="0"/>
              <a:t>Oxygen Depleted Air (ODA) as </a:t>
            </a:r>
            <a:r>
              <a:rPr lang="en-US" dirty="0" err="1" smtClean="0"/>
              <a:t>inerting</a:t>
            </a:r>
            <a:r>
              <a:rPr lang="en-US" dirty="0" smtClean="0"/>
              <a:t> for cargo and fuel tanks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Benefits for Airborne Applications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8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88"/>
    </mc:Choice>
    <mc:Fallback>
      <p:transition spd="slow" advTm="10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Proliferating electric vehicles</a:t>
            </a:r>
          </a:p>
          <a:p>
            <a:pPr lvl="1"/>
            <a:r>
              <a:rPr lang="en-US" dirty="0" smtClean="0"/>
              <a:t>Fuel cell vehicles</a:t>
            </a:r>
          </a:p>
          <a:p>
            <a:pPr lvl="2"/>
            <a:r>
              <a:rPr lang="en-US" dirty="0" smtClean="0"/>
              <a:t>Greater range than batteries </a:t>
            </a:r>
          </a:p>
          <a:p>
            <a:pPr lvl="2"/>
            <a:r>
              <a:rPr lang="en-US" dirty="0" smtClean="0"/>
              <a:t>Refueling time comparable to regular fuels</a:t>
            </a:r>
          </a:p>
          <a:p>
            <a:pPr lvl="2"/>
            <a:r>
              <a:rPr lang="en-US" dirty="0" smtClean="0"/>
              <a:t>#1 automotive trend</a:t>
            </a:r>
          </a:p>
          <a:p>
            <a:r>
              <a:rPr lang="en-US" dirty="0" smtClean="0"/>
              <a:t>Significant benefits to fuel cells in aviation</a:t>
            </a:r>
          </a:p>
          <a:p>
            <a:pPr lvl="1"/>
            <a:r>
              <a:rPr lang="en-US" dirty="0" smtClean="0"/>
              <a:t>Hydrogen is safe to use</a:t>
            </a:r>
            <a:endParaRPr lang="en-US" dirty="0"/>
          </a:p>
          <a:p>
            <a:pPr lvl="1"/>
            <a:r>
              <a:rPr lang="en-US" dirty="0" smtClean="0"/>
              <a:t>Insights and lessons learned from other sectors will benefit aviation</a:t>
            </a:r>
          </a:p>
          <a:p>
            <a:r>
              <a:rPr lang="en-US" dirty="0" smtClean="0"/>
              <a:t>Availability of hydrogen for ground mobility will reduce barriers for aviation</a:t>
            </a:r>
          </a:p>
          <a:p>
            <a:r>
              <a:rPr lang="en-US" dirty="0" smtClean="0"/>
              <a:t>Key technology for upcoming more (and all) electric aircraft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5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13"/>
    </mc:Choice>
    <mc:Fallback>
      <p:transition spd="slow" advTm="7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8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7"/>
    </mc:Choice>
    <mc:Fallback>
      <p:transition spd="slow" advTm="6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Joint </a:t>
            </a:r>
            <a:r>
              <a:rPr lang="en-US" dirty="0" err="1" smtClean="0"/>
              <a:t>EUROCAE</a:t>
            </a:r>
            <a:r>
              <a:rPr lang="en-US" dirty="0" smtClean="0"/>
              <a:t>/SAE</a:t>
            </a:r>
            <a:br>
              <a:rPr lang="en-US" dirty="0" smtClean="0"/>
            </a:br>
            <a:r>
              <a:rPr lang="en-US" dirty="0" smtClean="0"/>
              <a:t>Hydrogen Fuel Cells Standardization Group</a:t>
            </a:r>
            <a:br>
              <a:rPr lang="en-US" dirty="0" smtClean="0"/>
            </a:br>
            <a:r>
              <a:rPr lang="en-US" dirty="0" err="1" smtClean="0"/>
              <a:t>WG</a:t>
            </a:r>
            <a:r>
              <a:rPr lang="en-US" dirty="0" smtClean="0"/>
              <a:t>-80/AE-</a:t>
            </a:r>
            <a:r>
              <a:rPr lang="en-US" dirty="0" err="1" smtClean="0"/>
              <a:t>7AFC</a:t>
            </a:r>
            <a:endParaRPr lang="en-U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Group Chairman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Olivier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Dassault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Aviation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olivier.savin@dassault-aviation.com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9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18"/>
    </mc:Choice>
    <mc:Fallback>
      <p:transition spd="slow" advTm="42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	</a:t>
            </a:r>
          </a:p>
          <a:p>
            <a:r>
              <a:rPr lang="en-US" dirty="0" smtClean="0"/>
              <a:t>Introduction to Hydrogen	</a:t>
            </a:r>
          </a:p>
          <a:p>
            <a:r>
              <a:rPr lang="en-US" dirty="0" smtClean="0"/>
              <a:t>Hydrogen Usage	</a:t>
            </a:r>
          </a:p>
          <a:p>
            <a:r>
              <a:rPr lang="en-US" dirty="0" smtClean="0"/>
              <a:t>Hazards and Mitigations	</a:t>
            </a:r>
          </a:p>
          <a:p>
            <a:r>
              <a:rPr lang="en-US" dirty="0" smtClean="0"/>
              <a:t>Benefits for Airborne Applications	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AIR 7765 / ER-020 </a:t>
            </a:r>
            <a:br>
              <a:rPr lang="en-US" dirty="0" smtClean="0"/>
            </a:br>
            <a:r>
              <a:rPr lang="en-US" dirty="0" smtClean="0"/>
              <a:t>Executive Summary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5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87"/>
    </mc:Choice>
    <mc:Fallback>
      <p:transition spd="slow" advTm="33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751" y="3102402"/>
            <a:ext cx="2417053" cy="2380632"/>
          </a:xfrm>
          <a:prstGeom prst="rect">
            <a:avLst/>
          </a:prstGeom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93675" y="1909012"/>
            <a:ext cx="7097461" cy="4217154"/>
          </a:xfrm>
        </p:spPr>
        <p:txBody>
          <a:bodyPr/>
          <a:lstStyle/>
          <a:p>
            <a:r>
              <a:rPr lang="en-US" sz="2400" dirty="0" smtClean="0"/>
              <a:t>Why to use hydrogen as an energy carrier</a:t>
            </a:r>
          </a:p>
          <a:p>
            <a:pPr lvl="1"/>
            <a:r>
              <a:rPr lang="en-US" sz="2000" dirty="0" smtClean="0"/>
              <a:t>Efficiently produce and store energy</a:t>
            </a:r>
          </a:p>
          <a:p>
            <a:pPr lvl="1"/>
            <a:r>
              <a:rPr lang="en-US" sz="2000" dirty="0" smtClean="0"/>
              <a:t>Water emissions only</a:t>
            </a:r>
          </a:p>
          <a:p>
            <a:pPr lvl="1"/>
            <a:r>
              <a:rPr lang="en-US" sz="2000" dirty="0" smtClean="0"/>
              <a:t>Key technology for energy security</a:t>
            </a:r>
            <a:endParaRPr lang="en-US" sz="2000" dirty="0"/>
          </a:p>
          <a:p>
            <a:r>
              <a:rPr lang="en-US" sz="2400" dirty="0" smtClean="0"/>
              <a:t>Why and how to use hydrogen fuel cells in aviation</a:t>
            </a:r>
          </a:p>
          <a:p>
            <a:pPr lvl="1"/>
            <a:r>
              <a:rPr lang="en-US" sz="2000" dirty="0" smtClean="0"/>
              <a:t>Aviation environmental targets</a:t>
            </a:r>
          </a:p>
          <a:p>
            <a:pPr lvl="1"/>
            <a:r>
              <a:rPr lang="en-US" sz="2000" dirty="0" smtClean="0"/>
              <a:t>Efficient Hybrid-electric air vehicles</a:t>
            </a:r>
          </a:p>
          <a:p>
            <a:r>
              <a:rPr lang="en-US" sz="2400" dirty="0" smtClean="0"/>
              <a:t>Experience with mobility sector transferable </a:t>
            </a:r>
            <a:r>
              <a:rPr lang="en-US" sz="2400" dirty="0"/>
              <a:t>to </a:t>
            </a:r>
            <a:r>
              <a:rPr lang="en-US" sz="2400" dirty="0" smtClean="0"/>
              <a:t>aviation</a:t>
            </a:r>
            <a:endParaRPr lang="en-US" sz="2400" dirty="0"/>
          </a:p>
          <a:p>
            <a:pPr lvl="2"/>
            <a:r>
              <a:rPr lang="en-US" sz="2100" dirty="0"/>
              <a:t>Alleviate safety concerns</a:t>
            </a:r>
          </a:p>
          <a:p>
            <a:pPr lvl="2"/>
            <a:r>
              <a:rPr lang="en-US" sz="2100" dirty="0"/>
              <a:t>Demystify hydrogen for </a:t>
            </a:r>
            <a:r>
              <a:rPr lang="en-US" sz="2100" dirty="0" smtClean="0"/>
              <a:t>aviation</a:t>
            </a:r>
            <a:endParaRPr lang="en-US" sz="21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3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51"/>
    </mc:Choice>
    <mc:Fallback>
      <p:transition spd="slow" advTm="8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8"/>
          <p:cNvPicPr/>
          <p:nvPr/>
        </p:nvPicPr>
        <p:blipFill>
          <a:blip r:embed="rId4"/>
          <a:stretch>
            <a:fillRect/>
          </a:stretch>
        </p:blipFill>
        <p:spPr>
          <a:xfrm>
            <a:off x="5712976" y="1475613"/>
            <a:ext cx="3332871" cy="1761201"/>
          </a:xfrm>
          <a:prstGeom prst="rect">
            <a:avLst/>
          </a:prstGeom>
          <a:ln w="15875">
            <a:noFill/>
          </a:ln>
        </p:spPr>
      </p:pic>
      <p:pic>
        <p:nvPicPr>
          <p:cNvPr id="5" name="Imagem 36"/>
          <p:cNvPicPr/>
          <p:nvPr/>
        </p:nvPicPr>
        <p:blipFill>
          <a:blip r:embed="rId5"/>
          <a:stretch>
            <a:fillRect/>
          </a:stretch>
        </p:blipFill>
        <p:spPr>
          <a:xfrm>
            <a:off x="5858633" y="3263082"/>
            <a:ext cx="3260043" cy="1818716"/>
          </a:xfrm>
          <a:prstGeom prst="rect">
            <a:avLst/>
          </a:prstGeom>
          <a:ln w="15875">
            <a:noFill/>
          </a:ln>
        </p:spPr>
      </p:pic>
      <p:pic>
        <p:nvPicPr>
          <p:cNvPr id="7" name="Imagem 37"/>
          <p:cNvPicPr/>
          <p:nvPr/>
        </p:nvPicPr>
        <p:blipFill>
          <a:blip r:embed="rId6"/>
          <a:stretch>
            <a:fillRect/>
          </a:stretch>
        </p:blipFill>
        <p:spPr>
          <a:xfrm>
            <a:off x="5458870" y="5138442"/>
            <a:ext cx="3685130" cy="1719558"/>
          </a:xfrm>
          <a:prstGeom prst="rect">
            <a:avLst/>
          </a:prstGeom>
          <a:ln w="15875"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3674" y="1909011"/>
            <a:ext cx="6882663" cy="4661721"/>
          </a:xfrm>
        </p:spPr>
        <p:txBody>
          <a:bodyPr>
            <a:noAutofit/>
          </a:bodyPr>
          <a:lstStyle/>
          <a:p>
            <a:r>
              <a:rPr lang="en-US" sz="2400" dirty="0" smtClean="0"/>
              <a:t>Hydrogen Properties</a:t>
            </a:r>
          </a:p>
          <a:p>
            <a:pPr lvl="1"/>
            <a:r>
              <a:rPr lang="en-US" sz="2000" dirty="0" smtClean="0"/>
              <a:t>Gaseous in standard conditions</a:t>
            </a:r>
          </a:p>
          <a:p>
            <a:pPr lvl="2"/>
            <a:r>
              <a:rPr lang="en-US" sz="1800" dirty="0"/>
              <a:t>Liquid @ -</a:t>
            </a:r>
            <a:r>
              <a:rPr lang="en-US" sz="1800" dirty="0" err="1"/>
              <a:t>253°C</a:t>
            </a:r>
            <a:r>
              <a:rPr lang="en-US" sz="1800" dirty="0"/>
              <a:t>/-</a:t>
            </a:r>
            <a:r>
              <a:rPr lang="en-US" sz="1800" dirty="0" err="1"/>
              <a:t>423°F</a:t>
            </a:r>
            <a:endParaRPr lang="en-US" sz="1800" dirty="0"/>
          </a:p>
          <a:p>
            <a:pPr lvl="1"/>
            <a:r>
              <a:rPr lang="en-US" sz="2000" dirty="0" smtClean="0"/>
              <a:t>Colorless, odorless</a:t>
            </a:r>
          </a:p>
          <a:p>
            <a:pPr lvl="1"/>
            <a:r>
              <a:rPr lang="en-US" sz="2000" dirty="0" smtClean="0"/>
              <a:t>Non-toxic, non-polluting, not radioactive </a:t>
            </a:r>
          </a:p>
          <a:p>
            <a:pPr lvl="1"/>
            <a:r>
              <a:rPr lang="en-US" sz="2000" dirty="0" smtClean="0"/>
              <a:t>Lowest density gas with highest energy content by mass</a:t>
            </a:r>
          </a:p>
          <a:p>
            <a:pPr lvl="1"/>
            <a:r>
              <a:rPr lang="en-US" sz="2000" dirty="0" smtClean="0"/>
              <a:t>Has wide flammability range</a:t>
            </a:r>
          </a:p>
          <a:p>
            <a:pPr lvl="1"/>
            <a:r>
              <a:rPr lang="en-US" sz="2000" dirty="0" smtClean="0"/>
              <a:t>Has low ignition energy</a:t>
            </a:r>
          </a:p>
          <a:p>
            <a:pPr lvl="1"/>
            <a:r>
              <a:rPr lang="en-US" sz="2000" dirty="0" smtClean="0"/>
              <a:t>Has high self-ignition temperature</a:t>
            </a:r>
          </a:p>
          <a:p>
            <a:pPr lvl="2"/>
            <a:r>
              <a:rPr lang="en-US" sz="1600" dirty="0" smtClean="0"/>
              <a:t>Twice the jet fuel</a:t>
            </a:r>
          </a:p>
          <a:p>
            <a:pPr lvl="1"/>
            <a:r>
              <a:rPr lang="en-US" sz="2000" dirty="0" smtClean="0"/>
              <a:t>Flame burning characteristics (adiabatic) </a:t>
            </a:r>
          </a:p>
          <a:p>
            <a:pPr lvl="2"/>
            <a:r>
              <a:rPr lang="en-US" sz="1600" dirty="0" smtClean="0"/>
              <a:t>Different from jet fuel</a:t>
            </a:r>
          </a:p>
          <a:p>
            <a:pPr lvl="3"/>
            <a:r>
              <a:rPr lang="en-US" sz="1600" dirty="0" smtClean="0"/>
              <a:t>Lower temperature</a:t>
            </a:r>
          </a:p>
          <a:p>
            <a:pPr lvl="3"/>
            <a:r>
              <a:rPr lang="en-US" sz="1600" dirty="0" smtClean="0"/>
              <a:t>Lower radiation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Hydrogen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94"/>
    </mc:Choice>
    <mc:Fallback>
      <p:transition spd="slow" advTm="6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78" y="1553672"/>
            <a:ext cx="3800475" cy="2143125"/>
          </a:xfrm>
          <a:prstGeom prst="rect">
            <a:avLst/>
          </a:prstGeom>
          <a:noFill/>
          <a:ln w="15875"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3675" y="1909012"/>
            <a:ext cx="8731840" cy="4217154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Production</a:t>
            </a:r>
          </a:p>
          <a:p>
            <a:pPr lvl="1"/>
            <a:r>
              <a:rPr lang="en-US" sz="1800" dirty="0" smtClean="0"/>
              <a:t>Generated by hydrocarbon reforming</a:t>
            </a:r>
          </a:p>
          <a:p>
            <a:pPr lvl="2"/>
            <a:r>
              <a:rPr lang="en-US" sz="1400" dirty="0" smtClean="0"/>
              <a:t>Mainly steam methane reforming</a:t>
            </a:r>
          </a:p>
          <a:p>
            <a:pPr lvl="1"/>
            <a:r>
              <a:rPr lang="en-US" sz="1800" dirty="0" smtClean="0"/>
              <a:t>Also produced through water electrolysis</a:t>
            </a:r>
          </a:p>
          <a:p>
            <a:r>
              <a:rPr lang="en-US" sz="2400" dirty="0" smtClean="0"/>
              <a:t>Transportation and Storage</a:t>
            </a:r>
          </a:p>
          <a:p>
            <a:pPr lvl="1"/>
            <a:r>
              <a:rPr lang="en-US" sz="1800" dirty="0" smtClean="0"/>
              <a:t>Stored as gas in pressurized vessels or as liquid in </a:t>
            </a:r>
            <a:r>
              <a:rPr lang="en-US" sz="1800" dirty="0" err="1" smtClean="0"/>
              <a:t>cryo</a:t>
            </a:r>
            <a:r>
              <a:rPr lang="en-US" sz="1800" dirty="0" smtClean="0"/>
              <a:t>-tanks</a:t>
            </a:r>
          </a:p>
          <a:p>
            <a:pPr lvl="1"/>
            <a:r>
              <a:rPr lang="en-US" sz="1800" dirty="0" smtClean="0"/>
              <a:t>Transported by pipeline, truck, rail and ship </a:t>
            </a:r>
          </a:p>
          <a:p>
            <a:r>
              <a:rPr lang="en-US" sz="2400" dirty="0" smtClean="0"/>
              <a:t>Distribution</a:t>
            </a:r>
          </a:p>
          <a:p>
            <a:pPr lvl="1"/>
            <a:r>
              <a:rPr lang="en-US" sz="1800" dirty="0" smtClean="0"/>
              <a:t>Daily distributed for various industries via dedicated and mature installations (e.g. refueling stations for cars, buses, forklifts, etc.)</a:t>
            </a:r>
          </a:p>
          <a:p>
            <a:r>
              <a:rPr lang="en-US" sz="2400" dirty="0" smtClean="0"/>
              <a:t>Cost</a:t>
            </a:r>
          </a:p>
          <a:p>
            <a:pPr lvl="1"/>
            <a:r>
              <a:rPr lang="en-US" sz="1800" dirty="0" smtClean="0"/>
              <a:t>Fuel cost to car owner by range same as gasoline with hydrogen un-taxed</a:t>
            </a:r>
          </a:p>
          <a:p>
            <a:pPr lvl="1"/>
            <a:r>
              <a:rPr lang="en-US" sz="1800" dirty="0" smtClean="0"/>
              <a:t>More efficient fuel cells will balance future hydrogen taxes</a:t>
            </a:r>
          </a:p>
          <a:p>
            <a:pPr lvl="1"/>
            <a:endParaRPr lang="en-US" sz="18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Hydrogen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8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01"/>
    </mc:Choice>
    <mc:Fallback>
      <p:transition spd="slow" advTm="104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Public Perception has Changed</a:t>
            </a:r>
          </a:p>
          <a:p>
            <a:pPr lvl="1"/>
            <a:r>
              <a:rPr lang="en-US" dirty="0" smtClean="0"/>
              <a:t> </a:t>
            </a:r>
            <a:r>
              <a:rPr lang="en-US" sz="2000" dirty="0" smtClean="0"/>
              <a:t>Recognized safe use in industry processes (fertilizers, steel, electronics, etc.)</a:t>
            </a:r>
          </a:p>
          <a:p>
            <a:pPr lvl="2"/>
            <a:r>
              <a:rPr lang="en-US" sz="1800" dirty="0" smtClean="0"/>
              <a:t>Chemical and petrochemical industries safely deal with reactions with hydrogen</a:t>
            </a:r>
          </a:p>
          <a:p>
            <a:pPr lvl="2"/>
            <a:r>
              <a:rPr lang="en-US" sz="1800" dirty="0" smtClean="0"/>
              <a:t>This knowledge serves as base for safety in the hydrogen fuel cell sector</a:t>
            </a:r>
          </a:p>
          <a:p>
            <a:pPr lvl="1"/>
            <a:r>
              <a:rPr lang="en-US" sz="2000" dirty="0" smtClean="0"/>
              <a:t>Increasing usage in mobility (cars, buses, forklifts, etc.) with direct involvement of the general public</a:t>
            </a:r>
          </a:p>
          <a:p>
            <a:pPr lvl="1"/>
            <a:r>
              <a:rPr lang="en-US" sz="2000" dirty="0" smtClean="0"/>
              <a:t>Now seen as a key for low carbon energy systems to address climate change</a:t>
            </a:r>
            <a:endParaRPr lang="en-US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Hydrogen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2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40"/>
    </mc:Choice>
    <mc:Fallback>
      <p:transition spd="slow" advTm="6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9889" y="2018404"/>
            <a:ext cx="6581169" cy="4280796"/>
          </a:xfrm>
        </p:spPr>
        <p:txBody>
          <a:bodyPr>
            <a:noAutofit/>
          </a:bodyPr>
          <a:lstStyle/>
          <a:p>
            <a:r>
              <a:rPr lang="en-US" sz="2000" dirty="0" smtClean="0"/>
              <a:t>Hydrogen, known and used since 18th century</a:t>
            </a:r>
          </a:p>
          <a:p>
            <a:pPr lvl="1"/>
            <a:r>
              <a:rPr lang="en-US" sz="1800" dirty="0" smtClean="0"/>
              <a:t>1783 in balloons and blimps as lighter-than-air gas</a:t>
            </a:r>
          </a:p>
          <a:p>
            <a:pPr lvl="1"/>
            <a:r>
              <a:rPr lang="en-US" sz="1800" dirty="0" smtClean="0"/>
              <a:t>1830 for illumination and heating as city gas</a:t>
            </a:r>
          </a:p>
          <a:p>
            <a:pPr lvl="1"/>
            <a:r>
              <a:rPr lang="en-US" sz="1800" dirty="0" err="1" smtClean="0"/>
              <a:t>1960s</a:t>
            </a:r>
            <a:r>
              <a:rPr lang="en-US" sz="1800" dirty="0" smtClean="0"/>
              <a:t> in fuel cells for electricity – terrestrial vehicles and Gemini and Apollo missions</a:t>
            </a:r>
          </a:p>
          <a:p>
            <a:r>
              <a:rPr lang="en-US" sz="2000" dirty="0" smtClean="0"/>
              <a:t>In fuel cells for mobility sector</a:t>
            </a:r>
          </a:p>
          <a:p>
            <a:pPr lvl="1"/>
            <a:r>
              <a:rPr lang="en-US" sz="1800" dirty="0" smtClean="0"/>
              <a:t>Bus,  car,  boat,  train,  tramway,  truck,  forklift, scooter, bicycle</a:t>
            </a:r>
          </a:p>
          <a:p>
            <a:pPr lvl="2"/>
            <a:r>
              <a:rPr lang="en-US" sz="1600" dirty="0" smtClean="0"/>
              <a:t>30,000 vehicles by 2018</a:t>
            </a:r>
          </a:p>
          <a:p>
            <a:pPr lvl="2"/>
            <a:r>
              <a:rPr lang="en-US" sz="1600" dirty="0" smtClean="0"/>
              <a:t>&gt;80,000 expected by 2020</a:t>
            </a:r>
          </a:p>
          <a:p>
            <a:pPr lvl="2"/>
            <a:r>
              <a:rPr lang="en-US" sz="1600" dirty="0" smtClean="0"/>
              <a:t>&gt;300,000 expected by 2025</a:t>
            </a:r>
          </a:p>
          <a:p>
            <a:pPr lvl="1"/>
            <a:r>
              <a:rPr lang="en-US" sz="1800" dirty="0" smtClean="0"/>
              <a:t>Civil drones</a:t>
            </a:r>
          </a:p>
          <a:p>
            <a:pPr lvl="1"/>
            <a:endParaRPr lang="en-US" sz="18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Usage</a:t>
            </a:r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058" y="1696408"/>
            <a:ext cx="1833144" cy="966998"/>
          </a:xfrm>
          <a:prstGeom prst="rect">
            <a:avLst/>
          </a:prstGeom>
        </p:spPr>
      </p:pic>
      <p:pic>
        <p:nvPicPr>
          <p:cNvPr id="11" name="Imag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58" y="2718429"/>
            <a:ext cx="1833144" cy="122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531" y="3979555"/>
            <a:ext cx="1850705" cy="11474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7857" y="5166328"/>
            <a:ext cx="1869961" cy="13572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58"/>
    </mc:Choice>
    <mc:Fallback>
      <p:transition spd="slow" advTm="10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51" y="3888907"/>
            <a:ext cx="1719038" cy="1143941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9889" y="2018404"/>
            <a:ext cx="6581169" cy="4280796"/>
          </a:xfrm>
        </p:spPr>
        <p:txBody>
          <a:bodyPr>
            <a:noAutofit/>
          </a:bodyPr>
          <a:lstStyle/>
          <a:p>
            <a:r>
              <a:rPr lang="en-US" dirty="0" smtClean="0"/>
              <a:t>Green energy source for residential and industrial applications</a:t>
            </a:r>
          </a:p>
          <a:p>
            <a:pPr lvl="1"/>
            <a:r>
              <a:rPr lang="en-US" dirty="0" smtClean="0"/>
              <a:t>Source of heat and electricity</a:t>
            </a:r>
          </a:p>
          <a:p>
            <a:pPr lvl="2"/>
            <a:r>
              <a:rPr lang="en-US" dirty="0" smtClean="0"/>
              <a:t>Remote locations benefit from independency from normal grid</a:t>
            </a:r>
          </a:p>
          <a:p>
            <a:pPr lvl="2"/>
            <a:r>
              <a:rPr lang="en-US" dirty="0" smtClean="0"/>
              <a:t>Government Programs:</a:t>
            </a:r>
          </a:p>
          <a:p>
            <a:pPr lvl="3"/>
            <a:r>
              <a:rPr lang="en-US" dirty="0" err="1" smtClean="0"/>
              <a:t>EneFarm</a:t>
            </a:r>
            <a:r>
              <a:rPr lang="en-US" dirty="0" smtClean="0"/>
              <a:t> (Japan) : 250,000 units in 2018</a:t>
            </a:r>
          </a:p>
          <a:p>
            <a:pPr lvl="3"/>
            <a:r>
              <a:rPr lang="en-US" dirty="0" err="1" smtClean="0"/>
              <a:t>Ene.field</a:t>
            </a:r>
            <a:r>
              <a:rPr lang="en-US" dirty="0" smtClean="0"/>
              <a:t> + PACE (Europe) : 3,500 units by 2021</a:t>
            </a:r>
          </a:p>
          <a:p>
            <a:pPr lvl="1"/>
            <a:r>
              <a:rPr lang="en-US" dirty="0" smtClean="0"/>
              <a:t>Megawatts power source plants as primary and backup for whole neighborhoods, buildings and industries</a:t>
            </a:r>
          </a:p>
          <a:p>
            <a:pPr lvl="2"/>
            <a:r>
              <a:rPr lang="en-US" dirty="0" smtClean="0"/>
              <a:t>South Korea and USA are major players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Usage</a:t>
            </a:r>
            <a:endParaRPr lang="en-US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b="9290"/>
          <a:stretch/>
        </p:blipFill>
        <p:spPr>
          <a:xfrm>
            <a:off x="7434447" y="2786464"/>
            <a:ext cx="1367915" cy="90930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364" y="5180826"/>
            <a:ext cx="2012325" cy="11183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20"/>
    </mc:Choice>
    <mc:Fallback>
      <p:transition spd="slow" advTm="77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6" b="11044"/>
          <a:stretch/>
        </p:blipFill>
        <p:spPr bwMode="auto">
          <a:xfrm>
            <a:off x="6310799" y="3840680"/>
            <a:ext cx="2733328" cy="154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93675" y="1909012"/>
            <a:ext cx="5996732" cy="4217154"/>
          </a:xfrm>
        </p:spPr>
        <p:txBody>
          <a:bodyPr/>
          <a:lstStyle/>
          <a:p>
            <a:r>
              <a:rPr lang="en-US" dirty="0" smtClean="0"/>
              <a:t>Hydrogen Refueling Stations (HRS)</a:t>
            </a:r>
          </a:p>
          <a:p>
            <a:pPr lvl="1"/>
            <a:r>
              <a:rPr lang="en-US" dirty="0" smtClean="0"/>
              <a:t> 325 HRS (for cars and buses) in operation worldwide in 2019</a:t>
            </a:r>
          </a:p>
          <a:p>
            <a:pPr lvl="2"/>
            <a:r>
              <a:rPr lang="en-US" dirty="0" smtClean="0"/>
              <a:t> Expected &gt; 1000 HRS by 2025</a:t>
            </a:r>
          </a:p>
          <a:p>
            <a:pPr lvl="2"/>
            <a:r>
              <a:rPr lang="en-US" dirty="0" smtClean="0"/>
              <a:t>12,000 vehicles served daily</a:t>
            </a:r>
          </a:p>
          <a:p>
            <a:pPr lvl="1"/>
            <a:r>
              <a:rPr lang="en-US" dirty="0" smtClean="0"/>
              <a:t>Near 10,000 forklifts fueled daily in storehouses</a:t>
            </a:r>
          </a:p>
          <a:p>
            <a:pPr lvl="1"/>
            <a:r>
              <a:rPr lang="en-US" dirty="0" smtClean="0"/>
              <a:t>Introduction of HRS on airfields will be straightforward</a:t>
            </a:r>
          </a:p>
          <a:p>
            <a:pPr lvl="2"/>
            <a:r>
              <a:rPr lang="en-US" dirty="0" smtClean="0"/>
              <a:t>Demonstration projects conducted in several airports</a:t>
            </a:r>
          </a:p>
          <a:p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Usage</a:t>
            </a:r>
            <a:endParaRPr lang="en-US" dirty="0"/>
          </a:p>
        </p:txBody>
      </p:sp>
      <p:pic>
        <p:nvPicPr>
          <p:cNvPr id="7" name="Picture 28" descr="http://www.businessinspiredgrowth.com/wp-content/uploads/2017/12/hydrogen-fuel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30" y="1686189"/>
            <a:ext cx="1536897" cy="20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6"/>
          <a:stretch/>
        </p:blipFill>
        <p:spPr bwMode="auto">
          <a:xfrm>
            <a:off x="6467297" y="5512688"/>
            <a:ext cx="2576830" cy="122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2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02"/>
    </mc:Choice>
    <mc:Fallback>
      <p:transition spd="slow" advTm="75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ellenform">
  <a:themeElements>
    <a:clrScheme name="Wellen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ellen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ellen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875</Words>
  <Application>Microsoft Office PowerPoint</Application>
  <PresentationFormat>On-screen Show (4:3)</PresentationFormat>
  <Paragraphs>164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Candara</vt:lpstr>
      <vt:lpstr>Symbol</vt:lpstr>
      <vt:lpstr>Wellenform</vt:lpstr>
      <vt:lpstr>Joint EUROCAE/SAE Hydrogen Fuel Cells Standardization Group WG-80/AE-7AFC</vt:lpstr>
      <vt:lpstr>AIR 7765 / ER-020  Executive Summary</vt:lpstr>
      <vt:lpstr>Objective</vt:lpstr>
      <vt:lpstr>Introduction to Hydrogen</vt:lpstr>
      <vt:lpstr>Introduction to Hydrogen</vt:lpstr>
      <vt:lpstr>Introduction to Hydrogen</vt:lpstr>
      <vt:lpstr>Hydrogen Usage</vt:lpstr>
      <vt:lpstr>Hydrogen Usage</vt:lpstr>
      <vt:lpstr>Hydrogen Usage</vt:lpstr>
      <vt:lpstr>Hydrogen Usage</vt:lpstr>
      <vt:lpstr>Hazards and Mitigations </vt:lpstr>
      <vt:lpstr>Hazards and Mitigations</vt:lpstr>
      <vt:lpstr>Benefits for Airborne Applications</vt:lpstr>
      <vt:lpstr>Conclusions</vt:lpstr>
      <vt:lpstr>THANK YOU</vt:lpstr>
      <vt:lpstr>Joint EUROCAE/SAE Hydrogen Fuel Cells Standardization Group WG-80/AE-7AFC</vt:lpstr>
    </vt:vector>
  </TitlesOfParts>
  <Company>Embraer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Mourao</dc:creator>
  <cp:lastModifiedBy>Zdunich, Patrick</cp:lastModifiedBy>
  <cp:revision>98</cp:revision>
  <dcterms:created xsi:type="dcterms:W3CDTF">2019-06-26T14:28:19Z</dcterms:created>
  <dcterms:modified xsi:type="dcterms:W3CDTF">2019-10-24T18:47:27Z</dcterms:modified>
</cp:coreProperties>
</file>