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433" r:id="rId2"/>
    <p:sldId id="271" r:id="rId3"/>
    <p:sldId id="265" r:id="rId4"/>
    <p:sldId id="272" r:id="rId5"/>
    <p:sldId id="258" r:id="rId6"/>
    <p:sldId id="260" r:id="rId7"/>
    <p:sldId id="261" r:id="rId8"/>
    <p:sldId id="262" r:id="rId9"/>
    <p:sldId id="263" r:id="rId10"/>
    <p:sldId id="264" r:id="rId11"/>
    <p:sldId id="266" r:id="rId12"/>
    <p:sldId id="269" r:id="rId13"/>
    <p:sldId id="267" r:id="rId14"/>
    <p:sldId id="268" r:id="rId15"/>
    <p:sldId id="270" r:id="rId16"/>
    <p:sldId id="273" r:id="rId17"/>
    <p:sldId id="500" r:id="rId18"/>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FB25FAC9-AB9A-4BCD-A012-7D4DB0EE9E5D}">
          <p14:sldIdLst>
            <p14:sldId id="433"/>
          </p14:sldIdLst>
        </p14:section>
        <p14:section name="Default Section" id="{B67D522E-43E8-49EB-9E89-4874152EE26D}">
          <p14:sldIdLst>
            <p14:sldId id="271"/>
            <p14:sldId id="265"/>
            <p14:sldId id="272"/>
          </p14:sldIdLst>
        </p14:section>
        <p14:section name="Untitled Section" id="{76F05D7C-17D8-4723-AF4A-4A592CC84239}">
          <p14:sldIdLst>
            <p14:sldId id="258"/>
            <p14:sldId id="260"/>
            <p14:sldId id="261"/>
            <p14:sldId id="262"/>
            <p14:sldId id="263"/>
            <p14:sldId id="264"/>
            <p14:sldId id="266"/>
            <p14:sldId id="269"/>
            <p14:sldId id="267"/>
            <p14:sldId id="268"/>
            <p14:sldId id="270"/>
            <p14:sldId id="273"/>
            <p14:sldId id="5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Hind " initials="SH" lastIdx="63" clrIdx="0"/>
  <p:cmAuthor id="2" name="Tom Mallon" initials="TM" lastIdx="2" clrIdx="1"/>
  <p:cmAuthor id="3" name="Mary Kelly" initials="M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1" autoAdjust="0"/>
    <p:restoredTop sz="82593" autoAdjust="0"/>
  </p:normalViewPr>
  <p:slideViewPr>
    <p:cSldViewPr>
      <p:cViewPr varScale="1">
        <p:scale>
          <a:sx n="60" d="100"/>
          <a:sy n="60" d="100"/>
        </p:scale>
        <p:origin x="72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3EF98932-C6D2-43A6-9713-CA5B56E2244A}" type="datetimeFigureOut">
              <a:rPr lang="en-GB" smtClean="0"/>
              <a:t>28/10/2019</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9C62743-41EA-4804-90C5-E1DF25E00DC8}" type="slidenum">
              <a:rPr lang="en-GB" smtClean="0"/>
              <a:t>‹#›</a:t>
            </a:fld>
            <a:endParaRPr lang="en-GB"/>
          </a:p>
        </p:txBody>
      </p:sp>
    </p:spTree>
    <p:extLst>
      <p:ext uri="{BB962C8B-B14F-4D97-AF65-F5344CB8AC3E}">
        <p14:creationId xmlns:p14="http://schemas.microsoft.com/office/powerpoint/2010/main" val="2474298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842AE29D-97F8-4735-9D1B-F7FB91BA78B8}" type="datetimeFigureOut">
              <a:rPr lang="en-GB" smtClean="0"/>
              <a:t>28/10/2019</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DF844BF-A6CD-4B9E-8FD5-27D8F64EF925}" type="slidenum">
              <a:rPr lang="en-GB" smtClean="0"/>
              <a:t>‹#›</a:t>
            </a:fld>
            <a:endParaRPr lang="en-GB"/>
          </a:p>
        </p:txBody>
      </p:sp>
    </p:spTree>
    <p:extLst>
      <p:ext uri="{BB962C8B-B14F-4D97-AF65-F5344CB8AC3E}">
        <p14:creationId xmlns:p14="http://schemas.microsoft.com/office/powerpoint/2010/main" val="31869362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844BF-A6CD-4B9E-8FD5-27D8F64EF925}" type="slidenum">
              <a:rPr lang="en-GB" smtClean="0"/>
              <a:t>1</a:t>
            </a:fld>
            <a:endParaRPr lang="en-GB"/>
          </a:p>
        </p:txBody>
      </p:sp>
    </p:spTree>
    <p:extLst>
      <p:ext uri="{BB962C8B-B14F-4D97-AF65-F5344CB8AC3E}">
        <p14:creationId xmlns:p14="http://schemas.microsoft.com/office/powerpoint/2010/main" val="317171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Excel Data available on request</a:t>
            </a:r>
          </a:p>
          <a:p>
            <a:r>
              <a:rPr lang="en-CA" dirty="0"/>
              <a:t>Contact details</a:t>
            </a:r>
          </a:p>
          <a:p>
            <a:endParaRPr lang="en-GB" dirty="0"/>
          </a:p>
        </p:txBody>
      </p:sp>
      <p:sp>
        <p:nvSpPr>
          <p:cNvPr id="4" name="Slide Number Placeholder 3"/>
          <p:cNvSpPr>
            <a:spLocks noGrp="1"/>
          </p:cNvSpPr>
          <p:nvPr>
            <p:ph type="sldNum" sz="quarter" idx="5"/>
          </p:nvPr>
        </p:nvSpPr>
        <p:spPr/>
        <p:txBody>
          <a:bodyPr/>
          <a:lstStyle/>
          <a:p>
            <a:fld id="{5DF844BF-A6CD-4B9E-8FD5-27D8F64EF925}" type="slidenum">
              <a:rPr lang="en-GB" smtClean="0"/>
              <a:t>17</a:t>
            </a:fld>
            <a:endParaRPr lang="en-GB"/>
          </a:p>
        </p:txBody>
      </p:sp>
    </p:spTree>
    <p:extLst>
      <p:ext uri="{BB962C8B-B14F-4D97-AF65-F5344CB8AC3E}">
        <p14:creationId xmlns:p14="http://schemas.microsoft.com/office/powerpoint/2010/main" val="241380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www.resonatetesting.com/" TargetMode="External"/><Relationship Id="rId4" Type="http://schemas.openxmlformats.org/officeDocument/2006/relationships/hyperlink" Target="mailto:michaelthompson@nacellesystems.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941168"/>
            <a:ext cx="7772400" cy="936104"/>
          </a:xfrm>
          <a:prstGeom prst="rect">
            <a:avLst/>
          </a:prstGeom>
        </p:spPr>
        <p:txBody>
          <a:bodyPr/>
          <a:lstStyle>
            <a:lvl1pPr algn="ctr">
              <a:defRPr sz="3200" baseline="0"/>
            </a:lvl1pPr>
          </a:lstStyle>
          <a:p>
            <a:r>
              <a:rPr lang="en-US"/>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1340768"/>
            <a:ext cx="3518048" cy="1500744"/>
          </a:xfrm>
          <a:prstGeom prst="rect">
            <a:avLst/>
          </a:prstGeom>
        </p:spPr>
      </p:pic>
      <p:pic>
        <p:nvPicPr>
          <p:cNvPr id="8" name="Picture 7"/>
          <p:cNvPicPr>
            <a:picLocks/>
          </p:cNvPicPr>
          <p:nvPr userDrawn="1"/>
        </p:nvPicPr>
        <p:blipFill rotWithShape="1">
          <a:blip r:embed="rId3" cstate="print">
            <a:extLst>
              <a:ext uri="{28A0092B-C50C-407E-A947-70E740481C1C}">
                <a14:useLocalDpi xmlns:a14="http://schemas.microsoft.com/office/drawing/2010/main" val="0"/>
              </a:ext>
            </a:extLst>
          </a:blip>
          <a:srcRect l="2592" t="-5255" r="-1137" b="-5688"/>
          <a:stretch/>
        </p:blipFill>
        <p:spPr>
          <a:xfrm>
            <a:off x="1859283" y="3501017"/>
            <a:ext cx="5352192" cy="1355203"/>
          </a:xfrm>
          <a:prstGeom prst="rect">
            <a:avLst/>
          </a:prstGeom>
        </p:spPr>
      </p:pic>
    </p:spTree>
    <p:extLst>
      <p:ext uri="{BB962C8B-B14F-4D97-AF65-F5344CB8AC3E}">
        <p14:creationId xmlns:p14="http://schemas.microsoft.com/office/powerpoint/2010/main" val="7145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OUT SLOGAN">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653136"/>
            <a:ext cx="7772400" cy="1224136"/>
          </a:xfrm>
          <a:prstGeom prst="rect">
            <a:avLst/>
          </a:prstGeom>
        </p:spPr>
        <p:txBody>
          <a:bodyPr/>
          <a:lstStyle>
            <a:lvl1pPr algn="ctr">
              <a:defRPr sz="3200" baseline="0"/>
            </a:lvl1pPr>
          </a:lstStyle>
          <a:p>
            <a:r>
              <a:rPr lang="en-US"/>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1340768"/>
            <a:ext cx="3518048" cy="1500744"/>
          </a:xfrm>
          <a:prstGeom prst="rect">
            <a:avLst/>
          </a:prstGeom>
        </p:spPr>
      </p:pic>
    </p:spTree>
    <p:extLst>
      <p:ext uri="{BB962C8B-B14F-4D97-AF65-F5344CB8AC3E}">
        <p14:creationId xmlns:p14="http://schemas.microsoft.com/office/powerpoint/2010/main" val="27283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9079"/>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73645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and Cap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9079"/>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br>
              <a:rPr lang="en-US" dirty="0"/>
            </a:br>
            <a:r>
              <a:rPr lang="en-US" dirty="0"/>
              <a:t>Click to edit Master title style-</a:t>
            </a:r>
            <a:br>
              <a:rPr lang="en-US" dirty="0"/>
            </a:br>
            <a:endParaRPr lang="en-GB" dirty="0"/>
          </a:p>
        </p:txBody>
      </p:sp>
      <p:pic>
        <p:nvPicPr>
          <p:cNvPr id="4" name="Picture 3"/>
          <p:cNvPicPr/>
          <p:nvPr userDrawn="1"/>
        </p:nvPicPr>
        <p:blipFill rotWithShape="1">
          <a:blip r:embed="rId2" cstate="print">
            <a:extLst>
              <a:ext uri="{28A0092B-C50C-407E-A947-70E740481C1C}">
                <a14:useLocalDpi xmlns:a14="http://schemas.microsoft.com/office/drawing/2010/main" val="0"/>
              </a:ext>
            </a:extLst>
          </a:blip>
          <a:srcRect/>
          <a:stretch/>
        </p:blipFill>
        <p:spPr>
          <a:xfrm>
            <a:off x="4781168" y="211018"/>
            <a:ext cx="4362832" cy="325126"/>
          </a:xfrm>
          <a:prstGeom prst="rect">
            <a:avLst/>
          </a:prstGeom>
        </p:spPr>
      </p:pic>
    </p:spTree>
    <p:extLst>
      <p:ext uri="{BB962C8B-B14F-4D97-AF65-F5344CB8AC3E}">
        <p14:creationId xmlns:p14="http://schemas.microsoft.com/office/powerpoint/2010/main" val="24553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2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1530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6793"/>
            <a:ext cx="4038600" cy="4392488"/>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sz="half" idx="13"/>
          </p:nvPr>
        </p:nvSpPr>
        <p:spPr>
          <a:xfrm>
            <a:off x="4644008" y="1556793"/>
            <a:ext cx="4038600" cy="4392488"/>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25686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02AB-DAC1-4C74-9E2D-7DA6E02167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07ED-1A34-4AE6-9A14-574F0DF6DD1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309C57-06FF-4947-9E60-714F219EE6F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188B7D-C6AB-4364-929A-114A09E249F6}"/>
              </a:ext>
            </a:extLst>
          </p:cNvPr>
          <p:cNvSpPr>
            <a:spLocks noGrp="1"/>
          </p:cNvSpPr>
          <p:nvPr>
            <p:ph type="dt" sz="half" idx="10"/>
          </p:nvPr>
        </p:nvSpPr>
        <p:spPr/>
        <p:txBody>
          <a:bodyPr/>
          <a:lstStyle/>
          <a:p>
            <a:fld id="{C1A51C0A-8DF4-4872-8E72-FCF4E9B5E364}" type="datetimeFigureOut">
              <a:rPr lang="en-GB" smtClean="0"/>
              <a:t>28/10/2019</a:t>
            </a:fld>
            <a:endParaRPr lang="en-GB"/>
          </a:p>
        </p:txBody>
      </p:sp>
      <p:sp>
        <p:nvSpPr>
          <p:cNvPr id="6" name="Footer Placeholder 5">
            <a:extLst>
              <a:ext uri="{FF2B5EF4-FFF2-40B4-BE49-F238E27FC236}">
                <a16:creationId xmlns:a16="http://schemas.microsoft.com/office/drawing/2014/main" id="{F3D093A2-2BD0-43A2-8F5C-135CF28EE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78E6BE-B05A-4993-9593-B3DC87DB37DD}"/>
              </a:ext>
            </a:extLst>
          </p:cNvPr>
          <p:cNvSpPr>
            <a:spLocks noGrp="1"/>
          </p:cNvSpPr>
          <p:nvPr>
            <p:ph type="sldNum" sz="quarter" idx="12"/>
          </p:nvPr>
        </p:nvSpPr>
        <p:spPr/>
        <p:txBody>
          <a:bodyPr/>
          <a:lstStyle/>
          <a:p>
            <a:fld id="{98330DDB-0986-453A-9BC2-9946905AD60B}" type="slidenum">
              <a:rPr lang="en-GB" smtClean="0"/>
              <a:t>‹#›</a:t>
            </a:fld>
            <a:endParaRPr lang="en-GB"/>
          </a:p>
        </p:txBody>
      </p:sp>
    </p:spTree>
    <p:extLst>
      <p:ext uri="{BB962C8B-B14F-4D97-AF65-F5344CB8AC3E}">
        <p14:creationId xmlns:p14="http://schemas.microsoft.com/office/powerpoint/2010/main" val="18906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9" name="Title 1"/>
          <p:cNvSpPr txBox="1">
            <a:spLocks/>
          </p:cNvSpPr>
          <p:nvPr userDrawn="1"/>
        </p:nvSpPr>
        <p:spPr bwMode="auto">
          <a:xfrm>
            <a:off x="2195119" y="3516616"/>
            <a:ext cx="4680520"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GB" altLang="en-US" sz="1400" dirty="0"/>
              <a:t>For further information on capabilities of </a:t>
            </a:r>
            <a:r>
              <a:rPr lang="en-GB" altLang="en-US" sz="1400" b="1" dirty="0"/>
              <a:t>Resonate Testing Ltd</a:t>
            </a:r>
          </a:p>
          <a:p>
            <a:pPr algn="l"/>
            <a:r>
              <a:rPr lang="en-GB" altLang="en-US" sz="1400" dirty="0"/>
              <a:t>please do not hesitate to contact: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116632"/>
            <a:ext cx="3518048" cy="1500744"/>
          </a:xfrm>
          <a:prstGeom prst="rect">
            <a:avLst/>
          </a:prstGeom>
        </p:spPr>
      </p:pic>
      <p:pic>
        <p:nvPicPr>
          <p:cNvPr id="8" name="Picture 7"/>
          <p:cNvPicPr>
            <a:picLocks/>
          </p:cNvPicPr>
          <p:nvPr userDrawn="1"/>
        </p:nvPicPr>
        <p:blipFill rotWithShape="1">
          <a:blip r:embed="rId3" cstate="print">
            <a:extLst>
              <a:ext uri="{28A0092B-C50C-407E-A947-70E740481C1C}">
                <a14:useLocalDpi xmlns:a14="http://schemas.microsoft.com/office/drawing/2010/main" val="0"/>
              </a:ext>
            </a:extLst>
          </a:blip>
          <a:srcRect l="2592" t="-5255" r="-1137" b="-5688"/>
          <a:stretch/>
        </p:blipFill>
        <p:spPr>
          <a:xfrm>
            <a:off x="1859283" y="2001789"/>
            <a:ext cx="5352192" cy="1355203"/>
          </a:xfrm>
          <a:prstGeom prst="rect">
            <a:avLst/>
          </a:prstGeom>
        </p:spPr>
      </p:pic>
      <p:sp>
        <p:nvSpPr>
          <p:cNvPr id="12" name="Title 1"/>
          <p:cNvSpPr txBox="1">
            <a:spLocks/>
          </p:cNvSpPr>
          <p:nvPr userDrawn="1"/>
        </p:nvSpPr>
        <p:spPr bwMode="auto">
          <a:xfrm>
            <a:off x="2951203" y="4281320"/>
            <a:ext cx="3168352" cy="1451936"/>
          </a:xfrm>
          <a:prstGeom prst="rect">
            <a:avLst/>
          </a:prstGeom>
          <a:solidFill>
            <a:schemeClr val="accent5">
              <a:lumMod val="20000"/>
              <a:lumOff val="80000"/>
            </a:schemeClr>
          </a:solidFill>
          <a:ln>
            <a:noFill/>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GB" altLang="en-US" sz="1400" b="1" dirty="0"/>
              <a:t>Michael Thompson</a:t>
            </a:r>
          </a:p>
          <a:p>
            <a:pPr algn="l"/>
            <a:r>
              <a:rPr lang="en-GB" altLang="en-US" sz="1400" dirty="0"/>
              <a:t>General Manager</a:t>
            </a:r>
          </a:p>
          <a:p>
            <a:pPr algn="l"/>
            <a:r>
              <a:rPr lang="en-GB" altLang="en-US" sz="1400" dirty="0">
                <a:solidFill>
                  <a:schemeClr val="tx1"/>
                </a:solidFill>
                <a:hlinkClick r:id="rId4"/>
              </a:rPr>
              <a:t>michaelthompson@nacellesystems.com</a:t>
            </a:r>
            <a:endParaRPr lang="en-GB" altLang="en-US" sz="1400" dirty="0">
              <a:solidFill>
                <a:schemeClr val="tx1"/>
              </a:solidFill>
            </a:endParaRPr>
          </a:p>
          <a:p>
            <a:pPr algn="l"/>
            <a:r>
              <a:rPr lang="en-GB" altLang="en-US" sz="1400" dirty="0">
                <a:solidFill>
                  <a:schemeClr val="tx1"/>
                </a:solidFill>
              </a:rPr>
              <a:t>+44 2890 736390</a:t>
            </a:r>
          </a:p>
          <a:p>
            <a:pPr algn="l"/>
            <a:endParaRPr lang="en-GB" altLang="en-US" sz="1400" dirty="0">
              <a:solidFill>
                <a:schemeClr val="tx1"/>
              </a:solidFill>
              <a:hlinkClick r:id="rId5"/>
            </a:endParaRPr>
          </a:p>
          <a:p>
            <a:pPr algn="l"/>
            <a:r>
              <a:rPr lang="en-GB" sz="1400" kern="1200" dirty="0">
                <a:solidFill>
                  <a:schemeClr val="tx1"/>
                </a:solidFill>
                <a:effectLst/>
                <a:latin typeface="+mj-lt"/>
                <a:ea typeface="+mj-ea"/>
                <a:cs typeface="+mj-cs"/>
                <a:hlinkClick r:id="rId5"/>
              </a:rPr>
              <a:t>www.resonatetesting.com</a:t>
            </a:r>
            <a:endParaRPr lang="en-GB" altLang="en-US" sz="1400" dirty="0">
              <a:solidFill>
                <a:schemeClr val="tx1"/>
              </a:solidFill>
            </a:endParaRPr>
          </a:p>
        </p:txBody>
      </p:sp>
    </p:spTree>
    <p:extLst>
      <p:ext uri="{BB962C8B-B14F-4D97-AF65-F5344CB8AC3E}">
        <p14:creationId xmlns:p14="http://schemas.microsoft.com/office/powerpoint/2010/main" val="258293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6948264" y="4941168"/>
            <a:ext cx="219573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21" t="87366" r="75291" b="3415"/>
          <a:stretch/>
        </p:blipFill>
        <p:spPr bwMode="auto">
          <a:xfrm>
            <a:off x="179512" y="5943050"/>
            <a:ext cx="2148294" cy="75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75916" y="6664026"/>
            <a:ext cx="1115616" cy="200055"/>
          </a:xfrm>
          <a:prstGeom prst="rect">
            <a:avLst/>
          </a:prstGeom>
          <a:noFill/>
        </p:spPr>
        <p:txBody>
          <a:bodyPr wrap="square" rtlCol="0">
            <a:spAutoFit/>
          </a:bodyPr>
          <a:lstStyle/>
          <a:p>
            <a:pPr algn="ctr"/>
            <a:r>
              <a:rPr lang="en-GB" sz="700" dirty="0">
                <a:solidFill>
                  <a:schemeClr val="tx1">
                    <a:lumMod val="50000"/>
                    <a:lumOff val="50000"/>
                  </a:schemeClr>
                </a:solidFill>
              </a:rPr>
              <a:t>Template Ref: QS00049-3</a:t>
            </a: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7806" y="5976401"/>
            <a:ext cx="1132559" cy="687625"/>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26349" y="5999913"/>
            <a:ext cx="704423" cy="687625"/>
          </a:xfrm>
          <a:prstGeom prst="rect">
            <a:avLst/>
          </a:prstGeom>
        </p:spPr>
      </p:pic>
      <p:sp>
        <p:nvSpPr>
          <p:cNvPr id="4" name="TextBox 3"/>
          <p:cNvSpPr txBox="1"/>
          <p:nvPr/>
        </p:nvSpPr>
        <p:spPr>
          <a:xfrm>
            <a:off x="4275916" y="6290568"/>
            <a:ext cx="3371588" cy="415498"/>
          </a:xfrm>
          <a:prstGeom prst="rect">
            <a:avLst/>
          </a:prstGeom>
          <a:noFill/>
        </p:spPr>
        <p:txBody>
          <a:bodyPr wrap="square" rtlCol="0">
            <a:spAutoFit/>
          </a:bodyPr>
          <a:lstStyle/>
          <a:p>
            <a:r>
              <a:rPr lang="en-GB" sz="700" dirty="0"/>
              <a:t>This Presentation and any attachments may contain information which is confidential, proprietary, privileged or otherwise protected by law. Any unauthorised copying, disclosure of the material is strictly forbidden.  Thank you for your compliance.</a:t>
            </a:r>
          </a:p>
        </p:txBody>
      </p:sp>
      <p:sp>
        <p:nvSpPr>
          <p:cNvPr id="5" name="TextBox 4"/>
          <p:cNvSpPr txBox="1"/>
          <p:nvPr/>
        </p:nvSpPr>
        <p:spPr>
          <a:xfrm>
            <a:off x="4285823" y="5894867"/>
            <a:ext cx="2158385" cy="261610"/>
          </a:xfrm>
          <a:prstGeom prst="rect">
            <a:avLst/>
          </a:prstGeom>
          <a:noFill/>
        </p:spPr>
        <p:txBody>
          <a:bodyPr wrap="square" rtlCol="0">
            <a:spAutoFit/>
          </a:bodyPr>
          <a:lstStyle/>
          <a:p>
            <a:r>
              <a:rPr lang="en-GB" sz="1100" b="1" dirty="0">
                <a:solidFill>
                  <a:srgbClr val="0070C0"/>
                </a:solidFill>
              </a:rPr>
              <a:t>www.resonatetesting.com</a:t>
            </a:r>
          </a:p>
        </p:txBody>
      </p:sp>
      <p:sp>
        <p:nvSpPr>
          <p:cNvPr id="13" name="TextBox 12"/>
          <p:cNvSpPr txBox="1"/>
          <p:nvPr/>
        </p:nvSpPr>
        <p:spPr>
          <a:xfrm>
            <a:off x="4285823" y="6149022"/>
            <a:ext cx="1134380" cy="215444"/>
          </a:xfrm>
          <a:prstGeom prst="rect">
            <a:avLst/>
          </a:prstGeom>
          <a:noFill/>
        </p:spPr>
        <p:txBody>
          <a:bodyPr wrap="square" rtlCol="0">
            <a:spAutoFit/>
          </a:bodyPr>
          <a:lstStyle/>
          <a:p>
            <a:r>
              <a:rPr lang="en-GB" sz="800" b="1" dirty="0">
                <a:solidFill>
                  <a:srgbClr val="0070C0"/>
                </a:solidFill>
              </a:rPr>
              <a:t>T: </a:t>
            </a:r>
            <a:r>
              <a:rPr lang="en-GB" sz="800" b="1" dirty="0">
                <a:solidFill>
                  <a:schemeClr val="tx1"/>
                </a:solidFill>
              </a:rPr>
              <a:t>+44 28 9073 6390</a:t>
            </a:r>
          </a:p>
        </p:txBody>
      </p:sp>
      <p:sp>
        <p:nvSpPr>
          <p:cNvPr id="14" name="TextBox 13"/>
          <p:cNvSpPr txBox="1"/>
          <p:nvPr/>
        </p:nvSpPr>
        <p:spPr>
          <a:xfrm>
            <a:off x="5260998" y="6142584"/>
            <a:ext cx="1368152" cy="215444"/>
          </a:xfrm>
          <a:prstGeom prst="rect">
            <a:avLst/>
          </a:prstGeom>
          <a:noFill/>
        </p:spPr>
        <p:txBody>
          <a:bodyPr wrap="square" rtlCol="0">
            <a:spAutoFit/>
          </a:bodyPr>
          <a:lstStyle/>
          <a:p>
            <a:r>
              <a:rPr lang="en-GB" sz="800" b="1" dirty="0">
                <a:solidFill>
                  <a:srgbClr val="0070C0"/>
                </a:solidFill>
              </a:rPr>
              <a:t>Company No: </a:t>
            </a:r>
            <a:r>
              <a:rPr lang="en-GB" sz="800" b="1" dirty="0">
                <a:solidFill>
                  <a:schemeClr val="tx1"/>
                </a:solidFill>
              </a:rPr>
              <a:t>NI634844</a:t>
            </a:r>
          </a:p>
        </p:txBody>
      </p:sp>
      <p:pic>
        <p:nvPicPr>
          <p:cNvPr id="1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4750" t="71908" b="6101"/>
          <a:stretch/>
        </p:blipFill>
        <p:spPr bwMode="auto">
          <a:xfrm>
            <a:off x="6919129" y="5408734"/>
            <a:ext cx="2195736" cy="143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911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tommallon@thenacellegroup.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2E03211-ACC4-489C-AD21-12EFF277D6A8}"/>
              </a:ext>
            </a:extLst>
          </p:cNvPr>
          <p:cNvGrpSpPr/>
          <p:nvPr/>
        </p:nvGrpSpPr>
        <p:grpSpPr>
          <a:xfrm>
            <a:off x="899592" y="3847733"/>
            <a:ext cx="7193648" cy="1227600"/>
            <a:chOff x="1091637" y="3409373"/>
            <a:chExt cx="7193648" cy="1227600"/>
          </a:xfrm>
        </p:grpSpPr>
        <p:pic>
          <p:nvPicPr>
            <p:cNvPr id="8" name="Content Placeholder 6">
              <a:extLst>
                <a:ext uri="{FF2B5EF4-FFF2-40B4-BE49-F238E27FC236}">
                  <a16:creationId xmlns:a16="http://schemas.microsoft.com/office/drawing/2014/main" id="{017AEA0A-4C8A-4594-A65D-E6DC3A0CC5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95"/>
            <a:stretch/>
          </p:blipFill>
          <p:spPr bwMode="auto">
            <a:xfrm>
              <a:off x="1091637" y="3409909"/>
              <a:ext cx="1024552" cy="122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a:extLst>
                <a:ext uri="{FF2B5EF4-FFF2-40B4-BE49-F238E27FC236}">
                  <a16:creationId xmlns:a16="http://schemas.microsoft.com/office/drawing/2014/main" id="{8D1F32CB-2A50-4546-9DB0-FBE87F3E6C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709972" y="3409909"/>
              <a:ext cx="1601200" cy="122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a:extLst>
                <a:ext uri="{FF2B5EF4-FFF2-40B4-BE49-F238E27FC236}">
                  <a16:creationId xmlns:a16="http://schemas.microsoft.com/office/drawing/2014/main" id="{989FEC8B-4C9B-4DA7-B9A9-066E71D6594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6866368" y="3409373"/>
              <a:ext cx="1418917" cy="12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685F457-FCE9-4C6E-B5B4-4236AE8F876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62575" y="3409373"/>
              <a:ext cx="1452391" cy="1227600"/>
            </a:xfrm>
            <a:prstGeom prst="rect">
              <a:avLst/>
            </a:prstGeom>
          </p:spPr>
        </p:pic>
        <p:pic>
          <p:nvPicPr>
            <p:cNvPr id="12" name="Picture 11">
              <a:extLst>
                <a:ext uri="{FF2B5EF4-FFF2-40B4-BE49-F238E27FC236}">
                  <a16:creationId xmlns:a16="http://schemas.microsoft.com/office/drawing/2014/main" id="{5E4AD5D6-DC3C-418C-A59F-BEB40BA601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167592" y="3410212"/>
              <a:ext cx="1490977" cy="1225923"/>
            </a:xfrm>
            <a:prstGeom prst="rect">
              <a:avLst/>
            </a:prstGeom>
          </p:spPr>
        </p:pic>
      </p:grpSp>
      <p:sp>
        <p:nvSpPr>
          <p:cNvPr id="15" name="Title 2">
            <a:extLst>
              <a:ext uri="{FF2B5EF4-FFF2-40B4-BE49-F238E27FC236}">
                <a16:creationId xmlns:a16="http://schemas.microsoft.com/office/drawing/2014/main" id="{A7AFA155-4020-4C94-9E30-76A47354233B}"/>
              </a:ext>
            </a:extLst>
          </p:cNvPr>
          <p:cNvSpPr txBox="1">
            <a:spLocks/>
          </p:cNvSpPr>
          <p:nvPr/>
        </p:nvSpPr>
        <p:spPr>
          <a:xfrm>
            <a:off x="323528" y="836712"/>
            <a:ext cx="8340774" cy="3528392"/>
          </a:xfrm>
          <a:prstGeom prst="rect">
            <a:avLst/>
          </a:prstGeom>
        </p:spPr>
        <p:txBody>
          <a:bodyPr anchor="t"/>
          <a:lstStyle>
            <a:lvl1pPr algn="l" defTabSz="914400" rtl="0" eaLnBrk="1" latinLnBrk="0" hangingPunct="1">
              <a:spcBef>
                <a:spcPct val="0"/>
              </a:spcBef>
              <a:buNone/>
              <a:defRPr sz="3200" b="1" kern="1200" cap="all">
                <a:solidFill>
                  <a:schemeClr val="tx1"/>
                </a:solidFill>
                <a:latin typeface="+mj-lt"/>
                <a:ea typeface="+mj-ea"/>
                <a:cs typeface="+mj-cs"/>
              </a:defRPr>
            </a:lvl1pPr>
          </a:lstStyle>
          <a:p>
            <a:pPr algn="ctr" fontAlgn="auto">
              <a:spcAft>
                <a:spcPts val="0"/>
              </a:spcAft>
            </a:pPr>
            <a:r>
              <a:rPr lang="en-GB" sz="2400" dirty="0"/>
              <a:t>Assessment of Carlin 200 CRD and 201 CRD burners as approved Burners</a:t>
            </a:r>
          </a:p>
          <a:p>
            <a:pPr algn="ctr" fontAlgn="auto">
              <a:spcAft>
                <a:spcPts val="0"/>
              </a:spcAft>
            </a:pPr>
            <a:br>
              <a:rPr lang="en-GB" sz="2400" dirty="0"/>
            </a:br>
            <a:r>
              <a:rPr lang="en-GB" sz="2400" dirty="0"/>
              <a:t>2019-10-29</a:t>
            </a:r>
          </a:p>
          <a:p>
            <a:pPr algn="ctr" fontAlgn="auto">
              <a:spcAft>
                <a:spcPts val="0"/>
              </a:spcAft>
            </a:pPr>
            <a:br>
              <a:rPr lang="en-GB" sz="2400" dirty="0"/>
            </a:br>
            <a:r>
              <a:rPr lang="en-GB" sz="2400" dirty="0"/>
              <a:t>Presented by: TOM MALLON (Resonate) </a:t>
            </a:r>
          </a:p>
          <a:p>
            <a:pPr fontAlgn="auto">
              <a:spcAft>
                <a:spcPts val="0"/>
              </a:spcAft>
            </a:pPr>
            <a:endParaRPr lang="en-GB" sz="2400" dirty="0"/>
          </a:p>
          <a:p>
            <a:pPr fontAlgn="auto">
              <a:spcAft>
                <a:spcPts val="0"/>
              </a:spcAft>
            </a:pPr>
            <a:endParaRPr lang="en-GB" dirty="0"/>
          </a:p>
          <a:p>
            <a:pPr fontAlgn="auto">
              <a:spcAft>
                <a:spcPts val="0"/>
              </a:spcAft>
            </a:pPr>
            <a:endParaRPr lang="en-GB" dirty="0"/>
          </a:p>
          <a:p>
            <a:pPr fontAlgn="auto">
              <a:spcAft>
                <a:spcPts val="0"/>
              </a:spcAft>
            </a:pPr>
            <a:endParaRPr lang="en-GB" dirty="0"/>
          </a:p>
          <a:p>
            <a:pPr fontAlgn="auto">
              <a:spcAft>
                <a:spcPts val="0"/>
              </a:spcAft>
            </a:pPr>
            <a:endParaRPr lang="en-GB" dirty="0"/>
          </a:p>
          <a:p>
            <a:pPr algn="ctr" fontAlgn="auto">
              <a:spcAft>
                <a:spcPts val="0"/>
              </a:spcAft>
            </a:pPr>
            <a:endParaRPr lang="en-GB" dirty="0"/>
          </a:p>
        </p:txBody>
      </p:sp>
    </p:spTree>
    <p:extLst>
      <p:ext uri="{BB962C8B-B14F-4D97-AF65-F5344CB8AC3E}">
        <p14:creationId xmlns:p14="http://schemas.microsoft.com/office/powerpoint/2010/main" val="255371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61" t="17448" r="28157" b="7816"/>
          <a:stretch/>
        </p:blipFill>
        <p:spPr bwMode="auto">
          <a:xfrm>
            <a:off x="1547664" y="559080"/>
            <a:ext cx="4292965" cy="562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56176" y="3373600"/>
            <a:ext cx="2187755" cy="369332"/>
          </a:xfrm>
          <a:prstGeom prst="rect">
            <a:avLst/>
          </a:prstGeom>
          <a:noFill/>
        </p:spPr>
        <p:txBody>
          <a:bodyPr wrap="square" rtlCol="0">
            <a:spAutoFit/>
          </a:bodyPr>
          <a:lstStyle/>
          <a:p>
            <a:r>
              <a:rPr lang="en-GB" dirty="0"/>
              <a:t>We want 5 ¼” x 3 ¾”</a:t>
            </a:r>
          </a:p>
        </p:txBody>
      </p:sp>
      <p:cxnSp>
        <p:nvCxnSpPr>
          <p:cNvPr id="6" name="Straight Arrow Connector 5"/>
          <p:cNvCxnSpPr/>
          <p:nvPr/>
        </p:nvCxnSpPr>
        <p:spPr>
          <a:xfrm flipH="1">
            <a:off x="4932040" y="3558266"/>
            <a:ext cx="10801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51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Engineering Report 3A :</a:t>
            </a:r>
            <a:br>
              <a:rPr lang="en-GB" dirty="0"/>
            </a:br>
            <a:r>
              <a:rPr lang="en-GB" dirty="0"/>
              <a:t>Evaluation for Carlin Burner</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81204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912768" cy="524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97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80510"/>
            <a:ext cx="7128792" cy="507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1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35" y="1821973"/>
            <a:ext cx="6954529" cy="344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00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Engineering Report 3A Text: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26" y="1228729"/>
            <a:ext cx="4635620" cy="282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7704"/>
          <a:stretch/>
        </p:blipFill>
        <p:spPr bwMode="auto">
          <a:xfrm>
            <a:off x="468614" y="4023749"/>
            <a:ext cx="4354532" cy="212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677"/>
          <a:stretch/>
        </p:blipFill>
        <p:spPr bwMode="auto">
          <a:xfrm>
            <a:off x="4871364" y="2639570"/>
            <a:ext cx="4085363" cy="18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03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08720"/>
            <a:ext cx="8229600" cy="4349079"/>
          </a:xfrm>
        </p:spPr>
        <p:txBody>
          <a:bodyPr/>
          <a:lstStyle/>
          <a:p>
            <a:r>
              <a:rPr lang="en-GB" sz="2000" dirty="0"/>
              <a:t>While we focus on ‘approved’ burners we should also consider other factors.</a:t>
            </a:r>
          </a:p>
          <a:p>
            <a:r>
              <a:rPr lang="en-GB" sz="2000" dirty="0"/>
              <a:t>The motor frequency is 60Hz, most of the rest of the world us 50Hz (Japan use both).</a:t>
            </a:r>
          </a:p>
          <a:p>
            <a:r>
              <a:rPr lang="en-GB" sz="2000" dirty="0"/>
              <a:t>We witness increasing international regularisation forward 2000F min average flame temperature.</a:t>
            </a:r>
          </a:p>
          <a:p>
            <a:r>
              <a:rPr lang="en-GB" sz="2000" dirty="0"/>
              <a:t>The flame temperature mapping is attracting increasing attention and  with that the requirement to demonstrate an area approximating to the min temperature requirements.</a:t>
            </a:r>
          </a:p>
          <a:p>
            <a:r>
              <a:rPr lang="en-GB" sz="2000" dirty="0"/>
              <a:t>Post test calibration for Temperature and Heat Flux have driven test levels higher to ensure tests are not invalidated.</a:t>
            </a:r>
          </a:p>
          <a:p>
            <a:r>
              <a:rPr lang="en-GB" sz="2000" dirty="0"/>
              <a:t>Therefore the question is raised are the approved burners , their definition and setup still appropriate for the modern requirements</a:t>
            </a:r>
          </a:p>
        </p:txBody>
      </p:sp>
      <p:sp>
        <p:nvSpPr>
          <p:cNvPr id="3" name="Title 2"/>
          <p:cNvSpPr>
            <a:spLocks noGrp="1"/>
          </p:cNvSpPr>
          <p:nvPr>
            <p:ph type="title"/>
          </p:nvPr>
        </p:nvSpPr>
        <p:spPr>
          <a:xfrm>
            <a:off x="457200" y="274639"/>
            <a:ext cx="8229600" cy="562073"/>
          </a:xfrm>
        </p:spPr>
        <p:txBody>
          <a:bodyPr/>
          <a:lstStyle/>
          <a:p>
            <a:r>
              <a:rPr lang="en-GB" dirty="0"/>
              <a:t>Looking to the modern requirements</a:t>
            </a:r>
          </a:p>
        </p:txBody>
      </p:sp>
    </p:spTree>
    <p:extLst>
      <p:ext uri="{BB962C8B-B14F-4D97-AF65-F5344CB8AC3E}">
        <p14:creationId xmlns:p14="http://schemas.microsoft.com/office/powerpoint/2010/main" val="311111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E6121-623D-48E6-AA2B-07E78CED4B8F}"/>
              </a:ext>
            </a:extLst>
          </p:cNvPr>
          <p:cNvSpPr/>
          <p:nvPr/>
        </p:nvSpPr>
        <p:spPr>
          <a:xfrm>
            <a:off x="2987824" y="4293096"/>
            <a:ext cx="3096000" cy="720080"/>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sz="1600" b="1" dirty="0"/>
              <a:t>Tom Mallon</a:t>
            </a:r>
          </a:p>
          <a:p>
            <a:r>
              <a:rPr lang="en-GB" sz="1600" dirty="0"/>
              <a:t>Managing Director </a:t>
            </a:r>
          </a:p>
          <a:p>
            <a:r>
              <a:rPr lang="en-GB" sz="1600" dirty="0">
                <a:hlinkClick r:id="rId3"/>
              </a:rPr>
              <a:t>tommallon@thenacellegroup.com</a:t>
            </a:r>
            <a:endParaRPr lang="en-GB" sz="1600" dirty="0"/>
          </a:p>
        </p:txBody>
      </p:sp>
    </p:spTree>
    <p:extLst>
      <p:ext uri="{BB962C8B-B14F-4D97-AF65-F5344CB8AC3E}">
        <p14:creationId xmlns:p14="http://schemas.microsoft.com/office/powerpoint/2010/main" val="14603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908720"/>
            <a:ext cx="8229600" cy="4349079"/>
          </a:xfrm>
        </p:spPr>
        <p:txBody>
          <a:bodyPr/>
          <a:lstStyle/>
          <a:p>
            <a:r>
              <a:rPr lang="en-GB" sz="2000" dirty="0"/>
              <a:t>The attached material highlights that Carlin burners remain obtainable.</a:t>
            </a:r>
          </a:p>
          <a:p>
            <a:r>
              <a:rPr lang="en-GB" sz="2000" dirty="0"/>
              <a:t>Contrary to popular opinion the burners have not been discontinued, rather a simple mod rolled the 200CRD to the 201CRD.  We shall review this within this presentation. </a:t>
            </a:r>
          </a:p>
          <a:p>
            <a:r>
              <a:rPr lang="en-GB" sz="2000" dirty="0"/>
              <a:t>The 200 CRD and 201 CRD are almost entirely physically interchangeable.</a:t>
            </a:r>
          </a:p>
          <a:p>
            <a:r>
              <a:rPr lang="en-GB" sz="2000" dirty="0"/>
              <a:t>Replacement parts for the 200 CRD (not fabricated since October 1986) may be sourced using 201 CRD parts.</a:t>
            </a:r>
          </a:p>
          <a:p>
            <a:r>
              <a:rPr lang="en-GB" sz="2000" dirty="0"/>
              <a:t>Resonate Testing adopt a position of using modified 201 CRD burners and demonstrating that they are comparable to the modified 200 CRD burner approved by the FAA.</a:t>
            </a:r>
          </a:p>
          <a:p>
            <a:endParaRPr lang="en-GB" sz="2000" dirty="0"/>
          </a:p>
          <a:p>
            <a:endParaRPr lang="en-GB" sz="2000" dirty="0"/>
          </a:p>
          <a:p>
            <a:pPr marL="0" indent="0">
              <a:buNone/>
            </a:pPr>
            <a:r>
              <a:rPr lang="en-GB" sz="1600" dirty="0"/>
              <a:t>Please note that there is no financial or commercial links between the company or its employee’s with Carlin Burners or its agents.</a:t>
            </a:r>
          </a:p>
        </p:txBody>
      </p:sp>
      <p:sp>
        <p:nvSpPr>
          <p:cNvPr id="3" name="Title 2"/>
          <p:cNvSpPr>
            <a:spLocks noGrp="1"/>
          </p:cNvSpPr>
          <p:nvPr>
            <p:ph type="title"/>
          </p:nvPr>
        </p:nvSpPr>
        <p:spPr>
          <a:xfrm>
            <a:off x="457200" y="274639"/>
            <a:ext cx="8229600" cy="778097"/>
          </a:xfrm>
        </p:spPr>
        <p:txBody>
          <a:bodyPr/>
          <a:lstStyle/>
          <a:p>
            <a:r>
              <a:rPr lang="en-GB" dirty="0"/>
              <a:t>Summary</a:t>
            </a:r>
          </a:p>
        </p:txBody>
      </p:sp>
    </p:spTree>
    <p:extLst>
      <p:ext uri="{BB962C8B-B14F-4D97-AF65-F5344CB8AC3E}">
        <p14:creationId xmlns:p14="http://schemas.microsoft.com/office/powerpoint/2010/main" val="341041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476672"/>
            <a:ext cx="8229600" cy="4349079"/>
          </a:xfrm>
        </p:spPr>
        <p:txBody>
          <a:bodyPr/>
          <a:lstStyle/>
          <a:p>
            <a:endParaRPr lang="en-GB" sz="2000" dirty="0"/>
          </a:p>
          <a:p>
            <a:r>
              <a:rPr lang="en-GB" sz="2000" dirty="0"/>
              <a:t>Currently we are awaiting the introduction of the Sonic Burner; with the added development that the release of AC20-135 Change 1 removes the propane burner as an acceptable means of compliance for propulsions grade fire testing.</a:t>
            </a:r>
          </a:p>
          <a:p>
            <a:r>
              <a:rPr lang="en-GB" sz="2000" dirty="0"/>
              <a:t>Furthermore the industry working groups are attempting to standardise best practice with the evaluation of the impact of hardware (TC’s, Copper tube </a:t>
            </a:r>
            <a:r>
              <a:rPr lang="en-GB" sz="2000" dirty="0" err="1"/>
              <a:t>etc</a:t>
            </a:r>
            <a:r>
              <a:rPr lang="en-GB" sz="2000" dirty="0"/>
              <a:t>) and standardise procedures.</a:t>
            </a:r>
          </a:p>
          <a:p>
            <a:r>
              <a:rPr lang="en-GB" sz="2000" dirty="0"/>
              <a:t>The problem we face is how to use ‘approved burners’ (FAA Engineering report 3A, SAE AIR1377)</a:t>
            </a:r>
          </a:p>
          <a:p>
            <a:r>
              <a:rPr lang="en-GB" sz="2000" dirty="0"/>
              <a:t>Contrary to popular opinion the burners have not been discontinued, rather a simple mod rolled the 200CRD to the 201CRD.  We shall review this within this presentation. </a:t>
            </a:r>
          </a:p>
          <a:p>
            <a:r>
              <a:rPr lang="en-GB" sz="2000" dirty="0"/>
              <a:t>The good news is that the burners are available, readily available – off the shelf, and available to the global community.</a:t>
            </a:r>
          </a:p>
          <a:p>
            <a:pPr marL="0" indent="0">
              <a:buNone/>
            </a:pPr>
            <a:endParaRPr lang="en-GB" sz="2000" dirty="0"/>
          </a:p>
          <a:p>
            <a:endParaRPr lang="en-GB" sz="2000" dirty="0"/>
          </a:p>
        </p:txBody>
      </p:sp>
      <p:sp>
        <p:nvSpPr>
          <p:cNvPr id="3" name="Title 2"/>
          <p:cNvSpPr>
            <a:spLocks noGrp="1"/>
          </p:cNvSpPr>
          <p:nvPr>
            <p:ph type="title"/>
          </p:nvPr>
        </p:nvSpPr>
        <p:spPr>
          <a:xfrm>
            <a:off x="457200" y="274639"/>
            <a:ext cx="8229600" cy="778097"/>
          </a:xfrm>
        </p:spPr>
        <p:txBody>
          <a:bodyPr/>
          <a:lstStyle/>
          <a:p>
            <a:r>
              <a:rPr lang="en-GB" dirty="0"/>
              <a:t>Introduction and backdrop</a:t>
            </a:r>
          </a:p>
        </p:txBody>
      </p:sp>
    </p:spTree>
    <p:extLst>
      <p:ext uri="{BB962C8B-B14F-4D97-AF65-F5344CB8AC3E}">
        <p14:creationId xmlns:p14="http://schemas.microsoft.com/office/powerpoint/2010/main" val="10393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476672"/>
            <a:ext cx="8229600" cy="4349079"/>
          </a:xfrm>
        </p:spPr>
        <p:txBody>
          <a:bodyPr/>
          <a:lstStyle/>
          <a:p>
            <a:endParaRPr lang="en-GB" sz="2000" dirty="0"/>
          </a:p>
          <a:p>
            <a:r>
              <a:rPr lang="en-GB" sz="2000" dirty="0"/>
              <a:t>While what is presented is a means of compliance to the issue of ‘Approved Burners’ it is not the only means.</a:t>
            </a:r>
          </a:p>
          <a:p>
            <a:r>
              <a:rPr lang="en-GB" sz="2000" dirty="0"/>
              <a:t>However if the industry moves to standardise on the Carlin burner then potentially we have moved closer to standardisation and removed variability.  Resonate Testing position is that the impact of the </a:t>
            </a:r>
            <a:r>
              <a:rPr lang="en-GB" sz="2000" dirty="0" err="1"/>
              <a:t>turbulator</a:t>
            </a:r>
            <a:r>
              <a:rPr lang="en-GB" sz="2000" dirty="0"/>
              <a:t> is significant in the regularisation of the flame.</a:t>
            </a:r>
          </a:p>
          <a:p>
            <a:r>
              <a:rPr lang="en-GB" sz="2000" dirty="0"/>
              <a:t>We could collectively benefit from reduced variability in the number of burners available and currently in use.</a:t>
            </a:r>
          </a:p>
          <a:p>
            <a:r>
              <a:rPr lang="en-GB" sz="2000" dirty="0"/>
              <a:t>Help new entrants seeking to equip, and reassure witnesses of use approved burners.</a:t>
            </a:r>
          </a:p>
          <a:p>
            <a:r>
              <a:rPr lang="en-GB" sz="2000" dirty="0"/>
              <a:t>Ensure spares are available. Thus hardware conformity for years to come.</a:t>
            </a:r>
          </a:p>
          <a:p>
            <a:r>
              <a:rPr lang="en-GB" sz="2000" dirty="0"/>
              <a:t>Another point to note is that the FAA documentation always referred to a modified Carlin.  </a:t>
            </a:r>
            <a:r>
              <a:rPr lang="en-GB" sz="2000" b="1" dirty="0"/>
              <a:t>The 200CRD was always to be modified.</a:t>
            </a:r>
          </a:p>
          <a:p>
            <a:r>
              <a:rPr lang="en-GB" sz="2000" dirty="0"/>
              <a:t>Lets look at the burners….</a:t>
            </a:r>
          </a:p>
          <a:p>
            <a:pPr marL="0" indent="0">
              <a:buNone/>
            </a:pPr>
            <a:endParaRPr lang="en-GB" sz="2000" dirty="0"/>
          </a:p>
          <a:p>
            <a:endParaRPr lang="en-GB" sz="2000" dirty="0"/>
          </a:p>
        </p:txBody>
      </p:sp>
      <p:sp>
        <p:nvSpPr>
          <p:cNvPr id="3" name="Title 2"/>
          <p:cNvSpPr>
            <a:spLocks noGrp="1"/>
          </p:cNvSpPr>
          <p:nvPr>
            <p:ph type="title"/>
          </p:nvPr>
        </p:nvSpPr>
        <p:spPr>
          <a:xfrm>
            <a:off x="457200" y="274639"/>
            <a:ext cx="8229600" cy="778097"/>
          </a:xfrm>
        </p:spPr>
        <p:txBody>
          <a:bodyPr/>
          <a:lstStyle/>
          <a:p>
            <a:r>
              <a:rPr lang="en-GB" dirty="0"/>
              <a:t>The Benefits</a:t>
            </a:r>
          </a:p>
        </p:txBody>
      </p:sp>
    </p:spTree>
    <p:extLst>
      <p:ext uri="{BB962C8B-B14F-4D97-AF65-F5344CB8AC3E}">
        <p14:creationId xmlns:p14="http://schemas.microsoft.com/office/powerpoint/2010/main" val="29876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sz="2000" b="1" dirty="0"/>
              <a:t>The Carlin 200 CRD and 201 CRD are interchangeable with one exception, the blower wheel (squirrel cage)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08720"/>
            <a:ext cx="3931271" cy="520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7" y="905172"/>
            <a:ext cx="3931743" cy="520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3568" y="4926316"/>
            <a:ext cx="1584176" cy="144016"/>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25130" y="4509120"/>
            <a:ext cx="1642814" cy="144016"/>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890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0103335"/>
              </p:ext>
            </p:extLst>
          </p:nvPr>
        </p:nvGraphicFramePr>
        <p:xfrm>
          <a:off x="518864" y="980728"/>
          <a:ext cx="8229600" cy="4358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225352">
                  <a:extLst>
                    <a:ext uri="{9D8B030D-6E8A-4147-A177-3AD203B41FA5}">
                      <a16:colId xmlns:a16="http://schemas.microsoft.com/office/drawing/2014/main" val="20001"/>
                    </a:ext>
                  </a:extLst>
                </a:gridCol>
                <a:gridCol w="3261048">
                  <a:extLst>
                    <a:ext uri="{9D8B030D-6E8A-4147-A177-3AD203B41FA5}">
                      <a16:colId xmlns:a16="http://schemas.microsoft.com/office/drawing/2014/main" val="20002"/>
                    </a:ext>
                  </a:extLst>
                </a:gridCol>
              </a:tblGrid>
              <a:tr h="1922512">
                <a:tc>
                  <a:txBody>
                    <a:bodyPr/>
                    <a:lstStyle/>
                    <a:p>
                      <a:r>
                        <a:rPr lang="en-GB" dirty="0">
                          <a:solidFill>
                            <a:srgbClr val="FF0000"/>
                          </a:solidFill>
                        </a:rPr>
                        <a:t>Carlin 201 CRD Instruction</a:t>
                      </a:r>
                      <a:r>
                        <a:rPr lang="en-GB" baseline="0" dirty="0">
                          <a:solidFill>
                            <a:srgbClr val="FF0000"/>
                          </a:solidFill>
                        </a:rPr>
                        <a:t> Manual</a:t>
                      </a:r>
                    </a:p>
                    <a:p>
                      <a:endParaRPr lang="en-GB" baseline="0" dirty="0">
                        <a:solidFill>
                          <a:srgbClr val="FF0000"/>
                        </a:solidFill>
                      </a:endParaRPr>
                    </a:p>
                    <a:p>
                      <a:endParaRPr lang="en-GB" baseline="0" dirty="0">
                        <a:solidFill>
                          <a:srgbClr val="FF0000"/>
                        </a:solidFill>
                      </a:endParaRPr>
                    </a:p>
                    <a:p>
                      <a:endParaRPr lang="en-GB" baseline="0" dirty="0">
                        <a:solidFill>
                          <a:srgbClr val="FF0000"/>
                        </a:solidFill>
                      </a:endParaRPr>
                    </a:p>
                    <a:p>
                      <a:endParaRPr lang="en-GB" baseline="0" dirty="0">
                        <a:solidFill>
                          <a:srgbClr val="FF0000"/>
                        </a:solidFill>
                      </a:endParaRPr>
                    </a:p>
                    <a:p>
                      <a:r>
                        <a:rPr lang="en-GB" baseline="0" dirty="0">
                          <a:solidFill>
                            <a:srgbClr val="FF0000"/>
                          </a:solidFill>
                        </a:rPr>
                        <a:t>Maintenance Instructions Included</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Carlin 201 CRD  Replacement</a:t>
                      </a:r>
                      <a:r>
                        <a:rPr lang="en-GB" baseline="0" dirty="0">
                          <a:solidFill>
                            <a:srgbClr val="FF0000"/>
                          </a:solidFill>
                        </a:rPr>
                        <a:t> Parts.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400" dirty="0">
                          <a:solidFill>
                            <a:schemeClr val="tx1"/>
                          </a:solidFill>
                        </a:rPr>
                        <a:t>Carlin technical engineers have confirmed that the Carlin 200 CRD is unavailable since October 1986 (approximately 30 years) however the Carlin 201 CRD is physically interchangeable with one exception.</a:t>
                      </a:r>
                    </a:p>
                    <a:p>
                      <a:r>
                        <a:rPr lang="en-GB" sz="1400" dirty="0">
                          <a:solidFill>
                            <a:schemeClr val="tx1"/>
                          </a:solidFill>
                        </a:rPr>
                        <a:t>The blower wheel (squirrel cage) differs between the 200 CRD and the 201 CRD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200 CRD 5 ¼” x3 ¾” ½” bore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 201 CRD 5 ¾” x 4” ½” bore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The conversion for Resonate requires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motor conforming to 220/240 vac: 1/4 HP, 3450 rpm, Carlin PSC part number 99220</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u="sng" dirty="0">
                          <a:solidFill>
                            <a:schemeClr val="tx1"/>
                          </a:solidFill>
                        </a:rPr>
                        <a:t>The blower wheel, is no longer available from Carlin, And would need to be sourced elsewhere</a:t>
                      </a:r>
                    </a:p>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22512">
                <a:tc>
                  <a:txBody>
                    <a:bodyPr/>
                    <a:lstStyle/>
                    <a:p>
                      <a:r>
                        <a:rPr lang="en-GB" dirty="0">
                          <a:solidFill>
                            <a:srgbClr val="FF0000"/>
                          </a:solidFill>
                        </a:rPr>
                        <a:t>Carlin 200 CRD &amp; 201 CRD Manual </a:t>
                      </a:r>
                    </a:p>
                    <a:p>
                      <a:endParaRPr lang="en-GB" dirty="0">
                        <a:solidFill>
                          <a:srgbClr val="FF0000"/>
                        </a:solidFill>
                      </a:endParaRPr>
                    </a:p>
                    <a:p>
                      <a:endParaRPr lang="en-GB"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rgbClr val="FF0000"/>
                          </a:solidFill>
                        </a:rPr>
                        <a:t>Maintenance Instructions Included</a:t>
                      </a:r>
                      <a:endParaRPr lang="en-GB" dirty="0">
                        <a:solidFill>
                          <a:srgbClr val="FF0000"/>
                        </a:solidFill>
                      </a:endParaRP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FF0000"/>
                          </a:solidFill>
                        </a:rPr>
                        <a:t>Carlin 201 CRD  Parts Breakdown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GB" dirty="0"/>
              <a:t>Reference documents</a:t>
            </a:r>
          </a:p>
        </p:txBody>
      </p:sp>
      <p:graphicFrame>
        <p:nvGraphicFramePr>
          <p:cNvPr id="6" name="Object 5"/>
          <p:cNvGraphicFramePr>
            <a:graphicFrameLocks noChangeAspect="1"/>
          </p:cNvGraphicFramePr>
          <p:nvPr/>
        </p:nvGraphicFramePr>
        <p:xfrm>
          <a:off x="1043608" y="1916832"/>
          <a:ext cx="914400" cy="771525"/>
        </p:xfrm>
        <a:graphic>
          <a:graphicData uri="http://schemas.openxmlformats.org/presentationml/2006/ole">
            <mc:AlternateContent xmlns:mc="http://schemas.openxmlformats.org/markup-compatibility/2006">
              <mc:Choice xmlns:v="urn:schemas-microsoft-com:vml" Requires="v">
                <p:oleObj spid="_x0000_s1034" name="Acrobat Document" showAsIcon="1" r:id="rId3" imgW="914400" imgH="771480" progId="AcroExch.Document.DC">
                  <p:embed/>
                </p:oleObj>
              </mc:Choice>
              <mc:Fallback>
                <p:oleObj name="Acrobat Document" showAsIcon="1" r:id="rId3" imgW="914400" imgH="771480" progId="AcroExch.Document.DC">
                  <p:embed/>
                  <p:pic>
                    <p:nvPicPr>
                      <p:cNvPr id="6" name="Object 5"/>
                      <p:cNvPicPr/>
                      <p:nvPr/>
                    </p:nvPicPr>
                    <p:blipFill>
                      <a:blip r:embed="rId4"/>
                      <a:stretch>
                        <a:fillRect/>
                      </a:stretch>
                    </p:blipFill>
                    <p:spPr>
                      <a:xfrm>
                        <a:off x="1043608" y="1916832"/>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40035379"/>
              </p:ext>
            </p:extLst>
          </p:nvPr>
        </p:nvGraphicFramePr>
        <p:xfrm>
          <a:off x="3563888" y="1916832"/>
          <a:ext cx="914400" cy="771525"/>
        </p:xfrm>
        <a:graphic>
          <a:graphicData uri="http://schemas.openxmlformats.org/presentationml/2006/ole">
            <mc:AlternateContent xmlns:mc="http://schemas.openxmlformats.org/markup-compatibility/2006">
              <mc:Choice xmlns:v="urn:schemas-microsoft-com:vml" Requires="v">
                <p:oleObj spid="_x0000_s1035" name="Acrobat Document" showAsIcon="1" r:id="rId5" imgW="914400" imgH="771480" progId="AcroExch.Document.DC">
                  <p:embed/>
                </p:oleObj>
              </mc:Choice>
              <mc:Fallback>
                <p:oleObj name="Acrobat Document" showAsIcon="1" r:id="rId5" imgW="914400" imgH="771480" progId="AcroExch.Document.DC">
                  <p:embed/>
                  <p:pic>
                    <p:nvPicPr>
                      <p:cNvPr id="8" name="Object 7"/>
                      <p:cNvPicPr/>
                      <p:nvPr/>
                    </p:nvPicPr>
                    <p:blipFill>
                      <a:blip r:embed="rId6"/>
                      <a:stretch>
                        <a:fillRect/>
                      </a:stretch>
                    </p:blipFill>
                    <p:spPr>
                      <a:xfrm>
                        <a:off x="3563888" y="1916832"/>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18080980"/>
              </p:ext>
            </p:extLst>
          </p:nvPr>
        </p:nvGraphicFramePr>
        <p:xfrm>
          <a:off x="1137320" y="3717032"/>
          <a:ext cx="914400" cy="771525"/>
        </p:xfrm>
        <a:graphic>
          <a:graphicData uri="http://schemas.openxmlformats.org/presentationml/2006/ole">
            <mc:AlternateContent xmlns:mc="http://schemas.openxmlformats.org/markup-compatibility/2006">
              <mc:Choice xmlns:v="urn:schemas-microsoft-com:vml" Requires="v">
                <p:oleObj spid="_x0000_s1036" name="Acrobat Document" showAsIcon="1" r:id="rId7" imgW="914400" imgH="771480" progId="AcroExch.Document.DC">
                  <p:embed/>
                </p:oleObj>
              </mc:Choice>
              <mc:Fallback>
                <p:oleObj name="Acrobat Document" showAsIcon="1" r:id="rId7" imgW="914400" imgH="771480" progId="AcroExch.Document.DC">
                  <p:embed/>
                  <p:pic>
                    <p:nvPicPr>
                      <p:cNvPr id="9" name="Object 8"/>
                      <p:cNvPicPr/>
                      <p:nvPr/>
                    </p:nvPicPr>
                    <p:blipFill>
                      <a:blip r:embed="rId8"/>
                      <a:stretch>
                        <a:fillRect/>
                      </a:stretch>
                    </p:blipFill>
                    <p:spPr>
                      <a:xfrm>
                        <a:off x="1137320" y="3717032"/>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4003030"/>
              </p:ext>
            </p:extLst>
          </p:nvPr>
        </p:nvGraphicFramePr>
        <p:xfrm>
          <a:off x="3674368" y="4188426"/>
          <a:ext cx="914400" cy="771525"/>
        </p:xfrm>
        <a:graphic>
          <a:graphicData uri="http://schemas.openxmlformats.org/presentationml/2006/ole">
            <mc:AlternateContent xmlns:mc="http://schemas.openxmlformats.org/markup-compatibility/2006">
              <mc:Choice xmlns:v="urn:schemas-microsoft-com:vml" Requires="v">
                <p:oleObj spid="_x0000_s1037" name="Acrobat Document" showAsIcon="1" r:id="rId9" imgW="914400" imgH="771480" progId="AcroExch.Document.DC">
                  <p:embed/>
                </p:oleObj>
              </mc:Choice>
              <mc:Fallback>
                <p:oleObj name="Acrobat Document" showAsIcon="1" r:id="rId9" imgW="914400" imgH="771480" progId="AcroExch.Document.DC">
                  <p:embed/>
                  <p:pic>
                    <p:nvPicPr>
                      <p:cNvPr id="11" name="Object 10"/>
                      <p:cNvPicPr/>
                      <p:nvPr/>
                    </p:nvPicPr>
                    <p:blipFill>
                      <a:blip r:embed="rId10"/>
                      <a:stretch>
                        <a:fillRect/>
                      </a:stretch>
                    </p:blipFill>
                    <p:spPr>
                      <a:xfrm>
                        <a:off x="3674368" y="418842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6950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614" y="87034"/>
            <a:ext cx="8229600" cy="634081"/>
          </a:xfrm>
        </p:spPr>
        <p:txBody>
          <a:bodyPr/>
          <a:lstStyle/>
          <a:p>
            <a:r>
              <a:rPr lang="en-GB" dirty="0"/>
              <a:t>Burner illustrated parts catalogue</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998" y="692696"/>
            <a:ext cx="7488832" cy="560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123728" y="2564904"/>
            <a:ext cx="1080120" cy="932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125386" y="692696"/>
            <a:ext cx="2808312" cy="1107996"/>
          </a:xfrm>
          <a:prstGeom prst="rect">
            <a:avLst/>
          </a:prstGeom>
          <a:noFill/>
          <a:ln>
            <a:solidFill>
              <a:srgbClr val="FF0000"/>
            </a:solidFill>
          </a:ln>
        </p:spPr>
        <p:txBody>
          <a:bodyPr wrap="square" rtlCol="0">
            <a:spAutoFit/>
          </a:bodyPr>
          <a:lstStyle/>
          <a:p>
            <a:r>
              <a:rPr lang="en-GB" dirty="0"/>
              <a:t>For the 200/201 CRD this is the only change, i.e. fan/ squirrel cage. </a:t>
            </a:r>
            <a:r>
              <a:rPr lang="en-GB" sz="1200" dirty="0">
                <a:solidFill>
                  <a:srgbClr val="FF0000"/>
                </a:solidFill>
              </a:rPr>
              <a:t>Resonate Testing Note</a:t>
            </a:r>
          </a:p>
        </p:txBody>
      </p:sp>
      <p:cxnSp>
        <p:nvCxnSpPr>
          <p:cNvPr id="6" name="Straight Arrow Connector 5"/>
          <p:cNvCxnSpPr>
            <a:stCxn id="4" idx="1"/>
          </p:cNvCxnSpPr>
          <p:nvPr/>
        </p:nvCxnSpPr>
        <p:spPr>
          <a:xfrm flipH="1">
            <a:off x="2837354" y="1246694"/>
            <a:ext cx="288032" cy="1606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81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8105"/>
            <a:ext cx="7776865" cy="598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1844824"/>
            <a:ext cx="26642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16016" y="1052736"/>
            <a:ext cx="266429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427984" y="2829903"/>
            <a:ext cx="29519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630105"/>
            <a:ext cx="4117124" cy="36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259631" y="1196752"/>
            <a:ext cx="2664297"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717" y="3933056"/>
            <a:ext cx="2658703" cy="67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6265" y="4624209"/>
            <a:ext cx="2658703" cy="27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65" y="4942442"/>
            <a:ext cx="2647578" cy="50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749488" y="5892899"/>
            <a:ext cx="42918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88024" y="5302903"/>
            <a:ext cx="2396944" cy="140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67746" y="4758901"/>
            <a:ext cx="2396944" cy="140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67746" y="4342879"/>
            <a:ext cx="2396944" cy="140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039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147248" cy="706089"/>
          </a:xfrm>
        </p:spPr>
        <p:txBody>
          <a:bodyPr/>
          <a:lstStyle/>
          <a:p>
            <a:r>
              <a:rPr lang="en-GB" dirty="0"/>
              <a:t>What the FAA say……….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06" y="980728"/>
            <a:ext cx="8172400" cy="51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208987"/>
      </p:ext>
    </p:extLst>
  </p:cSld>
  <p:clrMapOvr>
    <a:masterClrMapping/>
  </p:clrMapOvr>
</p:sld>
</file>

<file path=ppt/theme/theme1.xml><?xml version="1.0" encoding="utf-8"?>
<a:theme xmlns:a="http://schemas.openxmlformats.org/drawingml/2006/main" name="QS00049-3 Resonate 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S00049-3 Resonate Powerpoint Presentation Template" id="{CABA9C3C-1440-45AF-BDBF-16D7D8C350B8}" vid="{1A215183-77D6-46D8-BB2D-AD6A772B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QS00049-3 Resonate Powerpoint Presentation Template</Template>
  <TotalTime>5008</TotalTime>
  <Words>767</Words>
  <Application>Microsoft Office PowerPoint</Application>
  <PresentationFormat>On-screen Show (4:3)</PresentationFormat>
  <Paragraphs>74</Paragraphs>
  <Slides>17</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2" baseType="lpstr">
      <vt:lpstr>Arial</vt:lpstr>
      <vt:lpstr>Calibri</vt:lpstr>
      <vt:lpstr>QS00049-3 Resonate Powerpoint Presentation Template</vt:lpstr>
      <vt:lpstr>Acrobat Document</vt:lpstr>
      <vt:lpstr>Adobe Acrobat Document</vt:lpstr>
      <vt:lpstr>PowerPoint Presentation</vt:lpstr>
      <vt:lpstr>Summary</vt:lpstr>
      <vt:lpstr>Introduction and backdrop</vt:lpstr>
      <vt:lpstr>The Benefits</vt:lpstr>
      <vt:lpstr>The Carlin 200 CRD and 201 CRD are interchangeable with one exception, the blower wheel (squirrel cage)</vt:lpstr>
      <vt:lpstr>Reference documents</vt:lpstr>
      <vt:lpstr>Burner illustrated parts catalogue</vt:lpstr>
      <vt:lpstr>PowerPoint Presentation</vt:lpstr>
      <vt:lpstr>What the FAA say……….</vt:lpstr>
      <vt:lpstr>PowerPoint Presentation</vt:lpstr>
      <vt:lpstr>Engineering Report 3A : Evaluation for Carlin Burner</vt:lpstr>
      <vt:lpstr>PowerPoint Presentation</vt:lpstr>
      <vt:lpstr>PowerPoint Presentation</vt:lpstr>
      <vt:lpstr>PowerPoint Presentation</vt:lpstr>
      <vt:lpstr>Engineering Report 3A Text:</vt:lpstr>
      <vt:lpstr>Looking to the modern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Kelly</dc:creator>
  <cp:lastModifiedBy>Mary Kelly</cp:lastModifiedBy>
  <cp:revision>228</cp:revision>
  <cp:lastPrinted>2018-10-22T13:17:24Z</cp:lastPrinted>
  <dcterms:created xsi:type="dcterms:W3CDTF">2018-10-08T10:51:03Z</dcterms:created>
  <dcterms:modified xsi:type="dcterms:W3CDTF">2019-10-28T20:41:07Z</dcterms:modified>
</cp:coreProperties>
</file>