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1"/>
  </p:notesMasterIdLst>
  <p:handoutMasterIdLst>
    <p:handoutMasterId r:id="rId32"/>
  </p:handoutMasterIdLst>
  <p:sldIdLst>
    <p:sldId id="1497" r:id="rId2"/>
    <p:sldId id="1552" r:id="rId3"/>
    <p:sldId id="1577" r:id="rId4"/>
    <p:sldId id="1578" r:id="rId5"/>
    <p:sldId id="1580" r:id="rId6"/>
    <p:sldId id="1581" r:id="rId7"/>
    <p:sldId id="1582" r:id="rId8"/>
    <p:sldId id="1583" r:id="rId9"/>
    <p:sldId id="1586" r:id="rId10"/>
    <p:sldId id="1584" r:id="rId11"/>
    <p:sldId id="1585" r:id="rId12"/>
    <p:sldId id="1587" r:id="rId13"/>
    <p:sldId id="1588" r:id="rId14"/>
    <p:sldId id="1589" r:id="rId15"/>
    <p:sldId id="1590" r:id="rId16"/>
    <p:sldId id="1591" r:id="rId17"/>
    <p:sldId id="1592" r:id="rId18"/>
    <p:sldId id="1593" r:id="rId19"/>
    <p:sldId id="1594" r:id="rId20"/>
    <p:sldId id="1602" r:id="rId21"/>
    <p:sldId id="1595" r:id="rId22"/>
    <p:sldId id="1603" r:id="rId23"/>
    <p:sldId id="1604" r:id="rId24"/>
    <p:sldId id="1596" r:id="rId25"/>
    <p:sldId id="1597" r:id="rId26"/>
    <p:sldId id="1598" r:id="rId27"/>
    <p:sldId id="1605" r:id="rId28"/>
    <p:sldId id="1606" r:id="rId29"/>
    <p:sldId id="1537" r:id="rId30"/>
  </p:sldIdLst>
  <p:sldSz cx="9144000" cy="6858000" type="screen4x3"/>
  <p:notesSz cx="10234613" cy="70993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0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0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0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000" b="1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FF00FF"/>
    <a:srgbClr val="800000"/>
    <a:srgbClr val="990000"/>
    <a:srgbClr val="B90321"/>
    <a:srgbClr val="FF8F8F"/>
    <a:srgbClr val="FFA7A7"/>
    <a:srgbClr val="FF6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3333" autoAdjust="0"/>
  </p:normalViewPr>
  <p:slideViewPr>
    <p:cSldViewPr>
      <p:cViewPr varScale="1">
        <p:scale>
          <a:sx n="84" d="100"/>
          <a:sy n="84" d="100"/>
        </p:scale>
        <p:origin x="96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2118" y="-9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68 mm</c:v>
                </c:pt>
              </c:strCache>
            </c:strRef>
          </c:tx>
          <c:invertIfNegative val="0"/>
          <c:cat>
            <c:numRef>
              <c:f>Sheet1!$B$1:$H$1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1915.3</c:v>
                </c:pt>
                <c:pt idx="1">
                  <c:v>1898.3</c:v>
                </c:pt>
                <c:pt idx="2">
                  <c:v>1776.8</c:v>
                </c:pt>
                <c:pt idx="3">
                  <c:v>1780.4</c:v>
                </c:pt>
                <c:pt idx="4">
                  <c:v>1800.2</c:v>
                </c:pt>
                <c:pt idx="5">
                  <c:v>1800.2</c:v>
                </c:pt>
                <c:pt idx="6">
                  <c:v>1804.7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1-44C2-9603-FB896352987A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93 mm</c:v>
                </c:pt>
              </c:strCache>
            </c:strRef>
          </c:tx>
          <c:invertIfNegative val="0"/>
          <c:cat>
            <c:numRef>
              <c:f>Sheet1!$B$1:$H$1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7"/>
                <c:pt idx="0">
                  <c:v>1832.7</c:v>
                </c:pt>
                <c:pt idx="1">
                  <c:v>1867.8</c:v>
                </c:pt>
                <c:pt idx="2">
                  <c:v>1752.2</c:v>
                </c:pt>
                <c:pt idx="3">
                  <c:v>1720.9</c:v>
                </c:pt>
                <c:pt idx="4">
                  <c:v>1747.8</c:v>
                </c:pt>
                <c:pt idx="5">
                  <c:v>1798.6</c:v>
                </c:pt>
                <c:pt idx="6">
                  <c:v>1806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1-44C2-9603-FB896352987A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118 mm</c:v>
                </c:pt>
              </c:strCache>
            </c:strRef>
          </c:tx>
          <c:invertIfNegative val="0"/>
          <c:cat>
            <c:numRef>
              <c:f>Sheet1!$B$1:$H$1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1824.9</c:v>
                </c:pt>
                <c:pt idx="1">
                  <c:v>1856.7</c:v>
                </c:pt>
                <c:pt idx="2">
                  <c:v>1738.7</c:v>
                </c:pt>
                <c:pt idx="3">
                  <c:v>1709.8</c:v>
                </c:pt>
                <c:pt idx="4">
                  <c:v>1737.7</c:v>
                </c:pt>
                <c:pt idx="5">
                  <c:v>1792.6</c:v>
                </c:pt>
                <c:pt idx="6">
                  <c:v>1788.4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71-44C2-9603-FB896352987A}"/>
            </c:ext>
          </c:extLst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143 mm</c:v>
                </c:pt>
              </c:strCache>
            </c:strRef>
          </c:tx>
          <c:invertIfNegative val="0"/>
          <c:cat>
            <c:numRef>
              <c:f>Sheet1!$B$1:$H$1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1853.4</c:v>
                </c:pt>
                <c:pt idx="1">
                  <c:v>1876.6</c:v>
                </c:pt>
                <c:pt idx="2">
                  <c:v>1759.6</c:v>
                </c:pt>
                <c:pt idx="3">
                  <c:v>1728.3</c:v>
                </c:pt>
                <c:pt idx="4">
                  <c:v>1753.5</c:v>
                </c:pt>
                <c:pt idx="5">
                  <c:v>1795.1</c:v>
                </c:pt>
                <c:pt idx="6">
                  <c:v>1780.7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71-44C2-9603-FB8963529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22083200"/>
        <c:axId val="121896960"/>
      </c:barChart>
      <c:catAx>
        <c:axId val="12208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Thermocouples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21896960"/>
        <c:crosses val="autoZero"/>
        <c:auto val="1"/>
        <c:lblAlgn val="ctr"/>
        <c:lblOffset val="100"/>
        <c:noMultiLvlLbl val="0"/>
      </c:catAx>
      <c:valAx>
        <c:axId val="121896960"/>
        <c:scaling>
          <c:orientation val="minMax"/>
          <c:max val="2000"/>
          <c:min val="16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Flame Temperature (℉)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2083200"/>
        <c:crosses val="autoZero"/>
        <c:crossBetween val="between"/>
        <c:majorUnit val="10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 dirty="0"/>
              <a:t>航空企业质量内审员培训</a:t>
            </a:r>
            <a:endParaRPr lang="en-US" altLang="zh-CN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2012</a:t>
            </a:r>
            <a:r>
              <a:rPr lang="zh-CN" altLang="en-US"/>
              <a:t>年</a:t>
            </a:r>
            <a:endParaRPr lang="en-US" altLang="zh-CN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5288"/>
            <a:ext cx="21161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质量管理概述</a:t>
            </a:r>
            <a:endParaRPr lang="en-US" altLang="zh-CN"/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558213" y="6745288"/>
            <a:ext cx="16764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1.</a:t>
            </a:r>
            <a:fld id="{8BDD881A-5F7C-4B1E-9AC4-F758EB4575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33943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适航法规基础知识课程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2006-2</a:t>
            </a:r>
            <a:endParaRPr lang="en-US" altLang="zh-CN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规章总体介绍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fld id="{369EE47A-C20B-476A-AAE4-81B2D69F66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581677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2006-2</a:t>
            </a:r>
            <a:endParaRPr lang="en-US" altLang="zh-CN" smtClean="0"/>
          </a:p>
        </p:txBody>
      </p:sp>
      <p:sp>
        <p:nvSpPr>
          <p:cNvPr id="37893" name="灯片编号占位符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BDE91-A8A9-4923-8522-49F6BCFAAFF0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1752600" y="762000"/>
            <a:ext cx="67056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12" descr="未标题-2 拷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33400"/>
            <a:ext cx="121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红色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2388"/>
            <a:ext cx="10810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defRPr/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kumimoji="0" sz="1200" b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defRPr>
            </a:lvl1pPr>
          </a:lstStyle>
          <a:p>
            <a:pPr>
              <a:defRPr/>
            </a:pPr>
            <a:fld id="{589D7F36-3745-4938-9BD1-5744F3888B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1455-4B5A-4B10-91B2-A45831AFE2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F4A-EA61-491D-BB4E-A22CB0C2DA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096000"/>
            <a:ext cx="646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defRPr>
            </a:lvl1pPr>
          </a:lstStyle>
          <a:p>
            <a:pPr>
              <a:defRPr/>
            </a:pPr>
            <a:fld id="{C8DDE369-897D-4AB6-A10D-B2DCE1C7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7" name="Text Box 7"/>
          <p:cNvSpPr txBox="1">
            <a:spLocks noChangeArrowheads="1"/>
          </p:cNvSpPr>
          <p:nvPr userDrawn="1"/>
        </p:nvSpPr>
        <p:spPr bwMode="auto">
          <a:xfrm>
            <a:off x="754707" y="220578"/>
            <a:ext cx="770572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en-US" altLang="zh-CN" sz="2000" dirty="0" smtClean="0">
                <a:solidFill>
                  <a:schemeClr val="tx2"/>
                </a:solidFill>
                <a:latin typeface="Monotype Corsiva" pitchFamily="66" charset="0"/>
                <a:ea typeface="楷体_GB2312" pitchFamily="49" charset="-122"/>
              </a:rPr>
              <a:t>Test</a:t>
            </a:r>
            <a:r>
              <a:rPr kumimoji="0" lang="en-US" altLang="zh-CN" sz="2000" baseline="0" dirty="0" smtClean="0">
                <a:solidFill>
                  <a:schemeClr val="tx2"/>
                </a:solidFill>
                <a:latin typeface="Monotype Corsiva" pitchFamily="66" charset="0"/>
                <a:ea typeface="楷体_GB2312" pitchFamily="49" charset="-122"/>
              </a:rPr>
              <a:t> Center of  Civil Aviation Administration of China</a:t>
            </a:r>
            <a:endParaRPr kumimoji="0" lang="en-US" altLang="zh-CN" sz="2000" dirty="0" smtClean="0">
              <a:solidFill>
                <a:schemeClr val="tx2"/>
              </a:solidFill>
              <a:latin typeface="Monotype Corsiva" pitchFamily="66" charset="0"/>
              <a:ea typeface="楷体_GB2312" pitchFamily="49" charset="-122"/>
            </a:endParaRPr>
          </a:p>
        </p:txBody>
      </p:sp>
      <p:sp>
        <p:nvSpPr>
          <p:cNvPr id="1029" name="Line 11"/>
          <p:cNvSpPr>
            <a:spLocks noChangeShapeType="1"/>
          </p:cNvSpPr>
          <p:nvPr/>
        </p:nvSpPr>
        <p:spPr bwMode="auto">
          <a:xfrm>
            <a:off x="1752600" y="762000"/>
            <a:ext cx="67056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030" name="Picture 12" descr="未标题-2 拷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4026" y="476672"/>
            <a:ext cx="121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3" name="Picture 17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" y="160796"/>
            <a:ext cx="1655316" cy="6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0" r:id="rId2"/>
    <p:sldLayoutId id="214748433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53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Tel:8628-6445601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file:///C:\Users\li\AppData\Roaming\Tencent\Users\24688742\QQ\WinTemp\RichOle\PXLH%5bXZ8YDWNW%60H%7d5)QZVUY.pn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07159" y="5013176"/>
            <a:ext cx="627369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FEI XIE</a:t>
            </a:r>
            <a:endParaRPr lang="en-US" altLang="zh-CN" sz="28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Test Center of CAAC</a:t>
            </a:r>
            <a:endParaRPr lang="en-US" altLang="zh-CN" sz="28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altLang="zh-CN" sz="2400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927" y="1124744"/>
            <a:ext cx="835216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150000"/>
              </a:lnSpc>
              <a:spcAft>
                <a:spcPts val="1800"/>
              </a:spcAft>
              <a:defRPr/>
            </a:pPr>
            <a:r>
              <a:rPr lang="en-US" altLang="zh-CN" sz="36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Research on the Flame Characteristics of the Oil Burner</a:t>
            </a:r>
            <a:endParaRPr lang="en-US" altLang="zh-CN" sz="3600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076" name="图片 10" descr="PPT封面图案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1063"/>
            <a:ext cx="9144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灯片编号占位符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BEC3A7-BA67-4068-A2A3-4B66ADDDA6B5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005058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388754" y="1628800"/>
            <a:ext cx="4594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Air Temperature=5~15℃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056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 Pressure (NexGen, Air </a:t>
            </a: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Pressure=45 Psi, 4 inch)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Air </a:t>
            </a:r>
            <a:r>
              <a:rPr lang="fr-FR" altLang="zh-CN" sz="24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Pressure (NexGen, </a:t>
            </a: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 Pressure = 125 Psi, 4 inch)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234194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95" y="1700809"/>
            <a:ext cx="238761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08" y="1700809"/>
            <a:ext cx="226698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89" y="1700808"/>
            <a:ext cx="223926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328"/>
            <a:ext cx="221959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92" y="4221328"/>
            <a:ext cx="235778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/>
          <a:stretch/>
        </p:blipFill>
        <p:spPr bwMode="auto">
          <a:xfrm>
            <a:off x="4569980" y="4221328"/>
            <a:ext cx="237163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08" y="4221328"/>
            <a:ext cx="2384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713224" y="382097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40psi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01121" y="382097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42psi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55554" y="382097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45psi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30593" y="382097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48psi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5576" y="6381328"/>
            <a:ext cx="739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50psi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43473" y="638132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52psi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7906" y="638132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55psi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72945" y="638132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60psi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Air </a:t>
            </a:r>
            <a:r>
              <a:rPr lang="fr-FR" altLang="zh-CN" sz="24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Pressure (NexGen, </a:t>
            </a: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 Pressure = 125 Psi, 4 inch)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8" name="Picture 2" descr="I:\防火试验用新一代油燃烧器关键技术研究\数据处理英文坐标\空气与火焰特性\新一代油燃烧器空气压力与火焰温度关系--水平状态\温度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2" y="1430338"/>
            <a:ext cx="7349055" cy="51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Air </a:t>
            </a:r>
            <a:r>
              <a:rPr lang="fr-FR" altLang="zh-CN" sz="24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Pressure (NexGen, </a:t>
            </a: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 Pressure = 125 Psi, 4 inch)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" y="1430338"/>
            <a:ext cx="5203431" cy="365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5130387" cy="395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Air </a:t>
            </a:r>
            <a:r>
              <a:rPr lang="fr-FR" altLang="zh-CN" sz="24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Pressure (NexGen, </a:t>
            </a: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 Pressure = 125 Psi, 4 inch)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64" y="1990723"/>
            <a:ext cx="6512272" cy="453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388754" y="1628800"/>
            <a:ext cx="4594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Fuel Temperature=0~5</a:t>
            </a:r>
            <a:r>
              <a:rPr lang="en-US" altLang="zh-CN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516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Fuel/Air Ratio (Carlin 200)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56792"/>
            <a:ext cx="50196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17" y="3248981"/>
            <a:ext cx="4586995" cy="322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047219" y="5661248"/>
            <a:ext cx="980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Vertical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56456" y="2348880"/>
            <a:ext cx="127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Horizontal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下箭头 1"/>
          <p:cNvSpPr/>
          <p:nvPr/>
        </p:nvSpPr>
        <p:spPr bwMode="auto">
          <a:xfrm>
            <a:off x="6516216" y="2924944"/>
            <a:ext cx="159999" cy="576064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1" name="下箭头 10"/>
          <p:cNvSpPr/>
          <p:nvPr/>
        </p:nvSpPr>
        <p:spPr bwMode="auto">
          <a:xfrm rot="10800000">
            <a:off x="2457322" y="5067310"/>
            <a:ext cx="159999" cy="576064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Fuel/Air Ratio (NexGen)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" name="Picture 2" descr="I:\防火试验用新一代油燃烧器关键技术研究\数据处理英文坐标\空气与火焰特性\新一代油燃烧器空气压力与火焰平均温度关系--垂直状态\垂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5148064" cy="361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防火试验用新一代油燃烧器关键技术研究\数据处理英文坐标\空气与火焰特性\新一代油燃烧器空气压力与火焰平均温度关系--垂直状态\水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24" y="3429000"/>
            <a:ext cx="4509243" cy="31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047219" y="5981218"/>
            <a:ext cx="980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Vertical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56456" y="2668850"/>
            <a:ext cx="127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Horizontal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下箭头 10"/>
          <p:cNvSpPr/>
          <p:nvPr/>
        </p:nvSpPr>
        <p:spPr bwMode="auto">
          <a:xfrm>
            <a:off x="6516216" y="3244914"/>
            <a:ext cx="159999" cy="576064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2" name="下箭头 11"/>
          <p:cNvSpPr/>
          <p:nvPr/>
        </p:nvSpPr>
        <p:spPr bwMode="auto">
          <a:xfrm rot="10800000">
            <a:off x="2457322" y="5387280"/>
            <a:ext cx="159999" cy="576064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Configuration (NexGen, Stator Position)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1" y="1628799"/>
            <a:ext cx="4031305" cy="394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82" y="2492896"/>
            <a:ext cx="512501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Configuration (NexGen, Stator Distance)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095458"/>
              </p:ext>
            </p:extLst>
          </p:nvPr>
        </p:nvGraphicFramePr>
        <p:xfrm>
          <a:off x="3695519" y="2420888"/>
          <a:ext cx="54006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0813"/>
            <a:ext cx="3744416" cy="279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8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Enviroment (NexGen, Enviroment Temperature)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9" name="Picture 2" descr="I:\防火试验用新一代油燃烧器关键技术研究\数据处理英文坐标\环境温度与火焰温度关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7" y="1556792"/>
            <a:ext cx="7304857" cy="51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8313" y="785813"/>
            <a:ext cx="60483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TOPICS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556792"/>
            <a:ext cx="8280400" cy="496855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Configurations of Carlin 200 and  FAA </a:t>
            </a:r>
            <a:r>
              <a:rPr kumimoji="0" lang="en-US" altLang="zh-CN" sz="2400" kern="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NexGen</a:t>
            </a: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Burner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 Effect of </a:t>
            </a:r>
            <a:r>
              <a:rPr kumimoji="0" lang="en-US" altLang="zh-CN" sz="2400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Fuel</a:t>
            </a: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on the Flame Characteristics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 Effect of </a:t>
            </a:r>
            <a:r>
              <a:rPr kumimoji="0" lang="en-US" altLang="zh-CN" sz="24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Air </a:t>
            </a: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on the Flame Characteristics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kumimoji="0" lang="en-US" altLang="zh-CN" sz="24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 Effect of </a:t>
            </a:r>
            <a:r>
              <a:rPr kumimoji="0" lang="en-US" altLang="zh-CN" sz="24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Fuel/Air Ratio </a:t>
            </a: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on the Flame Characteristics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kumimoji="0" lang="en-US" altLang="zh-CN" sz="24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The Effect </a:t>
            </a: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of </a:t>
            </a:r>
            <a:r>
              <a:rPr kumimoji="0" lang="en-US" altLang="zh-CN" sz="2400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Typical Configurations </a:t>
            </a: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on </a:t>
            </a:r>
            <a:r>
              <a:rPr kumimoji="0" lang="en-US" altLang="zh-CN" sz="2400" kern="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 Flame </a:t>
            </a:r>
            <a:r>
              <a:rPr kumimoji="0" lang="en-US" altLang="zh-CN" sz="2400" kern="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Characteristics</a:t>
            </a:r>
            <a:endParaRPr kumimoji="0" lang="zh-CN" altLang="en-US" sz="2400" kern="0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20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Enviroment (NexGen, Air Velocity, 0</a:t>
            </a:r>
            <a:r>
              <a:rPr lang="fr-FR" altLang="zh-CN" sz="2200" baseline="30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</a:t>
            </a:r>
            <a:r>
              <a:rPr lang="fr-FR" altLang="zh-CN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Flow, Vertical , 2GPH)</a:t>
            </a:r>
            <a:endParaRPr lang="fr-FR" altLang="zh-CN" sz="2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33877" y="3824698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51457" y="3820978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0.5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7969" y="3824882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1.0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46616" y="6381328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1.5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82331" y="6396027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2.0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I:\防火试验用新一代油燃烧器关键技术研究\数据资料\风速与火焰温度关系\照片\处理\风速0，垂直状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5" b="1151"/>
          <a:stretch/>
        </p:blipFill>
        <p:spPr bwMode="auto">
          <a:xfrm>
            <a:off x="399794" y="1783550"/>
            <a:ext cx="2442086" cy="20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I:\防火试验用新一代油燃烧器关键技术研究\数据资料\风速与火焰温度关系\照片\处理\风向0，风速0.5mp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18344" r="21376"/>
          <a:stretch/>
        </p:blipFill>
        <p:spPr bwMode="auto">
          <a:xfrm>
            <a:off x="3389385" y="1783550"/>
            <a:ext cx="2295758" cy="20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:\防火试验用新一代油燃烧器关键技术研究\数据资料\风速与火焰温度关系\照片\处理\风向0，风速1.0mp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 t="13111" r="7974" b="1433"/>
          <a:stretch/>
        </p:blipFill>
        <p:spPr bwMode="auto">
          <a:xfrm>
            <a:off x="6050598" y="1783550"/>
            <a:ext cx="2508495" cy="20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I:\防火试验用新一代油燃烧器关键技术研究\数据资料\风速与火焰温度关系\照片\处理\风向0，风速1.5mp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t="16298" r="19687" b="9892"/>
          <a:stretch/>
        </p:blipFill>
        <p:spPr bwMode="auto">
          <a:xfrm>
            <a:off x="1620837" y="4365104"/>
            <a:ext cx="2296980" cy="20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:\防火试验用新一代油燃烧器关键技术研究\数据资料\风速与火焰温度关系\照片\处理\风向0，风速2.00mp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9630" r="9814" b="4453"/>
          <a:stretch/>
        </p:blipFill>
        <p:spPr bwMode="auto">
          <a:xfrm>
            <a:off x="5336714" y="4365103"/>
            <a:ext cx="2459305" cy="20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Enviroment (NexGen, Air Velocity, -30</a:t>
            </a:r>
            <a:r>
              <a:rPr lang="fr-FR" altLang="zh-CN" sz="2200" baseline="30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</a:t>
            </a:r>
            <a:r>
              <a:rPr lang="fr-FR" altLang="zh-CN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fr-FR" altLang="zh-CN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Flow, Vertical , 2GPH)</a:t>
            </a:r>
            <a:endParaRPr lang="fr-FR" altLang="zh-CN" sz="2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" name="Picture 2" descr="F:\防火试验用新一代油燃烧器关键技术研究\数据资料\风速与火焰温度关系\照片\处理\风向-30，风速1.0mp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6906"/>
          <a:stretch/>
        </p:blipFill>
        <p:spPr bwMode="auto">
          <a:xfrm>
            <a:off x="6052980" y="1628800"/>
            <a:ext cx="2763726" cy="21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防火试验用新一代油燃烧器关键技术研究\数据资料\风速与火焰温度关系\照片\处理\风向-30，风速1.5mp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14583" r="16211"/>
          <a:stretch/>
        </p:blipFill>
        <p:spPr bwMode="auto">
          <a:xfrm>
            <a:off x="1706735" y="4365104"/>
            <a:ext cx="243914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防火试验用新一代油燃烧器关键技术研究\数据资料\风速与火焰温度关系\照片\处理\风向-30，风速2.0mp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6200"/>
          <a:stretch/>
        </p:blipFill>
        <p:spPr bwMode="auto">
          <a:xfrm>
            <a:off x="4925731" y="4365105"/>
            <a:ext cx="26512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:\防火试验用新一代油燃烧器关键技术研究\数据资料\风速与火焰温度关系\照片\处理\风速0，垂直状态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5" b="1151"/>
          <a:stretch/>
        </p:blipFill>
        <p:spPr bwMode="auto">
          <a:xfrm>
            <a:off x="429522" y="1628800"/>
            <a:ext cx="2627573" cy="21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防火试验用新一代油燃烧器关键技术研究\数据资料\风速与火焰温度关系\照片\处理\风向-30，风速0.5mp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r="8007"/>
          <a:stretch/>
        </p:blipFill>
        <p:spPr bwMode="auto">
          <a:xfrm>
            <a:off x="3154859" y="1628800"/>
            <a:ext cx="2731273" cy="21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333877" y="3824698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51457" y="3820978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0.5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7969" y="3824882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1.0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46616" y="6381328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1.5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82331" y="6396027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2.0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22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Enviroment (NexGen, Air Velocity, +30</a:t>
            </a:r>
            <a:r>
              <a:rPr lang="fr-FR" altLang="zh-CN" sz="2200" baseline="30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</a:t>
            </a:r>
            <a:r>
              <a:rPr lang="fr-FR" altLang="zh-CN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Flow, Vertical , 2GPH)</a:t>
            </a:r>
            <a:endParaRPr lang="fr-FR" altLang="zh-CN" sz="2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112" y="3842933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06419" y="3842933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0.5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93112" y="6438418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1.0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06419" y="6417979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1.5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I:\防火试验用新一代油燃烧器关键技术研究\数据资料\风速与火焰温度关系\照片\处理\风速0，垂直状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5" b="1151"/>
          <a:stretch/>
        </p:blipFill>
        <p:spPr bwMode="auto">
          <a:xfrm>
            <a:off x="755576" y="1612549"/>
            <a:ext cx="2413150" cy="20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防火试验用新一代油燃烧器关键技术研究\数据资料\风速与火焰温度关系\照片\处理\风向30，风速0.5mp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9814"/>
          <a:stretch/>
        </p:blipFill>
        <p:spPr bwMode="auto">
          <a:xfrm>
            <a:off x="5409682" y="1635199"/>
            <a:ext cx="2531552" cy="19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防火试验用新一代油燃烧器关键技术研究\数据资料\风速与火焰温度关系\照片\处理\风向30，风速1.0mp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r="8980"/>
          <a:stretch/>
        </p:blipFill>
        <p:spPr bwMode="auto">
          <a:xfrm>
            <a:off x="759091" y="4388699"/>
            <a:ext cx="2456383" cy="19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防火试验用新一代油燃烧器关键技术研究\数据资料\风速与火焰温度关系\照片\处理\风向30，风速1.5mp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9074" r="8841" b="190"/>
          <a:stretch/>
        </p:blipFill>
        <p:spPr bwMode="auto">
          <a:xfrm>
            <a:off x="5434632" y="4388699"/>
            <a:ext cx="2531552" cy="19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Enviroment (NexGen, Air Velocity, +60</a:t>
            </a:r>
            <a:r>
              <a:rPr lang="fr-FR" altLang="zh-CN" sz="2200" baseline="300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</a:t>
            </a:r>
            <a:r>
              <a:rPr lang="fr-FR" altLang="zh-CN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Flow, Vertical , 2GPH)</a:t>
            </a:r>
            <a:endParaRPr lang="fr-FR" altLang="zh-CN" sz="2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33877" y="3824698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51457" y="3820978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0.5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7969" y="3824882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1.0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50583" y="6396027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1.5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68949" y="6452932"/>
            <a:ext cx="93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2.0 m/s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I:\防火试验用新一代油燃烧器关键技术研究\数据资料\风速与火焰温度关系\照片\处理\风速0，垂直状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5" b="1151"/>
          <a:stretch/>
        </p:blipFill>
        <p:spPr bwMode="auto">
          <a:xfrm>
            <a:off x="271335" y="1738504"/>
            <a:ext cx="2496080" cy="20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防火试验用新一代油燃烧器关键技术研究\数据资料\风速与火焰温度关系\照片\处理\风向60，风速0.5mp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r="7590"/>
          <a:stretch/>
        </p:blipFill>
        <p:spPr bwMode="auto">
          <a:xfrm>
            <a:off x="3212390" y="1775334"/>
            <a:ext cx="2569941" cy="20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防火试验用新一代油燃烧器关键技术研究\数据资料\风速与火焰温度关系\照片\处理\风向60，风速1.0m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69" y="1775334"/>
            <a:ext cx="2667049" cy="20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防火试验用新一代油燃烧器关键技术研究\数据资料\风速与火焰温度关系\照片\处理\风向60，风速1.5m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82" y="4437112"/>
            <a:ext cx="25892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F:\防火试验用新一代油燃烧器关键技术研究\数据资料\风速与火焰温度关系\照片\处理\风向60，风速2.0mp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0" y="4437112"/>
            <a:ext cx="2608857" cy="195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Enviroment (NexGen, Air Velocity)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" name="Picture 2" descr="I:\防火试验用新一代油燃烧器关键技术研究\数据处理英文坐标\风速与火焰温度关系\数据\风速和角度与火焰温度关系--燃烧器水平状态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17" y="3356992"/>
            <a:ext cx="4488589" cy="31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:\防火试验用新一代油燃烧器关键技术研究\数据处理英文坐标\风速与火焰温度关系\数据\风速和角度与火焰温度关系--燃烧器水平状态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9" y="1477353"/>
            <a:ext cx="481717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991974" y="5645279"/>
            <a:ext cx="611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-30</a:t>
            </a:r>
            <a:r>
              <a:rPr kumimoji="0" lang="en-US" altLang="zh-CN" b="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8078" y="2754747"/>
            <a:ext cx="397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zh-CN" b="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下箭头 1"/>
          <p:cNvSpPr/>
          <p:nvPr/>
        </p:nvSpPr>
        <p:spPr bwMode="auto">
          <a:xfrm rot="10800000">
            <a:off x="2195736" y="4933753"/>
            <a:ext cx="203543" cy="511471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2" name="下箭头 11"/>
          <p:cNvSpPr/>
          <p:nvPr/>
        </p:nvSpPr>
        <p:spPr bwMode="auto">
          <a:xfrm>
            <a:off x="6525238" y="3236326"/>
            <a:ext cx="203543" cy="511471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Enviroment (NexGen, Air Velocity)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" name="Picture 3" descr="I:\防火试验用新一代油燃烧器关键技术研究\数据处理英文坐标\风速与火焰温度关系\数据\风速和角度与火焰温度关系--燃烧器水平状态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7" y="1556792"/>
            <a:ext cx="491967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:\防火试验用新一代油燃烧器关键技术研究\数据处理英文坐标\风速与火焰温度关系\数据\风速和角度与火焰温度关系--燃烧器水平状态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5" y="3284984"/>
            <a:ext cx="4663238" cy="3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962319" y="5645279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en-US" altLang="zh-CN" b="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1823" y="2754747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+60</a:t>
            </a:r>
            <a:r>
              <a:rPr kumimoji="0" lang="en-US" altLang="zh-CN" b="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下箭头 10"/>
          <p:cNvSpPr/>
          <p:nvPr/>
        </p:nvSpPr>
        <p:spPr bwMode="auto">
          <a:xfrm rot="10800000">
            <a:off x="2195736" y="4933753"/>
            <a:ext cx="203543" cy="511471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2" name="下箭头 11"/>
          <p:cNvSpPr/>
          <p:nvPr/>
        </p:nvSpPr>
        <p:spPr bwMode="auto">
          <a:xfrm>
            <a:off x="6525238" y="3236326"/>
            <a:ext cx="203543" cy="511471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26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Flame Temperature (NexGen, Horizontal, 2GPH)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96" y="1700808"/>
            <a:ext cx="26215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218207" y="6280076"/>
            <a:ext cx="817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2 inch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7321" y="6301350"/>
            <a:ext cx="817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4 inch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20272" y="6301350"/>
            <a:ext cx="817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6 inch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dell\Desktop\图片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7" y="4005064"/>
            <a:ext cx="257831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ell\Desktop\图片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39" y="4005064"/>
            <a:ext cx="256939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dell\Desktop\图片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54" y="4005064"/>
            <a:ext cx="254028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27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9743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Flame Temperature (NexGen, Vertical, 2GPH)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36" y="1628800"/>
            <a:ext cx="243424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r="5103"/>
          <a:stretch>
            <a:fillRect/>
          </a:stretch>
        </p:blipFill>
        <p:spPr bwMode="auto">
          <a:xfrm>
            <a:off x="395536" y="3933055"/>
            <a:ext cx="2788500" cy="23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3572"/>
          <a:stretch>
            <a:fillRect/>
          </a:stretch>
        </p:blipFill>
        <p:spPr bwMode="auto">
          <a:xfrm>
            <a:off x="3052386" y="3933055"/>
            <a:ext cx="2872078" cy="23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6143"/>
          <a:stretch>
            <a:fillRect/>
          </a:stretch>
        </p:blipFill>
        <p:spPr bwMode="auto">
          <a:xfrm>
            <a:off x="5924463" y="3933056"/>
            <a:ext cx="2757855" cy="23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120434" y="6237312"/>
            <a:ext cx="817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2 inch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7944" y="6237312"/>
            <a:ext cx="817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4 inch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94507" y="6237312"/>
            <a:ext cx="817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6 inch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10ECCB-05CF-466D-A06F-CECA9A8610E2}" type="slidenum">
              <a:rPr lang="en-US" altLang="zh-CN" smtClean="0"/>
              <a:pPr/>
              <a:t>28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7750" y="1597586"/>
            <a:ext cx="8352929" cy="52604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FEI XIE</a:t>
            </a:r>
          </a:p>
          <a:p>
            <a:pPr>
              <a:lnSpc>
                <a:spcPts val="55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ADD: No.765 </a:t>
            </a:r>
            <a:r>
              <a:rPr lang="en-US" altLang="zh-CN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Tengfei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 Rd, Southwest Airport Economic Development Zone, </a:t>
            </a:r>
            <a:r>
              <a:rPr lang="en-US" altLang="zh-CN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chengdu</a:t>
            </a:r>
            <a:r>
              <a:rPr lang="en-US" altLang="zh-C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, Sichuan, P. R. China</a:t>
            </a:r>
          </a:p>
          <a:p>
            <a:pPr algn="ctr">
              <a:lnSpc>
                <a:spcPts val="55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ea typeface="华文行楷" pitchFamily="2" charset="-122"/>
                <a:cs typeface="Times New Roman" pitchFamily="18" charset="0"/>
                <a:hlinkClick r:id="rId2"/>
              </a:rPr>
              <a:t>Tel: 8628-64456018</a:t>
            </a:r>
            <a:endParaRPr lang="en-US" altLang="zh-CN" sz="3200" dirty="0">
              <a:solidFill>
                <a:srgbClr val="C00000"/>
              </a:solidFill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  <a:p>
            <a:pPr algn="ctr">
              <a:lnSpc>
                <a:spcPts val="550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Email: xiefei@fccc.org.cn</a:t>
            </a:r>
          </a:p>
          <a:p>
            <a:pPr algn="ctr">
              <a:lnSpc>
                <a:spcPts val="5500"/>
              </a:lnSpc>
              <a:spcBef>
                <a:spcPts val="0"/>
              </a:spcBef>
              <a:defRPr/>
            </a:pPr>
            <a:endParaRPr lang="zh-CN" altLang="en-US" sz="7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10ECCB-05CF-466D-A06F-CECA9A8610E2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3568" y="3356992"/>
            <a:ext cx="7488238" cy="8377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  <a:spcBef>
                <a:spcPts val="0"/>
              </a:spcBef>
              <a:defRPr/>
            </a:pPr>
            <a:r>
              <a:rPr lang="en-US" altLang="zh-C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8313" y="858778"/>
            <a:ext cx="70560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Oil Burner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图片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0" t="11098" r="10938" b="29500"/>
          <a:stretch>
            <a:fillRect/>
          </a:stretch>
        </p:blipFill>
        <p:spPr bwMode="auto">
          <a:xfrm>
            <a:off x="251520" y="1849992"/>
            <a:ext cx="395512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0245" y="5225527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Carlin 200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5259" y="4653136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NexGen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46" y="2473525"/>
            <a:ext cx="4953386" cy="19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4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8313" y="858778"/>
            <a:ext cx="70560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Oil Burner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8328"/>
            <a:ext cx="2160240" cy="162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ec4.images-amazon.com/images/I/51y2Vkjtws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65" y="1859864"/>
            <a:ext cx="151519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7"/>
          <p:cNvSpPr/>
          <p:nvPr/>
        </p:nvSpPr>
        <p:spPr bwMode="auto">
          <a:xfrm rot="16200000">
            <a:off x="4566518" y="2443865"/>
            <a:ext cx="242315" cy="278573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图片 37" descr="PXLH[XZ8YDWNW`H}5)QZVUY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/>
          <a:stretch>
            <a:fillRect/>
          </a:stretch>
        </p:blipFill>
        <p:spPr bwMode="auto">
          <a:xfrm>
            <a:off x="4995453" y="1922074"/>
            <a:ext cx="1500346" cy="13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36" descr="OHY54ZGSOQ_)MQZQ6)(HV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>
            <a:fillRect/>
          </a:stretch>
        </p:blipFill>
        <p:spPr bwMode="auto">
          <a:xfrm>
            <a:off x="6876177" y="1922074"/>
            <a:ext cx="1360293" cy="139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9" y="4283235"/>
            <a:ext cx="1936379" cy="179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96875" l="10000" r="92000">
                        <a14:foregroundMark x1="48377" y1="53014" x2="48377" y2="53014"/>
                        <a14:foregroundMark x1="51159" y1="51777" x2="51159" y2="51777"/>
                        <a14:backgroundMark x1="20711" y1="39876" x2="20711" y2="39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0" r="28040"/>
          <a:stretch/>
        </p:blipFill>
        <p:spPr bwMode="auto">
          <a:xfrm>
            <a:off x="2764665" y="4483133"/>
            <a:ext cx="577429" cy="12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n Arrow 17"/>
          <p:cNvSpPr/>
          <p:nvPr/>
        </p:nvSpPr>
        <p:spPr bwMode="auto">
          <a:xfrm rot="16200000">
            <a:off x="2296511" y="5048065"/>
            <a:ext cx="242315" cy="278573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3582017" y="5067056"/>
            <a:ext cx="242315" cy="278573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55052"/>
            <a:ext cx="2026738" cy="15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 descr="1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1"/>
          <a:stretch/>
        </p:blipFill>
        <p:spPr bwMode="auto">
          <a:xfrm>
            <a:off x="5978063" y="4608482"/>
            <a:ext cx="3156520" cy="127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own Arrow 17"/>
          <p:cNvSpPr/>
          <p:nvPr/>
        </p:nvSpPr>
        <p:spPr bwMode="auto">
          <a:xfrm rot="16200000">
            <a:off x="5895732" y="5139064"/>
            <a:ext cx="242315" cy="278573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901751" y="3777985"/>
            <a:ext cx="3470449" cy="3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(a)</a:t>
            </a:r>
            <a:r>
              <a:rPr kumimoji="0" lang="en-US" altLang="zh-CN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</a:t>
            </a:r>
            <a:r>
              <a:rPr kumimoji="0" lang="en-US" altLang="zh-CN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Airflow Path</a:t>
            </a:r>
            <a:r>
              <a:rPr kumimoji="0" lang="en-US" altLang="zh-CN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in the Carlin 200</a:t>
            </a:r>
            <a:endParaRPr kumimoji="0" lang="zh-CN" alt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901752" y="6078553"/>
            <a:ext cx="3758480" cy="3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_GB2312" pitchFamily="49" charset="-122"/>
                <a:ea typeface="仿宋_GB2312" pitchFamily="49" charset="-122"/>
                <a:cs typeface="+mn-cs"/>
              </a:rPr>
              <a:t>(</a:t>
            </a:r>
            <a:r>
              <a:rPr kumimoji="0" lang="en-US" altLang="zh-CN" sz="1800" dirty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b) Airflow Path in the </a:t>
            </a:r>
            <a:r>
              <a:rPr kumimoji="0" lang="en-US" altLang="zh-CN" sz="1800" dirty="0" err="1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NexGen</a:t>
            </a:r>
            <a:endParaRPr kumimoji="0" lang="zh-CN" altLang="en-US" sz="1800" dirty="0"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8313" y="858778"/>
            <a:ext cx="70560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Flame Shape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39" y="1977696"/>
            <a:ext cx="2596658" cy="217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82" y="1944475"/>
            <a:ext cx="2666134" cy="220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52712"/>
            <a:ext cx="2592288" cy="22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80" y="4452712"/>
            <a:ext cx="2666135" cy="22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68313" y="1484784"/>
            <a:ext cx="867568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Delavan 2.0 gallon/hour 80-degree solid spray pattern </a:t>
            </a:r>
            <a:r>
              <a:rPr lang="en-US" altLang="zh-CN" sz="19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WDB-type</a:t>
            </a:r>
            <a:r>
              <a:rPr lang="en-US" altLang="zh-CN" sz="19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 spray nozzle</a:t>
            </a:r>
          </a:p>
        </p:txBody>
      </p:sp>
      <p:sp>
        <p:nvSpPr>
          <p:cNvPr id="2" name="矩形 1"/>
          <p:cNvSpPr/>
          <p:nvPr/>
        </p:nvSpPr>
        <p:spPr>
          <a:xfrm>
            <a:off x="3881794" y="2894791"/>
            <a:ext cx="1380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latin typeface="Times New Roman" pitchFamily="18" charset="0"/>
                <a:cs typeface="Times New Roman" pitchFamily="18" charset="0"/>
              </a:rPr>
              <a:t>Carlin </a:t>
            </a:r>
            <a:r>
              <a:rPr lang="en-US" altLang="zh-CN" b="0" dirty="0" smtClean="0">
                <a:latin typeface="Times New Roman" pitchFamily="18" charset="0"/>
                <a:cs typeface="Times New Roman" pitchFamily="18" charset="0"/>
              </a:rPr>
              <a:t>200</a:t>
            </a:r>
            <a:endParaRPr lang="zh-CN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44333" y="5364339"/>
            <a:ext cx="1055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 err="1" smtClean="0">
                <a:latin typeface="Times New Roman" pitchFamily="18" charset="0"/>
                <a:cs typeface="Times New Roman" pitchFamily="18" charset="0"/>
              </a:rPr>
              <a:t>NexGen</a:t>
            </a:r>
            <a:endParaRPr lang="zh-CN" altLang="en-US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6</a:t>
            </a:fld>
            <a:endParaRPr lang="en-US" altLang="zh-CN" dirty="0" smtClean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8313" y="858778"/>
            <a:ext cx="705601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Oil Burner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" y="1749152"/>
            <a:ext cx="4794674" cy="358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01" y="1941514"/>
            <a:ext cx="4610864" cy="333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60352" y="5373216"/>
            <a:ext cx="3911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smtClean="0">
                <a:latin typeface="Times New Roman" pitchFamily="18" charset="0"/>
                <a:cs typeface="Times New Roman" pitchFamily="18" charset="0"/>
              </a:rPr>
              <a:t>(a) Carlin 200, 2gal/h, 125Psi, 4inch</a:t>
            </a:r>
            <a:endParaRPr lang="zh-CN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0013" y="5373216"/>
            <a:ext cx="369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smtClean="0"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altLang="zh-CN" b="0" dirty="0" err="1" smtClean="0">
                <a:latin typeface="Times New Roman" pitchFamily="18" charset="0"/>
                <a:cs typeface="Times New Roman" pitchFamily="18" charset="0"/>
              </a:rPr>
              <a:t>NexGen</a:t>
            </a:r>
            <a:r>
              <a:rPr lang="en-US" altLang="zh-CN" b="0" dirty="0" smtClean="0">
                <a:latin typeface="Times New Roman" pitchFamily="18" charset="0"/>
                <a:cs typeface="Times New Roman" pitchFamily="18" charset="0"/>
              </a:rPr>
              <a:t>, 2gal/h</a:t>
            </a:r>
            <a:r>
              <a:rPr lang="en-US" altLang="zh-CN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0" dirty="0" smtClean="0">
                <a:latin typeface="Times New Roman" pitchFamily="18" charset="0"/>
                <a:cs typeface="Times New Roman" pitchFamily="18" charset="0"/>
              </a:rPr>
              <a:t>,125Psi</a:t>
            </a:r>
            <a:r>
              <a:rPr lang="en-US" altLang="zh-CN" b="0" dirty="0">
                <a:latin typeface="Times New Roman" pitchFamily="18" charset="0"/>
                <a:cs typeface="Times New Roman" pitchFamily="18" charset="0"/>
              </a:rPr>
              <a:t>, 4inch</a:t>
            </a:r>
            <a:endParaRPr lang="zh-CN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313" y="1556792"/>
            <a:ext cx="867568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Delavan 2.0 gallon/hour 80-degree solid spray pattern </a:t>
            </a:r>
            <a:r>
              <a:rPr lang="en-US" altLang="zh-CN" sz="19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WDB-type</a:t>
            </a:r>
            <a:r>
              <a:rPr lang="en-US" altLang="zh-CN" sz="19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 spray nozzle</a:t>
            </a:r>
          </a:p>
        </p:txBody>
      </p:sp>
    </p:spTree>
    <p:extLst>
      <p:ext uri="{BB962C8B-B14F-4D97-AF65-F5344CB8AC3E}">
        <p14:creationId xmlns:p14="http://schemas.microsoft.com/office/powerpoint/2010/main" val="1908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8313" y="858778"/>
            <a:ext cx="705601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en-US" altLang="zh-CN" sz="26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 Pressure (</a:t>
            </a:r>
            <a:r>
              <a:rPr lang="en-US" altLang="zh-CN" sz="26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NexGen</a:t>
            </a:r>
            <a:r>
              <a:rPr lang="en-US" altLang="zh-CN" sz="26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 Air Pressure=45 Psi)</a:t>
            </a:r>
            <a:endParaRPr lang="zh-CN" altLang="en-US" sz="26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408"/>
            <a:ext cx="238663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11" y="1753408"/>
            <a:ext cx="230832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357" b="-357"/>
          <a:stretch/>
        </p:blipFill>
        <p:spPr bwMode="auto">
          <a:xfrm>
            <a:off x="4605804" y="1753408"/>
            <a:ext cx="2238805" cy="21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66" y="1767637"/>
            <a:ext cx="231296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44" y="4293336"/>
            <a:ext cx="234194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26" y="4293336"/>
            <a:ext cx="235459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21" y="4293336"/>
            <a:ext cx="224526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66" y="4293336"/>
            <a:ext cx="235242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13224" y="3892986"/>
            <a:ext cx="739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>
                <a:latin typeface="Times New Roman" pitchFamily="18" charset="0"/>
                <a:cs typeface="Times New Roman" pitchFamily="18" charset="0"/>
              </a:rPr>
              <a:t>80psi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01121" y="3892986"/>
            <a:ext cx="739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90psi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91434" y="3892986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100psi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9104" y="6468305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120psi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37001" y="6468305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130psi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64979" y="6468305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140psi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66473" y="3892986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110psi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86207" y="6453336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altLang="zh-CN" b="0" dirty="0" smtClean="0">
                <a:latin typeface="Times New Roman" pitchFamily="18" charset="0"/>
                <a:cs typeface="Times New Roman" pitchFamily="18" charset="0"/>
              </a:rPr>
              <a:t>150psi</a:t>
            </a:r>
            <a:endParaRPr kumimoji="0" lang="zh-CN" altLang="zh-CN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0560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4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 Pressure (NexGen, Air </a:t>
            </a:r>
            <a:r>
              <a:rPr lang="fr-FR" altLang="zh-CN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Pressure=45 Psi, 4 inch)</a:t>
            </a:r>
            <a:endParaRPr lang="fr-FR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7200800" cy="515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CBDF8B-87F2-448D-BCF9-FE0351F35290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cxnSp>
        <p:nvCxnSpPr>
          <p:cNvPr id="6" name="Straight Connector 7"/>
          <p:cNvCxnSpPr/>
          <p:nvPr/>
        </p:nvCxnSpPr>
        <p:spPr bwMode="auto">
          <a:xfrm>
            <a:off x="465138" y="1428750"/>
            <a:ext cx="8213725" cy="1588"/>
          </a:xfrm>
          <a:prstGeom prst="line">
            <a:avLst/>
          </a:prstGeom>
          <a:ln w="63500" cmpd="thinThick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5" y="1512168"/>
            <a:ext cx="4637694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806489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Clr>
                <a:srgbClr val="C00000"/>
              </a:buClr>
            </a:pPr>
            <a:r>
              <a:rPr lang="fr-FR" altLang="zh-CN" sz="2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Fuel Pressure (NexGen, Air </a:t>
            </a:r>
            <a:r>
              <a:rPr lang="fr-FR" altLang="zh-CN" sz="2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Pressure=45 Psi, 4inch, Horizontal)</a:t>
            </a:r>
            <a:endParaRPr lang="fr-FR" altLang="zh-CN" sz="2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780928"/>
            <a:ext cx="5177425" cy="364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2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初始适航课程模版">
  <a:themeElements>
    <a:clrScheme name="初始适航课程模版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初始适航课程模版">
      <a:majorFont>
        <a:latin typeface="Tahoma"/>
        <a:ea typeface="黑体"/>
        <a:cs typeface=""/>
      </a:majorFont>
      <a:minorFont>
        <a:latin typeface="Tahom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初始适航课程模版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初始适航课程模版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初始适航课程模版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初始适航课程模版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初始适航课程模版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初始适航课程模版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初始适航课程模版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29419</TotalTime>
  <Words>516</Words>
  <Application>Microsoft Office PowerPoint</Application>
  <PresentationFormat>On-screen Show (4:3)</PresentationFormat>
  <Paragraphs>133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微软雅黑</vt:lpstr>
      <vt:lpstr>宋体</vt:lpstr>
      <vt:lpstr>Arial</vt:lpstr>
      <vt:lpstr>仿宋_GB2312</vt:lpstr>
      <vt:lpstr>楷体_GB2312</vt:lpstr>
      <vt:lpstr>Monotype Corsiva</vt:lpstr>
      <vt:lpstr>黑体</vt:lpstr>
      <vt:lpstr>华文行楷</vt:lpstr>
      <vt:lpstr>Tahoma</vt:lpstr>
      <vt:lpstr>Times New Roman</vt:lpstr>
      <vt:lpstr>Wingdings</vt:lpstr>
      <vt:lpstr>初始适航课程模版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CCAR-21</dc:title>
  <dc:creator>花迎春</dc:creator>
  <cp:lastModifiedBy>Horner, April CTR (FAA)</cp:lastModifiedBy>
  <cp:revision>1000</cp:revision>
  <dcterms:created xsi:type="dcterms:W3CDTF">2003-03-10T02:50:01Z</dcterms:created>
  <dcterms:modified xsi:type="dcterms:W3CDTF">2019-08-29T11:45:29Z</dcterms:modified>
</cp:coreProperties>
</file>