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6" r:id="rId2"/>
    <p:sldId id="357" r:id="rId3"/>
    <p:sldId id="358" r:id="rId4"/>
    <p:sldId id="359" r:id="rId5"/>
    <p:sldId id="360" r:id="rId6"/>
    <p:sldId id="361" r:id="rId7"/>
    <p:sldId id="362" r:id="rId8"/>
    <p:sldId id="363" r:id="rId9"/>
    <p:sldId id="364" r:id="rId10"/>
    <p:sldId id="366" r:id="rId11"/>
    <p:sldId id="367" r:id="rId12"/>
    <p:sldId id="368" r:id="rId13"/>
    <p:sldId id="344" r:id="rId14"/>
  </p:sldIdLst>
  <p:sldSz cx="9144000" cy="6858000" type="screen4x3"/>
  <p:notesSz cx="6858000" cy="9144000"/>
  <p:custDataLst>
    <p:tags r:id="rId16"/>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3E6A"/>
    <a:srgbClr val="575F6D"/>
    <a:srgbClr val="FF9933"/>
    <a:srgbClr val="5DAA00"/>
    <a:srgbClr val="4FAFFF"/>
    <a:srgbClr val="0099FF"/>
    <a:srgbClr val="CCECFF"/>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248" autoAdjust="0"/>
    <p:restoredTop sz="97959" autoAdjust="0"/>
  </p:normalViewPr>
  <p:slideViewPr>
    <p:cSldViewPr snapToGrid="0">
      <p:cViewPr varScale="1">
        <p:scale>
          <a:sx n="109" d="100"/>
          <a:sy n="109" d="100"/>
        </p:scale>
        <p:origin x="498" y="84"/>
      </p:cViewPr>
      <p:guideLst>
        <p:guide orient="horz" pos="2161"/>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52" d="100"/>
          <a:sy n="52"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7134322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pic>
        <p:nvPicPr>
          <p:cNvPr id="8" name="Picture 7" descr="Horizontal_Slant_for_Divider_Page.jpg"/>
          <p:cNvPicPr>
            <a:picLocks noChangeAspect="1"/>
          </p:cNvPicPr>
          <p:nvPr userDrawn="1"/>
        </p:nvPicPr>
        <p:blipFill>
          <a:blip r:embed="rId3"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10655" y="6556902"/>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4" r:id="rId2"/>
    <p:sldLayoutId id="2147483661" r:id="rId3"/>
    <p:sldLayoutId id="2147483663" r:id="rId4"/>
    <p:sldLayoutId id="2147483672" r:id="rId5"/>
    <p:sldLayoutId id="2147483666"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Omq793snjAhUkneAKHXPRD34QjRx6BAgBEAU&amp;url=http://uaminc.blogspot.com/2010/08/apu-little-engine-that-could.html&amp;psig=AOvVaw3ES-sxrRSf48FT6MB51YtU&amp;ust=1563926312550784" TargetMode="External"/><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t>The Ninth Triennial International Fire &amp; Cabin Safety Research Conference</a:t>
            </a:r>
            <a:endParaRPr lang="en-US" dirty="0"/>
          </a:p>
        </p:txBody>
      </p:sp>
      <p:sp>
        <p:nvSpPr>
          <p:cNvPr id="23" name="Text Placeholder 22"/>
          <p:cNvSpPr>
            <a:spLocks noGrp="1"/>
          </p:cNvSpPr>
          <p:nvPr>
            <p:ph type="body" sz="quarter" idx="14"/>
          </p:nvPr>
        </p:nvSpPr>
        <p:spPr>
          <a:xfrm>
            <a:off x="3885634" y="4562558"/>
            <a:ext cx="4968114" cy="457200"/>
          </a:xfrm>
        </p:spPr>
        <p:txBody>
          <a:bodyPr/>
          <a:lstStyle/>
          <a:p>
            <a:r>
              <a:rPr lang="en-US" dirty="0" smtClean="0"/>
              <a:t>28-31 October 2019</a:t>
            </a:r>
            <a:endParaRPr lang="en-US" dirty="0"/>
          </a:p>
        </p:txBody>
      </p:sp>
      <p:sp>
        <p:nvSpPr>
          <p:cNvPr id="24" name="Text Placeholder 23"/>
          <p:cNvSpPr>
            <a:spLocks noGrp="1"/>
          </p:cNvSpPr>
          <p:nvPr>
            <p:ph type="body" sz="quarter" idx="15"/>
          </p:nvPr>
        </p:nvSpPr>
        <p:spPr/>
        <p:txBody>
          <a:bodyPr/>
          <a:lstStyle/>
          <a:p>
            <a:r>
              <a:rPr lang="en-US" dirty="0" smtClean="0"/>
              <a:t>Greg Roberts</a:t>
            </a:r>
            <a:endParaRPr lang="en-US" dirty="0"/>
          </a:p>
        </p:txBody>
      </p:sp>
      <p:sp>
        <p:nvSpPr>
          <p:cNvPr id="25" name="Text Placeholder 24"/>
          <p:cNvSpPr>
            <a:spLocks noGrp="1"/>
          </p:cNvSpPr>
          <p:nvPr>
            <p:ph type="body" sz="quarter" idx="16"/>
          </p:nvPr>
        </p:nvSpPr>
        <p:spPr/>
        <p:txBody>
          <a:bodyPr/>
          <a:lstStyle/>
          <a:p>
            <a:r>
              <a:rPr lang="en-US" dirty="0" smtClean="0"/>
              <a:t>Northrop Grumman Corp.</a:t>
            </a:r>
          </a:p>
          <a:p>
            <a:pPr marL="0">
              <a:spcBef>
                <a:spcPts val="0"/>
              </a:spcBef>
            </a:pPr>
            <a:r>
              <a:rPr lang="en-US" dirty="0" smtClean="0"/>
              <a:t>Aerospace Systems </a:t>
            </a:r>
            <a:endParaRPr lang="en-US" dirty="0"/>
          </a:p>
        </p:txBody>
      </p:sp>
      <p:sp>
        <p:nvSpPr>
          <p:cNvPr id="26" name="Text Placeholder 25"/>
          <p:cNvSpPr>
            <a:spLocks noGrp="1"/>
          </p:cNvSpPr>
          <p:nvPr>
            <p:ph type="body" sz="quarter" idx="17"/>
          </p:nvPr>
        </p:nvSpPr>
        <p:spPr/>
        <p:txBody>
          <a:bodyPr/>
          <a:lstStyle/>
          <a:p>
            <a:r>
              <a:rPr lang="en-US" i="1" dirty="0"/>
              <a:t>Concerns with Baseline Fire Barrier Recommendations of </a:t>
            </a:r>
            <a:r>
              <a:rPr lang="en-US" i="1" dirty="0" smtClean="0"/>
              <a:t>FAA </a:t>
            </a:r>
            <a:r>
              <a:rPr lang="en-US" i="1" dirty="0"/>
              <a:t>AC 20-135</a:t>
            </a:r>
            <a:endParaRPr lang="en-US" dirty="0"/>
          </a:p>
        </p:txBody>
      </p:sp>
      <p:sp>
        <p:nvSpPr>
          <p:cNvPr id="4" name="Rectangle 3"/>
          <p:cNvSpPr/>
          <p:nvPr/>
        </p:nvSpPr>
        <p:spPr>
          <a:xfrm>
            <a:off x="4748213" y="6737350"/>
            <a:ext cx="4105535" cy="12065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73584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Backside Temperatures – 7075-T6 0.125” Thick</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10</a:t>
            </a:fld>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667"/>
          <a:stretch/>
        </p:blipFill>
        <p:spPr>
          <a:xfrm>
            <a:off x="474785" y="1328078"/>
            <a:ext cx="4325815" cy="28658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3069" y="3468694"/>
            <a:ext cx="4222262" cy="3166697"/>
          </a:xfrm>
          <a:prstGeom prst="rect">
            <a:avLst/>
          </a:prstGeom>
        </p:spPr>
      </p:pic>
      <p:sp>
        <p:nvSpPr>
          <p:cNvPr id="7" name="Text Box 2"/>
          <p:cNvSpPr txBox="1">
            <a:spLocks noChangeArrowheads="1"/>
          </p:cNvSpPr>
          <p:nvPr/>
        </p:nvSpPr>
        <p:spPr bwMode="auto">
          <a:xfrm>
            <a:off x="411033" y="4193930"/>
            <a:ext cx="3498215" cy="25082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Photo: </a:t>
            </a:r>
            <a:r>
              <a:rPr lang="en-US" sz="900">
                <a:effectLst/>
                <a:latin typeface="Calibri" panose="020F0502020204030204" pitchFamily="34" charset="0"/>
                <a:ea typeface="Calibri" panose="020F0502020204030204" pitchFamily="34" charset="0"/>
                <a:cs typeface="Times New Roman" panose="02020603050405020304" pitchFamily="18" charset="0"/>
              </a:rPr>
              <a:t>NGC Fire Barrier Test Stand - Courtesy Area 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4800600" y="6607175"/>
            <a:ext cx="3498215" cy="25082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Photo: </a:t>
            </a:r>
            <a:r>
              <a:rPr lang="en-US" sz="900">
                <a:effectLst/>
                <a:latin typeface="Calibri" panose="020F0502020204030204" pitchFamily="34" charset="0"/>
                <a:ea typeface="Calibri" panose="020F0502020204030204" pitchFamily="34" charset="0"/>
                <a:cs typeface="Times New Roman" panose="02020603050405020304" pitchFamily="18" charset="0"/>
              </a:rPr>
              <a:t>NGC Fire Barrier Test Stand - Courtesy Area 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8833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Barrier Testing</a:t>
            </a:r>
            <a:endParaRPr lang="en-US" dirty="0"/>
          </a:p>
        </p:txBody>
      </p:sp>
      <p:sp>
        <p:nvSpPr>
          <p:cNvPr id="3" name="Content Placeholder 2"/>
          <p:cNvSpPr>
            <a:spLocks noGrp="1"/>
          </p:cNvSpPr>
          <p:nvPr>
            <p:ph idx="1"/>
          </p:nvPr>
        </p:nvSpPr>
        <p:spPr/>
        <p:txBody>
          <a:bodyPr/>
          <a:lstStyle/>
          <a:p>
            <a:r>
              <a:rPr lang="en-US" dirty="0" smtClean="0"/>
              <a:t>Observations</a:t>
            </a:r>
          </a:p>
          <a:p>
            <a:pPr lvl="1"/>
            <a:r>
              <a:rPr lang="en-US" dirty="0" smtClean="0"/>
              <a:t>The graphite/epoxy samples neither burned through nor experienced a backside fire resulting from a 15 minute exposure to the fire</a:t>
            </a:r>
          </a:p>
          <a:p>
            <a:pPr lvl="1"/>
            <a:r>
              <a:rPr lang="en-US" dirty="0" smtClean="0"/>
              <a:t>In all cases, the backside thermocouple data exceeded the </a:t>
            </a:r>
            <a:r>
              <a:rPr lang="en-US" dirty="0" err="1"/>
              <a:t>a</a:t>
            </a:r>
            <a:r>
              <a:rPr lang="en-US" dirty="0" err="1" smtClean="0"/>
              <a:t>utoignition</a:t>
            </a:r>
            <a:r>
              <a:rPr lang="en-US" dirty="0" smtClean="0"/>
              <a:t> temperature of the fuel</a:t>
            </a:r>
          </a:p>
          <a:p>
            <a:pPr lvl="1"/>
            <a:r>
              <a:rPr lang="en-US" dirty="0" smtClean="0"/>
              <a:t>In some cases, the backside thermocouple data exceed the minimum hot surface ignition temperature of the fuel</a:t>
            </a:r>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11</a:t>
            </a:fld>
            <a:endParaRPr lang="en-US"/>
          </a:p>
        </p:txBody>
      </p:sp>
    </p:spTree>
    <p:extLst>
      <p:ext uri="{BB962C8B-B14F-4D97-AF65-F5344CB8AC3E}">
        <p14:creationId xmlns:p14="http://schemas.microsoft.com/office/powerpoint/2010/main" val="161639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When updating AC 20-135, consider/examine effects of internal fire zone backside temperature on adjacent bays with:</a:t>
            </a:r>
          </a:p>
          <a:p>
            <a:pPr lvl="1"/>
            <a:r>
              <a:rPr lang="en-US" dirty="0" smtClean="0"/>
              <a:t>Temperature sensitive primary structure</a:t>
            </a:r>
          </a:p>
          <a:p>
            <a:pPr lvl="2"/>
            <a:r>
              <a:rPr lang="en-US" dirty="0" smtClean="0"/>
              <a:t>Graphite/Epoxy Composite</a:t>
            </a:r>
          </a:p>
          <a:p>
            <a:pPr lvl="1"/>
            <a:r>
              <a:rPr lang="en-US" dirty="0" smtClean="0"/>
              <a:t>Flammable Contents (Flammable Zones)</a:t>
            </a:r>
          </a:p>
          <a:p>
            <a:pPr lvl="1"/>
            <a:r>
              <a:rPr lang="en-US" dirty="0" smtClean="0"/>
              <a:t>Flammable Leakage (Flammable Leakage Zone)</a:t>
            </a:r>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12</a:t>
            </a:fld>
            <a:endParaRPr lang="en-US"/>
          </a:p>
        </p:txBody>
      </p:sp>
    </p:spTree>
    <p:extLst>
      <p:ext uri="{BB962C8B-B14F-4D97-AF65-F5344CB8AC3E}">
        <p14:creationId xmlns:p14="http://schemas.microsoft.com/office/powerpoint/2010/main" val="391722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Barrier Requirements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pic>
        <p:nvPicPr>
          <p:cNvPr id="5" name="Picture 4"/>
          <p:cNvPicPr>
            <a:picLocks noChangeAspect="1"/>
          </p:cNvPicPr>
          <p:nvPr/>
        </p:nvPicPr>
        <p:blipFill rotWithShape="1">
          <a:blip r:embed="rId2"/>
          <a:srcRect l="61215" t="12243" r="10187" b="7906"/>
          <a:stretch/>
        </p:blipFill>
        <p:spPr>
          <a:xfrm>
            <a:off x="2810733" y="1190041"/>
            <a:ext cx="4375448" cy="3817794"/>
          </a:xfrm>
          <a:prstGeom prst="rect">
            <a:avLst/>
          </a:prstGeom>
        </p:spPr>
      </p:pic>
      <p:pic>
        <p:nvPicPr>
          <p:cNvPr id="6" name="Picture 5"/>
          <p:cNvPicPr>
            <a:picLocks noChangeAspect="1"/>
          </p:cNvPicPr>
          <p:nvPr/>
        </p:nvPicPr>
        <p:blipFill rotWithShape="1">
          <a:blip r:embed="rId3"/>
          <a:srcRect l="63271" t="9552" r="13738" b="4019"/>
          <a:stretch/>
        </p:blipFill>
        <p:spPr>
          <a:xfrm>
            <a:off x="905856" y="2649353"/>
            <a:ext cx="3238856" cy="3804999"/>
          </a:xfrm>
          <a:prstGeom prst="rect">
            <a:avLst/>
          </a:prstGeom>
        </p:spPr>
      </p:pic>
      <p:pic>
        <p:nvPicPr>
          <p:cNvPr id="7" name="Picture 6"/>
          <p:cNvPicPr>
            <a:picLocks noChangeAspect="1"/>
          </p:cNvPicPr>
          <p:nvPr/>
        </p:nvPicPr>
        <p:blipFill rotWithShape="1">
          <a:blip r:embed="rId4"/>
          <a:srcRect l="63365" t="18225" r="9720" b="6709"/>
          <a:stretch/>
        </p:blipFill>
        <p:spPr>
          <a:xfrm>
            <a:off x="4574729" y="2751902"/>
            <a:ext cx="3564753" cy="3452344"/>
          </a:xfrm>
          <a:prstGeom prst="rect">
            <a:avLst/>
          </a:prstGeom>
        </p:spPr>
      </p:pic>
    </p:spTree>
    <p:extLst>
      <p:ext uri="{BB962C8B-B14F-4D97-AF65-F5344CB8AC3E}">
        <p14:creationId xmlns:p14="http://schemas.microsoft.com/office/powerpoint/2010/main" val="2885294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Fire Zone?</a:t>
            </a:r>
            <a:endParaRPr lang="en-US" dirty="0"/>
          </a:p>
        </p:txBody>
      </p:sp>
      <p:sp>
        <p:nvSpPr>
          <p:cNvPr id="3" name="Content Placeholder 2"/>
          <p:cNvSpPr>
            <a:spLocks noGrp="1"/>
          </p:cNvSpPr>
          <p:nvPr>
            <p:ph idx="1"/>
          </p:nvPr>
        </p:nvSpPr>
        <p:spPr/>
        <p:txBody>
          <a:bodyPr/>
          <a:lstStyle/>
          <a:p>
            <a:r>
              <a:rPr lang="en-US" dirty="0" smtClean="0"/>
              <a:t>MIL-HDBK-221</a:t>
            </a:r>
          </a:p>
          <a:p>
            <a:pPr lvl="1"/>
            <a:r>
              <a:rPr lang="en-US" dirty="0"/>
              <a:t>Compartments which contain flammable fluid components with potential leakage, and, potential ignition sources, if the following </a:t>
            </a:r>
            <a:r>
              <a:rPr lang="en-US" dirty="0" smtClean="0"/>
              <a:t>applies:</a:t>
            </a:r>
            <a:endParaRPr lang="en-US" sz="1400" dirty="0"/>
          </a:p>
          <a:p>
            <a:pPr lvl="2"/>
            <a:r>
              <a:rPr lang="en-US" dirty="0" smtClean="0"/>
              <a:t>One </a:t>
            </a:r>
            <a:r>
              <a:rPr lang="en-US" dirty="0"/>
              <a:t>“single failure” can cause a fire or explosion. A combustor and turbine compartment is in this category if it contains external flammable fluid lines with leakage potential as well as an unprotected engine case hot enough to ignite the flammable fluid, or when a combustor burn through can cause leakage from the flammable fluid </a:t>
            </a:r>
            <a:r>
              <a:rPr lang="en-US" dirty="0" smtClean="0"/>
              <a:t>lines.</a:t>
            </a:r>
          </a:p>
          <a:p>
            <a:pPr lvl="2"/>
            <a:r>
              <a:rPr lang="en-US" dirty="0"/>
              <a:t>A dual failure is needed to cause ignition, but the flammable fluid components and potential ignition sources are not sufficient~ separated and shielded, or are present in high concentration, so that contact of flammable fluid and vapor with ignition sources by gravity, ventilation airflow or squirt is likely. Accessory sections of engines are, and hydraulic and fuel service centers may be in this category</a:t>
            </a:r>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a:p>
        </p:txBody>
      </p:sp>
      <p:sp>
        <p:nvSpPr>
          <p:cNvPr id="5" name="TextBox 4"/>
          <p:cNvSpPr txBox="1"/>
          <p:nvPr/>
        </p:nvSpPr>
        <p:spPr>
          <a:xfrm>
            <a:off x="1619318" y="6105507"/>
            <a:ext cx="5957336" cy="400110"/>
          </a:xfrm>
          <a:prstGeom prst="rect">
            <a:avLst/>
          </a:prstGeom>
          <a:solidFill>
            <a:schemeClr val="accent1"/>
          </a:solidFill>
        </p:spPr>
        <p:txBody>
          <a:bodyPr wrap="none" rtlCol="0">
            <a:spAutoFit/>
          </a:bodyPr>
          <a:lstStyle/>
          <a:p>
            <a:r>
              <a:rPr lang="en-US" sz="2000" dirty="0" smtClean="0">
                <a:solidFill>
                  <a:schemeClr val="bg1"/>
                </a:solidFill>
                <a:latin typeface="Arial" pitchFamily="34" charset="0"/>
                <a:cs typeface="Arial" pitchFamily="34" charset="0"/>
              </a:rPr>
              <a:t>Similar to Definitions in JSSG 2009 and AC 20-135</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52180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 Fire Zone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External </a:t>
            </a:r>
            <a:r>
              <a:rPr lang="en-US" dirty="0"/>
              <a:t>f</a:t>
            </a:r>
            <a:r>
              <a:rPr lang="en-US" dirty="0" smtClean="0"/>
              <a:t>ire zones</a:t>
            </a:r>
          </a:p>
          <a:p>
            <a:pPr lvl="1"/>
            <a:r>
              <a:rPr lang="en-US" dirty="0" smtClean="0"/>
              <a:t>Hanging from wing</a:t>
            </a:r>
          </a:p>
          <a:p>
            <a:pPr lvl="2"/>
            <a:r>
              <a:rPr lang="en-US" dirty="0" smtClean="0"/>
              <a:t>Engine Bays </a:t>
            </a:r>
          </a:p>
          <a:p>
            <a:pPr lvl="3"/>
            <a:r>
              <a:rPr lang="en-US" dirty="0"/>
              <a:t>C</a:t>
            </a:r>
            <a:r>
              <a:rPr lang="en-US" dirty="0" smtClean="0"/>
              <a:t>ommercial jets</a:t>
            </a:r>
          </a:p>
          <a:p>
            <a:pPr lvl="1"/>
            <a:r>
              <a:rPr lang="en-US" dirty="0" smtClean="0"/>
              <a:t>Fire barrier backside temperature cooled by surrounding airflow</a:t>
            </a:r>
          </a:p>
          <a:p>
            <a:r>
              <a:rPr lang="en-US" dirty="0" smtClean="0"/>
              <a:t>Internal fire zones</a:t>
            </a:r>
          </a:p>
          <a:p>
            <a:pPr lvl="1"/>
            <a:r>
              <a:rPr lang="en-US" dirty="0" smtClean="0"/>
              <a:t>Internal to fuselage</a:t>
            </a:r>
          </a:p>
          <a:p>
            <a:pPr lvl="2"/>
            <a:r>
              <a:rPr lang="en-US" dirty="0" smtClean="0"/>
              <a:t>Engine Bays</a:t>
            </a:r>
          </a:p>
          <a:p>
            <a:pPr lvl="3"/>
            <a:r>
              <a:rPr lang="en-US" dirty="0" smtClean="0"/>
              <a:t>Modern Military Jets</a:t>
            </a:r>
          </a:p>
          <a:p>
            <a:pPr lvl="3"/>
            <a:r>
              <a:rPr lang="en-US" dirty="0" smtClean="0"/>
              <a:t>Conceptual Commercial Jets</a:t>
            </a:r>
          </a:p>
          <a:p>
            <a:pPr lvl="3"/>
            <a:r>
              <a:rPr lang="en-US" dirty="0" smtClean="0"/>
              <a:t>Auxiliary Power Units</a:t>
            </a:r>
          </a:p>
          <a:p>
            <a:pPr lvl="4"/>
            <a:r>
              <a:rPr lang="en-US" dirty="0" smtClean="0"/>
              <a:t>Commercial Jets</a:t>
            </a:r>
          </a:p>
          <a:p>
            <a:pPr lvl="4"/>
            <a:r>
              <a:rPr lang="en-US" dirty="0" smtClean="0"/>
              <a:t>Military Jets</a:t>
            </a:r>
          </a:p>
          <a:p>
            <a:pPr lvl="1"/>
            <a:r>
              <a:rPr lang="en-US" dirty="0" smtClean="0"/>
              <a:t>Fire barrier backside temperature transmitted to surrounding structure and adjacent bays</a:t>
            </a:r>
          </a:p>
          <a:p>
            <a:pPr lvl="2"/>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a:t>
            </a:fld>
            <a:endParaRPr lang="en-US"/>
          </a:p>
        </p:txBody>
      </p:sp>
      <p:sp>
        <p:nvSpPr>
          <p:cNvPr id="8" name="TextBox 7"/>
          <p:cNvSpPr txBox="1"/>
          <p:nvPr/>
        </p:nvSpPr>
        <p:spPr>
          <a:xfrm>
            <a:off x="1619318" y="6105507"/>
            <a:ext cx="6064994" cy="400110"/>
          </a:xfrm>
          <a:prstGeom prst="rect">
            <a:avLst/>
          </a:prstGeom>
          <a:solidFill>
            <a:schemeClr val="accent1"/>
          </a:solidFill>
        </p:spPr>
        <p:txBody>
          <a:bodyPr wrap="none" rtlCol="0">
            <a:spAutoFit/>
          </a:bodyPr>
          <a:lstStyle/>
          <a:p>
            <a:r>
              <a:rPr lang="en-US" sz="2000" dirty="0" smtClean="0">
                <a:solidFill>
                  <a:schemeClr val="bg1"/>
                </a:solidFill>
                <a:latin typeface="Arial" pitchFamily="34" charset="0"/>
                <a:cs typeface="Arial" pitchFamily="34" charset="0"/>
              </a:rPr>
              <a:t>Internal Fire Zones Are Common On Military Aircraft</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3281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Fire Zones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5</a:t>
            </a:fld>
            <a:endParaRPr lang="en-US"/>
          </a:p>
        </p:txBody>
      </p:sp>
      <p:sp>
        <p:nvSpPr>
          <p:cNvPr id="3" name="TextBox 2"/>
          <p:cNvSpPr txBox="1"/>
          <p:nvPr/>
        </p:nvSpPr>
        <p:spPr>
          <a:xfrm>
            <a:off x="4476701" y="6536514"/>
            <a:ext cx="4509037" cy="369332"/>
          </a:xfrm>
          <a:prstGeom prst="rect">
            <a:avLst/>
          </a:prstGeom>
          <a:noFill/>
        </p:spPr>
        <p:txBody>
          <a:bodyPr wrap="square" rtlCol="0">
            <a:spAutoFit/>
          </a:bodyPr>
          <a:lstStyle/>
          <a:p>
            <a:r>
              <a:rPr lang="en-US" sz="900" dirty="0" smtClean="0">
                <a:latin typeface="Arial" pitchFamily="34" charset="0"/>
                <a:cs typeface="Arial" pitchFamily="34" charset="0"/>
              </a:rPr>
              <a:t>Photo: Honest Version – Global Engine Nacelle Market 2019: Industry Growth, Size, Share and Analysis 2025</a:t>
            </a:r>
            <a:endParaRPr lang="en-US" sz="900" dirty="0">
              <a:latin typeface="Arial" pitchFamily="34" charset="0"/>
              <a:cs typeface="Arial" pitchFamily="34" charset="0"/>
            </a:endParaRPr>
          </a:p>
        </p:txBody>
      </p:sp>
      <p:pic>
        <p:nvPicPr>
          <p:cNvPr id="6" name="Picture 5" descr="See the source imag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487504"/>
            <a:ext cx="4327787" cy="3069398"/>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60585"/>
            <a:ext cx="4605078" cy="3125517"/>
          </a:xfrm>
          <a:prstGeom prst="rect">
            <a:avLst/>
          </a:prstGeom>
        </p:spPr>
      </p:pic>
      <p:sp>
        <p:nvSpPr>
          <p:cNvPr id="8" name="TextBox 7"/>
          <p:cNvSpPr txBox="1"/>
          <p:nvPr/>
        </p:nvSpPr>
        <p:spPr>
          <a:xfrm>
            <a:off x="210844" y="4346131"/>
            <a:ext cx="1962397" cy="215444"/>
          </a:xfrm>
          <a:prstGeom prst="rect">
            <a:avLst/>
          </a:prstGeom>
          <a:noFill/>
        </p:spPr>
        <p:txBody>
          <a:bodyPr wrap="none" rtlCol="0">
            <a:spAutoFit/>
          </a:bodyPr>
          <a:lstStyle/>
          <a:p>
            <a:r>
              <a:rPr lang="en-US" sz="800" dirty="0" smtClean="0"/>
              <a:t>Photo: Airline world – WordPress.com</a:t>
            </a:r>
            <a:endParaRPr lang="en-US" sz="800" dirty="0"/>
          </a:p>
        </p:txBody>
      </p:sp>
    </p:spTree>
    <p:extLst>
      <p:ext uri="{BB962C8B-B14F-4D97-AF65-F5344CB8AC3E}">
        <p14:creationId xmlns:p14="http://schemas.microsoft.com/office/powerpoint/2010/main" val="125460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Fire Zones</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6</a:t>
            </a:fld>
            <a:endParaRPr lang="en-US"/>
          </a:p>
        </p:txBody>
      </p:sp>
      <p:pic>
        <p:nvPicPr>
          <p:cNvPr id="6" name="Picture 5" descr="See the source image"/>
          <p:cNvPicPr/>
          <p:nvPr/>
        </p:nvPicPr>
        <p:blipFill rotWithShape="1">
          <a:blip r:embed="rId2">
            <a:extLst>
              <a:ext uri="{28A0092B-C50C-407E-A947-70E740481C1C}">
                <a14:useLocalDpi xmlns:a14="http://schemas.microsoft.com/office/drawing/2010/main" val="0"/>
              </a:ext>
            </a:extLst>
          </a:blip>
          <a:srcRect t="13726" b="22548"/>
          <a:stretch/>
        </p:blipFill>
        <p:spPr bwMode="auto">
          <a:xfrm>
            <a:off x="4944276" y="1420504"/>
            <a:ext cx="3541698" cy="2408012"/>
          </a:xfrm>
          <a:prstGeom prst="rect">
            <a:avLst/>
          </a:prstGeom>
          <a:noFill/>
          <a:ln>
            <a:noFill/>
          </a:ln>
          <a:extLst>
            <a:ext uri="{53640926-AAD7-44D8-BBD7-CCE9431645EC}">
              <a14:shadowObscured xmlns:a14="http://schemas.microsoft.com/office/drawing/2010/main"/>
            </a:ext>
          </a:extLst>
        </p:spPr>
      </p:pic>
      <p:pic>
        <p:nvPicPr>
          <p:cNvPr id="7" name="Picture 6" descr="Image result for auxiliary power unit 747">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97" y="4040632"/>
            <a:ext cx="3554095" cy="2665095"/>
          </a:xfrm>
          <a:prstGeom prst="rect">
            <a:avLst/>
          </a:prstGeom>
          <a:noFill/>
          <a:ln>
            <a:no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680" t="10877" b="2109"/>
          <a:stretch/>
        </p:blipFill>
        <p:spPr>
          <a:xfrm>
            <a:off x="4633546" y="4369777"/>
            <a:ext cx="4367579" cy="2039815"/>
          </a:xfrm>
          <a:prstGeom prst="rect">
            <a:avLst/>
          </a:prstGeom>
        </p:spPr>
      </p:pic>
      <p:sp>
        <p:nvSpPr>
          <p:cNvPr id="8" name="TextBox 7"/>
          <p:cNvSpPr txBox="1"/>
          <p:nvPr/>
        </p:nvSpPr>
        <p:spPr>
          <a:xfrm>
            <a:off x="2746017" y="3630978"/>
            <a:ext cx="1380506" cy="338554"/>
          </a:xfrm>
          <a:prstGeom prst="rect">
            <a:avLst/>
          </a:prstGeom>
          <a:noFill/>
        </p:spPr>
        <p:txBody>
          <a:bodyPr wrap="none" rtlCol="0">
            <a:spAutoFit/>
          </a:bodyPr>
          <a:lstStyle/>
          <a:p>
            <a:r>
              <a:rPr lang="en-US" sz="800" dirty="0" smtClean="0">
                <a:latin typeface="Arial" pitchFamily="34" charset="0"/>
                <a:cs typeface="Arial" pitchFamily="34" charset="0"/>
              </a:rPr>
              <a:t>Photo</a:t>
            </a:r>
            <a:r>
              <a:rPr lang="en-US" sz="800" dirty="0" smtClean="0"/>
              <a:t> </a:t>
            </a:r>
            <a:r>
              <a:rPr lang="en-US" sz="800" dirty="0"/>
              <a:t>US Navy - Released</a:t>
            </a:r>
          </a:p>
          <a:p>
            <a:endParaRPr lang="en-US" sz="800" dirty="0">
              <a:latin typeface="Arial" pitchFamily="34" charset="0"/>
              <a:cs typeface="Arial" pitchFamily="34" charset="0"/>
            </a:endParaRPr>
          </a:p>
        </p:txBody>
      </p:sp>
      <p:sp>
        <p:nvSpPr>
          <p:cNvPr id="10" name="TextBox 9"/>
          <p:cNvSpPr txBox="1"/>
          <p:nvPr/>
        </p:nvSpPr>
        <p:spPr>
          <a:xfrm>
            <a:off x="5777304" y="3783251"/>
            <a:ext cx="2683748" cy="215444"/>
          </a:xfrm>
          <a:prstGeom prst="rect">
            <a:avLst/>
          </a:prstGeom>
          <a:noFill/>
        </p:spPr>
        <p:txBody>
          <a:bodyPr wrap="none" rtlCol="0">
            <a:spAutoFit/>
          </a:bodyPr>
          <a:lstStyle/>
          <a:p>
            <a:r>
              <a:rPr lang="en-US" sz="800" dirty="0" smtClean="0">
                <a:latin typeface="Arial" pitchFamily="34" charset="0"/>
                <a:cs typeface="Arial" pitchFamily="34" charset="0"/>
              </a:rPr>
              <a:t>Photo: B-2 Stealth Bomber (@Whiteman AFB) </a:t>
            </a:r>
            <a:r>
              <a:rPr lang="en-US" sz="800" dirty="0" smtClean="0">
                <a:latin typeface="Times New Roman" panose="02020603050405020304" pitchFamily="18" charset="0"/>
                <a:cs typeface="Times New Roman" panose="02020603050405020304" pitchFamily="18" charset="0"/>
              </a:rPr>
              <a:t>| Twitter</a:t>
            </a:r>
            <a:endParaRPr lang="en-US" sz="800" dirty="0">
              <a:latin typeface="Arial" pitchFamily="34" charset="0"/>
              <a:cs typeface="Arial" pitchFamily="34" charset="0"/>
            </a:endParaRPr>
          </a:p>
        </p:txBody>
      </p:sp>
      <p:sp>
        <p:nvSpPr>
          <p:cNvPr id="11" name="TextBox 10"/>
          <p:cNvSpPr txBox="1"/>
          <p:nvPr/>
        </p:nvSpPr>
        <p:spPr>
          <a:xfrm>
            <a:off x="7729572" y="6369568"/>
            <a:ext cx="1390124" cy="215444"/>
          </a:xfrm>
          <a:prstGeom prst="rect">
            <a:avLst/>
          </a:prstGeom>
          <a:noFill/>
        </p:spPr>
        <p:txBody>
          <a:bodyPr wrap="none" rtlCol="0">
            <a:spAutoFit/>
          </a:bodyPr>
          <a:lstStyle/>
          <a:p>
            <a:r>
              <a:rPr lang="en-US" sz="800" dirty="0" smtClean="0">
                <a:latin typeface="Arial" pitchFamily="34" charset="0"/>
                <a:cs typeface="Arial" pitchFamily="34" charset="0"/>
              </a:rPr>
              <a:t>Photo: Popular Mechanics</a:t>
            </a:r>
            <a:endParaRPr lang="en-US" sz="800" dirty="0">
              <a:latin typeface="Arial" pitchFamily="34" charset="0"/>
              <a:cs typeface="Arial" pitchFamily="34" charset="0"/>
            </a:endParaRPr>
          </a:p>
        </p:txBody>
      </p:sp>
      <p:sp>
        <p:nvSpPr>
          <p:cNvPr id="12" name="TextBox 11"/>
          <p:cNvSpPr txBox="1"/>
          <p:nvPr/>
        </p:nvSpPr>
        <p:spPr>
          <a:xfrm>
            <a:off x="2778362" y="6642556"/>
            <a:ext cx="1487908" cy="215444"/>
          </a:xfrm>
          <a:prstGeom prst="rect">
            <a:avLst/>
          </a:prstGeom>
          <a:noFill/>
        </p:spPr>
        <p:txBody>
          <a:bodyPr wrap="none" rtlCol="0">
            <a:spAutoFit/>
          </a:bodyPr>
          <a:lstStyle/>
          <a:p>
            <a:r>
              <a:rPr lang="en-US" sz="800" dirty="0" smtClean="0">
                <a:latin typeface="Arial" panose="020B0604020202020204" pitchFamily="34" charset="0"/>
                <a:cs typeface="Arial" panose="020B0604020202020204" pitchFamily="34" charset="0"/>
              </a:rPr>
              <a:t>Photo: uaminc.blogspot.com</a:t>
            </a:r>
            <a:endParaRPr lang="en-US" sz="800" dirty="0">
              <a:latin typeface="Arial" pitchFamily="34" charset="0"/>
              <a:cs typeface="Arial" pitchFamily="34" charset="0"/>
            </a:endParaRPr>
          </a:p>
        </p:txBody>
      </p:sp>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12798" t="15417" r="11310" b="14583"/>
          <a:stretch/>
        </p:blipFill>
        <p:spPr>
          <a:xfrm>
            <a:off x="411033" y="1237531"/>
            <a:ext cx="3632911" cy="2393447"/>
          </a:xfrm>
          <a:prstGeom prst="rect">
            <a:avLst/>
          </a:prstGeom>
        </p:spPr>
      </p:pic>
    </p:spTree>
    <p:extLst>
      <p:ext uri="{BB962C8B-B14F-4D97-AF65-F5344CB8AC3E}">
        <p14:creationId xmlns:p14="http://schemas.microsoft.com/office/powerpoint/2010/main" val="358807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Barrier Requirements</a:t>
            </a:r>
          </a:p>
        </p:txBody>
      </p:sp>
      <p:sp>
        <p:nvSpPr>
          <p:cNvPr id="3" name="Content Placeholder 2"/>
          <p:cNvSpPr>
            <a:spLocks noGrp="1"/>
          </p:cNvSpPr>
          <p:nvPr>
            <p:ph idx="1"/>
          </p:nvPr>
        </p:nvSpPr>
        <p:spPr/>
        <p:txBody>
          <a:bodyPr>
            <a:normAutofit/>
          </a:bodyPr>
          <a:lstStyle/>
          <a:p>
            <a:r>
              <a:rPr lang="en-US" dirty="0" smtClean="0"/>
              <a:t>Fire Barrier shall be fireproof</a:t>
            </a:r>
          </a:p>
          <a:p>
            <a:pPr lvl="1"/>
            <a:r>
              <a:rPr lang="en-US" dirty="0" smtClean="0"/>
              <a:t>Temperature = 2000°F</a:t>
            </a:r>
          </a:p>
          <a:p>
            <a:pPr lvl="1"/>
            <a:r>
              <a:rPr lang="en-US" dirty="0" smtClean="0"/>
              <a:t>Heat Flux Density &gt; 9.3 BTU/ft</a:t>
            </a:r>
            <a:r>
              <a:rPr lang="en-US" baseline="30000" dirty="0" smtClean="0"/>
              <a:t>2</a:t>
            </a:r>
            <a:r>
              <a:rPr lang="en-US" dirty="0" smtClean="0"/>
              <a:t> sec.</a:t>
            </a:r>
          </a:p>
          <a:p>
            <a:pPr lvl="1"/>
            <a:r>
              <a:rPr lang="en-US" dirty="0" smtClean="0"/>
              <a:t>Time = 15 minutes</a:t>
            </a:r>
          </a:p>
          <a:p>
            <a:r>
              <a:rPr lang="en-US" dirty="0" smtClean="0"/>
              <a:t>Previously Tested, Known Materials</a:t>
            </a:r>
          </a:p>
          <a:p>
            <a:pPr lvl="1"/>
            <a:r>
              <a:rPr lang="en-US" dirty="0"/>
              <a:t>Stainless steel sheet, .015 inch thick.</a:t>
            </a:r>
            <a:endParaRPr lang="en-US" sz="1400" dirty="0"/>
          </a:p>
          <a:p>
            <a:pPr lvl="1"/>
            <a:r>
              <a:rPr lang="en-US" dirty="0"/>
              <a:t>Mild steel sheet protected against corrosion, .018 inch thick.</a:t>
            </a:r>
            <a:endParaRPr lang="en-US" sz="1400" dirty="0"/>
          </a:p>
          <a:p>
            <a:pPr lvl="1"/>
            <a:r>
              <a:rPr lang="en-US" dirty="0"/>
              <a:t>Titanium sheet, .016 inch thick.</a:t>
            </a:r>
            <a:endParaRPr lang="en-US" sz="1400" dirty="0"/>
          </a:p>
          <a:p>
            <a:pPr lvl="1"/>
            <a:r>
              <a:rPr lang="en-US" dirty="0" err="1"/>
              <a:t>Monel</a:t>
            </a:r>
            <a:r>
              <a:rPr lang="en-US" dirty="0"/>
              <a:t> metal sheet, .018 inch thick</a:t>
            </a:r>
            <a:endParaRPr lang="en-US" sz="1400" dirty="0"/>
          </a:p>
          <a:p>
            <a:pPr lvl="1"/>
            <a:r>
              <a:rPr lang="en-US" dirty="0"/>
              <a:t>Steel or copper base alloy firewall fittings/fasteners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a:p>
        </p:txBody>
      </p:sp>
      <p:sp>
        <p:nvSpPr>
          <p:cNvPr id="5" name="TextBox 4"/>
          <p:cNvSpPr txBox="1"/>
          <p:nvPr/>
        </p:nvSpPr>
        <p:spPr>
          <a:xfrm>
            <a:off x="2228973" y="6156792"/>
            <a:ext cx="4958665" cy="400110"/>
          </a:xfrm>
          <a:prstGeom prst="rect">
            <a:avLst/>
          </a:prstGeom>
          <a:solidFill>
            <a:schemeClr val="accent1"/>
          </a:solidFill>
        </p:spPr>
        <p:txBody>
          <a:bodyPr wrap="none" rtlCol="0">
            <a:spAutoFit/>
          </a:bodyPr>
          <a:lstStyle/>
          <a:p>
            <a:r>
              <a:rPr lang="en-US" sz="2000" dirty="0" smtClean="0">
                <a:solidFill>
                  <a:schemeClr val="bg1"/>
                </a:solidFill>
                <a:latin typeface="Arial" pitchFamily="34" charset="0"/>
                <a:cs typeface="Arial" pitchFamily="34" charset="0"/>
              </a:rPr>
              <a:t>Fire Zones Are Contained By Fire Barriers</a:t>
            </a:r>
            <a:endParaRPr lang="en-US"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1622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 Barrier Testing</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a:p>
        </p:txBody>
      </p:sp>
      <p:pic>
        <p:nvPicPr>
          <p:cNvPr id="5" name="Picture 4" descr="\\Share01.ngst.northgrum.com\SP\67FireBarrier\Photos\2014 Photos\12_4_14 Photos\Flame View under test stand plate deployed 1.JPG"/>
          <p:cNvPicPr/>
          <p:nvPr/>
        </p:nvPicPr>
        <p:blipFill rotWithShape="1">
          <a:blip r:embed="rId2" cstate="print">
            <a:extLst>
              <a:ext uri="{28A0092B-C50C-407E-A947-70E740481C1C}">
                <a14:useLocalDpi xmlns:a14="http://schemas.microsoft.com/office/drawing/2010/main" val="0"/>
              </a:ext>
            </a:extLst>
          </a:blip>
          <a:srcRect t="12209" b="4632"/>
          <a:stretch/>
        </p:blipFill>
        <p:spPr bwMode="auto">
          <a:xfrm>
            <a:off x="1855175" y="1656028"/>
            <a:ext cx="5446688" cy="4156198"/>
          </a:xfrm>
          <a:prstGeom prst="rect">
            <a:avLst/>
          </a:prstGeom>
          <a:noFill/>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1767815" y="5812226"/>
            <a:ext cx="3498215" cy="25082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Calibri" panose="020F0502020204030204" pitchFamily="34" charset="0"/>
              </a:rPr>
              <a:t>Photo: </a:t>
            </a:r>
            <a:r>
              <a:rPr lang="en-US" sz="900">
                <a:effectLst/>
                <a:latin typeface="Calibri" panose="020F0502020204030204" pitchFamily="34" charset="0"/>
                <a:ea typeface="Calibri" panose="020F0502020204030204" pitchFamily="34" charset="0"/>
                <a:cs typeface="Times New Roman" panose="02020603050405020304" pitchFamily="18" charset="0"/>
              </a:rPr>
              <a:t>NGC Fire Barrier Test Stand - Courtesy Area 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53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2" y="73152"/>
            <a:ext cx="7543801" cy="838200"/>
          </a:xfrm>
        </p:spPr>
        <p:txBody>
          <a:bodyPr/>
          <a:lstStyle/>
          <a:p>
            <a:r>
              <a:rPr lang="en-US" dirty="0" smtClean="0"/>
              <a:t>Backside Temperatures – Graphite/Epoxy 0.25”Thick</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a:p>
        </p:txBody>
      </p:sp>
      <p:grpSp>
        <p:nvGrpSpPr>
          <p:cNvPr id="8" name="Group 7"/>
          <p:cNvGrpSpPr/>
          <p:nvPr/>
        </p:nvGrpSpPr>
        <p:grpSpPr>
          <a:xfrm>
            <a:off x="1358537" y="1236617"/>
            <a:ext cx="6126471" cy="5138058"/>
            <a:chOff x="1358537" y="1236617"/>
            <a:chExt cx="6126471" cy="5138058"/>
          </a:xfrm>
        </p:grpSpPr>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8537" y="1236617"/>
              <a:ext cx="6126471" cy="5138058"/>
            </a:xfrm>
            <a:prstGeom prst="rect">
              <a:avLst/>
            </a:prstGeom>
            <a:noFill/>
          </p:spPr>
        </p:pic>
        <p:sp>
          <p:nvSpPr>
            <p:cNvPr id="14" name="Text Box 5"/>
            <p:cNvSpPr txBox="1"/>
            <p:nvPr/>
          </p:nvSpPr>
          <p:spPr>
            <a:xfrm>
              <a:off x="5953895" y="1704975"/>
              <a:ext cx="1033145" cy="27813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Flame Temp</a:t>
              </a:r>
            </a:p>
          </p:txBody>
        </p:sp>
        <p:cxnSp>
          <p:nvCxnSpPr>
            <p:cNvPr id="15" name="Straight Connector 14"/>
            <p:cNvCxnSpPr/>
            <p:nvPr/>
          </p:nvCxnSpPr>
          <p:spPr>
            <a:xfrm>
              <a:off x="1874016" y="5001427"/>
              <a:ext cx="5422271" cy="44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37622" y="4264984"/>
              <a:ext cx="5458665" cy="15864"/>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25921" y="4939104"/>
              <a:ext cx="870366" cy="338554"/>
            </a:xfrm>
            <a:prstGeom prst="rect">
              <a:avLst/>
            </a:prstGeom>
            <a:noFill/>
          </p:spPr>
          <p:txBody>
            <a:bodyPr wrap="none" rtlCol="0">
              <a:spAutoFit/>
            </a:bodyPr>
            <a:lstStyle/>
            <a:p>
              <a:r>
                <a:rPr lang="en-US" sz="1600" dirty="0" smtClean="0">
                  <a:latin typeface="Arial" pitchFamily="34" charset="0"/>
                  <a:cs typeface="Arial" pitchFamily="34" charset="0"/>
                </a:rPr>
                <a:t>Jet A AI</a:t>
              </a:r>
              <a:endParaRPr lang="en-US" sz="1600" dirty="0">
                <a:latin typeface="Arial" pitchFamily="34" charset="0"/>
                <a:cs typeface="Arial" pitchFamily="34" charset="0"/>
              </a:endParaRPr>
            </a:p>
          </p:txBody>
        </p:sp>
        <p:sp>
          <p:nvSpPr>
            <p:cNvPr id="18" name="TextBox 17"/>
            <p:cNvSpPr txBox="1"/>
            <p:nvPr/>
          </p:nvSpPr>
          <p:spPr>
            <a:xfrm>
              <a:off x="1837622" y="4001219"/>
              <a:ext cx="1325748" cy="338554"/>
            </a:xfrm>
            <a:prstGeom prst="rect">
              <a:avLst/>
            </a:prstGeom>
            <a:noFill/>
          </p:spPr>
          <p:txBody>
            <a:bodyPr wrap="square" rtlCol="0">
              <a:spAutoFit/>
            </a:bodyPr>
            <a:lstStyle/>
            <a:p>
              <a:r>
                <a:rPr lang="en-US" sz="1600" dirty="0" smtClean="0">
                  <a:latin typeface="Arial" pitchFamily="34" charset="0"/>
                  <a:cs typeface="Arial" pitchFamily="34" charset="0"/>
                </a:rPr>
                <a:t>Jet A MHSIT</a:t>
              </a:r>
              <a:endParaRPr lang="en-US" sz="1600" dirty="0">
                <a:latin typeface="Arial" pitchFamily="34" charset="0"/>
                <a:cs typeface="Arial" pitchFamily="34" charset="0"/>
              </a:endParaRPr>
            </a:p>
          </p:txBody>
        </p:sp>
      </p:grpSp>
    </p:spTree>
    <p:extLst>
      <p:ext uri="{BB962C8B-B14F-4D97-AF65-F5344CB8AC3E}">
        <p14:creationId xmlns:p14="http://schemas.microsoft.com/office/powerpoint/2010/main" val="41459348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werPoint_template[09192017].potx" id="{FB03041E-A5A8-4A9D-A4C8-9CE2D77BDD8B}" vid="{AEBE2393-E471-4361-B67B-3BEC0B3CB38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TotalTime>
  <Words>562</Words>
  <Application>Microsoft Office PowerPoint</Application>
  <PresentationFormat>On-screen Show (4:3)</PresentationFormat>
  <Paragraphs>80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Tahoma</vt:lpstr>
      <vt:lpstr>Times New Roman</vt:lpstr>
      <vt:lpstr>2012_PPT_TEMPLATE Master Slide</vt:lpstr>
      <vt:lpstr>The Ninth Triennial International Fire &amp; Cabin Safety Research Conference</vt:lpstr>
      <vt:lpstr>Fire Barrier Requirements</vt:lpstr>
      <vt:lpstr>What Is A Fire Zone?</vt:lpstr>
      <vt:lpstr>Where Is A Fire Zone</vt:lpstr>
      <vt:lpstr>External Fire Zones</vt:lpstr>
      <vt:lpstr>Internal Fire Zones</vt:lpstr>
      <vt:lpstr>Fire Barrier Requirements</vt:lpstr>
      <vt:lpstr>Fire Barrier Testing</vt:lpstr>
      <vt:lpstr>Backside Temperatures – Graphite/Epoxy 0.25”Thick</vt:lpstr>
      <vt:lpstr>Backside Temperatures – 7075-T6 0.125” Thick</vt:lpstr>
      <vt:lpstr>Fire Barrier Testing</vt:lpstr>
      <vt:lpstr>Recommendations</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Roberts, Greg [US] (AS)</cp:lastModifiedBy>
  <cp:revision>77</cp:revision>
  <dcterms:created xsi:type="dcterms:W3CDTF">2012-01-16T13:16:41Z</dcterms:created>
  <dcterms:modified xsi:type="dcterms:W3CDTF">2019-08-06T22:53:19Z</dcterms:modified>
</cp:coreProperties>
</file>