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9" r:id="rId2"/>
    <p:sldId id="333" r:id="rId3"/>
    <p:sldId id="334" r:id="rId4"/>
    <p:sldId id="335" r:id="rId5"/>
    <p:sldId id="336" r:id="rId6"/>
    <p:sldId id="33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849">
          <p15:clr>
            <a:srgbClr val="A4A3A4"/>
          </p15:clr>
        </p15:guide>
        <p15:guide id="3" orient="horz" pos="639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3600">
          <p15:clr>
            <a:srgbClr val="A4A3A4"/>
          </p15:clr>
        </p15:guide>
        <p15:guide id="6" orient="horz" pos="752">
          <p15:clr>
            <a:srgbClr val="A4A3A4"/>
          </p15:clr>
        </p15:guide>
        <p15:guide id="7" pos="3312">
          <p15:clr>
            <a:srgbClr val="A4A3A4"/>
          </p15:clr>
        </p15:guide>
        <p15:guide id="8" pos="288">
          <p15:clr>
            <a:srgbClr val="A4A3A4"/>
          </p15:clr>
        </p15:guide>
        <p15:guide id="9" pos="5302">
          <p15:clr>
            <a:srgbClr val="A4A3A4"/>
          </p15:clr>
        </p15:guide>
        <p15:guide id="10" pos="5472">
          <p15:clr>
            <a:srgbClr val="A4A3A4"/>
          </p15:clr>
        </p15:guide>
        <p15:guide id="11" pos="5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3D"/>
    <a:srgbClr val="616265"/>
    <a:srgbClr val="DD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848" y="76"/>
      </p:cViewPr>
      <p:guideLst>
        <p:guide orient="horz"/>
        <p:guide orient="horz" pos="3849"/>
        <p:guide orient="horz" pos="639"/>
        <p:guide orient="horz" pos="336"/>
        <p:guide orient="horz" pos="3600"/>
        <p:guide orient="horz" pos="752"/>
        <p:guide pos="3312"/>
        <p:guide pos="288"/>
        <p:guide pos="5302"/>
        <p:guide pos="5472"/>
        <p:guide pos="55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424C8D-8508-40E6-928D-BBC2093039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D07AD-1D65-4754-9C27-CB88D61D85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2818F4-7D32-4E9A-8346-EBDEEDBF2533}" type="datetime1">
              <a:rPr lang="en-US" altLang="en-US"/>
              <a:pPr>
                <a:defRPr/>
              </a:pPr>
              <a:t>10/29/2019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951B0-22F9-4FB7-834F-379547A921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75E82-5275-4482-AE12-6E8ECB765D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9E7485-08D3-4629-A969-D25DB25461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229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DB8463-9373-40D6-9814-56EF93703B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BF4645-5D17-46AC-A40B-8388EE830F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4E89A3-C84D-46AD-AE2B-635ADBAE188D}" type="datetime1">
              <a:rPr lang="en-US" altLang="en-US"/>
              <a:pPr>
                <a:defRPr/>
              </a:pPr>
              <a:t>10/29/2019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C8832E-11E5-49CC-89DD-F1D9BF89E7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CBA0BEC-85E9-4BD8-9CD7-74D5ED1AA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57484-368F-447A-B713-526B7DBA4D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CF5A2-5279-4D3F-B041-7A2FC1CA5E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6DFF9E-A05C-4715-8CF5-ACA59F6340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47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28BC88-8CD5-46A3-A233-99D3863F3E9D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0818D3F-C3FE-4A18-AF7A-DEC89AF95BA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/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accent1"/>
                </a:solidFill>
              </a:defRPr>
            </a:lvl1pPr>
            <a:lvl2pPr marL="0" indent="0" algn="l">
              <a:buNone/>
              <a:defRPr sz="2100">
                <a:solidFill>
                  <a:schemeClr val="accent1"/>
                </a:solidFill>
              </a:defRPr>
            </a:lvl2pPr>
            <a:lvl3pPr marL="0" indent="0" algn="l">
              <a:buNone/>
              <a:defRPr sz="2100">
                <a:solidFill>
                  <a:schemeClr val="accent1"/>
                </a:solidFill>
              </a:defRPr>
            </a:lvl3pPr>
            <a:lvl4pPr marL="0" indent="0" algn="l">
              <a:buNone/>
              <a:defRPr sz="2100">
                <a:solidFill>
                  <a:schemeClr val="accent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accent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C04386B-18B8-4985-8045-C47F0F22638B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9DB6CB9-16F8-49D9-BFD0-459C1E237E71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8946720-3F1D-4A7D-B9C7-0700E59DF0E0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65"/>
            <a:ext cx="822960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D48D8B-C543-46D3-97FB-578DA09326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4CA1178-3B6F-4E65-916A-A272BA39A9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F70F1-E55E-43D2-9377-88695D2D4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6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e-thir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56E882C6-BFAC-4D1B-993A-573C243608FD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916AC69-E4DD-4C6E-8E69-20CB38CB6060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D3D67AF-97D0-4849-9A2B-A0DBEB28043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6497638"/>
            <a:ext cx="2130425" cy="123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800" b="1"/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14965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46120" y="1214965"/>
            <a:ext cx="5440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FFF48015-0EB0-493C-B4BA-F5AFAEABDE3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02C988A-016B-4204-A5BF-446835BC4F8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D9B98-7D45-4C3D-B8B5-EB5260732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80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C76B5774-6967-4695-93C3-AAD8BC5D786C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63CDCF-2EDD-4E17-93C1-F2AA41C2DA52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5678C6A-8629-4A50-B7B9-9E5F7C0DD8FD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14965"/>
            <a:ext cx="4050792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36008" y="1214965"/>
            <a:ext cx="4050792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9E646A4-B5DC-4643-A5C3-9AC58499C2D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46EDE60-8899-4427-8D80-453B56B274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31E43-DB35-4784-AA89-BA7EB3347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459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-third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64446A49-A59F-4050-8516-DD94ED023E8C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936F1-E185-4CFD-A66C-7C47BC557FF4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B0A9012-842E-4E2C-9116-8C6C0142999A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14965"/>
            <a:ext cx="5440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35040" y="1214965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59CB6175-D71F-45EC-A533-351F911838F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4981687-A358-4295-9C97-CB12004664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D5493-9493-4A4A-AD8D-8C7AA4F6A5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110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562753B9-8D67-404D-A8D3-5AF1FA18ECED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37CFDA-71CA-4155-BC0D-C9282052F886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78CD660-9FEC-4284-80E0-95653F82F5A6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3246120" y="1219200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35040" y="1219200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B59919A-49CE-417D-A46D-DAFBF09638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A1D258-5FC6-4FD2-8503-4DA3EBDE886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867C2-CDDE-4376-BF6F-34F155430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22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wo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F33D21E5-43AA-41E7-A6C8-26B4AB8FFA7E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DB03B7-4042-45A6-A4FC-83EC07D0F660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8D85931-A911-4FCE-A79D-E51CC0181C45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68"/>
            <a:ext cx="8229600" cy="16745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3048000"/>
            <a:ext cx="4050792" cy="30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636008" y="3048000"/>
            <a:ext cx="4050792" cy="30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D852582-9367-44DB-AF4C-0112A7D53DC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FC91DD6-19FC-4207-87E8-18B8D06FAD7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0E558-CC6E-453A-B757-787D0CBF8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54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hree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A0391245-2997-48FC-A802-E5CBC1EFD3A5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57F4F7-C643-41F5-A48A-3142D3800BDF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4125EC8-2F88-404C-96C8-FF67C9F555FA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68"/>
            <a:ext cx="8229600" cy="21124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57200" y="3474720"/>
            <a:ext cx="265176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3246120" y="3474720"/>
            <a:ext cx="265176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35040" y="3474720"/>
            <a:ext cx="265176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295933E-2D60-452B-88DB-CC93024CC1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C69420F-B8F0-4358-99D8-65F15E010F2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5105D-30BF-452B-91BD-38D64B931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2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lumns with Captio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D4130B4B-EC23-41BA-8262-8AA1A5323ABE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84EB14A-218B-4814-A5CA-466D15EF7673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183948E-F838-40F5-A87E-AFCF509DCDF7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3246120" y="1219200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35040" y="1219200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57200" y="3022600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3246120" y="3022600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6035040" y="3022600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6"/>
          <p:cNvSpPr>
            <a:spLocks noGrp="1"/>
          </p:cNvSpPr>
          <p:nvPr>
            <p:ph sz="quarter" idx="19"/>
          </p:nvPr>
        </p:nvSpPr>
        <p:spPr>
          <a:xfrm>
            <a:off x="457200" y="3805519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18"/>
          <p:cNvSpPr>
            <a:spLocks noGrp="1"/>
          </p:cNvSpPr>
          <p:nvPr>
            <p:ph sz="quarter" idx="20"/>
          </p:nvPr>
        </p:nvSpPr>
        <p:spPr>
          <a:xfrm>
            <a:off x="3246120" y="3805519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0"/>
          <p:cNvSpPr>
            <a:spLocks noGrp="1"/>
          </p:cNvSpPr>
          <p:nvPr>
            <p:ph sz="quarter" idx="21"/>
          </p:nvPr>
        </p:nvSpPr>
        <p:spPr>
          <a:xfrm>
            <a:off x="6035040" y="3805519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457200" y="5608919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3246120" y="5608919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035040" y="5608919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2FFFE194-A67B-4731-98BC-A3412C35AB8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3C735C-8C49-4F3C-BA73-A81AA045934E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53CEA-B704-40C5-B359-076BB503CC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66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64F7AF8-F29D-408F-9658-367D2030E1DA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6BCEBCD5-3F91-4FD4-82C1-8FEADAB6BEB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0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1E6870-C3CB-4E99-A294-2BC29EC6F879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D692F71-A443-43F7-865C-ABC6E9BF90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9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769471-7BCA-478F-A85B-218882FE80DB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503AEF8-DDC2-4A12-A830-43E2E9D2AD6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1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FDBEB0-3C21-44AD-9E96-B10C77FA4F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/>
              <a:t>SAE INTERNATIONAL</a:t>
            </a:r>
          </a:p>
        </p:txBody>
      </p:sp>
      <p:pic>
        <p:nvPicPr>
          <p:cNvPr id="5" name="Picture 7" descr="int_sae_sg_720_dbl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7"/>
          <a:stretch>
            <a:fillRect/>
          </a:stretch>
        </p:blipFill>
        <p:spPr bwMode="auto">
          <a:xfrm>
            <a:off x="5613400" y="0"/>
            <a:ext cx="3530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tx1"/>
                </a:solidFill>
              </a:defRPr>
            </a:lvl1pPr>
            <a:lvl2pPr marL="0" indent="0" algn="l">
              <a:buNone/>
              <a:defRPr sz="2100">
                <a:solidFill>
                  <a:schemeClr val="tx1"/>
                </a:solidFill>
              </a:defRPr>
            </a:lvl2pPr>
            <a:lvl3pPr marL="0" indent="0" algn="l">
              <a:buNone/>
              <a:defRPr sz="2100">
                <a:solidFill>
                  <a:schemeClr val="tx1"/>
                </a:solidFill>
              </a:defRPr>
            </a:lvl3pPr>
            <a:lvl4pPr marL="0" indent="0" algn="l">
              <a:buNone/>
              <a:defRPr sz="2100">
                <a:solidFill>
                  <a:schemeClr val="tx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ox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vrt_blk_rgb_pos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5681663"/>
            <a:ext cx="9207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ABE3431-45B7-42CF-9B7E-3CD7B5B21CE0}"/>
                </a:ext>
              </a:extLst>
            </p:cNvPr>
            <p:cNvSpPr/>
            <p:nvPr userDrawn="1"/>
          </p:nvSpPr>
          <p:spPr bwMode="hidden">
            <a:xfrm>
              <a:off x="0" y="0"/>
              <a:ext cx="4572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7B7ADC-3C97-49DD-ACCE-7F3A443E0D1B}"/>
                </a:ext>
              </a:extLst>
            </p:cNvPr>
            <p:cNvSpPr/>
            <p:nvPr userDrawn="1"/>
          </p:nvSpPr>
          <p:spPr bwMode="hidden">
            <a:xfrm>
              <a:off x="8686800" y="0"/>
              <a:ext cx="4572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C1F6D73-49C8-4D4D-A487-32E2BB72B4DB}"/>
                </a:ext>
              </a:extLst>
            </p:cNvPr>
            <p:cNvSpPr/>
            <p:nvPr userDrawn="1"/>
          </p:nvSpPr>
          <p:spPr bwMode="hidden">
            <a:xfrm>
              <a:off x="0" y="5054600"/>
              <a:ext cx="9144000" cy="180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C906795-AC85-4D66-A6D6-B0B4DBA34D49}"/>
                </a:ext>
              </a:extLst>
            </p:cNvPr>
            <p:cNvSpPr/>
            <p:nvPr userDrawn="1"/>
          </p:nvSpPr>
          <p:spPr bwMode="hidden">
            <a:xfrm rot="18060000">
              <a:off x="8390732" y="4710906"/>
              <a:ext cx="747712" cy="4730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10" name="Picture 12" descr="int_sae_vrt_dbl_rgb_pos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420688" y="5681663"/>
            <a:ext cx="9207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099"/>
            <a:ext cx="7735824" cy="1676401"/>
          </a:xfrm>
        </p:spPr>
        <p:txBody>
          <a:bodyPr anchor="b"/>
          <a:lstStyle>
            <a:lvl1pPr>
              <a:defRPr sz="2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85801" y="2171699"/>
            <a:ext cx="7731125" cy="2578100"/>
          </a:xfrm>
        </p:spPr>
        <p:txBody>
          <a:bodyPr/>
          <a:lstStyle>
            <a:lvl1pPr marL="0" indent="0">
              <a:buFont typeface="Arial" pitchFamily="34" charset="0"/>
              <a:buNone/>
              <a:defRPr sz="2100" b="0">
                <a:latin typeface="+mn-lt"/>
              </a:defRPr>
            </a:lvl1pPr>
            <a:lvl2pPr marL="0" indent="0">
              <a:buFont typeface="Arial" pitchFamily="34" charset="0"/>
              <a:buNone/>
              <a:defRPr sz="2100" b="0">
                <a:latin typeface="+mn-lt"/>
              </a:defRPr>
            </a:lvl2pPr>
            <a:lvl3pPr marL="0" indent="0">
              <a:buNone/>
              <a:defRPr sz="2100" b="0">
                <a:latin typeface="+mn-lt"/>
              </a:defRPr>
            </a:lvl3pPr>
            <a:lvl4pPr marL="0" indent="0">
              <a:buNone/>
              <a:defRPr sz="2100" b="0">
                <a:latin typeface="+mn-lt"/>
              </a:defRPr>
            </a:lvl4pPr>
            <a:lvl5pPr marL="0" indent="0">
              <a:buFont typeface="Arial" pitchFamily="34" charset="0"/>
              <a:buNone/>
              <a:defRPr sz="2100" b="0">
                <a:latin typeface="+mn-lt"/>
              </a:defRPr>
            </a:lvl5pPr>
            <a:lvl6pPr marL="0" indent="0">
              <a:spcBef>
                <a:spcPts val="0"/>
              </a:spcBef>
              <a:buNone/>
              <a:defRPr sz="2100"/>
            </a:lvl6pPr>
            <a:lvl7pPr marL="0" indent="0">
              <a:spcBef>
                <a:spcPts val="0"/>
              </a:spcBef>
              <a:buNone/>
              <a:defRPr sz="2100"/>
            </a:lvl7pPr>
            <a:lvl8pPr marL="0" indent="0">
              <a:spcBef>
                <a:spcPts val="0"/>
              </a:spcBef>
              <a:buNone/>
              <a:defRPr sz="2100"/>
            </a:lvl8pPr>
            <a:lvl9pPr marL="0" indent="0">
              <a:spcBef>
                <a:spcPts val="0"/>
              </a:spcBef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2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ACFC988-0BC6-4161-B247-7FFBD5AE6EAF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97E7542-481E-4871-ABE8-A67B5B8F92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6497638"/>
            <a:ext cx="2130425" cy="123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8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6669F79-EE91-4111-B23A-F0C66251B5FF}"/>
              </a:ext>
            </a:extLst>
          </p:cNvPr>
          <p:cNvSpPr/>
          <p:nvPr userDrawn="1"/>
        </p:nvSpPr>
        <p:spPr>
          <a:xfrm>
            <a:off x="460375" y="576263"/>
            <a:ext cx="8229600" cy="5519737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863951"/>
                </a:lnTo>
                <a:cubicBezTo>
                  <a:pt x="8227273" y="263311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77824"/>
            <a:ext cx="7620000" cy="731520"/>
          </a:xfrm>
        </p:spPr>
        <p:txBody>
          <a:bodyPr>
            <a:noAutofit/>
          </a:bodyPr>
          <a:lstStyle>
            <a:lvl1pPr>
              <a:defRPr sz="37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0" y="1905000"/>
            <a:ext cx="7620000" cy="377952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b="0"/>
            </a:lvl1pPr>
            <a:lvl2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 b="0"/>
            </a:lvl2pPr>
            <a:lvl3pPr marL="460375" indent="-23018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–"/>
              <a:defRPr b="0"/>
            </a:lvl3pPr>
            <a:lvl4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4pPr>
            <a:lvl5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5pPr>
            <a:lvl6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6pPr>
            <a:lvl7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7pPr>
            <a:lvl8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8pPr>
            <a:lvl9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C76D47-B8D3-4334-B319-10BEF7B7AC2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48C2F6A-27EF-41B5-9B80-7363CB38D5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EA2CD6-E8A6-4D19-8E37-3608A2673C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54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Color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BC960DD-C789-43B0-A61F-D33E2FC20C9F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>
            <a:extLst>
              <a:ext uri="{FF2B5EF4-FFF2-40B4-BE49-F238E27FC236}">
                <a16:creationId xmlns:a16="http://schemas.microsoft.com/office/drawing/2014/main" id="{E90D8551-DC84-477B-B1F9-649C187F33C8}"/>
              </a:ext>
            </a:extLst>
          </p:cNvPr>
          <p:cNvSpPr/>
          <p:nvPr userDrawn="1"/>
        </p:nvSpPr>
        <p:spPr>
          <a:xfrm>
            <a:off x="460375" y="576263"/>
            <a:ext cx="8229600" cy="5519737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863951"/>
                </a:lnTo>
                <a:cubicBezTo>
                  <a:pt x="8227273" y="263311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A5A789-ED78-44B4-B92D-7163C087797C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solidFill>
                  <a:schemeClr val="bg1"/>
                </a:solidFill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77824"/>
            <a:ext cx="7620000" cy="731520"/>
          </a:xfrm>
        </p:spPr>
        <p:txBody>
          <a:bodyPr>
            <a:noAutofit/>
          </a:bodyPr>
          <a:lstStyle>
            <a:lvl1pPr>
              <a:defRPr sz="37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0" y="1905000"/>
            <a:ext cx="7620000" cy="37795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0">
                <a:solidFill>
                  <a:schemeClr val="bg1"/>
                </a:solidFill>
              </a:defRPr>
            </a:lvl1pPr>
            <a:lvl2pPr marL="173038" indent="-17303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b="0">
                <a:solidFill>
                  <a:schemeClr val="bg1"/>
                </a:solidFill>
              </a:defRPr>
            </a:lvl2pPr>
            <a:lvl3pPr marL="460375" indent="-23018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–"/>
              <a:defRPr b="0">
                <a:solidFill>
                  <a:schemeClr val="bg1"/>
                </a:solidFill>
              </a:defRPr>
            </a:lvl3pPr>
            <a:lvl4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4pPr>
            <a:lvl5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5pPr>
            <a:lvl6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6pPr>
            <a:lvl7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7pPr>
            <a:lvl8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8pPr>
            <a:lvl9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C1C78A0-4948-4B5F-9F06-0E45A9975B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1B64A3B-3382-4CE5-A26F-9108F5B2D4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A29983-8165-4481-8020-A230A9967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24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Color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FDEAF46-BA58-4849-A2AE-0DD081C97F09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051CE3B-2EAE-4FB8-92CA-6FC1330F4D81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solidFill>
                  <a:schemeClr val="bg1"/>
                </a:solidFill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884D111-DE45-4F42-842A-8648E650EBFB}"/>
              </a:ext>
            </a:extLst>
          </p:cNvPr>
          <p:cNvSpPr/>
          <p:nvPr userDrawn="1"/>
        </p:nvSpPr>
        <p:spPr>
          <a:xfrm>
            <a:off x="460375" y="576263"/>
            <a:ext cx="8229600" cy="5519737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863951"/>
                </a:lnTo>
                <a:cubicBezTo>
                  <a:pt x="8227273" y="263311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0" y="876299"/>
            <a:ext cx="7620000" cy="457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7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BD2D8F-8331-404D-95D1-4CC3D77B5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ACEC2C-E612-4BB9-8F9E-EC26075AE4A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866023-1ACF-4D22-8E76-51D75A385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62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82563"/>
            <a:ext cx="8229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4438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add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73FB-B854-4CFB-9F93-003BD09B3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46438" y="6497638"/>
            <a:ext cx="2895600" cy="1714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69E47-32A0-4101-8B34-E6F37D010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97638"/>
            <a:ext cx="2133600" cy="17145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pPr>
              <a:defRPr/>
            </a:pPr>
            <a:fld id="{9AB4B4E6-8E37-4F50-8A10-2821AC5C5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7" r:id="rId1"/>
    <p:sldLayoutId id="2147484568" r:id="rId2"/>
    <p:sldLayoutId id="2147484569" r:id="rId3"/>
    <p:sldLayoutId id="2147484570" r:id="rId4"/>
    <p:sldLayoutId id="2147484571" r:id="rId5"/>
    <p:sldLayoutId id="2147484572" r:id="rId6"/>
    <p:sldLayoutId id="2147484573" r:id="rId7"/>
    <p:sldLayoutId id="2147484574" r:id="rId8"/>
    <p:sldLayoutId id="2147484575" r:id="rId9"/>
    <p:sldLayoutId id="2147484576" r:id="rId10"/>
    <p:sldLayoutId id="2147484577" r:id="rId11"/>
    <p:sldLayoutId id="2147484578" r:id="rId12"/>
    <p:sldLayoutId id="2147484579" r:id="rId13"/>
    <p:sldLayoutId id="2147484580" r:id="rId14"/>
    <p:sldLayoutId id="2147484581" r:id="rId15"/>
    <p:sldLayoutId id="2147484582" r:id="rId16"/>
    <p:sldLayoutId id="2147484583" r:id="rId1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14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74625" indent="-174625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465138" indent="-233363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682625" indent="-17145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974725" indent="-230188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FD0C6B-F622-46AF-B258-0B4786049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33500"/>
            <a:ext cx="7735888" cy="1676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SAE A-22 and ac20-135 revision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AS6826/3 </a:t>
            </a:r>
            <a:r>
              <a:rPr lang="en-US" dirty="0">
                <a:solidFill>
                  <a:schemeClr val="bg1"/>
                </a:solidFill>
              </a:rPr>
              <a:t>Fire Test Pass/Fail Criteria for Powerplant and Propulsion System Components</a:t>
            </a: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/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/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INTERNATIONAL AIRCRAFT SYSTEMS FIRE PROTECTION FORUM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1508" name="Subtitle 1"/>
          <p:cNvSpPr>
            <a:spLocks noGrp="1"/>
          </p:cNvSpPr>
          <p:nvPr>
            <p:ph type="body" sz="quarter" idx="10"/>
          </p:nvPr>
        </p:nvSpPr>
        <p:spPr>
          <a:xfrm>
            <a:off x="681038" y="3505200"/>
            <a:ext cx="7735887" cy="1244600"/>
          </a:xfrm>
        </p:spPr>
        <p:txBody>
          <a:bodyPr/>
          <a:lstStyle/>
          <a:p>
            <a:pPr lvl="1" eaLnBrk="1" hangingPunct="1"/>
            <a:r>
              <a:rPr lang="en-US" altLang="en-US" dirty="0">
                <a:solidFill>
                  <a:schemeClr val="bg1"/>
                </a:solidFill>
              </a:rPr>
              <a:t>October 29</a:t>
            </a:r>
            <a:r>
              <a:rPr lang="en-US" altLang="en-US" baseline="30000" dirty="0">
                <a:solidFill>
                  <a:schemeClr val="bg1"/>
                </a:solidFill>
              </a:rPr>
              <a:t>th</a:t>
            </a:r>
            <a:r>
              <a:rPr lang="en-US" altLang="en-US" dirty="0">
                <a:solidFill>
                  <a:schemeClr val="bg1"/>
                </a:solidFill>
              </a:rPr>
              <a:t>, 2019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</a:rPr>
              <a:t>Daniel Laborie (GE Aviation) &amp; Paul Wittman (ST Engineering)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228600" y="144766"/>
            <a:ext cx="8229600" cy="671512"/>
          </a:xfrm>
        </p:spPr>
        <p:txBody>
          <a:bodyPr/>
          <a:lstStyle/>
          <a:p>
            <a:r>
              <a:rPr lang="en-US" altLang="en-US" sz="2800" dirty="0"/>
              <a:t>Scope of new Aerospace Standard AS6826/3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A7754-0A43-43CE-B85C-3463E19F8F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3557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B7746CF-1EEE-4BCA-90A0-7C21438458C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6FFBE1-2ED1-43A7-82FD-8C461A01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b="0" dirty="0"/>
              <a:t>Powerplant and propulsion system components are required to carry a satisfactory level of fire resistance. The fire resistance requirements are defined in various FAA publications. Compliance demonstration can be done through various approaches (description, analysis, test, etc.). </a:t>
            </a:r>
          </a:p>
          <a:p>
            <a:pPr marL="0" indent="0"/>
            <a:endParaRPr lang="en-US" sz="2400" b="0" dirty="0"/>
          </a:p>
          <a:p>
            <a:pPr marL="0" indent="0"/>
            <a:r>
              <a:rPr lang="en-US" sz="2400" b="0" dirty="0"/>
              <a:t>When compliance is claimed by test, there is a need to define clear and determinate pass/fail criteria to provide the fire test laboratory a means of evaluating success without any ambiguity. </a:t>
            </a:r>
          </a:p>
          <a:p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228600" y="144766"/>
            <a:ext cx="8229600" cy="671512"/>
          </a:xfrm>
        </p:spPr>
        <p:txBody>
          <a:bodyPr/>
          <a:lstStyle/>
          <a:p>
            <a:r>
              <a:rPr lang="en-US" altLang="en-US" sz="2800" dirty="0"/>
              <a:t>Approach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A7754-0A43-43CE-B85C-3463E19F8F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3557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B7746CF-1EEE-4BCA-90A0-7C21438458C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6FFBE1-2ED1-43A7-82FD-8C461A014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9331"/>
            <a:ext cx="8915400" cy="4876800"/>
          </a:xfrm>
        </p:spPr>
        <p:txBody>
          <a:bodyPr/>
          <a:lstStyle/>
          <a:p>
            <a:pPr marL="0" indent="0"/>
            <a:r>
              <a:rPr lang="en-US" sz="2400" b="0" dirty="0"/>
              <a:t>Document will provide specific pass-fail criteria for the various components of a powerplant</a:t>
            </a:r>
          </a:p>
          <a:p>
            <a:pPr marL="627063" indent="-225425"/>
            <a:r>
              <a:rPr lang="en-US" sz="2000" b="0" dirty="0"/>
              <a:t>Firewall, fire barrier between different zones</a:t>
            </a:r>
          </a:p>
          <a:p>
            <a:pPr marL="627063" indent="-225425"/>
            <a:r>
              <a:rPr lang="en-US" sz="2000" b="0" dirty="0"/>
              <a:t>Fire extinguishing lines</a:t>
            </a:r>
          </a:p>
          <a:p>
            <a:pPr marL="627063" indent="-225425"/>
            <a:r>
              <a:rPr lang="en-US" sz="2000" b="0" dirty="0"/>
              <a:t>Fire detectors</a:t>
            </a:r>
          </a:p>
          <a:p>
            <a:pPr marL="627063" indent="-225425"/>
            <a:r>
              <a:rPr lang="en-US" sz="2000" b="0" dirty="0"/>
              <a:t>Engine/ APU mounts</a:t>
            </a:r>
          </a:p>
          <a:p>
            <a:pPr marL="627063" indent="-225425"/>
            <a:r>
              <a:rPr lang="en-US" sz="2000" b="0" dirty="0"/>
              <a:t>Nacelle latches and hinges</a:t>
            </a:r>
          </a:p>
          <a:p>
            <a:pPr marL="627063" indent="-225425"/>
            <a:r>
              <a:rPr lang="en-US" sz="2000" b="0" dirty="0"/>
              <a:t>Fire seals</a:t>
            </a:r>
          </a:p>
          <a:p>
            <a:pPr marL="627063" indent="-225425"/>
            <a:r>
              <a:rPr lang="en-US" sz="2000" b="0" dirty="0"/>
              <a:t>Flammable-fluid carrying piping, hoses and components</a:t>
            </a:r>
          </a:p>
          <a:p>
            <a:pPr marL="627063" indent="-225425"/>
            <a:r>
              <a:rPr lang="en-US" sz="2000" b="0" dirty="0"/>
              <a:t>Air-carrying components</a:t>
            </a:r>
          </a:p>
          <a:p>
            <a:pPr marL="627063" indent="-225425"/>
            <a:r>
              <a:rPr lang="en-US" sz="2000" b="0" dirty="0"/>
              <a:t>Electrical wires and connectors</a:t>
            </a:r>
          </a:p>
          <a:p>
            <a:pPr marL="627063" indent="-225425"/>
            <a:r>
              <a:rPr lang="en-US" sz="2000" b="0" dirty="0"/>
              <a:t>Electronic components</a:t>
            </a:r>
          </a:p>
          <a:p>
            <a:pPr marL="627063" indent="-225425"/>
            <a:r>
              <a:rPr lang="en-US" sz="2000" b="0" dirty="0"/>
              <a:t>Surfaces to the rear of the nacelles</a:t>
            </a:r>
          </a:p>
          <a:p>
            <a:pPr marL="627063" indent="-225425"/>
            <a:endParaRPr lang="en-US" sz="2400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3585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228600" y="144766"/>
            <a:ext cx="8229600" cy="671512"/>
          </a:xfrm>
        </p:spPr>
        <p:txBody>
          <a:bodyPr/>
          <a:lstStyle/>
          <a:p>
            <a:r>
              <a:rPr lang="en-US" altLang="en-US" sz="2800" dirty="0"/>
              <a:t>Key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A7754-0A43-43CE-B85C-3463E19F8F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3557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B7746CF-1EEE-4BCA-90A0-7C21438458C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6FFBE1-2ED1-43A7-82FD-8C461A014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4965"/>
            <a:ext cx="8686800" cy="4876800"/>
          </a:xfrm>
        </p:spPr>
        <p:txBody>
          <a:bodyPr/>
          <a:lstStyle/>
          <a:p>
            <a:pPr marL="0" indent="0"/>
            <a:r>
              <a:rPr lang="en-US" sz="1800" b="0" dirty="0"/>
              <a:t>Criteria will point to alternates based on previously FAA or EASA accepted approaches that are publicly available (AC, AMC, ELOS, ESF, …) when applicable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Residual flame (after removal of the burner): acceptability will be </a:t>
            </a:r>
            <a:r>
              <a:rPr lang="en-US" sz="1800" b="0" dirty="0" err="1"/>
              <a:t>dependant</a:t>
            </a:r>
            <a:r>
              <a:rPr lang="en-US" sz="1800" b="0" dirty="0"/>
              <a:t> on the type of component and on risk to the surrounding environment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Since residual flames may occur on multiple components of a single fire zone, the process will require an overall assessment of the acceptability of such outcome for the fire safety of the installation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Upon application of the burner flame, there may be a temporary increase of the flame pattern. The document will provide some criteria for acceptance (or rejection)</a:t>
            </a:r>
          </a:p>
          <a:p>
            <a:endParaRPr lang="en-US" sz="1800" b="0" dirty="0"/>
          </a:p>
          <a:p>
            <a:r>
              <a:rPr lang="en-US" sz="1800" b="0" dirty="0"/>
              <a:t>A draft (and incomplete) version of this AS is available on the SAE A-22 website</a:t>
            </a:r>
          </a:p>
        </p:txBody>
      </p:sp>
    </p:spTree>
    <p:extLst>
      <p:ext uri="{BB962C8B-B14F-4D97-AF65-F5344CB8AC3E}">
        <p14:creationId xmlns:p14="http://schemas.microsoft.com/office/powerpoint/2010/main" val="19502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FD0C6B-F622-46AF-B258-0B4786049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66" y="228600"/>
            <a:ext cx="7735888" cy="2667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SAE A-22 and ac20-135 revision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AS6828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</a:rPr>
              <a:t>Fire HAZARD ASSESSMENT for Powerplant and Propulsion System Components</a:t>
            </a: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/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/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INTERNATIONAL AIRCRAFT SYSTEMS FIRE PROTECTION FORUM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1508" name="Subtitle 1"/>
          <p:cNvSpPr>
            <a:spLocks noGrp="1"/>
          </p:cNvSpPr>
          <p:nvPr>
            <p:ph type="body" sz="quarter" idx="10"/>
          </p:nvPr>
        </p:nvSpPr>
        <p:spPr>
          <a:xfrm>
            <a:off x="681038" y="3505200"/>
            <a:ext cx="7735887" cy="1244600"/>
          </a:xfrm>
        </p:spPr>
        <p:txBody>
          <a:bodyPr/>
          <a:lstStyle/>
          <a:p>
            <a:pPr lvl="1" eaLnBrk="1" hangingPunct="1"/>
            <a:r>
              <a:rPr lang="en-US" altLang="en-US" dirty="0">
                <a:solidFill>
                  <a:schemeClr val="bg1"/>
                </a:solidFill>
              </a:rPr>
              <a:t>October 29</a:t>
            </a:r>
            <a:r>
              <a:rPr lang="en-US" altLang="en-US" baseline="30000" dirty="0">
                <a:solidFill>
                  <a:schemeClr val="bg1"/>
                </a:solidFill>
              </a:rPr>
              <a:t>th</a:t>
            </a:r>
            <a:r>
              <a:rPr lang="en-US" altLang="en-US" dirty="0">
                <a:solidFill>
                  <a:schemeClr val="bg1"/>
                </a:solidFill>
              </a:rPr>
              <a:t>, 2019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</a:rPr>
              <a:t>Daniel Laborie (GE Aviation) &amp; Paul Wittman (ST Engineering)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9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228600" y="144766"/>
            <a:ext cx="8229600" cy="671512"/>
          </a:xfrm>
        </p:spPr>
        <p:txBody>
          <a:bodyPr/>
          <a:lstStyle/>
          <a:p>
            <a:r>
              <a:rPr lang="en-US" altLang="en-US" sz="2800" dirty="0"/>
              <a:t>Scope of new Aerospace Information Report AS6828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A7754-0A43-43CE-B85C-3463E19F8F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3557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B7746CF-1EEE-4BCA-90A0-7C21438458C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6FFBE1-2ED1-43A7-82FD-8C461A014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4964"/>
            <a:ext cx="8763000" cy="5033435"/>
          </a:xfrm>
        </p:spPr>
        <p:txBody>
          <a:bodyPr/>
          <a:lstStyle/>
          <a:p>
            <a:pPr marL="0" indent="0"/>
            <a:r>
              <a:rPr lang="en-US" sz="1800" b="0" dirty="0"/>
              <a:t>Scope of this document has been changed:</a:t>
            </a:r>
          </a:p>
          <a:p>
            <a:pPr marL="0" indent="0"/>
            <a:r>
              <a:rPr lang="en-US" sz="1800" b="0" dirty="0"/>
              <a:t>The original concept of assessing the acceptability of a given fire test based on a risk analysis was rejected by the airworthiness authorities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However, it was felt that the draft document contained valuable information and that a template for performing a risk analysis at the installation level would be valuable for the industry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This AIR will also document publicly available ELOS or ESF as potential alternates to AS6826/3 pass-fail criteria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Thus, the scope of the document will tentatively focus on a (fire) risk analysis at the installation level</a:t>
            </a:r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A draft version of this AIR is available on the SAE A-22 website and will require significant work. Its publication will be scheduled after the other AS documents.</a:t>
            </a:r>
          </a:p>
        </p:txBody>
      </p:sp>
    </p:spTree>
    <p:extLst>
      <p:ext uri="{BB962C8B-B14F-4D97-AF65-F5344CB8AC3E}">
        <p14:creationId xmlns:p14="http://schemas.microsoft.com/office/powerpoint/2010/main" val="7273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e_ppt_4X3">
  <a:themeElements>
    <a:clrScheme name="SAE_ppt_130415">
      <a:dk1>
        <a:sysClr val="windowText" lastClr="000000"/>
      </a:dk1>
      <a:lt1>
        <a:sysClr val="window" lastClr="FFFFFF"/>
      </a:lt1>
      <a:dk2>
        <a:srgbClr val="616265"/>
      </a:dk2>
      <a:lt2>
        <a:srgbClr val="CACAC8"/>
      </a:lt2>
      <a:accent1>
        <a:srgbClr val="01A0E9"/>
      </a:accent1>
      <a:accent2>
        <a:srgbClr val="005195"/>
      </a:accent2>
      <a:accent3>
        <a:srgbClr val="2EB135"/>
      </a:accent3>
      <a:accent4>
        <a:srgbClr val="FFB201"/>
      </a:accent4>
      <a:accent5>
        <a:srgbClr val="EA7125"/>
      </a:accent5>
      <a:accent6>
        <a:srgbClr val="DC291E"/>
      </a:accent6>
      <a:hlink>
        <a:srgbClr val="005195"/>
      </a:hlink>
      <a:folHlink>
        <a:srgbClr val="01A0E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sae_ppt_4X3.potx</Template>
  <TotalTime>1171</TotalTime>
  <Words>487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sae_ppt_4X3</vt:lpstr>
      <vt:lpstr>SAE A-22 and ac20-135 revision AS6826/3 Fire Test Pass/Fail Criteria for Powerplant and Propulsion System Components  INTERNATIONAL AIRCRAFT SYSTEMS FIRE PROTECTION FORUM </vt:lpstr>
      <vt:lpstr>Scope of new Aerospace Standard AS6826/3</vt:lpstr>
      <vt:lpstr>Approach</vt:lpstr>
      <vt:lpstr>Key Points</vt:lpstr>
      <vt:lpstr>SAE A-22 and ac20-135 revision AS6828 Fire HAZARD ASSESSMENT for Powerplant and Propulsion System Components  INTERNATIONAL AIRCRAFT SYSTEMS FIRE PROTECTION FORUM </vt:lpstr>
      <vt:lpstr>Scope of new Aerospace Information Report AS6828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in SAE Blue,  Arial Bold 21pt on one or two lines</dc:title>
  <dc:subject/>
  <dc:creator>Tom</dc:creator>
  <cp:keywords/>
  <dc:description/>
  <cp:lastModifiedBy>Conference</cp:lastModifiedBy>
  <cp:revision>134</cp:revision>
  <cp:lastPrinted>2013-08-13T13:23:26Z</cp:lastPrinted>
  <dcterms:created xsi:type="dcterms:W3CDTF">2013-05-16T21:51:37Z</dcterms:created>
  <dcterms:modified xsi:type="dcterms:W3CDTF">2019-10-29T12:45:49Z</dcterms:modified>
  <cp:category/>
</cp:coreProperties>
</file>