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9" r:id="rId2"/>
    <p:sldId id="333" r:id="rId3"/>
    <p:sldId id="334" r:id="rId4"/>
    <p:sldId id="338" r:id="rId5"/>
    <p:sldId id="330" r:id="rId6"/>
    <p:sldId id="339" r:id="rId7"/>
    <p:sldId id="324" r:id="rId8"/>
    <p:sldId id="31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849">
          <p15:clr>
            <a:srgbClr val="A4A3A4"/>
          </p15:clr>
        </p15:guide>
        <p15:guide id="3" orient="horz" pos="639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3600">
          <p15:clr>
            <a:srgbClr val="A4A3A4"/>
          </p15:clr>
        </p15:guide>
        <p15:guide id="6" orient="horz" pos="752">
          <p15:clr>
            <a:srgbClr val="A4A3A4"/>
          </p15:clr>
        </p15:guide>
        <p15:guide id="7" pos="3312">
          <p15:clr>
            <a:srgbClr val="A4A3A4"/>
          </p15:clr>
        </p15:guide>
        <p15:guide id="8" pos="288">
          <p15:clr>
            <a:srgbClr val="A4A3A4"/>
          </p15:clr>
        </p15:guide>
        <p15:guide id="9" pos="5302">
          <p15:clr>
            <a:srgbClr val="A4A3A4"/>
          </p15:clr>
        </p15:guide>
        <p15:guide id="10" pos="5472">
          <p15:clr>
            <a:srgbClr val="A4A3A4"/>
          </p15:clr>
        </p15:guide>
        <p15:guide id="11" pos="5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3D"/>
    <a:srgbClr val="616265"/>
    <a:srgbClr val="D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/>
        <p:guide orient="horz" pos="3849"/>
        <p:guide orient="horz" pos="639"/>
        <p:guide orient="horz" pos="336"/>
        <p:guide orient="horz" pos="3600"/>
        <p:guide orient="horz" pos="752"/>
        <p:guide pos="3312"/>
        <p:guide pos="288"/>
        <p:guide pos="5302"/>
        <p:guide pos="5472"/>
        <p:guide pos="55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52D905-6FEF-486A-8018-EC37D862987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E3D6BB-6740-46C5-9FA8-6D7793159BBB}">
      <dgm:prSet custT="1"/>
      <dgm:spPr/>
      <dgm:t>
        <a:bodyPr/>
        <a:lstStyle/>
        <a:p>
          <a:r>
            <a:rPr lang="en-US" sz="1600" b="1" dirty="0"/>
            <a:t>Group A - AS6826/2</a:t>
          </a:r>
        </a:p>
        <a:p>
          <a:r>
            <a:rPr lang="en-US" sz="1600" b="1" dirty="0"/>
            <a:t>J. Ostic (Boeing), B. Ciero (Honeywell), M. Kelly (Resonate)</a:t>
          </a:r>
          <a:endParaRPr lang="en-US" sz="1600" dirty="0"/>
        </a:p>
      </dgm:t>
    </dgm:pt>
    <dgm:pt modelId="{BD35E99C-46C4-4B42-A0C3-B638D2E5EE1D}" type="sibTrans" cxnId="{17266B49-9C6C-4003-9F5E-33B0FFF99178}">
      <dgm:prSet/>
      <dgm:spPr/>
      <dgm:t>
        <a:bodyPr/>
        <a:lstStyle/>
        <a:p>
          <a:endParaRPr lang="en-US"/>
        </a:p>
      </dgm:t>
    </dgm:pt>
    <dgm:pt modelId="{014AF244-98B6-4B05-8614-AF94908285D6}" type="parTrans" cxnId="{17266B49-9C6C-4003-9F5E-33B0FFF99178}">
      <dgm:prSet/>
      <dgm:spPr/>
      <dgm:t>
        <a:bodyPr/>
        <a:lstStyle/>
        <a:p>
          <a:endParaRPr lang="en-US"/>
        </a:p>
      </dgm:t>
    </dgm:pt>
    <dgm:pt modelId="{D16E7391-A713-4C25-BCEB-4285D8860932}" type="pres">
      <dgm:prSet presAssocID="{D552D905-6FEF-486A-8018-EC37D862987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BEA72FE-5BE9-41AF-9483-FCCD60E34E38}" type="pres">
      <dgm:prSet presAssocID="{B0E3D6BB-6740-46C5-9FA8-6D7793159BBB}" presName="horFlow" presStyleCnt="0"/>
      <dgm:spPr/>
    </dgm:pt>
    <dgm:pt modelId="{C120E159-88B3-4A9C-9D63-6EB6A2022214}" type="pres">
      <dgm:prSet presAssocID="{B0E3D6BB-6740-46C5-9FA8-6D7793159BBB}" presName="bigChev" presStyleLbl="node1" presStyleIdx="0" presStyleCnt="1" custScaleX="95583" custScaleY="102984" custLinFactNeighborX="2895" custLinFactNeighborY="-16787"/>
      <dgm:spPr/>
      <dgm:t>
        <a:bodyPr/>
        <a:lstStyle/>
        <a:p>
          <a:endParaRPr lang="en-US"/>
        </a:p>
      </dgm:t>
    </dgm:pt>
  </dgm:ptLst>
  <dgm:cxnLst>
    <dgm:cxn modelId="{9F33E75A-2A70-4FD5-97C7-E5C07EAC9895}" type="presOf" srcId="{D552D905-6FEF-486A-8018-EC37D862987C}" destId="{D16E7391-A713-4C25-BCEB-4285D8860932}" srcOrd="0" destOrd="0" presId="urn:microsoft.com/office/officeart/2005/8/layout/lProcess3"/>
    <dgm:cxn modelId="{D0221341-1BB4-468D-8D50-EB8E7149D67C}" type="presOf" srcId="{B0E3D6BB-6740-46C5-9FA8-6D7793159BBB}" destId="{C120E159-88B3-4A9C-9D63-6EB6A2022214}" srcOrd="0" destOrd="0" presId="urn:microsoft.com/office/officeart/2005/8/layout/lProcess3"/>
    <dgm:cxn modelId="{17266B49-9C6C-4003-9F5E-33B0FFF99178}" srcId="{D552D905-6FEF-486A-8018-EC37D862987C}" destId="{B0E3D6BB-6740-46C5-9FA8-6D7793159BBB}" srcOrd="0" destOrd="0" parTransId="{014AF244-98B6-4B05-8614-AF94908285D6}" sibTransId="{BD35E99C-46C4-4B42-A0C3-B638D2E5EE1D}"/>
    <dgm:cxn modelId="{ABFBC50F-80FA-4328-AA65-1D3AB3C4A673}" type="presParOf" srcId="{D16E7391-A713-4C25-BCEB-4285D8860932}" destId="{4BEA72FE-5BE9-41AF-9483-FCCD60E34E38}" srcOrd="0" destOrd="0" presId="urn:microsoft.com/office/officeart/2005/8/layout/lProcess3"/>
    <dgm:cxn modelId="{D3E44E77-B8ED-43A9-8756-3FC8B13D7BFF}" type="presParOf" srcId="{4BEA72FE-5BE9-41AF-9483-FCCD60E34E38}" destId="{C120E159-88B3-4A9C-9D63-6EB6A202221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DFAEA8-FA56-4D24-AE25-54C44018C98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8A0E43-4689-4D91-95F4-0BF89042D455}">
      <dgm:prSet custT="1"/>
      <dgm:spPr/>
      <dgm:t>
        <a:bodyPr/>
        <a:lstStyle/>
        <a:p>
          <a:pPr algn="ctr"/>
          <a:r>
            <a:rPr lang="en-US" sz="1600" b="1" dirty="0"/>
            <a:t>Group B – AS6826/3</a:t>
          </a:r>
        </a:p>
        <a:p>
          <a:pPr algn="ctr"/>
          <a:r>
            <a:rPr lang="en-US" sz="1600" b="1" dirty="0"/>
            <a:t>D. Laborie (GE), P. Wittman (MRA Systems), A. Cirioli (Sikorsky)</a:t>
          </a:r>
          <a:endParaRPr lang="en-US" sz="1600" dirty="0"/>
        </a:p>
      </dgm:t>
    </dgm:pt>
    <dgm:pt modelId="{49A85D31-ED30-4AA1-9AD4-466F87112CA9}" type="parTrans" cxnId="{761F12A0-C0B3-40FF-AC78-1CCE7651F184}">
      <dgm:prSet/>
      <dgm:spPr/>
      <dgm:t>
        <a:bodyPr/>
        <a:lstStyle/>
        <a:p>
          <a:endParaRPr lang="en-US"/>
        </a:p>
      </dgm:t>
    </dgm:pt>
    <dgm:pt modelId="{CA079514-474C-4564-87E5-FCD6D2DB2CE8}" type="sibTrans" cxnId="{761F12A0-C0B3-40FF-AC78-1CCE7651F184}">
      <dgm:prSet/>
      <dgm:spPr/>
      <dgm:t>
        <a:bodyPr/>
        <a:lstStyle/>
        <a:p>
          <a:endParaRPr lang="en-US"/>
        </a:p>
      </dgm:t>
    </dgm:pt>
    <dgm:pt modelId="{23269EB5-5CE7-481E-97AD-87F0E39C0E2E}" type="pres">
      <dgm:prSet presAssocID="{6EDFAEA8-FA56-4D24-AE25-54C44018C98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11F04AE-53DF-4AAF-8DF8-AF1030138786}" type="pres">
      <dgm:prSet presAssocID="{718A0E43-4689-4D91-95F4-0BF89042D455}" presName="horFlow" presStyleCnt="0"/>
      <dgm:spPr/>
    </dgm:pt>
    <dgm:pt modelId="{50D85779-B94B-43D9-8E07-9099B4548D6E}" type="pres">
      <dgm:prSet presAssocID="{718A0E43-4689-4D91-95F4-0BF89042D455}" presName="bigChev" presStyleLbl="node1" presStyleIdx="0" presStyleCnt="1" custLinFactX="8712" custLinFactNeighborX="100000" custLinFactNeighborY="-39597"/>
      <dgm:spPr/>
      <dgm:t>
        <a:bodyPr/>
        <a:lstStyle/>
        <a:p>
          <a:endParaRPr lang="en-US"/>
        </a:p>
      </dgm:t>
    </dgm:pt>
  </dgm:ptLst>
  <dgm:cxnLst>
    <dgm:cxn modelId="{27168609-75A4-47F1-9714-051F3F78F184}" type="presOf" srcId="{6EDFAEA8-FA56-4D24-AE25-54C44018C98A}" destId="{23269EB5-5CE7-481E-97AD-87F0E39C0E2E}" srcOrd="0" destOrd="0" presId="urn:microsoft.com/office/officeart/2005/8/layout/lProcess3"/>
    <dgm:cxn modelId="{B845EF6B-29FA-4BC1-B17E-346B3C13DB1C}" type="presOf" srcId="{718A0E43-4689-4D91-95F4-0BF89042D455}" destId="{50D85779-B94B-43D9-8E07-9099B4548D6E}" srcOrd="0" destOrd="0" presId="urn:microsoft.com/office/officeart/2005/8/layout/lProcess3"/>
    <dgm:cxn modelId="{761F12A0-C0B3-40FF-AC78-1CCE7651F184}" srcId="{6EDFAEA8-FA56-4D24-AE25-54C44018C98A}" destId="{718A0E43-4689-4D91-95F4-0BF89042D455}" srcOrd="0" destOrd="0" parTransId="{49A85D31-ED30-4AA1-9AD4-466F87112CA9}" sibTransId="{CA079514-474C-4564-87E5-FCD6D2DB2CE8}"/>
    <dgm:cxn modelId="{0909D7A0-B9D5-4390-B902-BACA17DF10DA}" type="presParOf" srcId="{23269EB5-5CE7-481E-97AD-87F0E39C0E2E}" destId="{111F04AE-53DF-4AAF-8DF8-AF1030138786}" srcOrd="0" destOrd="0" presId="urn:microsoft.com/office/officeart/2005/8/layout/lProcess3"/>
    <dgm:cxn modelId="{DC9749C5-5516-4395-BDAA-934C758FA9CD}" type="presParOf" srcId="{111F04AE-53DF-4AAF-8DF8-AF1030138786}" destId="{50D85779-B94B-43D9-8E07-9099B4548D6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50D6EF-0C1E-457B-8BCA-3B192CCD7FD2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275B68-0CBE-45E2-A948-F80DE4AF366B}">
      <dgm:prSet custT="1"/>
      <dgm:spPr/>
      <dgm:t>
        <a:bodyPr/>
        <a:lstStyle/>
        <a:p>
          <a:r>
            <a:rPr lang="en-US" sz="1600" b="1" dirty="0"/>
            <a:t>Group C – AS6826/1</a:t>
          </a:r>
        </a:p>
        <a:p>
          <a:r>
            <a:rPr lang="en-US" sz="1600" b="1" dirty="0"/>
            <a:t>S. Pugliese (Airbus), J. Barter (Bombardier)</a:t>
          </a:r>
          <a:endParaRPr lang="en-US" sz="1600" dirty="0"/>
        </a:p>
      </dgm:t>
    </dgm:pt>
    <dgm:pt modelId="{89A51DC2-4AB5-42FB-9BB7-514048A10C0A}" type="parTrans" cxnId="{F4A17401-4C18-4703-B624-66B827035256}">
      <dgm:prSet/>
      <dgm:spPr/>
      <dgm:t>
        <a:bodyPr/>
        <a:lstStyle/>
        <a:p>
          <a:endParaRPr lang="en-US"/>
        </a:p>
      </dgm:t>
    </dgm:pt>
    <dgm:pt modelId="{C5587BFD-F76C-42CC-B6C2-5ABD777010E2}" type="sibTrans" cxnId="{F4A17401-4C18-4703-B624-66B827035256}">
      <dgm:prSet/>
      <dgm:spPr/>
      <dgm:t>
        <a:bodyPr/>
        <a:lstStyle/>
        <a:p>
          <a:endParaRPr lang="en-US"/>
        </a:p>
      </dgm:t>
    </dgm:pt>
    <dgm:pt modelId="{41A8375F-FC9D-49E6-AACE-04C47FC00C1A}" type="pres">
      <dgm:prSet presAssocID="{1F50D6EF-0C1E-457B-8BCA-3B192CCD7FD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EA785AC-F752-4929-9B35-AE7A70E275FD}" type="pres">
      <dgm:prSet presAssocID="{5B275B68-0CBE-45E2-A948-F80DE4AF366B}" presName="horFlow" presStyleCnt="0"/>
      <dgm:spPr/>
    </dgm:pt>
    <dgm:pt modelId="{C69626D6-A8D2-40EF-9C69-EEF6AC52DE13}" type="pres">
      <dgm:prSet presAssocID="{5B275B68-0CBE-45E2-A948-F80DE4AF366B}" presName="bigChev" presStyleLbl="node1" presStyleIdx="0" presStyleCnt="1" custScaleX="100098" custScaleY="116042" custLinFactNeighborX="128" custLinFactNeighborY="-23590"/>
      <dgm:spPr/>
      <dgm:t>
        <a:bodyPr/>
        <a:lstStyle/>
        <a:p>
          <a:endParaRPr lang="en-US"/>
        </a:p>
      </dgm:t>
    </dgm:pt>
  </dgm:ptLst>
  <dgm:cxnLst>
    <dgm:cxn modelId="{F4A17401-4C18-4703-B624-66B827035256}" srcId="{1F50D6EF-0C1E-457B-8BCA-3B192CCD7FD2}" destId="{5B275B68-0CBE-45E2-A948-F80DE4AF366B}" srcOrd="0" destOrd="0" parTransId="{89A51DC2-4AB5-42FB-9BB7-514048A10C0A}" sibTransId="{C5587BFD-F76C-42CC-B6C2-5ABD777010E2}"/>
    <dgm:cxn modelId="{42BB6A99-CA94-4374-A3E9-79641A375F75}" type="presOf" srcId="{1F50D6EF-0C1E-457B-8BCA-3B192CCD7FD2}" destId="{41A8375F-FC9D-49E6-AACE-04C47FC00C1A}" srcOrd="0" destOrd="0" presId="urn:microsoft.com/office/officeart/2005/8/layout/lProcess3"/>
    <dgm:cxn modelId="{F27C4960-7A30-461F-AA29-2C5919CEBB18}" type="presOf" srcId="{5B275B68-0CBE-45E2-A948-F80DE4AF366B}" destId="{C69626D6-A8D2-40EF-9C69-EEF6AC52DE13}" srcOrd="0" destOrd="0" presId="urn:microsoft.com/office/officeart/2005/8/layout/lProcess3"/>
    <dgm:cxn modelId="{91FDDA82-8D04-4382-8FF1-3AA9EE9BF7ED}" type="presParOf" srcId="{41A8375F-FC9D-49E6-AACE-04C47FC00C1A}" destId="{5EA785AC-F752-4929-9B35-AE7A70E275FD}" srcOrd="0" destOrd="0" presId="urn:microsoft.com/office/officeart/2005/8/layout/lProcess3"/>
    <dgm:cxn modelId="{B63DFDA3-BCDA-4152-8320-40B4BE49E5F5}" type="presParOf" srcId="{5EA785AC-F752-4929-9B35-AE7A70E275FD}" destId="{C69626D6-A8D2-40EF-9C69-EEF6AC52DE1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8AFBDD-C123-42D7-B98D-FCBBAD64B0D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1FAEA1-6E76-445B-9C48-A131A8BFC7B7}">
      <dgm:prSet custT="1"/>
      <dgm:spPr/>
      <dgm:t>
        <a:bodyPr/>
        <a:lstStyle/>
        <a:p>
          <a:pPr algn="ctr"/>
          <a:r>
            <a:rPr lang="en-US" sz="1600" b="1" dirty="0"/>
            <a:t>Group D – AS6826/4</a:t>
          </a:r>
        </a:p>
        <a:p>
          <a:pPr algn="ctr"/>
          <a:r>
            <a:rPr lang="en-US" sz="1600" b="1" dirty="0"/>
            <a:t>P. Booth &amp; </a:t>
          </a:r>
          <a:br>
            <a:rPr lang="en-US" sz="1600" b="1" dirty="0"/>
          </a:br>
          <a:r>
            <a:rPr lang="en-US" sz="1600" b="1" dirty="0"/>
            <a:t>G. Wozniak (Gulfstream)</a:t>
          </a:r>
          <a:r>
            <a:rPr lang="en-US" sz="1800" b="1" dirty="0"/>
            <a:t>	</a:t>
          </a:r>
          <a:endParaRPr lang="en-US" sz="1800" dirty="0"/>
        </a:p>
      </dgm:t>
    </dgm:pt>
    <dgm:pt modelId="{15FF9ABA-6FDE-46A2-B606-EF3B2F2B66FF}" type="parTrans" cxnId="{F31AFB85-F98D-40E0-B84B-C8637ED163C3}">
      <dgm:prSet/>
      <dgm:spPr/>
      <dgm:t>
        <a:bodyPr/>
        <a:lstStyle/>
        <a:p>
          <a:endParaRPr lang="en-US"/>
        </a:p>
      </dgm:t>
    </dgm:pt>
    <dgm:pt modelId="{6DDA3861-A881-47C6-8200-4825E3FF4719}" type="sibTrans" cxnId="{F31AFB85-F98D-40E0-B84B-C8637ED163C3}">
      <dgm:prSet/>
      <dgm:spPr/>
      <dgm:t>
        <a:bodyPr/>
        <a:lstStyle/>
        <a:p>
          <a:endParaRPr lang="en-US"/>
        </a:p>
      </dgm:t>
    </dgm:pt>
    <dgm:pt modelId="{C2A9B172-DE7E-45DD-9990-A3EF596B53AC}" type="pres">
      <dgm:prSet presAssocID="{F78AFBDD-C123-42D7-B98D-FCBBAD64B0D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283B12-AD0A-4A8A-82AD-349E6717E719}" type="pres">
      <dgm:prSet presAssocID="{A11FAEA1-6E76-445B-9C48-A131A8BFC7B7}" presName="horFlow" presStyleCnt="0"/>
      <dgm:spPr/>
    </dgm:pt>
    <dgm:pt modelId="{EE7B6FC1-2E8C-4FDB-83B5-5112BAD284FA}" type="pres">
      <dgm:prSet presAssocID="{A11FAEA1-6E76-445B-9C48-A131A8BFC7B7}" presName="bigChev" presStyleLbl="node1" presStyleIdx="0" presStyleCnt="1" custScaleY="115736" custLinFactNeighborX="1199" custLinFactNeighborY="12683"/>
      <dgm:spPr/>
      <dgm:t>
        <a:bodyPr/>
        <a:lstStyle/>
        <a:p>
          <a:endParaRPr lang="en-US"/>
        </a:p>
      </dgm:t>
    </dgm:pt>
  </dgm:ptLst>
  <dgm:cxnLst>
    <dgm:cxn modelId="{1C00920D-F82D-44B0-96D9-7EE5C3AE84AA}" type="presOf" srcId="{F78AFBDD-C123-42D7-B98D-FCBBAD64B0DF}" destId="{C2A9B172-DE7E-45DD-9990-A3EF596B53AC}" srcOrd="0" destOrd="0" presId="urn:microsoft.com/office/officeart/2005/8/layout/lProcess3"/>
    <dgm:cxn modelId="{5EDB9253-DE62-4384-BA66-DD996EEA6897}" type="presOf" srcId="{A11FAEA1-6E76-445B-9C48-A131A8BFC7B7}" destId="{EE7B6FC1-2E8C-4FDB-83B5-5112BAD284FA}" srcOrd="0" destOrd="0" presId="urn:microsoft.com/office/officeart/2005/8/layout/lProcess3"/>
    <dgm:cxn modelId="{F31AFB85-F98D-40E0-B84B-C8637ED163C3}" srcId="{F78AFBDD-C123-42D7-B98D-FCBBAD64B0DF}" destId="{A11FAEA1-6E76-445B-9C48-A131A8BFC7B7}" srcOrd="0" destOrd="0" parTransId="{15FF9ABA-6FDE-46A2-B606-EF3B2F2B66FF}" sibTransId="{6DDA3861-A881-47C6-8200-4825E3FF4719}"/>
    <dgm:cxn modelId="{321E8E28-E7E6-4D17-8A5E-1AF7CCDF15B2}" type="presParOf" srcId="{C2A9B172-DE7E-45DD-9990-A3EF596B53AC}" destId="{C3283B12-AD0A-4A8A-82AD-349E6717E719}" srcOrd="0" destOrd="0" presId="urn:microsoft.com/office/officeart/2005/8/layout/lProcess3"/>
    <dgm:cxn modelId="{688036A5-12BB-43CF-912A-BF0239547895}" type="presParOf" srcId="{C3283B12-AD0A-4A8A-82AD-349E6717E719}" destId="{EE7B6FC1-2E8C-4FDB-83B5-5112BAD284F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5948F9-8736-438F-91CE-A91F8BC23C5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A4B09A-0656-4CF6-9D89-9721B7E0F08A}">
      <dgm:prSet custT="1"/>
      <dgm:spPr/>
      <dgm:t>
        <a:bodyPr/>
        <a:lstStyle/>
        <a:p>
          <a:r>
            <a:rPr lang="en-US" sz="1600" b="1" dirty="0"/>
            <a:t>Subgroup -TC Round-Robin Testing</a:t>
          </a:r>
        </a:p>
        <a:p>
          <a:r>
            <a:rPr lang="en-US" sz="1600" b="1" dirty="0"/>
            <a:t>M. Kelly (Resonate) </a:t>
          </a:r>
          <a:endParaRPr lang="en-US" sz="1600" dirty="0"/>
        </a:p>
      </dgm:t>
    </dgm:pt>
    <dgm:pt modelId="{0298F3A7-15B2-4FE0-BABC-CA3DDED5BC63}" type="parTrans" cxnId="{26AFC956-DDFA-40DE-9900-0DEBAD61C4EE}">
      <dgm:prSet/>
      <dgm:spPr/>
      <dgm:t>
        <a:bodyPr/>
        <a:lstStyle/>
        <a:p>
          <a:endParaRPr lang="en-US"/>
        </a:p>
      </dgm:t>
    </dgm:pt>
    <dgm:pt modelId="{E3ECE28A-504E-4F78-AF68-99CDE7FBD1B5}" type="sibTrans" cxnId="{26AFC956-DDFA-40DE-9900-0DEBAD61C4EE}">
      <dgm:prSet/>
      <dgm:spPr/>
      <dgm:t>
        <a:bodyPr/>
        <a:lstStyle/>
        <a:p>
          <a:endParaRPr lang="en-US"/>
        </a:p>
      </dgm:t>
    </dgm:pt>
    <dgm:pt modelId="{FEE1D98E-8EC2-4B66-AD76-1E1E6D312782}" type="pres">
      <dgm:prSet presAssocID="{F35948F9-8736-438F-91CE-A91F8BC23C5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96015F-506C-423A-B019-E1C519D4F75C}" type="pres">
      <dgm:prSet presAssocID="{4BA4B09A-0656-4CF6-9D89-9721B7E0F08A}" presName="horFlow" presStyleCnt="0"/>
      <dgm:spPr/>
    </dgm:pt>
    <dgm:pt modelId="{1F103517-7A52-4790-82C1-C0498BACCD40}" type="pres">
      <dgm:prSet presAssocID="{4BA4B09A-0656-4CF6-9D89-9721B7E0F08A}" presName="bigChev" presStyleLbl="node1" presStyleIdx="0" presStyleCnt="1" custScaleX="105133" custScaleY="135879" custLinFactNeighborX="0" custLinFactNeighborY="-3997"/>
      <dgm:spPr/>
      <dgm:t>
        <a:bodyPr/>
        <a:lstStyle/>
        <a:p>
          <a:endParaRPr lang="en-US"/>
        </a:p>
      </dgm:t>
    </dgm:pt>
  </dgm:ptLst>
  <dgm:cxnLst>
    <dgm:cxn modelId="{D88D946D-D0E6-4590-9650-062A375995D5}" type="presOf" srcId="{4BA4B09A-0656-4CF6-9D89-9721B7E0F08A}" destId="{1F103517-7A52-4790-82C1-C0498BACCD40}" srcOrd="0" destOrd="0" presId="urn:microsoft.com/office/officeart/2005/8/layout/lProcess3"/>
    <dgm:cxn modelId="{1BDED217-D3CB-4B7D-87BC-76D5E73601C2}" type="presOf" srcId="{F35948F9-8736-438F-91CE-A91F8BC23C57}" destId="{FEE1D98E-8EC2-4B66-AD76-1E1E6D312782}" srcOrd="0" destOrd="0" presId="urn:microsoft.com/office/officeart/2005/8/layout/lProcess3"/>
    <dgm:cxn modelId="{26AFC956-DDFA-40DE-9900-0DEBAD61C4EE}" srcId="{F35948F9-8736-438F-91CE-A91F8BC23C57}" destId="{4BA4B09A-0656-4CF6-9D89-9721B7E0F08A}" srcOrd="0" destOrd="0" parTransId="{0298F3A7-15B2-4FE0-BABC-CA3DDED5BC63}" sibTransId="{E3ECE28A-504E-4F78-AF68-99CDE7FBD1B5}"/>
    <dgm:cxn modelId="{95A3C480-5A0E-4DC0-8A03-5508B4C9687A}" type="presParOf" srcId="{FEE1D98E-8EC2-4B66-AD76-1E1E6D312782}" destId="{9C96015F-506C-423A-B019-E1C519D4F75C}" srcOrd="0" destOrd="0" presId="urn:microsoft.com/office/officeart/2005/8/layout/lProcess3"/>
    <dgm:cxn modelId="{29A9A3EA-6848-4A35-8D31-9828F2D38783}" type="presParOf" srcId="{9C96015F-506C-423A-B019-E1C519D4F75C}" destId="{1F103517-7A52-4790-82C1-C0498BACCD4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6DC435-40A3-49DD-9BDC-CC9ADCA07A3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8EFF1-F7ED-4901-9978-70AA037CEED6}">
      <dgm:prSet custT="1"/>
      <dgm:spPr/>
      <dgm:t>
        <a:bodyPr/>
        <a:lstStyle/>
        <a:p>
          <a:r>
            <a:rPr lang="en-US" sz="1600" b="1" dirty="0"/>
            <a:t>Subgroup – Composite Panel Testing</a:t>
          </a:r>
        </a:p>
        <a:p>
          <a:r>
            <a:rPr lang="en-US" sz="1600" b="1" dirty="0"/>
            <a:t>B. Stewart (Spirit Aero)</a:t>
          </a:r>
          <a:endParaRPr lang="en-US" sz="1600" dirty="0"/>
        </a:p>
      </dgm:t>
    </dgm:pt>
    <dgm:pt modelId="{0BD71D2C-66A2-4E9F-B34F-6CF794D3ED45}" type="parTrans" cxnId="{DCD63B6D-92D5-4031-97C2-E2AF88E18635}">
      <dgm:prSet/>
      <dgm:spPr/>
      <dgm:t>
        <a:bodyPr/>
        <a:lstStyle/>
        <a:p>
          <a:endParaRPr lang="en-US"/>
        </a:p>
      </dgm:t>
    </dgm:pt>
    <dgm:pt modelId="{0242516A-C834-4DC0-B22C-56D574C717A4}" type="sibTrans" cxnId="{DCD63B6D-92D5-4031-97C2-E2AF88E18635}">
      <dgm:prSet/>
      <dgm:spPr/>
      <dgm:t>
        <a:bodyPr/>
        <a:lstStyle/>
        <a:p>
          <a:endParaRPr lang="en-US"/>
        </a:p>
      </dgm:t>
    </dgm:pt>
    <dgm:pt modelId="{C0FED9A8-71AA-45AB-883E-D15FF6AC18F3}" type="pres">
      <dgm:prSet presAssocID="{4C6DC435-40A3-49DD-9BDC-CC9ADCA07A3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926EB2-396E-42CE-8FBF-0BE9BBA69B55}" type="pres">
      <dgm:prSet presAssocID="{A858EFF1-F7ED-4901-9978-70AA037CEED6}" presName="horFlow" presStyleCnt="0"/>
      <dgm:spPr/>
    </dgm:pt>
    <dgm:pt modelId="{C6655D61-837F-46FA-9494-F93E9B23DBE4}" type="pres">
      <dgm:prSet presAssocID="{A858EFF1-F7ED-4901-9978-70AA037CEED6}" presName="bigChev" presStyleLbl="node1" presStyleIdx="0" presStyleCnt="1" custScaleX="100098" custScaleY="124974" custLinFactNeighborX="0" custLinFactNeighborY="-5436"/>
      <dgm:spPr/>
      <dgm:t>
        <a:bodyPr/>
        <a:lstStyle/>
        <a:p>
          <a:endParaRPr lang="en-US"/>
        </a:p>
      </dgm:t>
    </dgm:pt>
  </dgm:ptLst>
  <dgm:cxnLst>
    <dgm:cxn modelId="{F55723B5-7FF4-4AE3-9D69-7D9743037535}" type="presOf" srcId="{4C6DC435-40A3-49DD-9BDC-CC9ADCA07A3F}" destId="{C0FED9A8-71AA-45AB-883E-D15FF6AC18F3}" srcOrd="0" destOrd="0" presId="urn:microsoft.com/office/officeart/2005/8/layout/lProcess3"/>
    <dgm:cxn modelId="{9D3ED913-9AC8-40A1-B2A1-2807A370039E}" type="presOf" srcId="{A858EFF1-F7ED-4901-9978-70AA037CEED6}" destId="{C6655D61-837F-46FA-9494-F93E9B23DBE4}" srcOrd="0" destOrd="0" presId="urn:microsoft.com/office/officeart/2005/8/layout/lProcess3"/>
    <dgm:cxn modelId="{DCD63B6D-92D5-4031-97C2-E2AF88E18635}" srcId="{4C6DC435-40A3-49DD-9BDC-CC9ADCA07A3F}" destId="{A858EFF1-F7ED-4901-9978-70AA037CEED6}" srcOrd="0" destOrd="0" parTransId="{0BD71D2C-66A2-4E9F-B34F-6CF794D3ED45}" sibTransId="{0242516A-C834-4DC0-B22C-56D574C717A4}"/>
    <dgm:cxn modelId="{A2423C5E-3FCA-4479-B71E-C53BBFB7B9EE}" type="presParOf" srcId="{C0FED9A8-71AA-45AB-883E-D15FF6AC18F3}" destId="{B6926EB2-396E-42CE-8FBF-0BE9BBA69B55}" srcOrd="0" destOrd="0" presId="urn:microsoft.com/office/officeart/2005/8/layout/lProcess3"/>
    <dgm:cxn modelId="{2940D283-7678-4181-817C-83438EF6049E}" type="presParOf" srcId="{B6926EB2-396E-42CE-8FBF-0BE9BBA69B55}" destId="{C6655D61-837F-46FA-9494-F93E9B23DBE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5948F9-8736-438F-91CE-A91F8BC23C5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A4B09A-0656-4CF6-9D89-9721B7E0F08A}">
      <dgm:prSet custT="1"/>
      <dgm:spPr/>
      <dgm:t>
        <a:bodyPr/>
        <a:lstStyle/>
        <a:p>
          <a:r>
            <a:rPr lang="en-US" sz="1600" b="1" dirty="0"/>
            <a:t>FAA Next Gen Burner Mods Review</a:t>
          </a:r>
        </a:p>
        <a:p>
          <a:r>
            <a:rPr lang="en-US" sz="1600" b="1" dirty="0"/>
            <a:t>Tim Salter, Robert Ochs + GE, Resonate,  </a:t>
          </a:r>
        </a:p>
      </dgm:t>
    </dgm:pt>
    <dgm:pt modelId="{0298F3A7-15B2-4FE0-BABC-CA3DDED5BC63}" type="parTrans" cxnId="{26AFC956-DDFA-40DE-9900-0DEBAD61C4EE}">
      <dgm:prSet/>
      <dgm:spPr/>
      <dgm:t>
        <a:bodyPr/>
        <a:lstStyle/>
        <a:p>
          <a:endParaRPr lang="en-US"/>
        </a:p>
      </dgm:t>
    </dgm:pt>
    <dgm:pt modelId="{E3ECE28A-504E-4F78-AF68-99CDE7FBD1B5}" type="sibTrans" cxnId="{26AFC956-DDFA-40DE-9900-0DEBAD61C4EE}">
      <dgm:prSet/>
      <dgm:spPr/>
      <dgm:t>
        <a:bodyPr/>
        <a:lstStyle/>
        <a:p>
          <a:endParaRPr lang="en-US"/>
        </a:p>
      </dgm:t>
    </dgm:pt>
    <dgm:pt modelId="{FEE1D98E-8EC2-4B66-AD76-1E1E6D312782}" type="pres">
      <dgm:prSet presAssocID="{F35948F9-8736-438F-91CE-A91F8BC23C5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96015F-506C-423A-B019-E1C519D4F75C}" type="pres">
      <dgm:prSet presAssocID="{4BA4B09A-0656-4CF6-9D89-9721B7E0F08A}" presName="horFlow" presStyleCnt="0"/>
      <dgm:spPr/>
    </dgm:pt>
    <dgm:pt modelId="{1F103517-7A52-4790-82C1-C0498BACCD40}" type="pres">
      <dgm:prSet presAssocID="{4BA4B09A-0656-4CF6-9D89-9721B7E0F08A}" presName="bigChev" presStyleLbl="node1" presStyleIdx="0" presStyleCnt="1" custScaleX="110457" custScaleY="135879" custLinFactNeighborX="-12" custLinFactNeighborY="-15921"/>
      <dgm:spPr/>
      <dgm:t>
        <a:bodyPr/>
        <a:lstStyle/>
        <a:p>
          <a:endParaRPr lang="en-US"/>
        </a:p>
      </dgm:t>
    </dgm:pt>
  </dgm:ptLst>
  <dgm:cxnLst>
    <dgm:cxn modelId="{D88D946D-D0E6-4590-9650-062A375995D5}" type="presOf" srcId="{4BA4B09A-0656-4CF6-9D89-9721B7E0F08A}" destId="{1F103517-7A52-4790-82C1-C0498BACCD40}" srcOrd="0" destOrd="0" presId="urn:microsoft.com/office/officeart/2005/8/layout/lProcess3"/>
    <dgm:cxn modelId="{1BDED217-D3CB-4B7D-87BC-76D5E73601C2}" type="presOf" srcId="{F35948F9-8736-438F-91CE-A91F8BC23C57}" destId="{FEE1D98E-8EC2-4B66-AD76-1E1E6D312782}" srcOrd="0" destOrd="0" presId="urn:microsoft.com/office/officeart/2005/8/layout/lProcess3"/>
    <dgm:cxn modelId="{26AFC956-DDFA-40DE-9900-0DEBAD61C4EE}" srcId="{F35948F9-8736-438F-91CE-A91F8BC23C57}" destId="{4BA4B09A-0656-4CF6-9D89-9721B7E0F08A}" srcOrd="0" destOrd="0" parTransId="{0298F3A7-15B2-4FE0-BABC-CA3DDED5BC63}" sibTransId="{E3ECE28A-504E-4F78-AF68-99CDE7FBD1B5}"/>
    <dgm:cxn modelId="{95A3C480-5A0E-4DC0-8A03-5508B4C9687A}" type="presParOf" srcId="{FEE1D98E-8EC2-4B66-AD76-1E1E6D312782}" destId="{9C96015F-506C-423A-B019-E1C519D4F75C}" srcOrd="0" destOrd="0" presId="urn:microsoft.com/office/officeart/2005/8/layout/lProcess3"/>
    <dgm:cxn modelId="{29A9A3EA-6848-4A35-8D31-9828F2D38783}" type="presParOf" srcId="{9C96015F-506C-423A-B019-E1C519D4F75C}" destId="{1F103517-7A52-4790-82C1-C0498BACCD40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0E159-88B3-4A9C-9D63-6EB6A2022214}">
      <dsp:nvSpPr>
        <dsp:cNvPr id="0" name=""/>
        <dsp:cNvSpPr/>
      </dsp:nvSpPr>
      <dsp:spPr>
        <a:xfrm>
          <a:off x="149139" y="0"/>
          <a:ext cx="3157463" cy="13607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Group A - AS6826/2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J. Ostic (Boeing), B. Ciero (Honeywell), M. Kelly (Resonate)</a:t>
          </a:r>
          <a:endParaRPr lang="en-US" sz="1600" kern="1200" dirty="0"/>
        </a:p>
      </dsp:txBody>
      <dsp:txXfrm>
        <a:off x="829528" y="0"/>
        <a:ext cx="1796685" cy="1360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85779-B94B-43D9-8E07-9099B4548D6E}">
      <dsp:nvSpPr>
        <dsp:cNvPr id="0" name=""/>
        <dsp:cNvSpPr/>
      </dsp:nvSpPr>
      <dsp:spPr>
        <a:xfrm>
          <a:off x="0" y="0"/>
          <a:ext cx="3306603" cy="13226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Group B – AS6826/3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D. Laborie (GE), P. Wittman (MRA Systems), A. Cirioli (Sikorsky)</a:t>
          </a:r>
          <a:endParaRPr lang="en-US" sz="1600" kern="1200" dirty="0"/>
        </a:p>
      </dsp:txBody>
      <dsp:txXfrm>
        <a:off x="661321" y="0"/>
        <a:ext cx="1983962" cy="13226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9626D6-A8D2-40EF-9C69-EEF6AC52DE13}">
      <dsp:nvSpPr>
        <dsp:cNvPr id="0" name=""/>
        <dsp:cNvSpPr/>
      </dsp:nvSpPr>
      <dsp:spPr>
        <a:xfrm>
          <a:off x="2823" y="0"/>
          <a:ext cx="2892776" cy="13414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Group C – AS6826/1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S. Pugliese (Airbus), J. Barter (Bombardier)</a:t>
          </a:r>
          <a:endParaRPr lang="en-US" sz="1600" kern="1200" dirty="0"/>
        </a:p>
      </dsp:txBody>
      <dsp:txXfrm>
        <a:off x="673533" y="0"/>
        <a:ext cx="1551357" cy="13414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6FC1-2E8C-4FDB-83B5-5112BAD284FA}">
      <dsp:nvSpPr>
        <dsp:cNvPr id="0" name=""/>
        <dsp:cNvSpPr/>
      </dsp:nvSpPr>
      <dsp:spPr>
        <a:xfrm>
          <a:off x="2827" y="203173"/>
          <a:ext cx="2892772" cy="133919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Group D – AS6826/4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P. Booth &amp; </a:t>
          </a:r>
          <a:br>
            <a:rPr lang="en-US" sz="1600" b="1" kern="1200" dirty="0"/>
          </a:br>
          <a:r>
            <a:rPr lang="en-US" sz="1600" b="1" kern="1200" dirty="0"/>
            <a:t>G. Wozniak (Gulfstream)</a:t>
          </a:r>
          <a:r>
            <a:rPr lang="en-US" sz="1800" b="1" kern="1200" dirty="0"/>
            <a:t>	</a:t>
          </a:r>
          <a:endParaRPr lang="en-US" sz="1800" kern="1200" dirty="0"/>
        </a:p>
      </dsp:txBody>
      <dsp:txXfrm>
        <a:off x="672423" y="203173"/>
        <a:ext cx="1553581" cy="13391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03517-7A52-4790-82C1-C0498BACCD40}">
      <dsp:nvSpPr>
        <dsp:cNvPr id="0" name=""/>
        <dsp:cNvSpPr/>
      </dsp:nvSpPr>
      <dsp:spPr>
        <a:xfrm>
          <a:off x="6" y="0"/>
          <a:ext cx="2895587" cy="149695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Subgroup -TC Round-Robin Testing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M. Kelly (Resonate) </a:t>
          </a:r>
          <a:endParaRPr lang="en-US" sz="1600" kern="1200" dirty="0"/>
        </a:p>
      </dsp:txBody>
      <dsp:txXfrm>
        <a:off x="748485" y="0"/>
        <a:ext cx="1398629" cy="14969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55D61-837F-46FA-9494-F93E9B23DBE4}">
      <dsp:nvSpPr>
        <dsp:cNvPr id="0" name=""/>
        <dsp:cNvSpPr/>
      </dsp:nvSpPr>
      <dsp:spPr>
        <a:xfrm>
          <a:off x="1478" y="31158"/>
          <a:ext cx="3029485" cy="15129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Subgroup – Composite Panel Testing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B. Stewart (Spirit Aero)</a:t>
          </a:r>
          <a:endParaRPr lang="en-US" sz="1600" kern="1200" dirty="0"/>
        </a:p>
      </dsp:txBody>
      <dsp:txXfrm>
        <a:off x="757950" y="31158"/>
        <a:ext cx="1516541" cy="15129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03517-7A52-4790-82C1-C0498BACCD40}">
      <dsp:nvSpPr>
        <dsp:cNvPr id="0" name=""/>
        <dsp:cNvSpPr/>
      </dsp:nvSpPr>
      <dsp:spPr>
        <a:xfrm>
          <a:off x="455988" y="0"/>
          <a:ext cx="2897392" cy="14256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FAA Next Gen Burner Mods Review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Tim Salter, Robert Ochs + GE, Resonate,  </a:t>
          </a:r>
        </a:p>
      </dsp:txBody>
      <dsp:txXfrm>
        <a:off x="1168835" y="0"/>
        <a:ext cx="1471698" cy="1425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424C8D-8508-40E6-928D-BBC2093039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D07AD-1D65-4754-9C27-CB88D61D85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2818F4-7D32-4E9A-8346-EBDEEDBF2533}" type="datetime1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951B0-22F9-4FB7-834F-379547A921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75E82-5275-4482-AE12-6E8ECB765D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9E7485-08D3-4629-A969-D25DB25461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229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DB8463-9373-40D6-9814-56EF93703B1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BF4645-5D17-46AC-A40B-8388EE830F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D4E89A3-C84D-46AD-AE2B-635ADBAE188D}" type="datetime1">
              <a:rPr lang="en-US" altLang="en-US"/>
              <a:pPr>
                <a:defRPr/>
              </a:pPr>
              <a:t>10/17/2019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C8832E-11E5-49CC-89DD-F1D9BF89E7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BA0BEC-85E9-4BD8-9CD7-74D5ED1AA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57484-368F-447A-B713-526B7DBA4D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CF5A2-5279-4D3F-B041-7A2FC1CA5E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6DFF9E-A05C-4715-8CF5-ACA59F6340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476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6DFF9E-A05C-4715-8CF5-ACA59F6340BC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01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3FA88A-31B5-40A4-9A81-F757D181BE1C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23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E28BC88-8CD5-46A3-A233-99D3863F3E9D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0818D3F-C3FE-4A18-AF7A-DEC89AF95BA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/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accent1"/>
                </a:solidFill>
              </a:defRPr>
            </a:lvl1pPr>
            <a:lvl2pPr marL="0" indent="0" algn="l">
              <a:buNone/>
              <a:defRPr sz="2100">
                <a:solidFill>
                  <a:schemeClr val="accent1"/>
                </a:solidFill>
              </a:defRPr>
            </a:lvl2pPr>
            <a:lvl3pPr marL="0" indent="0" algn="l">
              <a:buNone/>
              <a:defRPr sz="2100">
                <a:solidFill>
                  <a:schemeClr val="accent1"/>
                </a:solidFill>
              </a:defRPr>
            </a:lvl3pPr>
            <a:lvl4pPr marL="0" indent="0" algn="l">
              <a:buNone/>
              <a:defRPr sz="2100">
                <a:solidFill>
                  <a:schemeClr val="accent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accent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9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C04386B-18B8-4985-8045-C47F0F22638B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9DB6CB9-16F8-49D9-BFD0-459C1E237E71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8946720-3F1D-4A7D-B9C7-0700E59DF0E0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5"/>
            <a:ext cx="822960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D48D8B-C543-46D3-97FB-578DA09326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4CA1178-3B6F-4E65-916A-A272BA39A9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F70F1-E55E-43D2-9377-88695D2D4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6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e-thir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56E882C6-BFAC-4D1B-993A-573C243608FD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916AC69-E4DD-4C6E-8E69-20CB38CB6060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D3D67AF-97D0-4849-9A2B-A0DBEB28043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497638"/>
            <a:ext cx="2130425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800" b="1"/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46120" y="1214965"/>
            <a:ext cx="5440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FF48015-0EB0-493C-B4BA-F5AFAEABDE3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02C988A-016B-4204-A5BF-446835BC4F8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D9B98-7D45-4C3D-B8B5-EB5260732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80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C76B5774-6967-4695-93C3-AAD8BC5D786C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863CDCF-2EDD-4E17-93C1-F2AA41C2DA52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5678C6A-8629-4A50-B7B9-9E5F7C0DD8FD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4050792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636008" y="1214965"/>
            <a:ext cx="4050792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9E646A4-B5DC-4643-A5C3-9AC58499C2D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46EDE60-8899-4427-8D80-453B56B274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31E43-DB35-4784-AA89-BA7EB3347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59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-third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64446A49-A59F-4050-8516-DD94ED023E8C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936F1-E185-4CFD-A66C-7C47BC557FF4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B0A9012-842E-4E2C-9116-8C6C0142999A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214965"/>
            <a:ext cx="5440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35040" y="1214965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59CB6175-D71F-45EC-A533-351F911838F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74981687-A358-4295-9C97-CB12004664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D5493-9493-4A4A-AD8D-8C7AA4F6A5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8110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562753B9-8D67-404D-A8D3-5AF1FA18ECED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B37CFDA-71CA-4155-BC0D-C9282052F886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78CD660-9FEC-4284-80E0-95653F82F5A6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1219200"/>
            <a:ext cx="265176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B59919A-49CE-417D-A46D-DAFBF096382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A1D258-5FC6-4FD2-8503-4DA3EBDE886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867C2-CDDE-4376-BF6F-34F155430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22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wo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F33D21E5-43AA-41E7-A6C8-26B4AB8FFA7E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DB03B7-4042-45A6-A4FC-83EC07D0F660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8D85931-A911-4FCE-A79D-E51CC0181C45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8"/>
            <a:ext cx="8229600" cy="16745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3048000"/>
            <a:ext cx="4050792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636008" y="3048000"/>
            <a:ext cx="4050792" cy="30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D852582-9367-44DB-AF4C-0112A7D53DC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FC91DD6-19FC-4207-87E8-18B8D06FAD7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0E558-CC6E-453A-B757-787D0CBF8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54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ottom Three Colum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A0391245-2997-48FC-A802-E5CBC1EFD3A5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57F4F7-C643-41F5-A48A-3142D3800BD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4125EC8-2F88-404C-96C8-FF67C9F555FA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68"/>
            <a:ext cx="8229600" cy="211243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3474720"/>
            <a:ext cx="2651760" cy="26212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295933E-2D60-452B-88DB-CC93024CC1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C69420F-B8F0-4358-99D8-65F15E010F2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5105D-30BF-452B-91BD-38D64B931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2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Columns with Caption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D4130B4B-EC23-41BA-8262-8AA1A5323ABE}"/>
              </a:ext>
            </a:extLst>
          </p:cNvPr>
          <p:cNvSpPr/>
          <p:nvPr userDrawn="1"/>
        </p:nvSpPr>
        <p:spPr bwMode="hidden">
          <a:xfrm>
            <a:off x="0" y="546100"/>
            <a:ext cx="9144000" cy="6311900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9135572 w 9144000"/>
              <a:gd name="connsiteY3" fmla="*/ 115627 h 4847753"/>
              <a:gd name="connsiteX4" fmla="*/ 8872396 w 9144000"/>
              <a:gd name="connsiteY4" fmla="*/ 464744 h 4847753"/>
              <a:gd name="connsiteX5" fmla="*/ 0 w 9144000"/>
              <a:gd name="connsiteY5" fmla="*/ 463205 h 4847753"/>
              <a:gd name="connsiteX6" fmla="*/ 0 w 9144000"/>
              <a:gd name="connsiteY6" fmla="*/ 4847753 h 4847753"/>
              <a:gd name="connsiteX0" fmla="*/ 0 w 9144000"/>
              <a:gd name="connsiteY0" fmla="*/ 4733453 h 4733453"/>
              <a:gd name="connsiteX1" fmla="*/ 9144000 w 9144000"/>
              <a:gd name="connsiteY1" fmla="*/ 4733453 h 4733453"/>
              <a:gd name="connsiteX2" fmla="*/ 9144000 w 9144000"/>
              <a:gd name="connsiteY2" fmla="*/ 0 h 4733453"/>
              <a:gd name="connsiteX3" fmla="*/ 9135572 w 9144000"/>
              <a:gd name="connsiteY3" fmla="*/ 1327 h 4733453"/>
              <a:gd name="connsiteX4" fmla="*/ 8872396 w 9144000"/>
              <a:gd name="connsiteY4" fmla="*/ 350444 h 4733453"/>
              <a:gd name="connsiteX5" fmla="*/ 0 w 9144000"/>
              <a:gd name="connsiteY5" fmla="*/ 348905 h 4733453"/>
              <a:gd name="connsiteX6" fmla="*/ 0 w 9144000"/>
              <a:gd name="connsiteY6" fmla="*/ 4733453 h 4733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733453">
                <a:moveTo>
                  <a:pt x="0" y="4733453"/>
                </a:moveTo>
                <a:lnTo>
                  <a:pt x="9144000" y="4733453"/>
                </a:lnTo>
                <a:lnTo>
                  <a:pt x="9144000" y="0"/>
                </a:lnTo>
                <a:lnTo>
                  <a:pt x="9135572" y="1327"/>
                </a:lnTo>
                <a:lnTo>
                  <a:pt x="8872396" y="350444"/>
                </a:lnTo>
                <a:lnTo>
                  <a:pt x="0" y="348905"/>
                </a:lnTo>
                <a:lnTo>
                  <a:pt x="0" y="47334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84EB14A-218B-4814-A5CA-466D15EF7673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183948E-F838-40F5-A87E-AFCF509DCDF7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6705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5720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4"/>
          </p:nvPr>
        </p:nvSpPr>
        <p:spPr>
          <a:xfrm>
            <a:off x="324612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035040" y="1219200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5720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324612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6035040" y="3022600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6"/>
          <p:cNvSpPr>
            <a:spLocks noGrp="1"/>
          </p:cNvSpPr>
          <p:nvPr>
            <p:ph sz="quarter" idx="19"/>
          </p:nvPr>
        </p:nvSpPr>
        <p:spPr>
          <a:xfrm>
            <a:off x="45720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18"/>
          <p:cNvSpPr>
            <a:spLocks noGrp="1"/>
          </p:cNvSpPr>
          <p:nvPr>
            <p:ph sz="quarter" idx="20"/>
          </p:nvPr>
        </p:nvSpPr>
        <p:spPr>
          <a:xfrm>
            <a:off x="324612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Content Placeholder 20"/>
          <p:cNvSpPr>
            <a:spLocks noGrp="1"/>
          </p:cNvSpPr>
          <p:nvPr>
            <p:ph sz="quarter" idx="21"/>
          </p:nvPr>
        </p:nvSpPr>
        <p:spPr>
          <a:xfrm>
            <a:off x="6035040" y="3805519"/>
            <a:ext cx="2651760" cy="1706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45720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324612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035040" y="5608919"/>
            <a:ext cx="2651760" cy="487680"/>
          </a:xfrm>
        </p:spPr>
        <p:txBody>
          <a:bodyPr/>
          <a:lstStyle>
            <a:lvl1pPr marL="0" indent="0">
              <a:buFont typeface="Arial" pitchFamily="34" charset="0"/>
              <a:buNone/>
              <a:defRPr sz="1000" b="0"/>
            </a:lvl1pPr>
            <a:lvl2pPr marL="0" indent="0">
              <a:buFont typeface="Arial" pitchFamily="34" charset="0"/>
              <a:buNone/>
              <a:defRPr sz="1000" b="0"/>
            </a:lvl2pPr>
            <a:lvl3pPr marL="0" indent="0">
              <a:buNone/>
              <a:defRPr sz="1000" b="0"/>
            </a:lvl3pPr>
            <a:lvl4pPr marL="0" indent="0">
              <a:buNone/>
              <a:defRPr sz="1000" b="0"/>
            </a:lvl4pPr>
            <a:lvl5pPr marL="0" indent="0">
              <a:buNone/>
              <a:defRPr sz="1000" b="0"/>
            </a:lvl5pPr>
            <a:lvl6pPr marL="0" indent="0">
              <a:buNone/>
              <a:defRPr sz="1000"/>
            </a:lvl6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2FFFE194-A67B-4731-98BC-A3412C35AB8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053C735C-8C49-4F3C-BA73-A81AA045934E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53CEA-B704-40C5-B359-076BB503CC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66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64F7AF8-F29D-408F-9658-367D2030E1DA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6BCEBCD5-3F91-4FD4-82C1-8FEADAB6BEB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0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1E6870-C3CB-4E99-A294-2BC29EC6F879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92F71-A443-43F7-865C-ABC6E9BF90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9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sg_720_blk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"/>
          <a:stretch>
            <a:fillRect/>
          </a:stretch>
        </p:blipFill>
        <p:spPr bwMode="auto">
          <a:xfrm>
            <a:off x="5611813" y="0"/>
            <a:ext cx="35321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-1"/>
            <a:chExt cx="9144000" cy="68580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7769471-7BCA-478F-A85B-218882FE80DB}"/>
                </a:ext>
              </a:extLst>
            </p:cNvPr>
            <p:cNvSpPr/>
            <p:nvPr userDrawn="1"/>
          </p:nvSpPr>
          <p:spPr bwMode="hidden">
            <a:xfrm>
              <a:off x="0" y="-1"/>
              <a:ext cx="9144000" cy="685800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8" name="Picture 9" descr="int_sae_sg_720_dbl_rgb_wht.png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17"/>
            <a:stretch>
              <a:fillRect/>
            </a:stretch>
          </p:blipFill>
          <p:spPr bwMode="hidden">
            <a:xfrm rot="-5400000">
              <a:off x="3944078" y="1658079"/>
              <a:ext cx="6858001" cy="3541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503AEF8-DDC2-4A12-A830-43E2E9D2AD6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bg1"/>
                </a:solidFill>
              </a:defRPr>
            </a:lvl1pPr>
            <a:lvl2pPr marL="0" indent="0" algn="l">
              <a:buNone/>
              <a:defRPr sz="2100">
                <a:solidFill>
                  <a:schemeClr val="bg1"/>
                </a:solidFill>
              </a:defRPr>
            </a:lvl2pPr>
            <a:lvl3pPr marL="0" indent="0" algn="l">
              <a:buNone/>
              <a:defRPr sz="2100">
                <a:solidFill>
                  <a:schemeClr val="bg1"/>
                </a:solidFill>
              </a:defRPr>
            </a:lvl3pPr>
            <a:lvl4pPr marL="0" indent="0" algn="l">
              <a:buNone/>
              <a:defRPr sz="2100">
                <a:solidFill>
                  <a:schemeClr val="bg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bg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1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AFDBEB0-3C21-44AD-9E96-B10C77FA4F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585788"/>
            <a:ext cx="5559425" cy="18415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/>
              <a:t>SAE INTERNATIONAL</a:t>
            </a:r>
          </a:p>
        </p:txBody>
      </p:sp>
      <p:pic>
        <p:nvPicPr>
          <p:cNvPr id="5" name="Picture 7" descr="int_sae_sg_720_dbl_rgb_wht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7"/>
          <a:stretch>
            <a:fillRect/>
          </a:stretch>
        </p:blipFill>
        <p:spPr bwMode="auto">
          <a:xfrm>
            <a:off x="5613400" y="0"/>
            <a:ext cx="3530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3800"/>
            <a:ext cx="4800600" cy="1253699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2511189"/>
            <a:ext cx="4803232" cy="3589044"/>
          </a:xfrm>
        </p:spPr>
        <p:txBody>
          <a:bodyPr>
            <a:noAutofit/>
          </a:bodyPr>
          <a:lstStyle>
            <a:lvl1pPr marL="0" indent="0" algn="l">
              <a:buNone/>
              <a:defRPr sz="2100" b="0" cap="none" baseline="0">
                <a:solidFill>
                  <a:schemeClr val="tx1"/>
                </a:solidFill>
              </a:defRPr>
            </a:lvl1pPr>
            <a:lvl2pPr marL="0" indent="0" algn="l">
              <a:buNone/>
              <a:defRPr sz="2100">
                <a:solidFill>
                  <a:schemeClr val="tx1"/>
                </a:solidFill>
              </a:defRPr>
            </a:lvl2pPr>
            <a:lvl3pPr marL="0" indent="0" algn="l">
              <a:buNone/>
              <a:defRPr sz="2100">
                <a:solidFill>
                  <a:schemeClr val="tx1"/>
                </a:solidFill>
              </a:defRPr>
            </a:lvl3pPr>
            <a:lvl4pPr marL="0" indent="0" algn="l">
              <a:buNone/>
              <a:defRPr sz="2100">
                <a:solidFill>
                  <a:schemeClr val="tx1"/>
                </a:solidFill>
              </a:defRPr>
            </a:lvl4pPr>
            <a:lvl5pPr marL="0" indent="0" algn="l">
              <a:buNone/>
              <a:tabLst/>
              <a:defRPr sz="2100">
                <a:solidFill>
                  <a:schemeClr val="tx1"/>
                </a:solidFill>
              </a:defRPr>
            </a:lvl5pPr>
            <a:lvl6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6pPr>
            <a:lvl7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7pPr>
            <a:lvl8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8pPr>
            <a:lvl9pPr marL="0" indent="0" algn="l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AE Box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nt_sae_vrt_blk_rgb_pos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5681663"/>
            <a:ext cx="9207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ABE3431-45B7-42CF-9B7E-3CD7B5B21CE0}"/>
                </a:ext>
              </a:extLst>
            </p:cNvPr>
            <p:cNvSpPr/>
            <p:nvPr userDrawn="1"/>
          </p:nvSpPr>
          <p:spPr bwMode="hidden">
            <a:xfrm>
              <a:off x="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7B7ADC-3C97-49DD-ACCE-7F3A443E0D1B}"/>
                </a:ext>
              </a:extLst>
            </p:cNvPr>
            <p:cNvSpPr/>
            <p:nvPr userDrawn="1"/>
          </p:nvSpPr>
          <p:spPr bwMode="hidden">
            <a:xfrm>
              <a:off x="8686800" y="0"/>
              <a:ext cx="4572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C1F6D73-49C8-4D4D-A487-32E2BB72B4DB}"/>
                </a:ext>
              </a:extLst>
            </p:cNvPr>
            <p:cNvSpPr/>
            <p:nvPr userDrawn="1"/>
          </p:nvSpPr>
          <p:spPr bwMode="hidden">
            <a:xfrm>
              <a:off x="0" y="5054600"/>
              <a:ext cx="9144000" cy="180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C906795-AC85-4D66-A6D6-B0B4DBA34D49}"/>
                </a:ext>
              </a:extLst>
            </p:cNvPr>
            <p:cNvSpPr/>
            <p:nvPr userDrawn="1"/>
          </p:nvSpPr>
          <p:spPr bwMode="hidden">
            <a:xfrm rot="18060000">
              <a:off x="8390732" y="4710906"/>
              <a:ext cx="747712" cy="4730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10" name="Picture 12" descr="int_sae_vrt_dbl_rgb_pos.png"/>
          <p:cNvPicPr>
            <a:picLocks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420688" y="5681663"/>
            <a:ext cx="92075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099"/>
            <a:ext cx="7735824" cy="1676401"/>
          </a:xfrm>
        </p:spPr>
        <p:txBody>
          <a:bodyPr anchor="b"/>
          <a:lstStyle>
            <a:lvl1pPr>
              <a:defRPr sz="2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685801" y="2171699"/>
            <a:ext cx="7731125" cy="2578100"/>
          </a:xfrm>
        </p:spPr>
        <p:txBody>
          <a:bodyPr/>
          <a:lstStyle>
            <a:lvl1pPr marL="0" indent="0">
              <a:buFont typeface="Arial" pitchFamily="34" charset="0"/>
              <a:buNone/>
              <a:defRPr sz="2100" b="0">
                <a:latin typeface="+mn-lt"/>
              </a:defRPr>
            </a:lvl1pPr>
            <a:lvl2pPr marL="0" indent="0">
              <a:buFont typeface="Arial" pitchFamily="34" charset="0"/>
              <a:buNone/>
              <a:defRPr sz="2100" b="0">
                <a:latin typeface="+mn-lt"/>
              </a:defRPr>
            </a:lvl2pPr>
            <a:lvl3pPr marL="0" indent="0">
              <a:buNone/>
              <a:defRPr sz="2100" b="0">
                <a:latin typeface="+mn-lt"/>
              </a:defRPr>
            </a:lvl3pPr>
            <a:lvl4pPr marL="0" indent="0">
              <a:buNone/>
              <a:defRPr sz="2100" b="0">
                <a:latin typeface="+mn-lt"/>
              </a:defRPr>
            </a:lvl4pPr>
            <a:lvl5pPr marL="0" indent="0">
              <a:buFont typeface="Arial" pitchFamily="34" charset="0"/>
              <a:buNone/>
              <a:defRPr sz="2100" b="0">
                <a:latin typeface="+mn-lt"/>
              </a:defRPr>
            </a:lvl5pPr>
            <a:lvl6pPr marL="0" indent="0">
              <a:spcBef>
                <a:spcPts val="0"/>
              </a:spcBef>
              <a:buNone/>
              <a:defRPr sz="2100"/>
            </a:lvl6pPr>
            <a:lvl7pPr marL="0" indent="0">
              <a:spcBef>
                <a:spcPts val="0"/>
              </a:spcBef>
              <a:buNone/>
              <a:defRPr sz="2100"/>
            </a:lvl7pPr>
            <a:lvl8pPr marL="0" indent="0">
              <a:spcBef>
                <a:spcPts val="0"/>
              </a:spcBef>
              <a:buNone/>
              <a:defRPr sz="2100"/>
            </a:lvl8pPr>
            <a:lvl9pPr marL="0" indent="0">
              <a:spcBef>
                <a:spcPts val="0"/>
              </a:spcBef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2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ACFC988-0BC6-4161-B247-7FFBD5AE6EA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7E7542-481E-4871-ABE8-A67B5B8F926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" y="6497638"/>
            <a:ext cx="2130425" cy="123825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800" b="1">
                <a:solidFill>
                  <a:schemeClr val="bg1"/>
                </a:solidFill>
              </a:rPr>
              <a:t>SAE INTERNATIONAL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6669F79-EE91-4111-B23A-F0C66251B5FF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77824"/>
            <a:ext cx="7620000" cy="731520"/>
          </a:xfrm>
        </p:spPr>
        <p:txBody>
          <a:bodyPr>
            <a:noAutofit/>
          </a:bodyPr>
          <a:lstStyle>
            <a:lvl1pPr>
              <a:defRPr sz="37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1905000"/>
            <a:ext cx="7620000" cy="377952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b="0"/>
            </a:lvl1pPr>
            <a:lvl2pPr marL="173038" marR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 b="0"/>
            </a:lvl2pPr>
            <a:lvl3pPr marL="460375" indent="-23018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–"/>
              <a:defRPr b="0"/>
            </a:lvl3pPr>
            <a:lvl4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4pPr>
            <a:lvl5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5pPr>
            <a:lvl6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6pPr>
            <a:lvl7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7pPr>
            <a:lvl8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8pPr>
            <a:lvl9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C76D47-B8D3-4334-B319-10BEF7B7AC2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48C2F6A-27EF-41B5-9B80-7363CB38D5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EA2CD6-E8A6-4D19-8E37-3608A2673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54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BC960DD-C789-43B0-A61F-D33E2FC20C9F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>
            <a:extLst>
              <a:ext uri="{FF2B5EF4-FFF2-40B4-BE49-F238E27FC236}">
                <a16:creationId xmlns:a16="http://schemas.microsoft.com/office/drawing/2014/main" id="{E90D8551-DC84-477B-B1F9-649C187F33C8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A5A789-ED78-44B4-B92D-7163C087797C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solidFill>
                  <a:schemeClr val="bg1"/>
                </a:solidFill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77824"/>
            <a:ext cx="7620000" cy="731520"/>
          </a:xfrm>
        </p:spPr>
        <p:txBody>
          <a:bodyPr>
            <a:noAutofit/>
          </a:bodyPr>
          <a:lstStyle>
            <a:lvl1pPr>
              <a:defRPr sz="37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1905000"/>
            <a:ext cx="7620000" cy="377952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b="0">
                <a:solidFill>
                  <a:schemeClr val="bg1"/>
                </a:solidFill>
              </a:defRPr>
            </a:lvl1pPr>
            <a:lvl2pPr marL="173038" indent="-17303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b="0">
                <a:solidFill>
                  <a:schemeClr val="bg1"/>
                </a:solidFill>
              </a:defRPr>
            </a:lvl2pPr>
            <a:lvl3pPr marL="460375" indent="-230188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–"/>
              <a:defRPr b="0">
                <a:solidFill>
                  <a:schemeClr val="bg1"/>
                </a:solidFill>
              </a:defRPr>
            </a:lvl3pPr>
            <a:lvl4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4pPr>
            <a:lvl5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5pPr>
            <a:lvl6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6pPr>
            <a:lvl7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7pPr>
            <a:lvl8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8pPr>
            <a:lvl9pPr marL="798513" indent="-171450">
              <a:lnSpc>
                <a:spcPct val="100000"/>
              </a:lnSpc>
              <a:spcBef>
                <a:spcPts val="0"/>
              </a:spcBef>
              <a:buFont typeface="Arial" pitchFamily="34" charset="0"/>
              <a:buChar char="•"/>
              <a:defRPr sz="12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C1C78A0-4948-4B5F-9F06-0E45A9975BE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1B64A3B-3382-4CE5-A26F-9108F5B2D4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A29983-8165-4481-8020-A230A9967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24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Color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FDEAF46-BA58-4849-A2AE-0DD081C97F09}"/>
              </a:ext>
            </a:extLst>
          </p:cNvPr>
          <p:cNvCxnSpPr/>
          <p:nvPr userDrawn="1"/>
        </p:nvCxnSpPr>
        <p:spPr>
          <a:xfrm>
            <a:off x="457200" y="6437313"/>
            <a:ext cx="82296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051CE3B-2EAE-4FB8-92CA-6FC1330F4D81}"/>
              </a:ext>
            </a:extLst>
          </p:cNvPr>
          <p:cNvSpPr txBox="1"/>
          <p:nvPr userDrawn="1"/>
        </p:nvSpPr>
        <p:spPr>
          <a:xfrm>
            <a:off x="457200" y="6497638"/>
            <a:ext cx="21304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cap="all" dirty="0">
                <a:solidFill>
                  <a:schemeClr val="bg1"/>
                </a:solidFill>
                <a:latin typeface="+mj-lt"/>
                <a:ea typeface="+mn-ea"/>
              </a:rPr>
              <a:t>SAE INTERNATIONAL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A884D111-DE45-4F42-842A-8648E650EBFB}"/>
              </a:ext>
            </a:extLst>
          </p:cNvPr>
          <p:cNvSpPr/>
          <p:nvPr userDrawn="1"/>
        </p:nvSpPr>
        <p:spPr>
          <a:xfrm>
            <a:off x="460375" y="576263"/>
            <a:ext cx="8229600" cy="5519737"/>
          </a:xfrm>
          <a:custGeom>
            <a:avLst/>
            <a:gdLst>
              <a:gd name="connsiteX0" fmla="*/ 7950394 w 8229600"/>
              <a:gd name="connsiteY0" fmla="*/ 4139231 h 4139231"/>
              <a:gd name="connsiteX1" fmla="*/ 8229600 w 8229600"/>
              <a:gd name="connsiteY1" fmla="*/ 369250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  <a:gd name="connsiteX0" fmla="*/ 7950394 w 8229600"/>
              <a:gd name="connsiteY0" fmla="*/ 4139231 h 4139231"/>
              <a:gd name="connsiteX1" fmla="*/ 8229600 w 8229600"/>
              <a:gd name="connsiteY1" fmla="*/ 3863951 h 4139231"/>
              <a:gd name="connsiteX2" fmla="*/ 8222620 w 8229600"/>
              <a:gd name="connsiteY2" fmla="*/ 0 h 4139231"/>
              <a:gd name="connsiteX3" fmla="*/ 0 w 8229600"/>
              <a:gd name="connsiteY3" fmla="*/ 0 h 4139231"/>
              <a:gd name="connsiteX4" fmla="*/ 0 w 8229600"/>
              <a:gd name="connsiteY4" fmla="*/ 4139231 h 4139231"/>
              <a:gd name="connsiteX5" fmla="*/ 7950394 w 8229600"/>
              <a:gd name="connsiteY5" fmla="*/ 4139231 h 4139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9600" h="4139231">
                <a:moveTo>
                  <a:pt x="7950394" y="4139231"/>
                </a:moveTo>
                <a:lnTo>
                  <a:pt x="8229600" y="3863951"/>
                </a:lnTo>
                <a:cubicBezTo>
                  <a:pt x="8227273" y="2633117"/>
                  <a:pt x="8224947" y="1230834"/>
                  <a:pt x="8222620" y="0"/>
                </a:cubicBezTo>
                <a:lnTo>
                  <a:pt x="0" y="0"/>
                </a:lnTo>
                <a:lnTo>
                  <a:pt x="0" y="4139231"/>
                </a:lnTo>
                <a:lnTo>
                  <a:pt x="7950394" y="4139231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0" y="876299"/>
            <a:ext cx="7620000" cy="45720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7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7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BD2D8F-8331-404D-95D1-4CC3D77B5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ACEC2C-E612-4BB9-8F9E-EC26075AE4A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866023-1ACF-4D22-8E76-51D75A385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62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82563"/>
            <a:ext cx="8229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4438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add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73FB-B854-4CFB-9F93-003BD09B3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46438" y="6497638"/>
            <a:ext cx="2895600" cy="17145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00" b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69E47-32A0-4101-8B34-E6F37D010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97638"/>
            <a:ext cx="2133600" cy="17145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9AB4B4E6-8E37-4F50-8A10-2821AC5C58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7" r:id="rId1"/>
    <p:sldLayoutId id="2147484568" r:id="rId2"/>
    <p:sldLayoutId id="2147484569" r:id="rId3"/>
    <p:sldLayoutId id="2147484570" r:id="rId4"/>
    <p:sldLayoutId id="2147484571" r:id="rId5"/>
    <p:sldLayoutId id="2147484572" r:id="rId6"/>
    <p:sldLayoutId id="2147484573" r:id="rId7"/>
    <p:sldLayoutId id="2147484574" r:id="rId8"/>
    <p:sldLayoutId id="2147484575" r:id="rId9"/>
    <p:sldLayoutId id="2147484576" r:id="rId10"/>
    <p:sldLayoutId id="2147484577" r:id="rId11"/>
    <p:sldLayoutId id="2147484578" r:id="rId12"/>
    <p:sldLayoutId id="2147484579" r:id="rId13"/>
    <p:sldLayoutId id="2147484580" r:id="rId14"/>
    <p:sldLayoutId id="2147484581" r:id="rId15"/>
    <p:sldLayoutId id="2147484582" r:id="rId16"/>
    <p:sldLayoutId id="2147484583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74625" indent="-174625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465138" indent="-233363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682625" indent="-171450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974725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976313" indent="-231775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5FD0C6B-F622-46AF-B258-0B4786049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35888" cy="1676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SAE A-22 and ac20-135 revision – status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bg1"/>
                </a:solidFill>
                <a:ea typeface="+mj-ea"/>
                <a:cs typeface="+mj-cs"/>
              </a:rPr>
              <a:t>INTERNATIONAL AIRCRAFT SYSTEMS FIRE PROTECTION FORUM</a:t>
            </a:r>
            <a:br>
              <a:rPr lang="en-US" dirty="0">
                <a:solidFill>
                  <a:schemeClr val="bg1"/>
                </a:solidFill>
                <a:ea typeface="+mj-ea"/>
                <a:cs typeface="+mj-cs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21508" name="Subtitle 1"/>
          <p:cNvSpPr>
            <a:spLocks noGrp="1"/>
          </p:cNvSpPr>
          <p:nvPr>
            <p:ph type="body" sz="quarter" idx="10"/>
          </p:nvPr>
        </p:nvSpPr>
        <p:spPr>
          <a:xfrm>
            <a:off x="685800" y="2171700"/>
            <a:ext cx="7731125" cy="2578100"/>
          </a:xfrm>
        </p:spPr>
        <p:txBody>
          <a:bodyPr/>
          <a:lstStyle/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October 29</a:t>
            </a:r>
            <a:r>
              <a:rPr lang="en-US" altLang="en-US" baseline="30000" dirty="0">
                <a:solidFill>
                  <a:schemeClr val="bg1"/>
                </a:solidFill>
              </a:rPr>
              <a:t>th</a:t>
            </a:r>
            <a:r>
              <a:rPr lang="en-US" altLang="en-US" dirty="0">
                <a:solidFill>
                  <a:schemeClr val="bg1"/>
                </a:solidFill>
              </a:rPr>
              <a:t>, 2019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</a:rPr>
              <a:t>Phil Dang (Honeywell), John Ostic (Boeing) - Co-chairs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Content Placeholder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628" y="1371600"/>
            <a:ext cx="8490743" cy="3423613"/>
          </a:xfrm>
        </p:spPr>
      </p:pic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228600" y="144766"/>
            <a:ext cx="8229600" cy="671512"/>
          </a:xfrm>
        </p:spPr>
        <p:txBody>
          <a:bodyPr/>
          <a:lstStyle/>
          <a:p>
            <a:r>
              <a:rPr lang="en-US" altLang="en-US" dirty="0"/>
              <a:t>SAE A-22 Powerplant Fire Test and Flammability Committee formed in March 2018 to support FAA AC20-135 Update and Next Gen Burner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A7754-0A43-43CE-B85C-3463E19F8F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3557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B7746CF-1EEE-4BCA-90A0-7C21438458C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063C665E-914C-4BBA-8FB3-EFDCD7ADB69C}"/>
              </a:ext>
            </a:extLst>
          </p:cNvPr>
          <p:cNvSpPr/>
          <p:nvPr/>
        </p:nvSpPr>
        <p:spPr>
          <a:xfrm>
            <a:off x="8057249" y="1929884"/>
            <a:ext cx="8255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7249" y="4291703"/>
            <a:ext cx="8477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58E597-1622-4CB4-A65A-2AC7CCFD2BD0}"/>
              </a:ext>
            </a:extLst>
          </p:cNvPr>
          <p:cNvSpPr/>
          <p:nvPr/>
        </p:nvSpPr>
        <p:spPr>
          <a:xfrm>
            <a:off x="326628" y="5152573"/>
            <a:ext cx="8490743" cy="120032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F497D"/>
                </a:solidFill>
                <a:ea typeface="Calibri" panose="020F0502020204030204" pitchFamily="34" charset="0"/>
              </a:rPr>
              <a:t>In an effort to work with Industry on accepting the Next Gen Burner the FAA requested SAE to form the A-22 committee.  While working on AC 20-135 the FAA agreed to revise the AC to address several concerns Industry has for improvement.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>
          <a:xfrm>
            <a:off x="228600" y="87313"/>
            <a:ext cx="8229600" cy="671512"/>
          </a:xfrm>
        </p:spPr>
        <p:txBody>
          <a:bodyPr/>
          <a:lstStyle/>
          <a:p>
            <a:r>
              <a:rPr lang="en-US" altLang="en-US" sz="2000" dirty="0"/>
              <a:t>SAE A-22 Committee objectives and Initial Program of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977FE-05A1-4F75-86F6-0F2246F8E1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Paper # (if applicable)</a:t>
            </a:r>
          </a:p>
        </p:txBody>
      </p:sp>
      <p:sp>
        <p:nvSpPr>
          <p:cNvPr id="26628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D94570D-56A7-4A86-BBAB-FF1265AAFACB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26629" name="Content Placeholder 9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" r="5483" b="11354"/>
          <a:stretch/>
        </p:blipFill>
        <p:spPr>
          <a:xfrm>
            <a:off x="205508" y="1229630"/>
            <a:ext cx="8801148" cy="3428979"/>
          </a:xfrm>
        </p:spPr>
      </p:pic>
      <p:sp>
        <p:nvSpPr>
          <p:cNvPr id="2" name="TextBox 1"/>
          <p:cNvSpPr txBox="1"/>
          <p:nvPr/>
        </p:nvSpPr>
        <p:spPr>
          <a:xfrm>
            <a:off x="239332" y="4977959"/>
            <a:ext cx="822960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new AS6826 fire test standards are intended to provide acceptable means of compliance to be recognized in a revision to the FAA  AC20-135.*</a:t>
            </a:r>
          </a:p>
          <a:p>
            <a:endParaRPr lang="en-US" dirty="0"/>
          </a:p>
          <a:p>
            <a:r>
              <a:rPr lang="en-US" dirty="0"/>
              <a:t>*similar example as AC20-155A for Lightning Protection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4DA02BD-B272-4411-A6DD-D5DB724713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428585"/>
              </p:ext>
            </p:extLst>
          </p:nvPr>
        </p:nvGraphicFramePr>
        <p:xfrm>
          <a:off x="5943600" y="570251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Acrobat Document" showAsIcon="1" r:id="rId4" imgW="914400" imgH="771480" progId="AcroExch.Document.2015">
                  <p:embed/>
                </p:oleObj>
              </mc:Choice>
              <mc:Fallback>
                <p:oleObj name="Acrobat Document" showAsIcon="1" r:id="rId4" imgW="914400" imgH="771480" progId="AcroExch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43600" y="570251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Current SAE roster lists 130+ participants </a:t>
            </a:r>
          </a:p>
          <a:p>
            <a:pPr lvl="1"/>
            <a:r>
              <a:rPr lang="en-US" dirty="0"/>
              <a:t>Aviation Authorities from Brazil, Canada, China, Europe, and United States</a:t>
            </a:r>
          </a:p>
          <a:p>
            <a:pPr lvl="1"/>
            <a:r>
              <a:rPr lang="en-US" dirty="0"/>
              <a:t>Airplane manufacturers</a:t>
            </a:r>
          </a:p>
          <a:p>
            <a:pPr lvl="1"/>
            <a:r>
              <a:rPr lang="en-US" dirty="0"/>
              <a:t>Helicopter manufacturers</a:t>
            </a:r>
          </a:p>
          <a:p>
            <a:pPr lvl="1"/>
            <a:r>
              <a:rPr lang="en-US" dirty="0"/>
              <a:t>Engine manufacturers</a:t>
            </a:r>
          </a:p>
          <a:p>
            <a:pPr lvl="1"/>
            <a:r>
              <a:rPr lang="en-US" dirty="0"/>
              <a:t>Commodity manufacturers</a:t>
            </a:r>
          </a:p>
          <a:p>
            <a:pPr lvl="1"/>
            <a:r>
              <a:rPr lang="en-US" dirty="0"/>
              <a:t>Component manufacturers</a:t>
            </a:r>
          </a:p>
          <a:p>
            <a:pPr lvl="1"/>
            <a:r>
              <a:rPr lang="en-US" dirty="0"/>
              <a:t>Testing laboratories</a:t>
            </a:r>
          </a:p>
          <a:p>
            <a:pPr lvl="1"/>
            <a:r>
              <a:rPr lang="en-US" dirty="0"/>
              <a:t>Universities</a:t>
            </a:r>
          </a:p>
          <a:p>
            <a:pPr lvl="1"/>
            <a:r>
              <a:rPr lang="en-US" dirty="0"/>
              <a:t>Government standards and research organizations </a:t>
            </a:r>
          </a:p>
          <a:p>
            <a:pPr lvl="1"/>
            <a:r>
              <a:rPr lang="en-US" dirty="0"/>
              <a:t>Industry consultants</a:t>
            </a:r>
          </a:p>
          <a:p>
            <a:pPr lvl="1"/>
            <a:r>
              <a:rPr lang="en-US" dirty="0"/>
              <a:t>SAE Staff support</a:t>
            </a:r>
          </a:p>
          <a:p>
            <a:endParaRPr lang="en-US" dirty="0"/>
          </a:p>
          <a:p>
            <a:r>
              <a:rPr lang="en-US" sz="1600" dirty="0"/>
              <a:t>Effort has been divided into 4 different working groups and 2 sub-groups to address different aspects of the testing standard</a:t>
            </a:r>
          </a:p>
          <a:p>
            <a:endParaRPr lang="en-US" sz="1600" dirty="0"/>
          </a:p>
          <a:p>
            <a:r>
              <a:rPr lang="en-US" sz="1600" dirty="0"/>
              <a:t>Three face-to-face meetings in 2019, three planned for 2020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38532"/>
            <a:ext cx="8229600" cy="670560"/>
          </a:xfrm>
        </p:spPr>
        <p:txBody>
          <a:bodyPr/>
          <a:lstStyle/>
          <a:p>
            <a:r>
              <a:rPr lang="en-US" dirty="0"/>
              <a:t>SAE A-22 Committee Basics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0F70F1-E55E-43D2-9377-88695D2D4BE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73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28600" y="182563"/>
            <a:ext cx="8716963" cy="671512"/>
          </a:xfrm>
        </p:spPr>
        <p:txBody>
          <a:bodyPr/>
          <a:lstStyle/>
          <a:p>
            <a:r>
              <a:rPr lang="en-US" altLang="en-US" dirty="0"/>
              <a:t>SAE A-22 Committee Structure – 4 working groups established since May 2018 for AS6826 Powerplant Fire Test Standards Development</a:t>
            </a:r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2B5FA124-97C0-4E7C-91FE-417A8CBF75D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07269757"/>
              </p:ext>
            </p:extLst>
          </p:nvPr>
        </p:nvGraphicFramePr>
        <p:xfrm>
          <a:off x="579597" y="1194077"/>
          <a:ext cx="3306603" cy="1420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8ACCCED-B275-4EA8-967C-33DDFF23262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41674165"/>
              </p:ext>
            </p:extLst>
          </p:nvPr>
        </p:nvGraphicFramePr>
        <p:xfrm>
          <a:off x="5257800" y="1133165"/>
          <a:ext cx="3306603" cy="1797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C3E7C1C0-DC28-48AD-BF58-E30D256A2EAC}"/>
              </a:ext>
            </a:extLst>
          </p:cNvPr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995954283"/>
              </p:ext>
            </p:extLst>
          </p:nvPr>
        </p:nvGraphicFramePr>
        <p:xfrm>
          <a:off x="782414" y="3733729"/>
          <a:ext cx="2895600" cy="1732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05402C-E018-4EFC-9706-AF0B0AC9A71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7498" y="2614730"/>
            <a:ext cx="2826976" cy="114506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Temperature Calibration Method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Heat Flux Calibration Method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Temperature and Heat Flux instrumentation recommendation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291D5E5-8AA0-49A9-8CAC-A2226E043E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10625" y="2563875"/>
            <a:ext cx="3810000" cy="1202127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Post Test Burning (Residual Flame)  / Backside Ignition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Prescriptive Test Pass/Fail Criteria; Industry Examples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Installation Fire Safety Assessment, AIR6828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>
              <a:defRPr/>
            </a:pP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E38EBB-287E-4DB2-BF40-A07487FCC2C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3636" y="5210284"/>
            <a:ext cx="3252564" cy="14588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Standard Flame, Acceptable Burner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Fire Test Guidelines, Panel Size, Material Thickness,  Burner Position, Orientation, Applicable Regulations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5F133EB1-AD07-44AD-8766-A971B79FED20}"/>
              </a:ext>
            </a:extLst>
          </p:cNvPr>
          <p:cNvGraphicFramePr>
            <a:graphicFrameLocks noGrp="1"/>
          </p:cNvGraphicFramePr>
          <p:nvPr>
            <p:ph sz="quarter" idx="19"/>
            <p:extLst>
              <p:ext uri="{D42A27DB-BD31-4B8C-83A1-F6EECF244321}">
                <p14:modId xmlns:p14="http://schemas.microsoft.com/office/powerpoint/2010/main" val="213280620"/>
              </p:ext>
            </p:extLst>
          </p:nvPr>
        </p:nvGraphicFramePr>
        <p:xfrm>
          <a:off x="5581494" y="3617983"/>
          <a:ext cx="2895600" cy="1542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27660" name="Text Placeholder 11"/>
          <p:cNvSpPr>
            <a:spLocks noGrp="1"/>
          </p:cNvSpPr>
          <p:nvPr>
            <p:ph type="body" sz="quarter" idx="22"/>
          </p:nvPr>
        </p:nvSpPr>
        <p:spPr>
          <a:xfrm>
            <a:off x="5292144" y="5370774"/>
            <a:ext cx="3547056" cy="95382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400" dirty="0"/>
              <a:t>Fire Test Boundary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400" dirty="0"/>
              <a:t>Vibration, Mechanical Loading, Pressure Differential, </a:t>
            </a:r>
            <a:r>
              <a:rPr lang="en-US" sz="1400" dirty="0"/>
              <a:t>Backside Cooling, System Pressure/Temperature/Flow/Speed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4A718B08-AC51-409B-BFDF-85107EC4B6D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7664" name="Slide Number Placeholder 15"/>
          <p:cNvSpPr>
            <a:spLocks noGrp="1" noChangeArrowheads="1"/>
          </p:cNvSpPr>
          <p:nvPr>
            <p:ph type="sldNum" sz="quarter" idx="2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80CDFAF-C45B-4143-BC20-ACA049959C49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28600" y="182563"/>
            <a:ext cx="8716963" cy="671512"/>
          </a:xfrm>
        </p:spPr>
        <p:txBody>
          <a:bodyPr/>
          <a:lstStyle/>
          <a:p>
            <a:r>
              <a:rPr lang="en-US" altLang="en-US" dirty="0"/>
              <a:t>SAE A-22 Committee Structure – Additional subgroups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9C325110-140C-45C6-A1C4-F37482767AAD}"/>
              </a:ext>
            </a:extLst>
          </p:cNvPr>
          <p:cNvGraphicFramePr>
            <a:graphicFrameLocks noGrp="1"/>
          </p:cNvGraphicFramePr>
          <p:nvPr>
            <p:ph sz="quarter" idx="20"/>
            <p:extLst>
              <p:ext uri="{D42A27DB-BD31-4B8C-83A1-F6EECF244321}">
                <p14:modId xmlns:p14="http://schemas.microsoft.com/office/powerpoint/2010/main" val="604761203"/>
              </p:ext>
            </p:extLst>
          </p:nvPr>
        </p:nvGraphicFramePr>
        <p:xfrm>
          <a:off x="914083" y="1245171"/>
          <a:ext cx="2895600" cy="1498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632EFD3F-E7B8-4FB5-8168-73FC2CAAE1FF}"/>
              </a:ext>
            </a:extLst>
          </p:cNvPr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3786620102"/>
              </p:ext>
            </p:extLst>
          </p:nvPr>
        </p:nvGraphicFramePr>
        <p:xfrm>
          <a:off x="4816158" y="1147570"/>
          <a:ext cx="3032442" cy="1706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7661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1036320" y="2843068"/>
            <a:ext cx="2651125" cy="8921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Completed - Industry testing of TCs size, type, and aging cycles to evaluate impact on temperature measurements</a:t>
            </a:r>
          </a:p>
        </p:txBody>
      </p:sp>
      <p:sp>
        <p:nvSpPr>
          <p:cNvPr id="2766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4747995" y="2769411"/>
            <a:ext cx="2652077" cy="1065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400" dirty="0"/>
              <a:t>Completed - FAA / Spirit Aero baseline composite panel testing for evaluation of equivalent damage with NG Burner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4A718B08-AC51-409B-BFDF-85107EC4B6D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7664" name="Slide Number Placeholder 15"/>
          <p:cNvSpPr>
            <a:spLocks noGrp="1" noChangeArrowheads="1"/>
          </p:cNvSpPr>
          <p:nvPr>
            <p:ph type="sldNum" sz="quarter" idx="2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80CDFAF-C45B-4143-BC20-ACA049959C49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25" name="Content Placeholder 20">
            <a:extLst>
              <a:ext uri="{FF2B5EF4-FFF2-40B4-BE49-F238E27FC236}">
                <a16:creationId xmlns:a16="http://schemas.microsoft.com/office/drawing/2014/main" id="{2322D3DF-7AEB-4505-BB51-D7536B1790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576786"/>
              </p:ext>
            </p:extLst>
          </p:nvPr>
        </p:nvGraphicFramePr>
        <p:xfrm>
          <a:off x="609600" y="3926642"/>
          <a:ext cx="3810000" cy="1425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63C891B7-0F37-4BB0-94B8-68B86CFAB28B}"/>
              </a:ext>
            </a:extLst>
          </p:cNvPr>
          <p:cNvSpPr txBox="1">
            <a:spLocks/>
          </p:cNvSpPr>
          <p:nvPr/>
        </p:nvSpPr>
        <p:spPr bwMode="auto">
          <a:xfrm>
            <a:off x="1062078" y="5463230"/>
            <a:ext cx="31242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Font typeface="Arial" pitchFamily="34" charset="0"/>
              <a:buNone/>
              <a:defRPr sz="1000" b="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Font typeface="Arial" pitchFamily="34" charset="0"/>
              <a:buNone/>
              <a:defRPr sz="1000" b="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000" b="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000" b="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0" indent="0" algn="l" rtl="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None/>
              <a:defRPr sz="1000" b="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6313" indent="-231775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en-US" altLang="en-US" sz="1400" dirty="0"/>
              <a:t>From Sept 4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-5</a:t>
            </a:r>
            <a:r>
              <a:rPr lang="en-US" altLang="en-US" sz="1400" baseline="30000" dirty="0"/>
              <a:t>th</a:t>
            </a:r>
            <a:r>
              <a:rPr lang="en-US" altLang="en-US" sz="1400" dirty="0"/>
              <a:t> 2019 meeting – Review Industry (GE, Resonate,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…) modifications applied to NG Burner for certification fire tests</a:t>
            </a:r>
          </a:p>
        </p:txBody>
      </p:sp>
    </p:spTree>
    <p:extLst>
      <p:ext uri="{BB962C8B-B14F-4D97-AF65-F5344CB8AC3E}">
        <p14:creationId xmlns:p14="http://schemas.microsoft.com/office/powerpoint/2010/main" val="403270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>
          <a:xfrm>
            <a:off x="239124" y="152400"/>
            <a:ext cx="8229600" cy="669925"/>
          </a:xfrm>
        </p:spPr>
        <p:txBody>
          <a:bodyPr/>
          <a:lstStyle/>
          <a:p>
            <a:r>
              <a:rPr lang="en-US" altLang="en-US" dirty="0"/>
              <a:t>AS6826 Powerplant Fire Test Standards to update AC20-135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C55AD8-389D-4286-B9CF-C760714845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Paper # (if applicable)</a:t>
            </a:r>
          </a:p>
        </p:txBody>
      </p:sp>
      <p:sp>
        <p:nvSpPr>
          <p:cNvPr id="28676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430E9BB-13D3-4FDA-BF3F-6072CF4C1497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AC2C80-E9E7-4D80-8E2C-2CCD17724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280" y="1006715"/>
            <a:ext cx="6617778" cy="53940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3F00-1F29-4956-8D0D-2C3CDA4AEB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Paper # (if applicable)</a:t>
            </a:r>
          </a:p>
        </p:txBody>
      </p:sp>
      <p:sp>
        <p:nvSpPr>
          <p:cNvPr id="29699" name="Slide Number Placeholder 4"/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Aft>
                <a:spcPts val="400"/>
              </a:spcAft>
              <a:buFont typeface="Arial" panose="020B0604020202020204" pitchFamily="34" charset="0"/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Aft>
                <a:spcPts val="400"/>
              </a:spcAft>
              <a:buFont typeface="Arial" panose="020B0604020202020204" pitchFamily="34" charset="0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Aft>
                <a:spcPts val="400"/>
              </a:spcAft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Aft>
                <a:spcPts val="40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ct val="0"/>
              </a:spcAft>
              <a:buFontTx/>
              <a:buNone/>
            </a:pPr>
            <a:fld id="{2756E2AF-8A69-406D-AC67-68CD3204FBF6}" type="slidenum">
              <a:rPr lang="en-US" altLang="en-US" sz="800" b="0" smtClean="0"/>
              <a:pPr>
                <a:spcAft>
                  <a:spcPct val="0"/>
                </a:spcAft>
                <a:buFontTx/>
                <a:buNone/>
              </a:pPr>
              <a:t>8</a:t>
            </a:fld>
            <a:endParaRPr lang="en-US" altLang="en-US" sz="800" b="0"/>
          </a:p>
        </p:txBody>
      </p:sp>
      <p:sp>
        <p:nvSpPr>
          <p:cNvPr id="29700" name="Title 1"/>
          <p:cNvSpPr>
            <a:spLocks noGrp="1"/>
          </p:cNvSpPr>
          <p:nvPr>
            <p:ph type="title"/>
          </p:nvPr>
        </p:nvSpPr>
        <p:spPr>
          <a:xfrm>
            <a:off x="457200" y="182563"/>
            <a:ext cx="8229600" cy="671512"/>
          </a:xfrm>
        </p:spPr>
        <p:txBody>
          <a:bodyPr/>
          <a:lstStyle/>
          <a:p>
            <a:pPr eaLnBrk="1" hangingPunct="1"/>
            <a:r>
              <a:rPr lang="en-US" altLang="en-US" dirty="0"/>
              <a:t>SAE A-22 Fire Test Specification - Roadmap actions for AC20-135 Revision</a:t>
            </a:r>
            <a:br>
              <a:rPr lang="en-US" altLang="en-US" dirty="0"/>
            </a:br>
            <a:r>
              <a:rPr lang="en-US" altLang="en-US" dirty="0"/>
              <a:t>October 29</a:t>
            </a:r>
            <a:r>
              <a:rPr lang="en-US" altLang="en-US" baseline="30000" dirty="0"/>
              <a:t>th</a:t>
            </a:r>
            <a:r>
              <a:rPr lang="en-US" altLang="en-US" dirty="0"/>
              <a:t>, 2019 Update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4D3ABC-FD74-4CEE-8AFB-AA7443D85E6B}"/>
              </a:ext>
            </a:extLst>
          </p:cNvPr>
          <p:cNvSpPr/>
          <p:nvPr/>
        </p:nvSpPr>
        <p:spPr>
          <a:xfrm>
            <a:off x="439738" y="1092200"/>
            <a:ext cx="8229600" cy="503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r>
              <a:rPr lang="en-US" sz="1600" dirty="0"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en-US" sz="1600" dirty="0">
                <a:latin typeface="Calibri" panose="020F0502020204030204"/>
              </a:rPr>
              <a:t>March 2018 - Industry working sub-groups to continue as SAE A-22 committee based on FAA request of SAE</a:t>
            </a:r>
          </a:p>
          <a:p>
            <a:pPr marL="285750" indent="-28575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r>
              <a:rPr lang="en-US" sz="1600" dirty="0"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en-US" sz="1600" dirty="0">
                <a:latin typeface="Calibri" panose="020F0502020204030204"/>
              </a:rPr>
              <a:t>May 9</a:t>
            </a:r>
            <a:r>
              <a:rPr lang="en-US" sz="1600" baseline="30000" dirty="0">
                <a:latin typeface="Calibri" panose="020F0502020204030204"/>
              </a:rPr>
              <a:t>th</a:t>
            </a:r>
            <a:r>
              <a:rPr lang="en-US" sz="1600" dirty="0">
                <a:latin typeface="Calibri" panose="020F0502020204030204"/>
              </a:rPr>
              <a:t> &amp; 10</a:t>
            </a:r>
            <a:r>
              <a:rPr lang="en-US" sz="1600" baseline="30000" dirty="0">
                <a:latin typeface="Calibri" panose="020F0502020204030204"/>
              </a:rPr>
              <a:t>th</a:t>
            </a:r>
            <a:r>
              <a:rPr lang="en-US" sz="1600" dirty="0">
                <a:latin typeface="Calibri" panose="020F0502020204030204"/>
              </a:rPr>
              <a:t> 2018 – Industry/FAA/EASA/TCCA Kick-off Meeting hosted by EASA (May 9</a:t>
            </a:r>
            <a:r>
              <a:rPr lang="en-US" sz="1600" baseline="30000" dirty="0">
                <a:latin typeface="Calibri" panose="020F0502020204030204"/>
              </a:rPr>
              <a:t>th</a:t>
            </a:r>
            <a:r>
              <a:rPr lang="en-US" sz="1600" dirty="0">
                <a:latin typeface="Calibri" panose="020F0502020204030204"/>
              </a:rPr>
              <a:t>) and SAE / Hilton (May 10</a:t>
            </a:r>
            <a:r>
              <a:rPr lang="en-US" sz="1600" baseline="30000" dirty="0">
                <a:latin typeface="Calibri" panose="020F0502020204030204"/>
              </a:rPr>
              <a:t>th</a:t>
            </a:r>
            <a:r>
              <a:rPr lang="en-US" sz="1600" dirty="0">
                <a:latin typeface="Calibri" panose="020F0502020204030204"/>
              </a:rPr>
              <a:t>) in Cologne, Germany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r>
              <a:rPr lang="en-US" sz="1600" dirty="0"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en-US" sz="1600" dirty="0">
                <a:latin typeface="Calibri" panose="020F0502020204030204"/>
              </a:rPr>
              <a:t>June 28</a:t>
            </a:r>
            <a:r>
              <a:rPr lang="en-US" sz="1600" baseline="30000" dirty="0">
                <a:latin typeface="Calibri" panose="020F0502020204030204"/>
              </a:rPr>
              <a:t>th</a:t>
            </a:r>
            <a:r>
              <a:rPr lang="en-US" sz="1600" dirty="0">
                <a:latin typeface="Calibri" panose="020F0502020204030204"/>
              </a:rPr>
              <a:t> 2018 - SAE A-22 committee telecom – go-forward with one fire test standard  or specification and several sections, in support of AC20-135 revision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r>
              <a:rPr lang="en-US" sz="1600" dirty="0">
                <a:latin typeface="Calibri" panose="020F0502020204030204"/>
              </a:rPr>
              <a:t>November 1</a:t>
            </a:r>
            <a:r>
              <a:rPr lang="en-US" sz="1600" baseline="30000" dirty="0">
                <a:latin typeface="Calibri" panose="020F0502020204030204"/>
              </a:rPr>
              <a:t>st</a:t>
            </a:r>
            <a:r>
              <a:rPr lang="en-US" sz="1600" dirty="0">
                <a:latin typeface="Calibri" panose="020F0502020204030204"/>
              </a:rPr>
              <a:t> and 2</a:t>
            </a:r>
            <a:r>
              <a:rPr lang="en-US" sz="1600" baseline="30000" dirty="0">
                <a:latin typeface="Calibri" panose="020F0502020204030204"/>
              </a:rPr>
              <a:t>nd</a:t>
            </a:r>
            <a:r>
              <a:rPr lang="en-US" sz="1600" dirty="0">
                <a:latin typeface="Calibri" panose="020F0502020204030204"/>
              </a:rPr>
              <a:t> 2018 - SAE A-22 meeting in Atlantic, City hosted by FAA Tech Center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B050"/>
                </a:solidFill>
                <a:latin typeface="Calibri" panose="020F0502020204030204"/>
                <a:sym typeface="Wingdings" panose="05000000000000000000" pitchFamily="2" charset="2"/>
              </a:rPr>
              <a:t></a:t>
            </a:r>
            <a:r>
              <a:rPr lang="en-US" sz="1600" dirty="0">
                <a:latin typeface="Calibri" panose="020F0502020204030204"/>
                <a:sym typeface="Wingdings" panose="05000000000000000000" pitchFamily="2" charset="2"/>
              </a:rPr>
              <a:t>May 2019 at EASA, Cologne; September 2019 at Boeing (Arlington, VA) – SAE A-22 meetings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Calibri" panose="020F0502020204030204"/>
                <a:sym typeface="Wingdings" panose="05000000000000000000" pitchFamily="2" charset="2"/>
              </a:rPr>
              <a:t>Oct 30</a:t>
            </a:r>
            <a:r>
              <a:rPr lang="en-US" sz="1600" b="1" baseline="30000" dirty="0">
                <a:latin typeface="Calibri" panose="020F0502020204030204"/>
                <a:sym typeface="Wingdings" panose="05000000000000000000" pitchFamily="2" charset="2"/>
              </a:rPr>
              <a:t>th</a:t>
            </a:r>
            <a:r>
              <a:rPr lang="en-US" sz="1600" b="1" dirty="0">
                <a:latin typeface="Calibri" panose="020F0502020204030204"/>
                <a:sym typeface="Wingdings" panose="05000000000000000000" pitchFamily="2" charset="2"/>
              </a:rPr>
              <a:t>-31</a:t>
            </a:r>
            <a:r>
              <a:rPr lang="en-US" sz="1600" b="1" baseline="30000" dirty="0">
                <a:latin typeface="Calibri" panose="020F0502020204030204"/>
                <a:sym typeface="Wingdings" panose="05000000000000000000" pitchFamily="2" charset="2"/>
              </a:rPr>
              <a:t>st</a:t>
            </a:r>
            <a:r>
              <a:rPr lang="en-US" sz="1600" b="1" dirty="0">
                <a:latin typeface="Calibri" panose="020F0502020204030204"/>
                <a:sym typeface="Wingdings" panose="05000000000000000000" pitchFamily="2" charset="2"/>
              </a:rPr>
              <a:t> </a:t>
            </a:r>
            <a:r>
              <a:rPr lang="en-US" sz="1600" b="1" dirty="0">
                <a:latin typeface="Calibri" panose="020F0502020204030204"/>
              </a:rPr>
              <a:t> - SAE A-22 meeting; 3 planned for 2020 (late February, mid-May, late October)</a:t>
            </a:r>
          </a:p>
          <a:p>
            <a:pPr marL="285750" indent="-28575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Calibri" panose="020F0502020204030204"/>
              </a:rPr>
              <a:t>SAE AS6826 Powerplant Fire Test Standards Draft Writing: </a:t>
            </a:r>
            <a:r>
              <a:rPr lang="en-US" sz="1600" b="1" i="1" dirty="0">
                <a:latin typeface="Calibri" panose="020F0502020204030204"/>
              </a:rPr>
              <a:t>June 2018 to November 2019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/>
              </a:rPr>
              <a:t>Weekly or bi-weekly group leader telecoms with regulatory agencies’ participation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Calibri" panose="020F0502020204030204"/>
              </a:rPr>
              <a:t>Document(s) for final SAE balloting approval: </a:t>
            </a:r>
            <a:r>
              <a:rPr lang="en-US" sz="1600" b="1" i="1" dirty="0">
                <a:latin typeface="Calibri" panose="020F0502020204030204"/>
              </a:rPr>
              <a:t>November 2019 to March 2020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Calibri" panose="020F0502020204030204"/>
              </a:rPr>
              <a:t>SAE document(s) publication:  </a:t>
            </a:r>
            <a:r>
              <a:rPr lang="en-US" sz="1600" b="1" i="1" dirty="0">
                <a:latin typeface="Calibri" panose="020F0502020204030204"/>
              </a:rPr>
              <a:t>March – June 2020</a:t>
            </a:r>
          </a:p>
          <a:p>
            <a:pPr marL="22860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latin typeface="Calibri" panose="020F0502020204030204"/>
              </a:rPr>
              <a:t>FAA Revision, AC20-135 Revision to reflect SAE document(s):  </a:t>
            </a:r>
            <a:r>
              <a:rPr lang="en-US" sz="1600" b="1" i="1" dirty="0">
                <a:latin typeface="Calibri" panose="020F0502020204030204"/>
              </a:rPr>
              <a:t>June 2020 – December 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e_ppt_4X3">
  <a:themeElements>
    <a:clrScheme name="SAE_ppt_130415">
      <a:dk1>
        <a:sysClr val="windowText" lastClr="000000"/>
      </a:dk1>
      <a:lt1>
        <a:sysClr val="window" lastClr="FFFFFF"/>
      </a:lt1>
      <a:dk2>
        <a:srgbClr val="616265"/>
      </a:dk2>
      <a:lt2>
        <a:srgbClr val="CACAC8"/>
      </a:lt2>
      <a:accent1>
        <a:srgbClr val="01A0E9"/>
      </a:accent1>
      <a:accent2>
        <a:srgbClr val="005195"/>
      </a:accent2>
      <a:accent3>
        <a:srgbClr val="2EB135"/>
      </a:accent3>
      <a:accent4>
        <a:srgbClr val="FFB201"/>
      </a:accent4>
      <a:accent5>
        <a:srgbClr val="EA7125"/>
      </a:accent5>
      <a:accent6>
        <a:srgbClr val="DC291E"/>
      </a:accent6>
      <a:hlink>
        <a:srgbClr val="005195"/>
      </a:hlink>
      <a:folHlink>
        <a:srgbClr val="01A0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sae_ppt_4X3.potx</Template>
  <TotalTime>1132</TotalTime>
  <Words>724</Words>
  <Application>Microsoft Office PowerPoint</Application>
  <PresentationFormat>On-screen Show (4:3)</PresentationFormat>
  <Paragraphs>85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Wingdings</vt:lpstr>
      <vt:lpstr>sae_ppt_4X3</vt:lpstr>
      <vt:lpstr>Acrobat Document</vt:lpstr>
      <vt:lpstr>SAE A-22 and ac20-135 revision – status INTERNATIONAL AIRCRAFT SYSTEMS FIRE PROTECTION FORUM </vt:lpstr>
      <vt:lpstr>SAE A-22 Powerplant Fire Test and Flammability Committee formed in March 2018 to support FAA AC20-135 Update and Next Gen Burner</vt:lpstr>
      <vt:lpstr>SAE A-22 Committee objectives and Initial Program of Work</vt:lpstr>
      <vt:lpstr>SAE A-22 Committee Basics</vt:lpstr>
      <vt:lpstr>SAE A-22 Committee Structure – 4 working groups established since May 2018 for AS6826 Powerplant Fire Test Standards Development</vt:lpstr>
      <vt:lpstr>SAE A-22 Committee Structure – Additional subgroups</vt:lpstr>
      <vt:lpstr>AS6826 Powerplant Fire Test Standards to update AC20-135</vt:lpstr>
      <vt:lpstr>SAE A-22 Fire Test Specification - Roadmap actions for AC20-135 Revision October 29th, 2019 Update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in SAE Blue,  Arial Bold 21pt on one or two lines</dc:title>
  <dc:subject/>
  <dc:creator>Tom</dc:creator>
  <cp:keywords/>
  <dc:description/>
  <cp:lastModifiedBy>Horner, April CTR (FAA)</cp:lastModifiedBy>
  <cp:revision>135</cp:revision>
  <cp:lastPrinted>2013-08-13T13:23:26Z</cp:lastPrinted>
  <dcterms:created xsi:type="dcterms:W3CDTF">2013-05-16T21:51:37Z</dcterms:created>
  <dcterms:modified xsi:type="dcterms:W3CDTF">2019-10-17T15:04:00Z</dcterms:modified>
  <cp:category/>
</cp:coreProperties>
</file>