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45" r:id="rId2"/>
    <p:sldId id="346" r:id="rId3"/>
    <p:sldId id="358" r:id="rId4"/>
    <p:sldId id="359" r:id="rId5"/>
    <p:sldId id="356" r:id="rId6"/>
    <p:sldId id="357" r:id="rId7"/>
    <p:sldId id="352" r:id="rId8"/>
    <p:sldId id="354" r:id="rId9"/>
    <p:sldId id="355" r:id="rId10"/>
    <p:sldId id="349" r:id="rId11"/>
    <p:sldId id="353" r:id="rId12"/>
    <p:sldId id="351" r:id="rId13"/>
    <p:sldId id="350" r:id="rId14"/>
    <p:sldId id="347" r:id="rId15"/>
    <p:sldId id="344" r:id="rId16"/>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3E6A"/>
    <a:srgbClr val="575F6D"/>
    <a:srgbClr val="FF9933"/>
    <a:srgbClr val="5DAA00"/>
    <a:srgbClr val="4FAFFF"/>
    <a:srgbClr val="0099FF"/>
    <a:srgbClr val="CCEC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9248" autoAdjust="0"/>
    <p:restoredTop sz="97959" autoAdjust="0"/>
  </p:normalViewPr>
  <p:slideViewPr>
    <p:cSldViewPr snapToGrid="0">
      <p:cViewPr varScale="1">
        <p:scale>
          <a:sx n="70" d="100"/>
          <a:sy n="70" d="100"/>
        </p:scale>
        <p:origin x="666" y="54"/>
      </p:cViewPr>
      <p:guideLst>
        <p:guide orient="horz" pos="2161"/>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2" d="100"/>
          <a:sy n="52" d="100"/>
        </p:scale>
        <p:origin x="-181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p14="http://schemas.microsoft.com/office/powerpoint/2010/main" val="713432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7706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11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2828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12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856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13</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4527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14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3685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3</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0132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552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5</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6923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6</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06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7</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897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8</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9126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9</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7301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10</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92270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Horizontal_Slant_for_Divider_Page.jpg"/>
          <p:cNvPicPr>
            <a:picLocks noChangeAspect="1"/>
          </p:cNvPicPr>
          <p:nvPr userDrawn="1"/>
        </p:nvPicPr>
        <p:blipFill>
          <a:blip r:embed="rId3"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10655" y="6556902"/>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4" r:id="rId2"/>
    <p:sldLayoutId id="2147483661" r:id="rId3"/>
    <p:sldLayoutId id="2147483663" r:id="rId4"/>
    <p:sldLayoutId id="2147483672" r:id="rId5"/>
    <p:sldLayoutId id="2147483666"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i="1" dirty="0"/>
              <a:t>An Air Framer’s Pursuit of AC 20-135 Testing </a:t>
            </a:r>
            <a:endParaRPr lang="en-US" dirty="0"/>
          </a:p>
        </p:txBody>
      </p:sp>
      <p:sp>
        <p:nvSpPr>
          <p:cNvPr id="23" name="Text Placeholder 22"/>
          <p:cNvSpPr>
            <a:spLocks noGrp="1"/>
          </p:cNvSpPr>
          <p:nvPr>
            <p:ph type="body" sz="quarter" idx="14"/>
          </p:nvPr>
        </p:nvSpPr>
        <p:spPr/>
        <p:txBody>
          <a:bodyPr/>
          <a:lstStyle/>
          <a:p>
            <a:r>
              <a:rPr lang="en-US" dirty="0" smtClean="0"/>
              <a:t>Bryan Calungcagin </a:t>
            </a:r>
            <a:endParaRPr lang="en-US" dirty="0"/>
          </a:p>
        </p:txBody>
      </p:sp>
      <p:sp>
        <p:nvSpPr>
          <p:cNvPr id="24" name="Text Placeholder 23"/>
          <p:cNvSpPr>
            <a:spLocks noGrp="1"/>
          </p:cNvSpPr>
          <p:nvPr>
            <p:ph type="body" sz="quarter" idx="15"/>
          </p:nvPr>
        </p:nvSpPr>
        <p:spPr/>
        <p:txBody>
          <a:bodyPr/>
          <a:lstStyle/>
          <a:p>
            <a:r>
              <a:rPr lang="en-US" dirty="0" smtClean="0"/>
              <a:t>Greg Roberts </a:t>
            </a:r>
            <a:endParaRPr lang="en-US" dirty="0"/>
          </a:p>
        </p:txBody>
      </p:sp>
      <p:sp>
        <p:nvSpPr>
          <p:cNvPr id="26" name="Text Placeholder 25"/>
          <p:cNvSpPr>
            <a:spLocks noGrp="1"/>
          </p:cNvSpPr>
          <p:nvPr>
            <p:ph type="body" sz="quarter" idx="17"/>
          </p:nvPr>
        </p:nvSpPr>
        <p:spPr/>
        <p:txBody>
          <a:bodyPr/>
          <a:lstStyle/>
          <a:p>
            <a:r>
              <a:rPr lang="en-US" dirty="0" smtClean="0"/>
              <a:t>Presented By: </a:t>
            </a:r>
            <a:endParaRPr lang="en-US" dirty="0"/>
          </a:p>
        </p:txBody>
      </p:sp>
      <p:sp>
        <p:nvSpPr>
          <p:cNvPr id="3" name="TextBox 2"/>
          <p:cNvSpPr txBox="1"/>
          <p:nvPr/>
        </p:nvSpPr>
        <p:spPr>
          <a:xfrm>
            <a:off x="6141255" y="6544520"/>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JIB Boom Crane</a:t>
            </a:r>
          </a:p>
        </p:txBody>
      </p:sp>
      <p:sp>
        <p:nvSpPr>
          <p:cNvPr id="7172" name="Rectangle 25"/>
          <p:cNvSpPr>
            <a:spLocks noGrp="1" noChangeArrowheads="1"/>
          </p:cNvSpPr>
          <p:nvPr>
            <p:ph idx="1"/>
          </p:nvPr>
        </p:nvSpPr>
        <p:spPr>
          <a:xfrm>
            <a:off x="130629" y="1118340"/>
            <a:ext cx="4902925" cy="5205867"/>
          </a:xfrm>
        </p:spPr>
        <p:txBody>
          <a:bodyPr>
            <a:normAutofit/>
          </a:bodyPr>
          <a:lstStyle/>
          <a:p>
            <a:r>
              <a:rPr lang="en-US" dirty="0" smtClean="0"/>
              <a:t>Moving to a 24” panel configuration required a larger 24” calorimeter plate. </a:t>
            </a:r>
          </a:p>
          <a:p>
            <a:r>
              <a:rPr lang="en-US" dirty="0" smtClean="0"/>
              <a:t>This </a:t>
            </a:r>
            <a:r>
              <a:rPr lang="en-US" dirty="0"/>
              <a:t>posed an issue for the testing team to remove and install the heavy calorimeter plate. This led to led to the installation of the JIB BOOM crane system.</a:t>
            </a:r>
          </a:p>
          <a:p>
            <a:endParaRPr lang="en-US" dirty="0"/>
          </a:p>
        </p:txBody>
      </p:sp>
      <p:sp>
        <p:nvSpPr>
          <p:cNvPr id="7" name="Slide Number Placeholder 6"/>
          <p:cNvSpPr>
            <a:spLocks noGrp="1"/>
          </p:cNvSpPr>
          <p:nvPr>
            <p:ph type="sldNum" sz="quarter" idx="11"/>
          </p:nvPr>
        </p:nvSpPr>
        <p:spPr/>
        <p:txBody>
          <a:bodyPr/>
          <a:lstStyle/>
          <a:p>
            <a:fld id="{F6EFC63E-F8D9-44BB-A462-AC735E845F95}" type="slidenum">
              <a:rPr lang="en-US" smtClean="0"/>
              <a:pPr/>
              <a:t>10</a:t>
            </a:fld>
            <a:endParaRPr lang="en-US"/>
          </a:p>
        </p:txBody>
      </p:sp>
      <p:pic>
        <p:nvPicPr>
          <p:cNvPr id="14" name="Picture 13" descr="S:\ngst\Share01\SP\67FireBarrier\Test 2018\Photos\Pictures and Videos\Test Stand Pics\IMG_2089.JPG"/>
          <p:cNvPicPr/>
          <p:nvPr/>
        </p:nvPicPr>
        <p:blipFill rotWithShape="1">
          <a:blip r:embed="rId3" cstate="print">
            <a:extLst>
              <a:ext uri="{28A0092B-C50C-407E-A947-70E740481C1C}">
                <a14:useLocalDpi xmlns:a14="http://schemas.microsoft.com/office/drawing/2010/main" val="0"/>
              </a:ext>
            </a:extLst>
          </a:blip>
          <a:srcRect l="26816" t="6980" r="43483" b="15670"/>
          <a:stretch/>
        </p:blipFill>
        <p:spPr bwMode="auto">
          <a:xfrm>
            <a:off x="5175432" y="1095198"/>
            <a:ext cx="3837940" cy="5569585"/>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6538800" y="6626408"/>
            <a:ext cx="2605200" cy="276999"/>
          </a:xfrm>
          <a:prstGeom prst="rect">
            <a:avLst/>
          </a:prstGeom>
          <a:noFill/>
        </p:spPr>
        <p:txBody>
          <a:bodyPr wrap="none" rtlCol="0">
            <a:spAutoFit/>
          </a:bodyPr>
          <a:lstStyle/>
          <a:p>
            <a:pPr algn="r"/>
            <a:r>
              <a:rPr lang="en-US" sz="600" dirty="0" smtClean="0">
                <a:latin typeface="Arial" pitchFamily="34" charset="0"/>
                <a:cs typeface="Arial" pitchFamily="34" charset="0"/>
              </a:rPr>
              <a:t>Approved for public release; NG19-1520</a:t>
            </a:r>
          </a:p>
          <a:p>
            <a:pPr algn="r"/>
            <a:r>
              <a:rPr lang="en-US" sz="6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28905544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Water and Low Point Drains</a:t>
            </a:r>
          </a:p>
        </p:txBody>
      </p:sp>
      <p:sp>
        <p:nvSpPr>
          <p:cNvPr id="7172" name="Rectangle 25"/>
          <p:cNvSpPr>
            <a:spLocks noGrp="1" noChangeArrowheads="1"/>
          </p:cNvSpPr>
          <p:nvPr>
            <p:ph idx="1"/>
          </p:nvPr>
        </p:nvSpPr>
        <p:spPr>
          <a:xfrm>
            <a:off x="130629" y="1118340"/>
            <a:ext cx="8908868" cy="5205867"/>
          </a:xfrm>
        </p:spPr>
        <p:txBody>
          <a:bodyPr>
            <a:normAutofit/>
          </a:bodyPr>
          <a:lstStyle/>
          <a:p>
            <a:r>
              <a:rPr lang="en-US" dirty="0"/>
              <a:t>Just like the previous test campaign, the burner was difficult to </a:t>
            </a:r>
            <a:r>
              <a:rPr lang="en-US" dirty="0" smtClean="0"/>
              <a:t>ignite. </a:t>
            </a:r>
          </a:p>
          <a:p>
            <a:r>
              <a:rPr lang="en-US" dirty="0" smtClean="0"/>
              <a:t>The </a:t>
            </a:r>
            <a:r>
              <a:rPr lang="en-US" dirty="0"/>
              <a:t>testing team discovered water buildup in the air lines from the both the facility air compressor and condensation while chilling the fuel. </a:t>
            </a:r>
            <a:endParaRPr lang="en-US" dirty="0" smtClean="0"/>
          </a:p>
          <a:p>
            <a:r>
              <a:rPr lang="en-US" dirty="0" smtClean="0"/>
              <a:t>This </a:t>
            </a:r>
            <a:r>
              <a:rPr lang="en-US" dirty="0"/>
              <a:t>led to the installation of low point drains to purge the water build up from the system before and after testing. With this solved, we were able to return back to chilling the fuel per the AC-135.</a:t>
            </a:r>
          </a:p>
        </p:txBody>
      </p:sp>
      <p:sp>
        <p:nvSpPr>
          <p:cNvPr id="7" name="Slide Number Placeholder 6"/>
          <p:cNvSpPr>
            <a:spLocks noGrp="1"/>
          </p:cNvSpPr>
          <p:nvPr>
            <p:ph type="sldNum" sz="quarter" idx="11"/>
          </p:nvPr>
        </p:nvSpPr>
        <p:spPr/>
        <p:txBody>
          <a:bodyPr/>
          <a:lstStyle/>
          <a:p>
            <a:fld id="{F6EFC63E-F8D9-44BB-A462-AC735E845F95}" type="slidenum">
              <a:rPr lang="en-US" smtClean="0"/>
              <a:pPr/>
              <a:t>11</a:t>
            </a:fld>
            <a:endParaRPr lang="en-US"/>
          </a:p>
        </p:txBody>
      </p:sp>
      <p:pic>
        <p:nvPicPr>
          <p:cNvPr id="12" name="Picture 11"/>
          <p:cNvPicPr/>
          <p:nvPr/>
        </p:nvPicPr>
        <p:blipFill>
          <a:blip r:embed="rId3"/>
          <a:stretch>
            <a:fillRect/>
          </a:stretch>
        </p:blipFill>
        <p:spPr>
          <a:xfrm>
            <a:off x="1548652" y="3797716"/>
            <a:ext cx="6376149" cy="2908011"/>
          </a:xfrm>
          <a:prstGeom prst="rect">
            <a:avLst/>
          </a:prstGeom>
        </p:spPr>
      </p:pic>
      <p:sp>
        <p:nvSpPr>
          <p:cNvPr id="6" name="TextBox 5"/>
          <p:cNvSpPr txBox="1"/>
          <p:nvPr/>
        </p:nvSpPr>
        <p:spPr>
          <a:xfrm>
            <a:off x="6141255" y="6571816"/>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32208059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Thermal Imaging Camera</a:t>
            </a:r>
          </a:p>
        </p:txBody>
      </p:sp>
      <p:sp>
        <p:nvSpPr>
          <p:cNvPr id="7172" name="Rectangle 25"/>
          <p:cNvSpPr>
            <a:spLocks noGrp="1" noChangeArrowheads="1"/>
          </p:cNvSpPr>
          <p:nvPr>
            <p:ph idx="1"/>
          </p:nvPr>
        </p:nvSpPr>
        <p:spPr>
          <a:xfrm>
            <a:off x="130629" y="1118340"/>
            <a:ext cx="8908868" cy="5205867"/>
          </a:xfrm>
        </p:spPr>
        <p:txBody>
          <a:bodyPr>
            <a:normAutofit/>
          </a:bodyPr>
          <a:lstStyle/>
          <a:p>
            <a:r>
              <a:rPr lang="en-US" dirty="0"/>
              <a:t>To provide additional data, a thermal imaging camera was introduced to the fire challenge test stand. This capability was able to show the thermal profile of the burner, the calorimeter plate and the test articles. </a:t>
            </a:r>
          </a:p>
        </p:txBody>
      </p:sp>
      <p:sp>
        <p:nvSpPr>
          <p:cNvPr id="7" name="Slide Number Placeholder 6"/>
          <p:cNvSpPr>
            <a:spLocks noGrp="1"/>
          </p:cNvSpPr>
          <p:nvPr>
            <p:ph type="sldNum" sz="quarter" idx="11"/>
          </p:nvPr>
        </p:nvSpPr>
        <p:spPr/>
        <p:txBody>
          <a:bodyPr/>
          <a:lstStyle/>
          <a:p>
            <a:fld id="{F6EFC63E-F8D9-44BB-A462-AC735E845F95}" type="slidenum">
              <a:rPr lang="en-US" smtClean="0"/>
              <a:pPr/>
              <a:t>12</a:t>
            </a:fld>
            <a:endParaRPr lang="en-US"/>
          </a:p>
        </p:txBody>
      </p:sp>
      <p:pic>
        <p:nvPicPr>
          <p:cNvPr id="11" name="Picture 10"/>
          <p:cNvPicPr/>
          <p:nvPr/>
        </p:nvPicPr>
        <p:blipFill>
          <a:blip r:embed="rId3"/>
          <a:stretch>
            <a:fillRect/>
          </a:stretch>
        </p:blipFill>
        <p:spPr>
          <a:xfrm>
            <a:off x="2474186" y="2455817"/>
            <a:ext cx="4221753" cy="3615841"/>
          </a:xfrm>
          <a:prstGeom prst="rect">
            <a:avLst/>
          </a:prstGeom>
        </p:spPr>
      </p:pic>
      <p:sp>
        <p:nvSpPr>
          <p:cNvPr id="6" name="TextBox 5"/>
          <p:cNvSpPr txBox="1"/>
          <p:nvPr/>
        </p:nvSpPr>
        <p:spPr>
          <a:xfrm>
            <a:off x="6141255" y="6544520"/>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12426336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Flame Characterization Plate </a:t>
            </a:r>
          </a:p>
        </p:txBody>
      </p:sp>
      <p:sp>
        <p:nvSpPr>
          <p:cNvPr id="7172" name="Rectangle 25"/>
          <p:cNvSpPr>
            <a:spLocks noGrp="1" noChangeArrowheads="1"/>
          </p:cNvSpPr>
          <p:nvPr>
            <p:ph idx="1"/>
          </p:nvPr>
        </p:nvSpPr>
        <p:spPr>
          <a:xfrm>
            <a:off x="130629" y="1118340"/>
            <a:ext cx="8908868" cy="5205867"/>
          </a:xfrm>
        </p:spPr>
        <p:txBody>
          <a:bodyPr>
            <a:normAutofit/>
          </a:bodyPr>
          <a:lstStyle/>
          <a:p>
            <a:r>
              <a:rPr lang="en-US" dirty="0"/>
              <a:t>The testing team assumed thought that the actual hottest flame temperature exposure was </a:t>
            </a:r>
            <a:r>
              <a:rPr lang="en-US" dirty="0" smtClean="0"/>
              <a:t>focused </a:t>
            </a:r>
            <a:r>
              <a:rPr lang="en-US" dirty="0"/>
              <a:t>towards the middle of the sample test articles. But the data shows that the shape of the burner cone creates a flame with two lobes. </a:t>
            </a:r>
            <a:endParaRPr lang="en-US" dirty="0" smtClean="0"/>
          </a:p>
        </p:txBody>
      </p:sp>
      <p:sp>
        <p:nvSpPr>
          <p:cNvPr id="7" name="Slide Number Placeholder 6"/>
          <p:cNvSpPr>
            <a:spLocks noGrp="1"/>
          </p:cNvSpPr>
          <p:nvPr>
            <p:ph type="sldNum" sz="quarter" idx="11"/>
          </p:nvPr>
        </p:nvSpPr>
        <p:spPr/>
        <p:txBody>
          <a:bodyPr/>
          <a:lstStyle/>
          <a:p>
            <a:fld id="{F6EFC63E-F8D9-44BB-A462-AC735E845F95}" type="slidenum">
              <a:rPr lang="en-US" smtClean="0"/>
              <a:pPr/>
              <a:t>13</a:t>
            </a:fld>
            <a:endParaRPr lang="en-US"/>
          </a:p>
        </p:txBody>
      </p:sp>
      <p:pic>
        <p:nvPicPr>
          <p:cNvPr id="8" name="Picture 7"/>
          <p:cNvPicPr/>
          <p:nvPr/>
        </p:nvPicPr>
        <p:blipFill>
          <a:blip r:embed="rId3"/>
          <a:stretch>
            <a:fillRect/>
          </a:stretch>
        </p:blipFill>
        <p:spPr>
          <a:xfrm>
            <a:off x="4304661" y="2621280"/>
            <a:ext cx="4331884" cy="3909915"/>
          </a:xfrm>
          <a:prstGeom prst="rect">
            <a:avLst/>
          </a:prstGeom>
        </p:spPr>
      </p:pic>
      <p:pic>
        <p:nvPicPr>
          <p:cNvPr id="9" name="Picture 8" descr="Machine generated alternative text:&#10;"/>
          <p:cNvPicPr/>
          <p:nvPr/>
        </p:nvPicPr>
        <p:blipFill rotWithShape="1">
          <a:blip r:embed="rId4" cstate="screen">
            <a:extLst>
              <a:ext uri="{28A0092B-C50C-407E-A947-70E740481C1C}">
                <a14:useLocalDpi xmlns:a14="http://schemas.microsoft.com/office/drawing/2010/main"/>
              </a:ext>
            </a:extLst>
          </a:blip>
          <a:srcRect r="4957" b="32236"/>
          <a:stretch/>
        </p:blipFill>
        <p:spPr bwMode="auto">
          <a:xfrm>
            <a:off x="1081157" y="4591062"/>
            <a:ext cx="2272977" cy="1755565"/>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a:blip r:embed="rId5"/>
          <a:stretch>
            <a:fillRect/>
          </a:stretch>
        </p:blipFill>
        <p:spPr>
          <a:xfrm>
            <a:off x="435845" y="2621280"/>
            <a:ext cx="3465864" cy="1902522"/>
          </a:xfrm>
          <a:prstGeom prst="rect">
            <a:avLst/>
          </a:prstGeom>
        </p:spPr>
      </p:pic>
      <p:sp>
        <p:nvSpPr>
          <p:cNvPr id="11" name="TextBox 10"/>
          <p:cNvSpPr txBox="1"/>
          <p:nvPr/>
        </p:nvSpPr>
        <p:spPr>
          <a:xfrm>
            <a:off x="6141255" y="6544520"/>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39216668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Lessons Learned </a:t>
            </a:r>
          </a:p>
        </p:txBody>
      </p:sp>
      <p:sp>
        <p:nvSpPr>
          <p:cNvPr id="7172" name="Rectangle 25"/>
          <p:cNvSpPr>
            <a:spLocks noGrp="1" noChangeArrowheads="1"/>
          </p:cNvSpPr>
          <p:nvPr>
            <p:ph idx="1"/>
          </p:nvPr>
        </p:nvSpPr>
        <p:spPr>
          <a:xfrm>
            <a:off x="130629" y="1118340"/>
            <a:ext cx="8908868" cy="5205867"/>
          </a:xfrm>
        </p:spPr>
        <p:txBody>
          <a:bodyPr>
            <a:normAutofit fontScale="92500" lnSpcReduction="20000"/>
          </a:bodyPr>
          <a:lstStyle/>
          <a:p>
            <a:r>
              <a:rPr lang="en-US" dirty="0" smtClean="0"/>
              <a:t>From </a:t>
            </a:r>
            <a:r>
              <a:rPr lang="en-US" dirty="0"/>
              <a:t>the early engineering design process, the Northrop Grumman Corporation Environmental, Health and Safety (EHS) organization had an active role. </a:t>
            </a:r>
            <a:endParaRPr lang="en-US" dirty="0" smtClean="0"/>
          </a:p>
          <a:p>
            <a:pPr lvl="1"/>
            <a:r>
              <a:rPr lang="en-US" dirty="0" smtClean="0"/>
              <a:t>pre-task </a:t>
            </a:r>
            <a:r>
              <a:rPr lang="en-US" dirty="0"/>
              <a:t>and post-test briefing before each testing </a:t>
            </a:r>
            <a:r>
              <a:rPr lang="en-US" dirty="0" smtClean="0"/>
              <a:t>day </a:t>
            </a:r>
          </a:p>
          <a:p>
            <a:pPr lvl="1"/>
            <a:r>
              <a:rPr lang="en-US" dirty="0" smtClean="0"/>
              <a:t>stay </a:t>
            </a:r>
            <a:r>
              <a:rPr lang="en-US" dirty="0"/>
              <a:t>out zone during </a:t>
            </a:r>
            <a:r>
              <a:rPr lang="en-US" dirty="0" smtClean="0"/>
              <a:t>testing </a:t>
            </a:r>
          </a:p>
          <a:p>
            <a:pPr lvl="1"/>
            <a:r>
              <a:rPr lang="en-US" dirty="0" smtClean="0"/>
              <a:t>trained </a:t>
            </a:r>
            <a:r>
              <a:rPr lang="en-US" dirty="0"/>
              <a:t>fire extinguisher safe watch personnel and operational safety hardware shutoff systems in case of emergencies. </a:t>
            </a:r>
          </a:p>
          <a:p>
            <a:r>
              <a:rPr lang="en-US" dirty="0" smtClean="0"/>
              <a:t>We </a:t>
            </a:r>
            <a:r>
              <a:rPr lang="en-US" dirty="0"/>
              <a:t>learned a lot during testing. </a:t>
            </a:r>
            <a:endParaRPr lang="en-US" dirty="0" smtClean="0"/>
          </a:p>
          <a:p>
            <a:pPr lvl="1"/>
            <a:r>
              <a:rPr lang="en-US" dirty="0" smtClean="0"/>
              <a:t>A </a:t>
            </a:r>
            <a:r>
              <a:rPr lang="en-US" dirty="0"/>
              <a:t>large sample holding plate reduces the wrap-around of the test flame that may skew the results. </a:t>
            </a:r>
            <a:endParaRPr lang="en-US" dirty="0" smtClean="0"/>
          </a:p>
          <a:p>
            <a:pPr lvl="1"/>
            <a:r>
              <a:rPr lang="en-US" dirty="0" smtClean="0"/>
              <a:t>A </a:t>
            </a:r>
            <a:r>
              <a:rPr lang="en-US" dirty="0"/>
              <a:t>larger sample panel will also minimize the edge effects of the flame. </a:t>
            </a:r>
            <a:endParaRPr lang="en-US" dirty="0" smtClean="0"/>
          </a:p>
          <a:p>
            <a:pPr lvl="1"/>
            <a:r>
              <a:rPr lang="en-US" dirty="0" smtClean="0"/>
              <a:t>Vertically </a:t>
            </a:r>
            <a:r>
              <a:rPr lang="en-US" dirty="0"/>
              <a:t>orienting the fire provides a worst-case test. </a:t>
            </a:r>
            <a:endParaRPr lang="en-US" dirty="0" smtClean="0"/>
          </a:p>
          <a:p>
            <a:pPr lvl="1"/>
            <a:r>
              <a:rPr lang="en-US" dirty="0" smtClean="0"/>
              <a:t>Air </a:t>
            </a:r>
            <a:r>
              <a:rPr lang="en-US" dirty="0"/>
              <a:t>lines must be periodically drained to facilitate ignition of the fire. </a:t>
            </a:r>
            <a:endParaRPr lang="en-US" dirty="0" smtClean="0"/>
          </a:p>
          <a:p>
            <a:pPr lvl="1"/>
            <a:r>
              <a:rPr lang="en-US" dirty="0" smtClean="0"/>
              <a:t>The </a:t>
            </a:r>
            <a:r>
              <a:rPr lang="en-US" dirty="0"/>
              <a:t>hottest place in the fire is the not the center of the test sample. </a:t>
            </a:r>
            <a:r>
              <a:rPr lang="en-US" dirty="0" smtClean="0"/>
              <a:t>It’s </a:t>
            </a:r>
            <a:r>
              <a:rPr lang="en-US" dirty="0"/>
              <a:t>the peak of the two loads. </a:t>
            </a:r>
            <a:endParaRPr lang="en-US" dirty="0" smtClean="0"/>
          </a:p>
          <a:p>
            <a:pPr lvl="1"/>
            <a:r>
              <a:rPr lang="en-US" dirty="0" smtClean="0"/>
              <a:t>Having </a:t>
            </a:r>
            <a:r>
              <a:rPr lang="en-US" dirty="0"/>
              <a:t>a safe and handy way to change out the calorimeter plate for the test samples saves a lot of time. </a:t>
            </a:r>
            <a:endParaRPr lang="en-US" dirty="0" smtClean="0"/>
          </a:p>
          <a:p>
            <a:pPr lvl="1"/>
            <a:r>
              <a:rPr lang="en-US" dirty="0" smtClean="0"/>
              <a:t>Given </a:t>
            </a:r>
            <a:r>
              <a:rPr lang="en-US" dirty="0"/>
              <a:t>the design of the burner, once the burner has been adjusted to get the flame temperature to 2000°F, the heat flux density is fixed.  Generally &gt; 9.3. </a:t>
            </a:r>
            <a:endParaRPr lang="en-US" dirty="0" smtClean="0"/>
          </a:p>
        </p:txBody>
      </p:sp>
      <p:sp>
        <p:nvSpPr>
          <p:cNvPr id="7" name="Slide Number Placeholder 6"/>
          <p:cNvSpPr>
            <a:spLocks noGrp="1"/>
          </p:cNvSpPr>
          <p:nvPr>
            <p:ph type="sldNum" sz="quarter" idx="11"/>
          </p:nvPr>
        </p:nvSpPr>
        <p:spPr/>
        <p:txBody>
          <a:bodyPr/>
          <a:lstStyle/>
          <a:p>
            <a:fld id="{F6EFC63E-F8D9-44BB-A462-AC735E845F95}" type="slidenum">
              <a:rPr lang="en-US" smtClean="0"/>
              <a:pPr/>
              <a:t>14</a:t>
            </a:fld>
            <a:endParaRPr lang="en-US"/>
          </a:p>
        </p:txBody>
      </p:sp>
      <p:sp>
        <p:nvSpPr>
          <p:cNvPr id="6" name="Text Box 11"/>
          <p:cNvSpPr txBox="1">
            <a:spLocks noChangeArrowheads="1"/>
          </p:cNvSpPr>
          <p:nvPr/>
        </p:nvSpPr>
        <p:spPr bwMode="auto">
          <a:xfrm>
            <a:off x="384175" y="6135042"/>
            <a:ext cx="8342313" cy="418576"/>
          </a:xfrm>
          <a:prstGeom prst="rect">
            <a:avLst/>
          </a:prstGeom>
          <a:solidFill>
            <a:srgbClr val="005DAA"/>
          </a:solidFill>
          <a:ln w="9525" algn="ctr">
            <a:noFill/>
            <a:miter lim="800000"/>
            <a:headEnd/>
            <a:tailEnd/>
          </a:ln>
        </p:spPr>
        <p:txBody>
          <a:bodyPr wrap="square" bIns="64008" anchor="b" anchorCtr="0">
            <a:spAutoFit/>
          </a:bodyPr>
          <a:lstStyle/>
          <a:p>
            <a:pPr algn="ctr" defTabSz="865188"/>
            <a:r>
              <a:rPr lang="en-US" sz="2000" dirty="0" smtClean="0">
                <a:solidFill>
                  <a:schemeClr val="bg1"/>
                </a:solidFill>
                <a:latin typeface="Arial" pitchFamily="34" charset="0"/>
                <a:cs typeface="Arial" pitchFamily="34" charset="0"/>
              </a:rPr>
              <a:t>Respecting safety keeps everyone safe </a:t>
            </a:r>
          </a:p>
        </p:txBody>
      </p:sp>
      <p:sp>
        <p:nvSpPr>
          <p:cNvPr id="8" name="TextBox 7"/>
          <p:cNvSpPr txBox="1"/>
          <p:nvPr/>
        </p:nvSpPr>
        <p:spPr>
          <a:xfrm>
            <a:off x="6141255" y="6544520"/>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33405258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Introduction</a:t>
            </a:r>
          </a:p>
        </p:txBody>
      </p:sp>
      <p:sp>
        <p:nvSpPr>
          <p:cNvPr id="7172" name="Rectangle 25"/>
          <p:cNvSpPr>
            <a:spLocks noGrp="1" noChangeArrowheads="1"/>
          </p:cNvSpPr>
          <p:nvPr>
            <p:ph idx="1"/>
          </p:nvPr>
        </p:nvSpPr>
        <p:spPr>
          <a:xfrm>
            <a:off x="384175" y="1384663"/>
            <a:ext cx="8594362" cy="4939544"/>
          </a:xfrm>
        </p:spPr>
        <p:txBody>
          <a:bodyPr>
            <a:normAutofit fontScale="85000" lnSpcReduction="10000"/>
          </a:bodyPr>
          <a:lstStyle/>
          <a:p>
            <a:r>
              <a:rPr lang="en-US" dirty="0"/>
              <a:t>Northrop Grumman (NGC) is a prime military aircraft contactor.  Not the type of company one would expect to do applied aircraft fire research.  When presented with the opportunity to crate the capability to test materials for compliance to “fire resistant” or “fire-proof” requirements per the FAA’s AC 20-135, </a:t>
            </a:r>
            <a:r>
              <a:rPr lang="en-US" u="sng" dirty="0"/>
              <a:t>POWERPLANT INSTALLATION AND PROPULSION SYSTEM COMPONENT FIRE PROTECTION TEST METHODS, STANDARDS, AND CRITERIA</a:t>
            </a:r>
            <a:r>
              <a:rPr lang="en-US" dirty="0"/>
              <a:t>, NGC took it.  To execute this project, NGC Engineering turned to one of our more obscure test facilities at our Space Park Center of Excellence, “Area 67”.  Once funding was secured, the team laid out a plan.  With all of the readily accessible information on aircraft fire testing, including material from the FAA’s Next Generation Burner accumulated from the FAA’s Triennial International Fire &amp; Cabin Safety Research Conference in hand, the team set off to work.  </a:t>
            </a:r>
            <a:endParaRPr lang="en-US" dirty="0" smtClean="0"/>
          </a:p>
          <a:p>
            <a:r>
              <a:rPr lang="en-US" dirty="0" smtClean="0"/>
              <a:t>This presentation </a:t>
            </a:r>
            <a:r>
              <a:rPr lang="en-US" dirty="0"/>
              <a:t>will describe the efforts and “adventures” that took Northrop Grumman from no fire test capability to operating a facility that would rival any specialty test house in the country.  We offer this and our lessons learned so that anyone attempting to follow in our footsteps can avoid the hidden pitfalls (we managed to hit most of them) in setting up your test facility and join us in working to design aircraft fire protection systems that allow all of our military flight crews to make it home after every mission.</a:t>
            </a:r>
          </a:p>
        </p:txBody>
      </p:sp>
      <p:sp>
        <p:nvSpPr>
          <p:cNvPr id="7" name="Slide Number Placeholder 6"/>
          <p:cNvSpPr>
            <a:spLocks noGrp="1"/>
          </p:cNvSpPr>
          <p:nvPr>
            <p:ph type="sldNum" sz="quarter" idx="11"/>
          </p:nvPr>
        </p:nvSpPr>
        <p:spPr/>
        <p:txBody>
          <a:bodyPr/>
          <a:lstStyle/>
          <a:p>
            <a:fld id="{F6EFC63E-F8D9-44BB-A462-AC735E845F95}" type="slidenum">
              <a:rPr lang="en-US" smtClean="0"/>
              <a:pPr/>
              <a:t>2</a:t>
            </a:fld>
            <a:endParaRPr lang="en-US"/>
          </a:p>
        </p:txBody>
      </p:sp>
      <p:sp>
        <p:nvSpPr>
          <p:cNvPr id="5" name="TextBox 4"/>
          <p:cNvSpPr txBox="1"/>
          <p:nvPr/>
        </p:nvSpPr>
        <p:spPr>
          <a:xfrm>
            <a:off x="6141255" y="6544520"/>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116997615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Northrop Grumman’s Area 67 </a:t>
            </a:r>
          </a:p>
        </p:txBody>
      </p:sp>
      <p:sp>
        <p:nvSpPr>
          <p:cNvPr id="7172" name="Rectangle 25"/>
          <p:cNvSpPr>
            <a:spLocks noGrp="1" noChangeArrowheads="1"/>
          </p:cNvSpPr>
          <p:nvPr>
            <p:ph idx="1"/>
          </p:nvPr>
        </p:nvSpPr>
        <p:spPr>
          <a:xfrm>
            <a:off x="384175" y="1384663"/>
            <a:ext cx="8594362" cy="4939544"/>
          </a:xfrm>
        </p:spPr>
        <p:txBody>
          <a:bodyPr>
            <a:normAutofit/>
          </a:bodyPr>
          <a:lstStyle/>
          <a:p>
            <a:pPr marL="0" indent="0">
              <a:buNone/>
            </a:pPr>
            <a:r>
              <a:rPr lang="en-US" dirty="0" smtClean="0"/>
              <a:t>Aircraft </a:t>
            </a:r>
            <a:r>
              <a:rPr lang="en-US" dirty="0"/>
              <a:t>design engineers needed a way to challenge fire barrier material against fire. They turned to a facility located at the Space Park Center of Excellence in Redondo Beach California known as Area 67. Area 67 is a Concept Development, Rapid Design and Testing Facility. Through extensive concept and design discussions, the panel comprised of aircraft design engineers and Area 67 engineers agreed that in order to truly evaluate a fire barrier material, the material had to be challenged against the worst case scenario</a:t>
            </a:r>
            <a:r>
              <a:rPr lang="en-US" dirty="0" smtClean="0"/>
              <a:t>.</a:t>
            </a:r>
            <a:endParaRPr lang="en-US" dirty="0"/>
          </a:p>
        </p:txBody>
      </p:sp>
      <p:sp>
        <p:nvSpPr>
          <p:cNvPr id="7" name="Slide Number Placeholder 6"/>
          <p:cNvSpPr>
            <a:spLocks noGrp="1"/>
          </p:cNvSpPr>
          <p:nvPr>
            <p:ph type="sldNum" sz="quarter" idx="11"/>
          </p:nvPr>
        </p:nvSpPr>
        <p:spPr/>
        <p:txBody>
          <a:bodyPr/>
          <a:lstStyle/>
          <a:p>
            <a:fld id="{F6EFC63E-F8D9-44BB-A462-AC735E845F95}" type="slidenum">
              <a:rPr lang="en-US" smtClean="0"/>
              <a:pPr/>
              <a:t>3</a:t>
            </a:fld>
            <a:endParaRPr lang="en-US"/>
          </a:p>
        </p:txBody>
      </p:sp>
      <p:sp>
        <p:nvSpPr>
          <p:cNvPr id="6" name="Text Box 11"/>
          <p:cNvSpPr txBox="1">
            <a:spLocks noChangeArrowheads="1"/>
          </p:cNvSpPr>
          <p:nvPr/>
        </p:nvSpPr>
        <p:spPr bwMode="auto">
          <a:xfrm>
            <a:off x="384175" y="6080450"/>
            <a:ext cx="8342313" cy="418576"/>
          </a:xfrm>
          <a:prstGeom prst="rect">
            <a:avLst/>
          </a:prstGeom>
          <a:solidFill>
            <a:srgbClr val="005DAA"/>
          </a:solidFill>
          <a:ln w="9525" algn="ctr">
            <a:noFill/>
            <a:miter lim="800000"/>
            <a:headEnd/>
            <a:tailEnd/>
          </a:ln>
        </p:spPr>
        <p:txBody>
          <a:bodyPr wrap="square" bIns="64008" anchor="b" anchorCtr="0">
            <a:spAutoFit/>
          </a:bodyPr>
          <a:lstStyle/>
          <a:p>
            <a:pPr algn="ctr" defTabSz="865188"/>
            <a:r>
              <a:rPr lang="en-US" sz="2000" dirty="0" smtClean="0">
                <a:solidFill>
                  <a:schemeClr val="bg1"/>
                </a:solidFill>
                <a:latin typeface="Arial" pitchFamily="34" charset="0"/>
                <a:cs typeface="Arial" pitchFamily="34" charset="0"/>
              </a:rPr>
              <a:t>Area 67: Concept Development, Rapid Design and Testing Facility</a:t>
            </a:r>
          </a:p>
        </p:txBody>
      </p:sp>
      <p:sp>
        <p:nvSpPr>
          <p:cNvPr id="8" name="TextBox 7"/>
          <p:cNvSpPr txBox="1"/>
          <p:nvPr/>
        </p:nvSpPr>
        <p:spPr>
          <a:xfrm>
            <a:off x="6141255" y="6544520"/>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18825741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FAA AC20-135 Next Gen Fire Burner </a:t>
            </a:r>
          </a:p>
        </p:txBody>
      </p:sp>
      <p:sp>
        <p:nvSpPr>
          <p:cNvPr id="7172" name="Rectangle 25"/>
          <p:cNvSpPr>
            <a:spLocks noGrp="1" noChangeArrowheads="1"/>
          </p:cNvSpPr>
          <p:nvPr>
            <p:ph idx="1"/>
          </p:nvPr>
        </p:nvSpPr>
        <p:spPr>
          <a:xfrm>
            <a:off x="228600" y="1105989"/>
            <a:ext cx="8594362" cy="4939544"/>
          </a:xfrm>
        </p:spPr>
        <p:txBody>
          <a:bodyPr>
            <a:normAutofit/>
          </a:bodyPr>
          <a:lstStyle/>
          <a:p>
            <a:r>
              <a:rPr lang="en-US" dirty="0"/>
              <a:t>Using the guidelines of the FAA AC20-135 and the Next Generation Fire Test Burner Plans, they procured the next generation burner. </a:t>
            </a:r>
            <a:endParaRPr lang="en-US" dirty="0" smtClean="0"/>
          </a:p>
          <a:p>
            <a:r>
              <a:rPr lang="en-US" dirty="0"/>
              <a:t>T</a:t>
            </a:r>
            <a:r>
              <a:rPr lang="en-US" dirty="0" smtClean="0"/>
              <a:t>he </a:t>
            </a:r>
            <a:r>
              <a:rPr lang="en-US" dirty="0"/>
              <a:t>standard orientation of the burner was either mounted at 45° angle or an intermediate angle </a:t>
            </a:r>
            <a:r>
              <a:rPr lang="en-US" dirty="0" smtClean="0"/>
              <a:t>configuration. They </a:t>
            </a:r>
            <a:r>
              <a:rPr lang="en-US" dirty="0"/>
              <a:t>believed that the worst case scenario was to subject the test articles in the vertical direction. This was the driving force behind the vertical orientation of the fire challenge test stand.     </a:t>
            </a:r>
          </a:p>
          <a:p>
            <a:pPr marL="0" indent="0">
              <a:buNone/>
            </a:pPr>
            <a:endParaRPr lang="en-US" dirty="0"/>
          </a:p>
        </p:txBody>
      </p:sp>
      <p:sp>
        <p:nvSpPr>
          <p:cNvPr id="7" name="Slide Number Placeholder 6"/>
          <p:cNvSpPr>
            <a:spLocks noGrp="1"/>
          </p:cNvSpPr>
          <p:nvPr>
            <p:ph type="sldNum" sz="quarter" idx="11"/>
          </p:nvPr>
        </p:nvSpPr>
        <p:spPr/>
        <p:txBody>
          <a:bodyPr/>
          <a:lstStyle/>
          <a:p>
            <a:fld id="{F6EFC63E-F8D9-44BB-A462-AC735E845F95}" type="slidenum">
              <a:rPr lang="en-US" smtClean="0"/>
              <a:pPr/>
              <a:t>4</a:t>
            </a:fld>
            <a:endParaRPr lang="en-US"/>
          </a:p>
        </p:txBody>
      </p:sp>
      <p:pic>
        <p:nvPicPr>
          <p:cNvPr id="8" name="Picture 7"/>
          <p:cNvPicPr/>
          <p:nvPr/>
        </p:nvPicPr>
        <p:blipFill rotWithShape="1">
          <a:blip r:embed="rId3"/>
          <a:srcRect t="19057"/>
          <a:stretch/>
        </p:blipFill>
        <p:spPr bwMode="auto">
          <a:xfrm>
            <a:off x="228600" y="3662761"/>
            <a:ext cx="4843010" cy="3195239"/>
          </a:xfrm>
          <a:prstGeom prst="rect">
            <a:avLst/>
          </a:prstGeom>
          <a:ln>
            <a:noFill/>
          </a:ln>
          <a:extLst>
            <a:ext uri="{53640926-AAD7-44D8-BBD7-CCE9431645EC}">
              <a14:shadowObscured xmlns:a14="http://schemas.microsoft.com/office/drawing/2010/main"/>
            </a:ext>
          </a:extLst>
        </p:spPr>
      </p:pic>
      <p:pic>
        <p:nvPicPr>
          <p:cNvPr id="9" name="Picture 8"/>
          <p:cNvPicPr/>
          <p:nvPr/>
        </p:nvPicPr>
        <p:blipFill>
          <a:blip r:embed="rId4"/>
          <a:stretch>
            <a:fillRect/>
          </a:stretch>
        </p:blipFill>
        <p:spPr>
          <a:xfrm>
            <a:off x="5289555" y="3831772"/>
            <a:ext cx="3378926" cy="2551612"/>
          </a:xfrm>
          <a:prstGeom prst="rect">
            <a:avLst/>
          </a:prstGeom>
        </p:spPr>
      </p:pic>
      <p:sp>
        <p:nvSpPr>
          <p:cNvPr id="10" name="TextBox 9"/>
          <p:cNvSpPr txBox="1"/>
          <p:nvPr/>
        </p:nvSpPr>
        <p:spPr>
          <a:xfrm>
            <a:off x="6141255" y="6544520"/>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42732830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r>
              <a:rPr lang="en-US" b="1" dirty="0" smtClean="0"/>
              <a:t>Fire Challenge Test Stand </a:t>
            </a:r>
            <a:endParaRPr lang="en-US" i="1" dirty="0"/>
          </a:p>
        </p:txBody>
      </p:sp>
      <p:sp>
        <p:nvSpPr>
          <p:cNvPr id="7172" name="Rectangle 25"/>
          <p:cNvSpPr>
            <a:spLocks noGrp="1" noChangeArrowheads="1"/>
          </p:cNvSpPr>
          <p:nvPr>
            <p:ph idx="1"/>
          </p:nvPr>
        </p:nvSpPr>
        <p:spPr>
          <a:xfrm>
            <a:off x="139337" y="1351035"/>
            <a:ext cx="3048000" cy="5205867"/>
          </a:xfrm>
        </p:spPr>
        <p:txBody>
          <a:bodyPr>
            <a:normAutofit/>
          </a:bodyPr>
          <a:lstStyle/>
          <a:p>
            <a:r>
              <a:rPr lang="en-US" dirty="0"/>
              <a:t>T</a:t>
            </a:r>
            <a:r>
              <a:rPr lang="en-US" dirty="0" smtClean="0"/>
              <a:t>he </a:t>
            </a:r>
            <a:r>
              <a:rPr lang="en-US" dirty="0"/>
              <a:t>decision was made to do the fire challenge </a:t>
            </a:r>
            <a:r>
              <a:rPr lang="en-US" dirty="0" smtClean="0"/>
              <a:t>outdoors.</a:t>
            </a:r>
          </a:p>
          <a:p>
            <a:r>
              <a:rPr lang="en-US" dirty="0" smtClean="0"/>
              <a:t>The </a:t>
            </a:r>
            <a:r>
              <a:rPr lang="en-US" dirty="0"/>
              <a:t>test stand was made to be mobile for storage and quick refurbishment for test when needed. </a:t>
            </a:r>
            <a:endParaRPr lang="en-US" dirty="0" smtClean="0"/>
          </a:p>
          <a:p>
            <a:r>
              <a:rPr lang="en-US" dirty="0" smtClean="0"/>
              <a:t>All </a:t>
            </a:r>
            <a:r>
              <a:rPr lang="en-US" dirty="0"/>
              <a:t>of the other test components carts are built on wheels and can be moved into test position easily. </a:t>
            </a:r>
          </a:p>
          <a:p>
            <a:pPr marL="0" indent="0">
              <a:buNone/>
            </a:pPr>
            <a:endParaRPr lang="en-US" dirty="0"/>
          </a:p>
        </p:txBody>
      </p:sp>
      <p:sp>
        <p:nvSpPr>
          <p:cNvPr id="7" name="Slide Number Placeholder 6"/>
          <p:cNvSpPr>
            <a:spLocks noGrp="1"/>
          </p:cNvSpPr>
          <p:nvPr>
            <p:ph type="sldNum" sz="quarter" idx="11"/>
          </p:nvPr>
        </p:nvSpPr>
        <p:spPr/>
        <p:txBody>
          <a:bodyPr/>
          <a:lstStyle/>
          <a:p>
            <a:fld id="{F6EFC63E-F8D9-44BB-A462-AC735E845F95}" type="slidenum">
              <a:rPr lang="en-US" smtClean="0"/>
              <a:pPr/>
              <a:t>5</a:t>
            </a:fld>
            <a:endParaRPr lang="en-US"/>
          </a:p>
        </p:txBody>
      </p:sp>
      <p:pic>
        <p:nvPicPr>
          <p:cNvPr id="10" name="Picture 9" descr="\\Share01.ngst.northgrum.com\SP\67FireBarrier\Photos\2014 Photos\Test Stand 1.JPG"/>
          <p:cNvPicPr/>
          <p:nvPr/>
        </p:nvPicPr>
        <p:blipFill>
          <a:blip r:embed="rId3">
            <a:extLst>
              <a:ext uri="{28A0092B-C50C-407E-A947-70E740481C1C}">
                <a14:useLocalDpi xmlns:a14="http://schemas.microsoft.com/office/drawing/2010/main" val="0"/>
              </a:ext>
            </a:extLst>
          </a:blip>
          <a:srcRect/>
          <a:stretch>
            <a:fillRect/>
          </a:stretch>
        </p:blipFill>
        <p:spPr bwMode="auto">
          <a:xfrm>
            <a:off x="3385688" y="1109830"/>
            <a:ext cx="5524500" cy="5524500"/>
          </a:xfrm>
          <a:prstGeom prst="rect">
            <a:avLst/>
          </a:prstGeom>
          <a:noFill/>
          <a:ln w="9525">
            <a:noFill/>
            <a:miter lim="800000"/>
            <a:headEnd/>
            <a:tailEnd/>
          </a:ln>
          <a:extLst/>
        </p:spPr>
      </p:pic>
      <p:sp>
        <p:nvSpPr>
          <p:cNvPr id="6" name="TextBox 5"/>
          <p:cNvSpPr txBox="1"/>
          <p:nvPr/>
        </p:nvSpPr>
        <p:spPr>
          <a:xfrm>
            <a:off x="6141255" y="6585464"/>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36761845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r>
              <a:rPr lang="en-US" b="1" dirty="0"/>
              <a:t>Air and Fuel Heat Exchanger Cart</a:t>
            </a:r>
            <a:endParaRPr lang="en-US" i="1" dirty="0"/>
          </a:p>
        </p:txBody>
      </p:sp>
      <p:sp>
        <p:nvSpPr>
          <p:cNvPr id="7172" name="Rectangle 25"/>
          <p:cNvSpPr>
            <a:spLocks noGrp="1" noChangeArrowheads="1"/>
          </p:cNvSpPr>
          <p:nvPr>
            <p:ph idx="1"/>
          </p:nvPr>
        </p:nvSpPr>
        <p:spPr>
          <a:xfrm>
            <a:off x="139337" y="1351035"/>
            <a:ext cx="4580708" cy="5205867"/>
          </a:xfrm>
        </p:spPr>
        <p:txBody>
          <a:bodyPr>
            <a:normAutofit/>
          </a:bodyPr>
          <a:lstStyle/>
          <a:p>
            <a:r>
              <a:rPr lang="en-US" dirty="0"/>
              <a:t>The fuel line was special designed to control the temperature of the fuel coming into the burning using the cooling water jacket without contaminated the fuel supply. </a:t>
            </a:r>
            <a:endParaRPr lang="en-US" dirty="0" smtClean="0"/>
          </a:p>
          <a:p>
            <a:r>
              <a:rPr lang="en-US" dirty="0" smtClean="0"/>
              <a:t>On the cart were the safety shut offs for both the igniter and the fuel supply as well the red light notifying all personnel when in the system was active. The cart is located 20ft away which allows for safe operations in case of emergency.  </a:t>
            </a:r>
            <a:endParaRPr lang="en-US" dirty="0"/>
          </a:p>
        </p:txBody>
      </p:sp>
      <p:sp>
        <p:nvSpPr>
          <p:cNvPr id="7" name="Slide Number Placeholder 6"/>
          <p:cNvSpPr>
            <a:spLocks noGrp="1"/>
          </p:cNvSpPr>
          <p:nvPr>
            <p:ph type="sldNum" sz="quarter" idx="11"/>
          </p:nvPr>
        </p:nvSpPr>
        <p:spPr/>
        <p:txBody>
          <a:bodyPr/>
          <a:lstStyle/>
          <a:p>
            <a:fld id="{F6EFC63E-F8D9-44BB-A462-AC735E845F95}" type="slidenum">
              <a:rPr lang="en-US" smtClean="0"/>
              <a:pPr/>
              <a:t>6</a:t>
            </a:fld>
            <a:endParaRPr lang="en-US"/>
          </a:p>
        </p:txBody>
      </p:sp>
      <p:pic>
        <p:nvPicPr>
          <p:cNvPr id="9" name="Picture 8" descr="\\Share01.ngst.northgrum.com\SP\67FireBarrier\Photos\2014 Photos\12_4_14 Photos\Air Fuel Cart in the ra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26" y="1461883"/>
            <a:ext cx="3910747" cy="43902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41255" y="6544520"/>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29958475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Burner Cart and Steel Plate </a:t>
            </a:r>
          </a:p>
        </p:txBody>
      </p:sp>
      <p:sp>
        <p:nvSpPr>
          <p:cNvPr id="7172" name="Rectangle 25"/>
          <p:cNvSpPr>
            <a:spLocks noGrp="1" noChangeArrowheads="1"/>
          </p:cNvSpPr>
          <p:nvPr>
            <p:ph idx="1"/>
          </p:nvPr>
        </p:nvSpPr>
        <p:spPr>
          <a:xfrm>
            <a:off x="130629" y="1118340"/>
            <a:ext cx="8908868" cy="5205867"/>
          </a:xfrm>
        </p:spPr>
        <p:txBody>
          <a:bodyPr>
            <a:normAutofit/>
          </a:bodyPr>
          <a:lstStyle/>
          <a:p>
            <a:r>
              <a:rPr lang="en-US" dirty="0" smtClean="0"/>
              <a:t>The </a:t>
            </a:r>
            <a:r>
              <a:rPr lang="en-US" dirty="0"/>
              <a:t>fire challenge test stand centers around the burner with a test article mounted directly over it. To prevent fire from wrapping around the test article a steel plate 0.875” thick, 57.75” width by 60” length with a test article size hole cut out in the center was machined and angles were welded into place.</a:t>
            </a:r>
          </a:p>
        </p:txBody>
      </p:sp>
      <p:sp>
        <p:nvSpPr>
          <p:cNvPr id="7" name="Slide Number Placeholder 6"/>
          <p:cNvSpPr>
            <a:spLocks noGrp="1"/>
          </p:cNvSpPr>
          <p:nvPr>
            <p:ph type="sldNum" sz="quarter" idx="11"/>
          </p:nvPr>
        </p:nvSpPr>
        <p:spPr/>
        <p:txBody>
          <a:bodyPr/>
          <a:lstStyle/>
          <a:p>
            <a:fld id="{F6EFC63E-F8D9-44BB-A462-AC735E845F95}" type="slidenum">
              <a:rPr lang="en-US" smtClean="0"/>
              <a:pPr/>
              <a:t>7</a:t>
            </a:fld>
            <a:endParaRPr lang="en-US"/>
          </a:p>
        </p:txBody>
      </p:sp>
      <p:sp>
        <p:nvSpPr>
          <p:cNvPr id="3" name="TextBox 2"/>
          <p:cNvSpPr txBox="1"/>
          <p:nvPr/>
        </p:nvSpPr>
        <p:spPr>
          <a:xfrm>
            <a:off x="5011850" y="3049432"/>
            <a:ext cx="3413761"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Steel Plate </a:t>
            </a:r>
            <a:endParaRPr lang="en-US" sz="1600" b="1" dirty="0">
              <a:latin typeface="Arial" pitchFamily="34" charset="0"/>
              <a:cs typeface="Arial" pitchFamily="34" charset="0"/>
            </a:endParaRPr>
          </a:p>
        </p:txBody>
      </p:sp>
      <p:pic>
        <p:nvPicPr>
          <p:cNvPr id="13" name="Picture 12" descr="Sample Plate.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1850" y="3425697"/>
            <a:ext cx="3413760" cy="3129901"/>
          </a:xfrm>
          <a:prstGeom prst="rect">
            <a:avLst/>
          </a:prstGeom>
          <a:noFill/>
          <a:ln>
            <a:noFill/>
          </a:ln>
        </p:spPr>
      </p:pic>
      <p:pic>
        <p:nvPicPr>
          <p:cNvPr id="14" name="Picture 13" descr="S:\ngst\Share01\SP\67FireBarrier\Photos\2014 Photos\Testing Photos need to sort\261_1204\Flame View startup burn low emission 1.JPG"/>
          <p:cNvPicPr/>
          <p:nvPr/>
        </p:nvPicPr>
        <p:blipFill rotWithShape="1">
          <a:blip r:embed="rId4">
            <a:extLst>
              <a:ext uri="{28A0092B-C50C-407E-A947-70E740481C1C}">
                <a14:useLocalDpi xmlns:a14="http://schemas.microsoft.com/office/drawing/2010/main" val="0"/>
              </a:ext>
            </a:extLst>
          </a:blip>
          <a:srcRect l="12179" t="58760" r="42635" b="2672"/>
          <a:stretch/>
        </p:blipFill>
        <p:spPr bwMode="auto">
          <a:xfrm>
            <a:off x="765390" y="3425698"/>
            <a:ext cx="3286488" cy="3129901"/>
          </a:xfrm>
          <a:prstGeom prst="rect">
            <a:avLst/>
          </a:prstGeom>
          <a:noFill/>
          <a:ln>
            <a:noFill/>
          </a:ln>
          <a:extLst>
            <a:ext uri="{53640926-AAD7-44D8-BBD7-CCE9431645EC}">
              <a14:shadowObscured xmlns:a14="http://schemas.microsoft.com/office/drawing/2010/main"/>
            </a:ext>
          </a:extLst>
        </p:spPr>
      </p:pic>
      <p:sp>
        <p:nvSpPr>
          <p:cNvPr id="15" name="TextBox 14"/>
          <p:cNvSpPr txBox="1"/>
          <p:nvPr/>
        </p:nvSpPr>
        <p:spPr>
          <a:xfrm>
            <a:off x="765390" y="3093300"/>
            <a:ext cx="3286488"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Burner Cart </a:t>
            </a:r>
            <a:endParaRPr lang="en-US" sz="1600" b="1" dirty="0">
              <a:latin typeface="Arial" pitchFamily="34" charset="0"/>
              <a:cs typeface="Arial" pitchFamily="34" charset="0"/>
            </a:endParaRPr>
          </a:p>
        </p:txBody>
      </p:sp>
      <p:sp>
        <p:nvSpPr>
          <p:cNvPr id="9" name="TextBox 8"/>
          <p:cNvSpPr txBox="1"/>
          <p:nvPr/>
        </p:nvSpPr>
        <p:spPr>
          <a:xfrm>
            <a:off x="6141255" y="6544520"/>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23221297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Moving the plate into position</a:t>
            </a:r>
          </a:p>
        </p:txBody>
      </p:sp>
      <p:sp>
        <p:nvSpPr>
          <p:cNvPr id="7172" name="Rectangle 25"/>
          <p:cNvSpPr>
            <a:spLocks noGrp="1" noChangeArrowheads="1"/>
          </p:cNvSpPr>
          <p:nvPr>
            <p:ph idx="1"/>
          </p:nvPr>
        </p:nvSpPr>
        <p:spPr>
          <a:xfrm>
            <a:off x="130629" y="1118340"/>
            <a:ext cx="8908868" cy="5205867"/>
          </a:xfrm>
        </p:spPr>
        <p:txBody>
          <a:bodyPr>
            <a:normAutofit/>
          </a:bodyPr>
          <a:lstStyle/>
          <a:p>
            <a:r>
              <a:rPr lang="en-US" dirty="0"/>
              <a:t>The design engineers decided to move the test samples from a staging position to the test position by installing a railing system for the plate. To move the heavy plate, the engineers designed and fabricated an air ram cylinder. When the actuator was powered on the plate would deploy over the burner, when the off the system would return into the staging position. </a:t>
            </a:r>
          </a:p>
        </p:txBody>
      </p:sp>
      <p:sp>
        <p:nvSpPr>
          <p:cNvPr id="7" name="Slide Number Placeholder 6"/>
          <p:cNvSpPr>
            <a:spLocks noGrp="1"/>
          </p:cNvSpPr>
          <p:nvPr>
            <p:ph type="sldNum" sz="quarter" idx="11"/>
          </p:nvPr>
        </p:nvSpPr>
        <p:spPr/>
        <p:txBody>
          <a:bodyPr/>
          <a:lstStyle/>
          <a:p>
            <a:fld id="{F6EFC63E-F8D9-44BB-A462-AC735E845F95}" type="slidenum">
              <a:rPr lang="en-US" smtClean="0"/>
              <a:pPr/>
              <a:t>8</a:t>
            </a:fld>
            <a:endParaRPr lang="en-US"/>
          </a:p>
        </p:txBody>
      </p:sp>
      <p:pic>
        <p:nvPicPr>
          <p:cNvPr id="8" name="Picture 7" descr="S:\ngst\Share01\SP\67FireBarrier\Test 2018\Photos\Pictures and Videos\Test Stand Pics\Retracted Position Burner 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033" y="3220563"/>
            <a:ext cx="3905794" cy="3276357"/>
          </a:xfrm>
          <a:prstGeom prst="rect">
            <a:avLst/>
          </a:prstGeom>
          <a:noFill/>
          <a:ln>
            <a:noFill/>
          </a:ln>
        </p:spPr>
      </p:pic>
      <p:pic>
        <p:nvPicPr>
          <p:cNvPr id="9" name="Picture 8"/>
          <p:cNvPicPr/>
          <p:nvPr/>
        </p:nvPicPr>
        <p:blipFill>
          <a:blip r:embed="rId4"/>
          <a:stretch>
            <a:fillRect/>
          </a:stretch>
        </p:blipFill>
        <p:spPr>
          <a:xfrm>
            <a:off x="4745948" y="3220563"/>
            <a:ext cx="3901663" cy="3319386"/>
          </a:xfrm>
          <a:prstGeom prst="rect">
            <a:avLst/>
          </a:prstGeom>
        </p:spPr>
      </p:pic>
      <p:sp>
        <p:nvSpPr>
          <p:cNvPr id="2" name="Rectangle 1"/>
          <p:cNvSpPr/>
          <p:nvPr/>
        </p:nvSpPr>
        <p:spPr>
          <a:xfrm>
            <a:off x="4745947" y="2851231"/>
            <a:ext cx="3901663" cy="369332"/>
          </a:xfrm>
          <a:prstGeom prst="rect">
            <a:avLst/>
          </a:prstGeom>
        </p:spPr>
        <p:txBody>
          <a:bodyPr wrap="square">
            <a:spAutoFit/>
          </a:bodyPr>
          <a:lstStyle/>
          <a:p>
            <a:pPr algn="ctr"/>
            <a:r>
              <a:rPr lang="en-US" b="1" dirty="0">
                <a:latin typeface="Arial" panose="020B0604020202020204" pitchFamily="34" charset="0"/>
                <a:ea typeface="Calibri" panose="020F0502020204030204" pitchFamily="34" charset="0"/>
              </a:rPr>
              <a:t>Plate Test Position</a:t>
            </a:r>
            <a:endParaRPr lang="en-US" dirty="0"/>
          </a:p>
        </p:txBody>
      </p:sp>
      <p:sp>
        <p:nvSpPr>
          <p:cNvPr id="10" name="Rectangle 9"/>
          <p:cNvSpPr/>
          <p:nvPr/>
        </p:nvSpPr>
        <p:spPr>
          <a:xfrm>
            <a:off x="411033" y="2851231"/>
            <a:ext cx="3905794" cy="369332"/>
          </a:xfrm>
          <a:prstGeom prst="rect">
            <a:avLst/>
          </a:prstGeom>
        </p:spPr>
        <p:txBody>
          <a:bodyPr wrap="square">
            <a:spAutoFit/>
          </a:bodyPr>
          <a:lstStyle/>
          <a:p>
            <a:pPr algn="ctr"/>
            <a:r>
              <a:rPr lang="en-US" b="1" dirty="0">
                <a:latin typeface="Arial" panose="020B0604020202020204" pitchFamily="34" charset="0"/>
                <a:ea typeface="Calibri" panose="020F0502020204030204" pitchFamily="34" charset="0"/>
              </a:rPr>
              <a:t>Plate </a:t>
            </a:r>
            <a:r>
              <a:rPr lang="en-US" b="1" dirty="0" smtClean="0">
                <a:latin typeface="Arial" panose="020B0604020202020204" pitchFamily="34" charset="0"/>
                <a:ea typeface="Calibri" panose="020F0502020204030204" pitchFamily="34" charset="0"/>
              </a:rPr>
              <a:t>Staging </a:t>
            </a:r>
            <a:r>
              <a:rPr lang="en-US" b="1" dirty="0">
                <a:latin typeface="Arial" panose="020B0604020202020204" pitchFamily="34" charset="0"/>
                <a:ea typeface="Calibri" panose="020F0502020204030204" pitchFamily="34" charset="0"/>
              </a:rPr>
              <a:t>Position</a:t>
            </a:r>
            <a:endParaRPr lang="en-US" dirty="0"/>
          </a:p>
        </p:txBody>
      </p:sp>
      <p:sp>
        <p:nvSpPr>
          <p:cNvPr id="11" name="TextBox 10"/>
          <p:cNvSpPr txBox="1"/>
          <p:nvPr/>
        </p:nvSpPr>
        <p:spPr>
          <a:xfrm>
            <a:off x="6141255" y="6544520"/>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4328632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pPr eaLnBrk="1" hangingPunct="1"/>
            <a:r>
              <a:rPr lang="en-US" b="1" dirty="0" smtClean="0"/>
              <a:t>Testing with 12” panels </a:t>
            </a:r>
          </a:p>
        </p:txBody>
      </p:sp>
      <p:sp>
        <p:nvSpPr>
          <p:cNvPr id="7172" name="Rectangle 25"/>
          <p:cNvSpPr>
            <a:spLocks noGrp="1" noChangeArrowheads="1"/>
          </p:cNvSpPr>
          <p:nvPr>
            <p:ph idx="1"/>
          </p:nvPr>
        </p:nvSpPr>
        <p:spPr>
          <a:xfrm>
            <a:off x="130629" y="1118340"/>
            <a:ext cx="8908868" cy="5205867"/>
          </a:xfrm>
        </p:spPr>
        <p:txBody>
          <a:bodyPr>
            <a:normAutofit/>
          </a:bodyPr>
          <a:lstStyle/>
          <a:p>
            <a:r>
              <a:rPr lang="en-US" dirty="0"/>
              <a:t>The first test campaign used 12” panels. </a:t>
            </a:r>
            <a:r>
              <a:rPr lang="en-US" dirty="0" smtClean="0"/>
              <a:t>Once </a:t>
            </a:r>
            <a:r>
              <a:rPr lang="en-US" dirty="0"/>
              <a:t>the fire was started, the flame engulfed the sample and penetrated through the gaps of the sample plate and the steel plate cutout. The test team sealed the flame leak paths with fireproof felt to prevent flame penetration. But this led design engineers to questioning the size of the panel.   </a:t>
            </a:r>
          </a:p>
        </p:txBody>
      </p:sp>
      <p:sp>
        <p:nvSpPr>
          <p:cNvPr id="7" name="Slide Number Placeholder 6"/>
          <p:cNvSpPr>
            <a:spLocks noGrp="1"/>
          </p:cNvSpPr>
          <p:nvPr>
            <p:ph type="sldNum" sz="quarter" idx="11"/>
          </p:nvPr>
        </p:nvSpPr>
        <p:spPr/>
        <p:txBody>
          <a:bodyPr/>
          <a:lstStyle/>
          <a:p>
            <a:fld id="{F6EFC63E-F8D9-44BB-A462-AC735E845F95}" type="slidenum">
              <a:rPr lang="en-US" smtClean="0"/>
              <a:pPr/>
              <a:t>9</a:t>
            </a:fld>
            <a:endParaRPr lang="en-US"/>
          </a:p>
        </p:txBody>
      </p:sp>
      <p:pic>
        <p:nvPicPr>
          <p:cNvPr id="6" name="Picture 5" descr="Sample 8 flame 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15986" y="2778161"/>
            <a:ext cx="3738154" cy="3927566"/>
          </a:xfrm>
          <a:prstGeom prst="rect">
            <a:avLst/>
          </a:prstGeom>
          <a:noFill/>
          <a:ln>
            <a:noFill/>
          </a:ln>
        </p:spPr>
      </p:pic>
      <p:sp>
        <p:nvSpPr>
          <p:cNvPr id="8" name="TextBox 7"/>
          <p:cNvSpPr txBox="1"/>
          <p:nvPr/>
        </p:nvSpPr>
        <p:spPr>
          <a:xfrm>
            <a:off x="6141255" y="6571816"/>
            <a:ext cx="3002745" cy="307777"/>
          </a:xfrm>
          <a:prstGeom prst="rect">
            <a:avLst/>
          </a:prstGeom>
          <a:noFill/>
        </p:spPr>
        <p:txBody>
          <a:bodyPr wrap="none" rtlCol="0">
            <a:spAutoFit/>
          </a:bodyPr>
          <a:lstStyle/>
          <a:p>
            <a:pPr algn="r"/>
            <a:r>
              <a:rPr lang="en-US" sz="700" dirty="0" smtClean="0">
                <a:latin typeface="Arial" pitchFamily="34" charset="0"/>
                <a:cs typeface="Arial" pitchFamily="34" charset="0"/>
              </a:rPr>
              <a:t>Approved for public release; NG19-1520</a:t>
            </a:r>
          </a:p>
          <a:p>
            <a:pPr algn="r"/>
            <a:r>
              <a:rPr lang="en-US" sz="700" dirty="0">
                <a:latin typeface="Arial" pitchFamily="34" charset="0"/>
                <a:cs typeface="Arial" pitchFamily="34" charset="0"/>
              </a:rPr>
              <a:t>© 2019 Northrop Grumman Systems Corporation. All Rights Reserved.</a:t>
            </a:r>
          </a:p>
        </p:txBody>
      </p:sp>
    </p:spTree>
    <p:extLst>
      <p:ext uri="{BB962C8B-B14F-4D97-AF65-F5344CB8AC3E}">
        <p14:creationId xmlns:p14="http://schemas.microsoft.com/office/powerpoint/2010/main" val="291550725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09192017].potx" id="{FB03041E-A5A8-4A9D-A4C8-9CE2D77BDD8B}" vid="{AEBE2393-E471-4361-B67B-3BEC0B3CB38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1496</Words>
  <Application>Microsoft Office PowerPoint</Application>
  <PresentationFormat>On-screen Show (4:3)</PresentationFormat>
  <Paragraphs>109</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Calibri</vt:lpstr>
      <vt:lpstr>Tahoma</vt:lpstr>
      <vt:lpstr>2012_PPT_TEMPLATE Master Slide</vt:lpstr>
      <vt:lpstr>An Air Framer’s Pursuit of AC 20-135 Testing </vt:lpstr>
      <vt:lpstr>Introduction</vt:lpstr>
      <vt:lpstr>Northrop Grumman’s Area 67 </vt:lpstr>
      <vt:lpstr>FAA AC20-135 Next Gen Fire Burner </vt:lpstr>
      <vt:lpstr>Fire Challenge Test Stand </vt:lpstr>
      <vt:lpstr>Air and Fuel Heat Exchanger Cart</vt:lpstr>
      <vt:lpstr>Burner Cart and Steel Plate </vt:lpstr>
      <vt:lpstr>Moving the plate into position</vt:lpstr>
      <vt:lpstr>Testing with 12” panels </vt:lpstr>
      <vt:lpstr>JIB Boom Crane</vt:lpstr>
      <vt:lpstr>Water and Low Point Drains</vt:lpstr>
      <vt:lpstr>Thermal Imaging Camera</vt:lpstr>
      <vt:lpstr>Flame Characterization Plate </vt:lpstr>
      <vt:lpstr>Lessons Learned </vt:lpstr>
      <vt:lpstr>PowerPoint Presentation</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Prado</dc:creator>
  <cp:lastModifiedBy>Henry, Kathy [US] (AS)</cp:lastModifiedBy>
  <cp:revision>78</cp:revision>
  <dcterms:created xsi:type="dcterms:W3CDTF">2012-01-16T13:16:41Z</dcterms:created>
  <dcterms:modified xsi:type="dcterms:W3CDTF">2019-09-10T21:10:44Z</dcterms:modified>
</cp:coreProperties>
</file>