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43" r:id="rId3"/>
    <p:sldMasterId id="2147483755" r:id="rId4"/>
    <p:sldMasterId id="2147483768" r:id="rId5"/>
    <p:sldMasterId id="2147483781" r:id="rId6"/>
  </p:sldMasterIdLst>
  <p:notesMasterIdLst>
    <p:notesMasterId r:id="rId46"/>
  </p:notesMasterIdLst>
  <p:sldIdLst>
    <p:sldId id="392" r:id="rId7"/>
    <p:sldId id="360" r:id="rId8"/>
    <p:sldId id="420" r:id="rId9"/>
    <p:sldId id="366" r:id="rId10"/>
    <p:sldId id="384" r:id="rId11"/>
    <p:sldId id="385" r:id="rId12"/>
    <p:sldId id="307" r:id="rId13"/>
    <p:sldId id="305" r:id="rId14"/>
    <p:sldId id="300" r:id="rId15"/>
    <p:sldId id="362" r:id="rId16"/>
    <p:sldId id="361" r:id="rId17"/>
    <p:sldId id="387" r:id="rId18"/>
    <p:sldId id="386" r:id="rId19"/>
    <p:sldId id="388" r:id="rId20"/>
    <p:sldId id="389" r:id="rId21"/>
    <p:sldId id="399" r:id="rId22"/>
    <p:sldId id="404" r:id="rId23"/>
    <p:sldId id="373" r:id="rId24"/>
    <p:sldId id="406" r:id="rId25"/>
    <p:sldId id="393" r:id="rId26"/>
    <p:sldId id="394" r:id="rId27"/>
    <p:sldId id="415" r:id="rId28"/>
    <p:sldId id="416" r:id="rId29"/>
    <p:sldId id="421" r:id="rId30"/>
    <p:sldId id="422" r:id="rId31"/>
    <p:sldId id="432" r:id="rId32"/>
    <p:sldId id="423" r:id="rId33"/>
    <p:sldId id="433" r:id="rId34"/>
    <p:sldId id="424" r:id="rId35"/>
    <p:sldId id="425" r:id="rId36"/>
    <p:sldId id="426" r:id="rId37"/>
    <p:sldId id="427" r:id="rId38"/>
    <p:sldId id="429" r:id="rId39"/>
    <p:sldId id="430" r:id="rId40"/>
    <p:sldId id="431" r:id="rId41"/>
    <p:sldId id="435" r:id="rId42"/>
    <p:sldId id="436" r:id="rId43"/>
    <p:sldId id="390" r:id="rId44"/>
    <p:sldId id="434" r:id="rId4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6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9"/>
          </a:xfrm>
          <a:prstGeom prst="rect">
            <a:avLst/>
          </a:prstGeom>
        </p:spPr>
        <p:txBody>
          <a:bodyPr vert="horz" lIns="95207" tIns="47604" rIns="95207" bIns="4760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3" y="0"/>
            <a:ext cx="3170583" cy="480389"/>
          </a:xfrm>
          <a:prstGeom prst="rect">
            <a:avLst/>
          </a:prstGeom>
        </p:spPr>
        <p:txBody>
          <a:bodyPr vert="horz" lIns="95207" tIns="47604" rIns="95207" bIns="4760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C92768-B90E-4E0F-808D-C0198C3BDAED}" type="datetimeFigureOut">
              <a:rPr lang="en-US"/>
              <a:pPr>
                <a:defRPr/>
              </a:pPr>
              <a:t>10/17/2019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07" tIns="47604" rIns="95207" bIns="47604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7"/>
            <a:ext cx="5850835" cy="4320213"/>
          </a:xfrm>
          <a:prstGeom prst="rect">
            <a:avLst/>
          </a:prstGeom>
        </p:spPr>
        <p:txBody>
          <a:bodyPr vert="horz" lIns="95207" tIns="47604" rIns="95207" bIns="4760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2"/>
            <a:ext cx="3170583" cy="480389"/>
          </a:xfrm>
          <a:prstGeom prst="rect">
            <a:avLst/>
          </a:prstGeom>
        </p:spPr>
        <p:txBody>
          <a:bodyPr vert="horz" lIns="95207" tIns="47604" rIns="95207" bIns="4760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3" y="9119172"/>
            <a:ext cx="3170583" cy="480389"/>
          </a:xfrm>
          <a:prstGeom prst="rect">
            <a:avLst/>
          </a:prstGeom>
        </p:spPr>
        <p:txBody>
          <a:bodyPr vert="horz" lIns="95207" tIns="47604" rIns="95207" bIns="4760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DA5AC4-8D80-46C8-9034-4FFDCB2F68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116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5379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3560" indent="-297523" defTabSz="9553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90092" indent="-238018" defTabSz="95537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66128" indent="-238018" defTabSz="95537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42165" indent="-238018" defTabSz="95537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18202" indent="-238018" defTabSz="95537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94238" indent="-238018" defTabSz="95537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70275" indent="-238018" defTabSz="95537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46311" indent="-238018" defTabSz="95537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7D97B401-3BBD-432E-9842-A972A548F323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1</a:t>
            </a:fld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3560" indent="-29752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90092" indent="-23801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66128" indent="-23801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42165" indent="-23801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18202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94238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70275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46311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14F4BB-0678-48D5-A7D4-257AD4B87FC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A5AC4-8D80-46C8-9034-4FFDCB2F686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728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3560" indent="-29752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90092" indent="-23801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66128" indent="-23801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42165" indent="-23801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18202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94238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70275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46311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A14F4BB-0678-48D5-A7D4-257AD4B87FC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3560" indent="-29752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90092" indent="-23801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66128" indent="-23801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42165" indent="-23801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18202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94238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70275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46311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A14F4BB-0678-48D5-A7D4-257AD4B87FC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01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0EDC6-3CE3-4B3C-ADEF-27C43D7E56AF}" type="datetimeFigureOut">
              <a:rPr lang="en-US"/>
              <a:pPr>
                <a:defRPr/>
              </a:pPr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BFBBF-4A0A-45F5-88DF-CE06968BB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4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8B11F-DDB9-4F23-A311-C1F6E60F5DDE}" type="datetimeFigureOut">
              <a:rPr lang="en-US"/>
              <a:pPr>
                <a:defRPr/>
              </a:pPr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E9401-197B-48D8-84B2-9134E126EE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57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1A680-CE17-4A80-8478-F4124A8627CD}" type="datetimeFigureOut">
              <a:rPr lang="en-US"/>
              <a:pPr>
                <a:defRPr/>
              </a:pPr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98E6D-E023-4E7E-9D4E-33D7E4E73B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09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4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6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55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7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  <a:cs typeface="+mn-cs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  <a:cs typeface="+mn-cs"/>
                </a:rPr>
                <a:t>Administration</a:t>
              </a:r>
            </a:p>
          </p:txBody>
        </p:sp>
      </p:grp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edit master title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85191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30368E95-FE0D-4279-859F-36827E4969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6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61A368A-4618-4894-AFA5-878D06D5BF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39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48DEDB76-5700-4C0F-BEC8-399EBCD981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80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CACA4AB9-1C5B-42E2-BE6B-DE00ECE0DC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29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5F19C3C-2631-44F0-8883-231C924A73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8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02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9D3DC70-9733-438B-8184-0AE2322392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62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BD0CB-3A27-40A6-8A7A-AEB5BAB10C98}" type="datetimeFigureOut">
              <a:rPr lang="en-US"/>
              <a:pPr>
                <a:defRPr/>
              </a:pPr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3595C-C585-4F3D-B6BC-274591A6CD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36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067FFF2-7088-4EB0-9050-CE0C805201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80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577DF96-2E7A-4654-BFB1-5D73A2FC9F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3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953BA7B-8BAB-46F3-94C2-AC0E157018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508125"/>
            <a:ext cx="8050213" cy="43910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25E4555-042A-406E-902A-54A74F4DA1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65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0EDC6-3CE3-4B3C-ADEF-27C43D7E56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BFBBF-4A0A-45F5-88DF-CE06968BB90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6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BD0CB-3A27-40A6-8A7A-AEB5BAB10C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3595C-C585-4F3D-B6BC-274591A6CD5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7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368C-2234-44BD-8471-4E36C967E4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7FD90-D3B5-4454-AC0F-97E24428AE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2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C8203-42C4-4C0A-9911-A3BEAB0DC3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6357F-BAE8-4855-824C-056A44393A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4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0AB01-C10C-4BED-91BE-2371CC9C02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04D8C-8AB7-4FE0-AEDF-A09258A3583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2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0181F-4A42-4961-9336-F136F80509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4C5C3-0092-4185-8FCC-D4E52D838C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6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368C-2234-44BD-8471-4E36C967E418}" type="datetimeFigureOut">
              <a:rPr lang="en-US"/>
              <a:pPr>
                <a:defRPr/>
              </a:pPr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7FD90-D3B5-4454-AC0F-97E24428AE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7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4E0F1-2ACA-4B30-90A6-0F89F83515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60DF4-72CA-4177-91B8-CD117C4BF0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2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7F7F7-1F26-4B4F-9B03-3E1DB6C974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48F05-35F1-4E5D-8CD2-A79472C9BE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82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61E0D-4764-43A2-A65E-D19F269356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11AA9-C228-45A2-B1E4-B7C030A912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2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8B11F-DDB9-4F23-A311-C1F6E60F5D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E9401-197B-48D8-84B2-9134E126EE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90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1A680-CE17-4A80-8478-F4124A8627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98E6D-E023-4E7E-9D4E-33D7E4E73B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7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4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6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55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7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edit master title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53187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30368E95-FE0D-4279-859F-36827E4969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7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61A368A-4618-4894-AFA5-878D06D5BF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8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48DEDB76-5700-4C0F-BEC8-399EBCD981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84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CACA4AB9-1C5B-42E2-BE6B-DE00ECE0DC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23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C8203-42C4-4C0A-9911-A3BEAB0DC329}" type="datetimeFigureOut">
              <a:rPr lang="en-US"/>
              <a:pPr>
                <a:defRPr/>
              </a:pPr>
              <a:t>10/17/2019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6357F-BAE8-4855-824C-056A44393A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1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5F19C3C-2631-44F0-8883-231C924A73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9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0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9D3DC70-9733-438B-8184-0AE2322392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39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067FFF2-7088-4EB0-9050-CE0C805201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0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577DF96-2E7A-4654-BFB1-5D73A2FC9F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5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953BA7B-8BAB-46F3-94C2-AC0E157018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9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508125"/>
            <a:ext cx="8050213" cy="43910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25E4555-042A-406E-902A-54A74F4DA1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7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4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6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55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7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edit master title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291190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30368E95-FE0D-4279-859F-36827E4969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5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61A368A-4618-4894-AFA5-878D06D5BF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7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0AB01-C10C-4BED-91BE-2371CC9C0242}" type="datetimeFigureOut">
              <a:rPr lang="en-US"/>
              <a:pPr>
                <a:defRPr/>
              </a:pPr>
              <a:t>10/17/2019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04D8C-8AB7-4FE0-AEDF-A09258A358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17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48DEDB76-5700-4C0F-BEC8-399EBCD981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6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CACA4AB9-1C5B-42E2-BE6B-DE00ECE0DC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26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5F19C3C-2631-44F0-8883-231C924A73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61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1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9D3DC70-9733-438B-8184-0AE2322392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47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067FFF2-7088-4EB0-9050-CE0C805201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74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577DF96-2E7A-4654-BFB1-5D73A2FC9F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68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953BA7B-8BAB-46F3-94C2-AC0E157018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3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508125"/>
            <a:ext cx="8050213" cy="43910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25E4555-042A-406E-902A-54A74F4DA1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72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4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6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55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7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  <a:cs typeface="+mn-cs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  <a:cs typeface="+mn-cs"/>
                </a:rPr>
                <a:t>Administration</a:t>
              </a:r>
            </a:p>
          </p:txBody>
        </p:sp>
      </p:grp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edit master title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997478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0181F-4A42-4961-9336-F136F805099F}" type="datetimeFigureOut">
              <a:rPr lang="en-US"/>
              <a:pPr>
                <a:defRPr/>
              </a:pPr>
              <a:t>10/17/2019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4C5C3-0092-4185-8FCC-D4E52D838C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CE30A-D123-4BDE-92C1-29570294B6E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38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7D1CD-FEB1-492A-B047-C1C7901855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07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8D713-4CC8-47AE-84F3-4779D05CC28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9DA17-CC95-42D9-939A-3A0D84D33FB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03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EC34E-2735-4E85-A5D6-3EFD8941CC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276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295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0287B-0031-4DB4-BA39-117BC68CB7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318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7BBFD-2F38-47F5-A7EA-E41EF275F3E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07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B9C6-E1D5-45EF-8A63-B9CD406F0EC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71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19255-61D5-4373-AE98-CC9E494838B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52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4E0F1-2ACA-4B30-90A6-0F89F835151B}" type="datetimeFigureOut">
              <a:rPr lang="en-US"/>
              <a:pPr>
                <a:defRPr/>
              </a:pPr>
              <a:t>10/17/2019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60DF4-72CA-4177-91B8-CD117C4BF0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65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508125"/>
            <a:ext cx="8050213" cy="43910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2EE1B-5277-4234-AB15-6E93A6C687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78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7F7F7-1F26-4B4F-9B03-3E1DB6C9743A}" type="datetimeFigureOut">
              <a:rPr lang="en-US"/>
              <a:pPr>
                <a:defRPr/>
              </a:pPr>
              <a:t>10/17/2019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48F05-35F1-4E5D-8CD2-A79472C9BE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2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61E0D-4764-43A2-A65E-D19F26935617}" type="datetimeFigureOut">
              <a:rPr lang="en-US"/>
              <a:pPr>
                <a:defRPr/>
              </a:pPr>
              <a:t>10/17/2019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11AA9-C228-45A2-B1E4-B7C030A912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73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05BEB4-9798-4386-AE09-AC1FBF006CF4}" type="datetimeFigureOut">
              <a:rPr lang="en-US"/>
              <a:pPr>
                <a:defRPr/>
              </a:pPr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512BEA-7155-49D9-8B9A-201565CC43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1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B7820CA-5E37-44FD-9933-8C0E38B3C5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5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6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n-US" sz="1200" b="1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057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2060" name="Picture 26" descr="NEW FAA LOGO"/>
            <p:cNvPicPr>
              <a:picLocks noChangeAspect="1" noChangeArrowheads="1"/>
            </p:cNvPicPr>
            <p:nvPr userDrawn="1"/>
          </p:nvPicPr>
          <p:blipFill>
            <a:blip r:embed="rId15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cs typeface="+mn-cs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cs typeface="+mn-cs"/>
                </a:rPr>
                <a:t>Administration</a:t>
              </a:r>
            </a:p>
          </p:txBody>
        </p:sp>
      </p:grp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rgbClr val="C0C0C0"/>
                </a:solidFill>
                <a:cs typeface="+mn-cs"/>
              </a:rPr>
              <a:t>Heat Release Rate Test Apparatus </a:t>
            </a:r>
            <a:endParaRPr lang="en-US" sz="1200" dirty="0" smtClean="0">
              <a:solidFill>
                <a:srgbClr val="C0C0C0"/>
              </a:solidFill>
              <a:cs typeface="+mn-cs"/>
            </a:endParaRPr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C0C0C0"/>
                </a:solidFill>
                <a:cs typeface="+mn-cs"/>
              </a:rPr>
              <a:t>March 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05BEB4-9798-4386-AE09-AC1FBF006C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512BEA-7155-49D9-8B9A-201565CC43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3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1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B7820CA-5E37-44FD-9933-8C0E38B3C5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5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6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n-US" sz="1200" b="1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057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2060" name="Picture 26" descr="NEW FAA LOGO"/>
            <p:cNvPicPr>
              <a:picLocks noChangeAspect="1" noChangeArrowheads="1"/>
            </p:cNvPicPr>
            <p:nvPr userDrawn="1"/>
          </p:nvPicPr>
          <p:blipFill>
            <a:blip r:embed="rId15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rgbClr val="C0C0C0"/>
                </a:solidFill>
              </a:rPr>
              <a:t>Heat Release Rate Test Apparatus </a:t>
            </a:r>
            <a:endParaRPr lang="en-US" sz="1200" dirty="0" smtClean="0">
              <a:solidFill>
                <a:srgbClr val="C0C0C0"/>
              </a:solidFill>
            </a:endParaRPr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206408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B7820CA-5E37-44FD-9933-8C0E38B3C5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5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6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n-US" sz="1200" b="1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057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2060" name="Picture 26" descr="NEW FAA LOGO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rgbClr val="C0C0C0"/>
                </a:solidFill>
              </a:rPr>
              <a:t>Heat Release Rate Test Apparatus </a:t>
            </a:r>
            <a:endParaRPr lang="en-US" sz="1200" dirty="0" smtClean="0">
              <a:solidFill>
                <a:srgbClr val="C0C0C0"/>
              </a:solidFill>
            </a:endParaRPr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185255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C5C0F3C-57D1-44CF-9A1F-04764E96D3D1}" type="slidenum">
              <a:rPr lang="en-US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n-US" sz="1200" b="1" dirty="0">
              <a:solidFill>
                <a:srgbClr val="FFFFFF"/>
              </a:solidFill>
              <a:latin typeface="Arial" charset="0"/>
              <a:cs typeface="+mn-cs"/>
            </a:endParaRPr>
          </a:p>
        </p:txBody>
      </p:sp>
      <p:grpSp>
        <p:nvGrpSpPr>
          <p:cNvPr id="1033" name="Group 25"/>
          <p:cNvGrpSpPr>
            <a:grpSpLocks/>
          </p:cNvGrpSpPr>
          <p:nvPr userDrawn="1"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6" name="Picture 26" descr="NEW FAA LOGO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cs typeface="+mn-cs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cs typeface="+mn-cs"/>
                </a:rPr>
                <a:t>Administration</a:t>
              </a:r>
            </a:p>
          </p:txBody>
        </p:sp>
      </p:grpSp>
      <p:sp>
        <p:nvSpPr>
          <p:cNvPr id="56349" name="Text Box 29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rgbClr val="FFFFFF"/>
                </a:solidFill>
                <a:cs typeface="+mn-cs"/>
              </a:rPr>
              <a:t>Heat Release Rate Test Apparatus </a:t>
            </a:r>
            <a:endParaRPr lang="en-US" sz="1200" dirty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6350" name="Text Box 30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FFFFFF"/>
                </a:solidFill>
                <a:cs typeface="+mn-cs"/>
              </a:rPr>
              <a:t>October 2019</a:t>
            </a:r>
          </a:p>
        </p:txBody>
      </p:sp>
    </p:spTree>
    <p:extLst>
      <p:ext uri="{BB962C8B-B14F-4D97-AF65-F5344CB8AC3E}">
        <p14:creationId xmlns:p14="http://schemas.microsoft.com/office/powerpoint/2010/main" val="280280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Revised Rate of Heat Release Test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Method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(HR2)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October,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Triennial Conference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Atlantic City, NJ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USA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88988" y="4875213"/>
            <a:ext cx="3800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Michael Burns, FAA </a:t>
            </a:r>
            <a:r>
              <a:rPr lang="en-US" sz="1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</a:t>
            </a:r>
            <a:r>
              <a:rPr lang="en-US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</a:p>
        </p:txBody>
      </p:sp>
    </p:spTree>
    <p:extLst>
      <p:ext uri="{BB962C8B-B14F-4D97-AF65-F5344CB8AC3E}">
        <p14:creationId xmlns:p14="http://schemas.microsoft.com/office/powerpoint/2010/main" val="239395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120575"/>
              </p:ext>
            </p:extLst>
          </p:nvPr>
        </p:nvGraphicFramePr>
        <p:xfrm>
          <a:off x="928688" y="3200400"/>
          <a:ext cx="7286624" cy="3505202"/>
        </p:xfrm>
        <a:graphic>
          <a:graphicData uri="http://schemas.openxmlformats.org/drawingml/2006/table">
            <a:tbl>
              <a:tblPr firstRow="1" firstCol="1" bandRow="1"/>
              <a:tblGrid>
                <a:gridCol w="2304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8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628"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¼ inch Aluminum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Unchanged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Holding Chamber Door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469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Unchanged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Air Distribution Plate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938"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938"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0.036 +/- 0.003 Alum.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Not Specified</a:t>
                      </a:r>
                      <a:endParaRPr lang="en-US" sz="1800" b="0" i="0" u="none" strike="noStrike" baseline="0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Exhaust Stack 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Covering 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(New)</a:t>
                      </a:r>
                      <a:endParaRPr lang="en-US" sz="1800" b="0" i="0" u="none" strike="noStrike" baseline="0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628"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628"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0.125 ± 0.005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Not Specified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1/8 inch Retaining Rod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469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628"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0.048 ± 0.004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(0.049 ± 0.002)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Main Body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469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Not Specified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Globar Pan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469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Not Specified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Holding Chamber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469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Not Specified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Second Stage Plate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469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Not Specified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Lower Air Plenum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85800" y="851357"/>
            <a:ext cx="7696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Insulation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Thermal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conductivity criteria specified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Overlap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criteria specified</a:t>
            </a: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Component metal thickness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&amp;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tolerances table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228600"/>
            <a:ext cx="77724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Standardized Construction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9700" y="2669232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New          	    Previous	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Component</a:t>
            </a:r>
          </a:p>
        </p:txBody>
      </p:sp>
    </p:spTree>
    <p:extLst>
      <p:ext uri="{BB962C8B-B14F-4D97-AF65-F5344CB8AC3E}">
        <p14:creationId xmlns:p14="http://schemas.microsoft.com/office/powerpoint/2010/main" val="425035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283256"/>
              </p:ext>
            </p:extLst>
          </p:nvPr>
        </p:nvGraphicFramePr>
        <p:xfrm>
          <a:off x="914400" y="1905003"/>
          <a:ext cx="7238999" cy="4571996"/>
        </p:xfrm>
        <a:graphic>
          <a:graphicData uri="http://schemas.openxmlformats.org/drawingml/2006/table">
            <a:tbl>
              <a:tblPr firstRow="1" firstCol="1" bandRow="1"/>
              <a:tblGrid>
                <a:gridCol w="2289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1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23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0.042 ± 0.004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(0.042 ± 0.002)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Diamond Mask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104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23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0.036 ± 0.003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(0.030 ± 0.008)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Reflector Plate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104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24-Gauge Steal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Sample Holder Plate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104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23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0.030 ± 0.003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(0.031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± 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0.002)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Outer Pyramid (Removed)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104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Not Specified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Radiation Doors (2)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104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23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0.018 ± 0.002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Unchanged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Inner </a:t>
                      </a: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Pyramid 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(Modified)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104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Unchanged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Chimney (Removed)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104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Unchanged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Baffle 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Plate (Removed)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7104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Unchanged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Sample Holders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7104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Unchanged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Holder Spring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7104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Unchanged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Retaining Ring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 noGrp="1"/>
          </p:cNvSpPr>
          <p:nvPr>
            <p:ph type="ctrTitle"/>
          </p:nvPr>
        </p:nvSpPr>
        <p:spPr bwMode="auto">
          <a:xfrm>
            <a:off x="685800" y="228600"/>
            <a:ext cx="77724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Standardized Construction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1371600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New          	    Previous	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Component</a:t>
            </a:r>
          </a:p>
        </p:txBody>
      </p:sp>
    </p:spTree>
    <p:extLst>
      <p:ext uri="{BB962C8B-B14F-4D97-AF65-F5344CB8AC3E}">
        <p14:creationId xmlns:p14="http://schemas.microsoft.com/office/powerpoint/2010/main" val="120431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HR2 Exhaust Assembly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3999"/>
            <a:ext cx="8285163" cy="524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0400" y="1969532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1” Stiffening Doubler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5747266"/>
            <a:ext cx="1828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1” Flange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6477000"/>
            <a:ext cx="419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76750" y="6444734"/>
            <a:ext cx="419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46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ctrTitle"/>
          </p:nvPr>
        </p:nvSpPr>
        <p:spPr bwMode="auto">
          <a:xfrm>
            <a:off x="685800" y="228600"/>
            <a:ext cx="77724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Standardized Construction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76275" y="917912"/>
            <a:ext cx="82296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dirty="0" smtClean="0">
                <a:latin typeface="Times New Roman"/>
                <a:ea typeface="Times New Roman"/>
              </a:rPr>
              <a:t>Exhaust stack mounting</a:t>
            </a:r>
            <a:endParaRPr lang="en-US" sz="2000" dirty="0">
              <a:latin typeface="Times New Roman"/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 smtClean="0">
                <a:latin typeface="Times New Roman"/>
                <a:ea typeface="Times New Roman"/>
              </a:rPr>
              <a:t>#10-32 </a:t>
            </a:r>
            <a:r>
              <a:rPr lang="en-US" sz="2000" dirty="0">
                <a:latin typeface="Times New Roman"/>
                <a:ea typeface="Times New Roman"/>
              </a:rPr>
              <a:t>x ¾” </a:t>
            </a:r>
            <a:r>
              <a:rPr lang="en-US" sz="2000" dirty="0" smtClean="0">
                <a:latin typeface="Times New Roman"/>
                <a:ea typeface="Times New Roman"/>
              </a:rPr>
              <a:t>bolts </a:t>
            </a:r>
            <a:r>
              <a:rPr lang="en-US" sz="2000" dirty="0">
                <a:latin typeface="Times New Roman"/>
                <a:ea typeface="Times New Roman"/>
              </a:rPr>
              <a:t>/ </a:t>
            </a:r>
            <a:r>
              <a:rPr lang="en-US" sz="2000" dirty="0" smtClean="0">
                <a:latin typeface="Times New Roman"/>
                <a:ea typeface="Times New Roman"/>
              </a:rPr>
              <a:t>washers </a:t>
            </a:r>
            <a:r>
              <a:rPr lang="en-US" sz="2000" dirty="0">
                <a:latin typeface="Times New Roman"/>
                <a:ea typeface="Times New Roman"/>
              </a:rPr>
              <a:t>/ </a:t>
            </a:r>
            <a:r>
              <a:rPr lang="en-US" sz="2000" dirty="0" smtClean="0">
                <a:latin typeface="Times New Roman"/>
                <a:ea typeface="Times New Roman"/>
              </a:rPr>
              <a:t>nuts (28)</a:t>
            </a:r>
            <a:endParaRPr lang="en-US" sz="2000" dirty="0">
              <a:latin typeface="Times New Roman"/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 smtClean="0">
                <a:latin typeface="Times New Roman"/>
                <a:ea typeface="Times New Roman"/>
              </a:rPr>
              <a:t>Stiffening </a:t>
            </a:r>
            <a:r>
              <a:rPr lang="en-US" sz="2000" dirty="0" err="1" smtClean="0">
                <a:latin typeface="Times New Roman"/>
                <a:ea typeface="Times New Roman"/>
              </a:rPr>
              <a:t>doubler</a:t>
            </a:r>
            <a:r>
              <a:rPr lang="en-US" sz="2000" dirty="0" smtClean="0">
                <a:latin typeface="Times New Roman"/>
                <a:ea typeface="Times New Roman"/>
              </a:rPr>
              <a:t> and gasket </a:t>
            </a:r>
            <a:endParaRPr lang="en-US" sz="2000" dirty="0">
              <a:latin typeface="Times New Roman"/>
              <a:ea typeface="Times New Roman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Insulation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 smtClean="0">
                <a:latin typeface="Times New Roman"/>
                <a:ea typeface="Times New Roman"/>
              </a:rPr>
              <a:t>0.036 </a:t>
            </a:r>
            <a:r>
              <a:rPr lang="en-US" sz="2000" dirty="0">
                <a:latin typeface="Times New Roman"/>
                <a:ea typeface="Times New Roman"/>
              </a:rPr>
              <a:t>+/- 0.003 Aluminum </a:t>
            </a:r>
            <a:r>
              <a:rPr lang="en-US" sz="2000" dirty="0" smtClean="0">
                <a:latin typeface="Times New Roman"/>
                <a:ea typeface="Times New Roman"/>
              </a:rPr>
              <a:t>covering</a:t>
            </a:r>
            <a:endParaRPr lang="en-US" sz="2000" dirty="0">
              <a:latin typeface="Times New Roman"/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 smtClean="0">
                <a:latin typeface="Times New Roman"/>
                <a:ea typeface="Times New Roman"/>
              </a:rPr>
              <a:t>No </a:t>
            </a:r>
            <a:r>
              <a:rPr lang="en-US" sz="2000" dirty="0">
                <a:latin typeface="Times New Roman"/>
                <a:ea typeface="Times New Roman"/>
              </a:rPr>
              <a:t>substitutions permitted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1100" dirty="0" smtClean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dirty="0" smtClean="0">
                <a:latin typeface="Times New Roman"/>
                <a:ea typeface="Times New Roman"/>
              </a:rPr>
              <a:t>Main body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 smtClean="0">
                <a:latin typeface="Times New Roman"/>
                <a:ea typeface="Times New Roman"/>
              </a:rPr>
              <a:t>Dimensions</a:t>
            </a:r>
            <a:endParaRPr lang="en-US" sz="2000" dirty="0">
              <a:latin typeface="Times New Roman"/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Observation window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Inner radiation doors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Rear globar pan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Reflector plate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Diamond plate shaft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Upper </a:t>
            </a:r>
            <a:r>
              <a:rPr lang="en-US" sz="2000" dirty="0" smtClean="0">
                <a:latin typeface="Times New Roman"/>
                <a:ea typeface="Times New Roman"/>
              </a:rPr>
              <a:t>pilot / Calibration burner</a:t>
            </a:r>
            <a:endParaRPr lang="en-US" sz="2000" dirty="0">
              <a:latin typeface="Times New Roman"/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Second </a:t>
            </a:r>
            <a:r>
              <a:rPr lang="en-US" sz="2000" dirty="0" smtClean="0">
                <a:latin typeface="Times New Roman"/>
                <a:ea typeface="Times New Roman"/>
              </a:rPr>
              <a:t>Stage Plate</a:t>
            </a:r>
            <a:endParaRPr lang="en-US" sz="2000" dirty="0">
              <a:latin typeface="Times New Roman"/>
              <a:ea typeface="Times New Roman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r>
              <a:rPr lang="en-US" sz="2000" dirty="0">
                <a:latin typeface="Times New Roman"/>
                <a:ea typeface="Times New Roman"/>
              </a:rPr>
              <a:t>Hole pattern </a:t>
            </a:r>
            <a:r>
              <a:rPr lang="en-US" sz="2000" dirty="0" smtClean="0">
                <a:latin typeface="Times New Roman"/>
                <a:ea typeface="Times New Roman"/>
              </a:rPr>
              <a:t>(centered </a:t>
            </a:r>
            <a:r>
              <a:rPr lang="en-US" sz="2000" dirty="0">
                <a:latin typeface="Times New Roman"/>
                <a:ea typeface="Times New Roman"/>
              </a:rPr>
              <a:t>in </a:t>
            </a:r>
            <a:r>
              <a:rPr lang="en-US" sz="2000" dirty="0" smtClean="0">
                <a:latin typeface="Times New Roman"/>
                <a:ea typeface="Times New Roman"/>
              </a:rPr>
              <a:t>chamber</a:t>
            </a:r>
            <a:r>
              <a:rPr lang="en-US" sz="2000" dirty="0">
                <a:latin typeface="Times New Roman"/>
                <a:ea typeface="Times New Roman"/>
              </a:rPr>
              <a:t>)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r>
              <a:rPr lang="en-US" sz="2000" dirty="0">
                <a:latin typeface="Times New Roman"/>
                <a:ea typeface="Times New Roman"/>
              </a:rPr>
              <a:t>Perimeter sealed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r>
              <a:rPr lang="en-US" sz="2000" dirty="0">
                <a:latin typeface="Times New Roman"/>
                <a:ea typeface="Times New Roman"/>
              </a:rPr>
              <a:t>Removable</a:t>
            </a:r>
            <a:endParaRPr lang="en-US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540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ctrTitle"/>
          </p:nvPr>
        </p:nvSpPr>
        <p:spPr bwMode="auto">
          <a:xfrm>
            <a:off x="685800" y="228600"/>
            <a:ext cx="77724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Standardized Construction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18038" y="1012825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/>
                <a:ea typeface="Times New Roman"/>
              </a:rPr>
              <a:t>Holding </a:t>
            </a:r>
            <a:r>
              <a:rPr lang="en-US" sz="2400" dirty="0" smtClean="0">
                <a:latin typeface="Times New Roman"/>
                <a:ea typeface="Times New Roman"/>
              </a:rPr>
              <a:t>chamber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400" dirty="0" smtClean="0">
                <a:latin typeface="Times New Roman"/>
                <a:ea typeface="Times New Roman"/>
              </a:rPr>
              <a:t>Dimensions</a:t>
            </a:r>
            <a:endParaRPr lang="en-US" sz="2400" dirty="0">
              <a:latin typeface="Times New Roman"/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400" dirty="0">
                <a:latin typeface="Times New Roman"/>
                <a:ea typeface="Times New Roman"/>
              </a:rPr>
              <a:t>Outer door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400" dirty="0">
                <a:latin typeface="Times New Roman"/>
                <a:ea typeface="Times New Roman"/>
              </a:rPr>
              <a:t>Preheat sample position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400" dirty="0" smtClean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/>
                <a:ea typeface="Times New Roman"/>
              </a:rPr>
              <a:t>Specimen holder </a:t>
            </a:r>
            <a:r>
              <a:rPr lang="en-US" sz="2400" dirty="0">
                <a:latin typeface="Times New Roman"/>
                <a:ea typeface="Times New Roman"/>
              </a:rPr>
              <a:t>/ </a:t>
            </a:r>
            <a:r>
              <a:rPr lang="en-US" sz="2400" dirty="0" smtClean="0">
                <a:latin typeface="Times New Roman"/>
                <a:ea typeface="Times New Roman"/>
              </a:rPr>
              <a:t>components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400" dirty="0" smtClean="0">
                <a:latin typeface="Times New Roman"/>
                <a:ea typeface="Times New Roman"/>
              </a:rPr>
              <a:t>Dimensions</a:t>
            </a:r>
            <a:endParaRPr lang="en-US" sz="2400" dirty="0">
              <a:latin typeface="Times New Roman"/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400" dirty="0">
                <a:latin typeface="Times New Roman"/>
                <a:ea typeface="Times New Roman"/>
              </a:rPr>
              <a:t>Retaining </a:t>
            </a:r>
            <a:r>
              <a:rPr lang="en-US" sz="2400" dirty="0" smtClean="0">
                <a:latin typeface="Times New Roman"/>
                <a:ea typeface="Times New Roman"/>
              </a:rPr>
              <a:t>ring</a:t>
            </a:r>
            <a:endParaRPr lang="en-US" sz="2400" dirty="0">
              <a:latin typeface="Times New Roman"/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400" dirty="0">
                <a:latin typeface="Times New Roman"/>
                <a:ea typeface="Times New Roman"/>
              </a:rPr>
              <a:t>Spring </a:t>
            </a:r>
            <a:r>
              <a:rPr lang="en-US" sz="2400" dirty="0" smtClean="0">
                <a:latin typeface="Times New Roman"/>
                <a:ea typeface="Times New Roman"/>
              </a:rPr>
              <a:t>plate</a:t>
            </a:r>
            <a:endParaRPr lang="en-US" sz="2400" dirty="0">
              <a:latin typeface="Times New Roman"/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400" dirty="0">
                <a:latin typeface="Times New Roman"/>
                <a:ea typeface="Times New Roman"/>
              </a:rPr>
              <a:t>Retaining </a:t>
            </a:r>
            <a:r>
              <a:rPr lang="en-US" sz="2400" dirty="0" smtClean="0">
                <a:latin typeface="Times New Roman"/>
                <a:ea typeface="Times New Roman"/>
              </a:rPr>
              <a:t>rod</a:t>
            </a:r>
            <a:endParaRPr lang="en-US" sz="2400" dirty="0">
              <a:latin typeface="Times New Roman"/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400" dirty="0">
                <a:latin typeface="Times New Roman"/>
                <a:ea typeface="Times New Roman"/>
              </a:rPr>
              <a:t>Drip </a:t>
            </a:r>
            <a:r>
              <a:rPr lang="en-US" sz="2400" dirty="0" smtClean="0">
                <a:latin typeface="Times New Roman"/>
                <a:ea typeface="Times New Roman"/>
              </a:rPr>
              <a:t>pan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400" dirty="0" smtClean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/>
                <a:ea typeface="Times New Roman"/>
              </a:rPr>
              <a:t>HFG </a:t>
            </a:r>
            <a:r>
              <a:rPr lang="en-US" sz="2400" dirty="0">
                <a:latin typeface="Times New Roman"/>
                <a:ea typeface="Times New Roman"/>
              </a:rPr>
              <a:t>Mounting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400" dirty="0">
                <a:latin typeface="Times New Roman"/>
                <a:ea typeface="Times New Roman"/>
              </a:rPr>
              <a:t>Corner HFG position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400" dirty="0" smtClean="0">
                <a:latin typeface="Times New Roman"/>
                <a:ea typeface="Times New Roman"/>
              </a:rPr>
              <a:t>Refractory board (thickness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r>
              <a:rPr lang="en-US" sz="2400" dirty="0" smtClean="0">
                <a:latin typeface="Times New Roman"/>
                <a:ea typeface="Times New Roman"/>
              </a:rPr>
              <a:t>density, HFG </a:t>
            </a:r>
            <a:r>
              <a:rPr lang="en-US" sz="2400" dirty="0">
                <a:latin typeface="Times New Roman"/>
                <a:ea typeface="Times New Roman"/>
              </a:rPr>
              <a:t>flush mount</a:t>
            </a:r>
            <a:r>
              <a:rPr lang="en-US" sz="2400" dirty="0" smtClean="0">
                <a:latin typeface="Times New Roman"/>
                <a:ea typeface="Times New Roman"/>
              </a:rPr>
              <a:t>)</a:t>
            </a:r>
            <a:endParaRPr lang="en-US" sz="24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197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ctrTitle"/>
          </p:nvPr>
        </p:nvSpPr>
        <p:spPr bwMode="auto">
          <a:xfrm>
            <a:off x="685800" y="228600"/>
            <a:ext cx="77724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Standardized </a:t>
            </a:r>
            <a:r>
              <a:rPr lang="en-US" sz="4000" dirty="0">
                <a:latin typeface="Times New Roman"/>
                <a:ea typeface="Times New Roman"/>
              </a:rPr>
              <a:t>Thermopile / Globars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4850" y="1066800"/>
            <a:ext cx="82296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latin typeface="Times New Roman"/>
                <a:ea typeface="Times New Roman"/>
              </a:rPr>
              <a:t>Thermopile </a:t>
            </a:r>
            <a:r>
              <a:rPr lang="en-US" sz="2400" dirty="0" smtClean="0">
                <a:latin typeface="Times New Roman"/>
                <a:ea typeface="Times New Roman"/>
              </a:rPr>
              <a:t>System</a:t>
            </a:r>
            <a:endParaRPr lang="en-US" sz="2400" dirty="0">
              <a:latin typeface="Times New Roman"/>
              <a:ea typeface="Times New Roman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400" dirty="0" smtClean="0">
                <a:latin typeface="Times New Roman"/>
                <a:ea typeface="Times New Roman"/>
              </a:rPr>
              <a:t>New thermocouples (5 hot zone; 1 cold zone)</a:t>
            </a:r>
            <a:endParaRPr lang="en-US" sz="2400" dirty="0">
              <a:latin typeface="Times New Roman"/>
              <a:ea typeface="Times New Roman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400" dirty="0" smtClean="0">
                <a:latin typeface="Times New Roman"/>
                <a:ea typeface="Times New Roman"/>
              </a:rPr>
              <a:t>12 </a:t>
            </a:r>
            <a:r>
              <a:rPr lang="en-US" sz="2400" dirty="0">
                <a:latin typeface="Times New Roman"/>
                <a:ea typeface="Times New Roman"/>
              </a:rPr>
              <a:t>inch </a:t>
            </a:r>
            <a:r>
              <a:rPr lang="en-US" sz="2400" dirty="0" smtClean="0">
                <a:latin typeface="Times New Roman"/>
                <a:ea typeface="Times New Roman"/>
              </a:rPr>
              <a:t>TC maximum length limit</a:t>
            </a:r>
            <a:endParaRPr lang="en-US" sz="2400" dirty="0">
              <a:latin typeface="Times New Roman"/>
              <a:ea typeface="Times New Roman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400" dirty="0" smtClean="0">
                <a:latin typeface="Times New Roman"/>
                <a:ea typeface="Times New Roman"/>
              </a:rPr>
              <a:t>24 gauge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r>
              <a:rPr lang="en-US" sz="2400" dirty="0" smtClean="0">
                <a:latin typeface="Times New Roman"/>
                <a:ea typeface="Times New Roman"/>
              </a:rPr>
              <a:t>solid conductor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r>
              <a:rPr lang="en-US" sz="2400" dirty="0" smtClean="0">
                <a:latin typeface="Times New Roman"/>
                <a:ea typeface="Times New Roman"/>
              </a:rPr>
              <a:t>thermocouple grade wire</a:t>
            </a:r>
            <a:endParaRPr lang="en-US" sz="2400" dirty="0">
              <a:latin typeface="Times New Roman"/>
              <a:ea typeface="Times New Roman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400" dirty="0" smtClean="0">
                <a:latin typeface="Times New Roman"/>
                <a:ea typeface="Times New Roman"/>
              </a:rPr>
              <a:t>Quick disconnects</a:t>
            </a:r>
            <a:endParaRPr lang="en-US" sz="2400" dirty="0">
              <a:latin typeface="Times New Roman"/>
              <a:ea typeface="Times New Roman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400" dirty="0" smtClean="0">
                <a:latin typeface="Times New Roman"/>
                <a:ea typeface="Times New Roman"/>
              </a:rPr>
              <a:t>Cold junction centrally located in lower plenum</a:t>
            </a:r>
            <a:endParaRPr lang="en-US" sz="2400" dirty="0">
              <a:latin typeface="Times New Roman"/>
              <a:ea typeface="Times New Roman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400" dirty="0" smtClean="0">
                <a:latin typeface="Times New Roman"/>
                <a:ea typeface="Times New Roman"/>
              </a:rPr>
              <a:t>Independent monitoring of all TC’s (Calculate </a:t>
            </a:r>
            <a:r>
              <a:rPr lang="en-US" sz="2400" dirty="0" err="1" smtClean="0">
                <a:latin typeface="Times New Roman"/>
                <a:ea typeface="Times New Roman"/>
              </a:rPr>
              <a:t>T’Pile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l-GR" sz="2400" dirty="0" smtClean="0">
                <a:latin typeface="Times New Roman"/>
                <a:ea typeface="Times New Roman"/>
              </a:rPr>
              <a:t>Δ</a:t>
            </a:r>
            <a:r>
              <a:rPr lang="en-US" sz="2400" dirty="0">
                <a:latin typeface="Times New Roman"/>
                <a:ea typeface="Times New Roman"/>
              </a:rPr>
              <a:t>T</a:t>
            </a:r>
            <a:r>
              <a:rPr lang="en-US" sz="2400" dirty="0" smtClean="0">
                <a:latin typeface="Times New Roman"/>
                <a:ea typeface="Times New Roman"/>
              </a:rPr>
              <a:t>)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400" dirty="0" smtClean="0">
                <a:latin typeface="Times New Roman"/>
                <a:ea typeface="Times New Roman"/>
              </a:rPr>
              <a:t>Annual </a:t>
            </a:r>
            <a:r>
              <a:rPr lang="en-US" sz="2400" dirty="0">
                <a:latin typeface="Times New Roman"/>
                <a:ea typeface="Times New Roman"/>
              </a:rPr>
              <a:t>calibration of each thermocouple and temperature </a:t>
            </a:r>
            <a:r>
              <a:rPr lang="en-US" sz="2400" dirty="0" smtClean="0">
                <a:latin typeface="Times New Roman"/>
                <a:ea typeface="Times New Roman"/>
              </a:rPr>
              <a:t> input </a:t>
            </a:r>
            <a:r>
              <a:rPr lang="en-US" sz="2400" dirty="0" smtClean="0">
                <a:latin typeface="Times New Roman"/>
                <a:ea typeface="Times New Roman"/>
              </a:rPr>
              <a:t>is </a:t>
            </a:r>
            <a:r>
              <a:rPr lang="en-US" sz="2400" dirty="0">
                <a:latin typeface="Times New Roman"/>
                <a:ea typeface="Times New Roman"/>
              </a:rPr>
              <a:t>required. Accuracy must be within ± 1% of </a:t>
            </a:r>
            <a:r>
              <a:rPr lang="en-US" sz="2400" dirty="0" smtClean="0">
                <a:latin typeface="Times New Roman"/>
                <a:ea typeface="Times New Roman"/>
              </a:rPr>
              <a:t>380°C</a:t>
            </a:r>
            <a:endParaRPr lang="en-US" sz="2400" dirty="0">
              <a:latin typeface="Times New Roman"/>
              <a:ea typeface="Times New Roman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400" dirty="0" smtClean="0">
              <a:latin typeface="Times New Roman"/>
              <a:ea typeface="Times New Roman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Times New Roman"/>
                <a:ea typeface="Times New Roman"/>
              </a:rPr>
              <a:t>Globars</a:t>
            </a:r>
            <a:endParaRPr lang="en-US" sz="2400" dirty="0">
              <a:latin typeface="Times New Roman"/>
              <a:ea typeface="Times New Roman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400" dirty="0" smtClean="0">
                <a:latin typeface="Times New Roman"/>
                <a:ea typeface="Times New Roman"/>
              </a:rPr>
              <a:t>Construction: CHZ, length, diameter, </a:t>
            </a:r>
            <a:r>
              <a:rPr lang="en-US" sz="2400" dirty="0">
                <a:latin typeface="Times New Roman"/>
                <a:ea typeface="Times New Roman"/>
              </a:rPr>
              <a:t>r</a:t>
            </a:r>
            <a:r>
              <a:rPr lang="en-US" sz="2400" dirty="0" smtClean="0">
                <a:latin typeface="Times New Roman"/>
                <a:ea typeface="Times New Roman"/>
              </a:rPr>
              <a:t>esistance</a:t>
            </a:r>
            <a:endParaRPr lang="en-US" sz="2400" dirty="0">
              <a:latin typeface="Times New Roman"/>
              <a:ea typeface="Times New Roman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400" dirty="0" smtClean="0">
                <a:latin typeface="Times New Roman"/>
                <a:ea typeface="Times New Roman"/>
              </a:rPr>
              <a:t>Power control </a:t>
            </a:r>
            <a:r>
              <a:rPr lang="en-US" sz="2400" dirty="0">
                <a:latin typeface="Times New Roman"/>
                <a:ea typeface="Times New Roman"/>
              </a:rPr>
              <a:t>of </a:t>
            </a:r>
            <a:r>
              <a:rPr lang="en-US" sz="2400" dirty="0" smtClean="0">
                <a:latin typeface="Times New Roman"/>
                <a:ea typeface="Times New Roman"/>
              </a:rPr>
              <a:t>upper / lower </a:t>
            </a:r>
            <a:r>
              <a:rPr lang="en-US" sz="2400" dirty="0" err="1" smtClean="0">
                <a:latin typeface="Times New Roman"/>
                <a:ea typeface="Times New Roman"/>
              </a:rPr>
              <a:t>globars</a:t>
            </a:r>
            <a:endParaRPr lang="en-US" sz="2400" dirty="0">
              <a:latin typeface="Times New Roman"/>
              <a:ea typeface="Times New Roman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400" dirty="0" smtClean="0">
                <a:latin typeface="Times New Roman"/>
                <a:ea typeface="Times New Roman"/>
              </a:rPr>
              <a:t>Voltage fluctuation tolerance ± </a:t>
            </a:r>
            <a:r>
              <a:rPr lang="en-US" sz="2400" dirty="0">
                <a:latin typeface="Times New Roman"/>
                <a:ea typeface="Times New Roman"/>
              </a:rPr>
              <a:t>1</a:t>
            </a:r>
            <a:r>
              <a:rPr lang="en-US" sz="2400" dirty="0" smtClean="0">
                <a:latin typeface="Times New Roman"/>
                <a:ea typeface="Times New Roman"/>
              </a:rPr>
              <a:t>% (throughout day)</a:t>
            </a:r>
            <a:endParaRPr lang="en-US" sz="2400" dirty="0">
              <a:latin typeface="Times New Roman"/>
              <a:ea typeface="Times New Roman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000" dirty="0" smtClean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156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214313"/>
            <a:ext cx="9144000" cy="609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New: Upper Pilot Hot Surface Igniter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HSI)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7925" y="1141354"/>
            <a:ext cx="859311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0.125 ± 0.005 inch diameter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ceramic rod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8.0 ± 0.0625 inches in length is positioned directly in the flames of the upper pilot burner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 is continuously heated by the flamelets acting as a hot surface igniter to auto-ignite any upper pilot flames should they go out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from the centerline of the burner tube to the centerline of the HSI rod is 0.75 ± 0.125 inch. </a:t>
            </a:r>
          </a:p>
        </p:txBody>
      </p:sp>
    </p:spTree>
    <p:extLst>
      <p:ext uri="{BB962C8B-B14F-4D97-AF65-F5344CB8AC3E}">
        <p14:creationId xmlns:p14="http://schemas.microsoft.com/office/powerpoint/2010/main" val="387567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214313"/>
            <a:ext cx="9144000" cy="6096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pilot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581" y="1135085"/>
            <a:ext cx="3805383" cy="506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" y="630397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Upper Pilot Burner Operation</a:t>
            </a:r>
          </a:p>
        </p:txBody>
      </p:sp>
    </p:spTree>
    <p:extLst>
      <p:ext uri="{BB962C8B-B14F-4D97-AF65-F5344CB8AC3E}">
        <p14:creationId xmlns:p14="http://schemas.microsoft.com/office/powerpoint/2010/main" val="87236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84225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New Procedures: Heat Flux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8686800" cy="5105400"/>
          </a:xfrm>
        </p:spPr>
        <p:txBody>
          <a:bodyPr/>
          <a:lstStyle/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HFG Type: Replaced Gardon with 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Schmidt-Boelter</a:t>
            </a:r>
          </a:p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HFG Guidance: Paint 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/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Care 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/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Mounting</a:t>
            </a:r>
            <a:endParaRPr lang="en-US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New insitu method (Center)</a:t>
            </a:r>
          </a:p>
          <a:p>
            <a:pPr marL="914400" lvl="1" indent="-45720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3.65 ± 0.05 W/cm</a:t>
            </a:r>
            <a:r>
              <a:rPr lang="en-US" baseline="30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endParaRPr lang="en-US" baseline="30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New Uniformity Tolerance (4-Corners)</a:t>
            </a:r>
          </a:p>
          <a:p>
            <a:pPr marL="914400" lvl="1" indent="-45720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3.65 +/-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0.10 W/cm</a:t>
            </a:r>
            <a:r>
              <a:rPr lang="en-US" baseline="30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endParaRPr lang="en-US" baseline="30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741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84225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New Procedures: Heat Flux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8686800" cy="5105400"/>
          </a:xfrm>
        </p:spPr>
        <p:txBody>
          <a:bodyPr/>
          <a:lstStyle/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Stability criteria</a:t>
            </a:r>
          </a:p>
          <a:p>
            <a:pPr marR="0" lvl="0" algn="l">
              <a:spcBef>
                <a:spcPts val="0"/>
              </a:spcBef>
              <a:spcAft>
                <a:spcPts val="0"/>
              </a:spcAft>
            </a:pPr>
            <a:endParaRPr lang="en-US" baseline="300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baseline="30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The </a:t>
            </a:r>
            <a:r>
              <a:rPr lang="en-US" baseline="30000" dirty="0">
                <a:solidFill>
                  <a:schemeClr val="tx1"/>
                </a:solidFill>
                <a:latin typeface="Times New Roman"/>
                <a:ea typeface="Times New Roman"/>
              </a:rPr>
              <a:t>term “stable” as it relates to heat flux density and chamber equilibrium is calculated using a moving average and expressed in terms of % standard deviation over a defined time period.  Typically, stable conditions can be achieved between 60 and 90 minutes after heating has begun.</a:t>
            </a:r>
          </a:p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baseline="30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baseline="30000" dirty="0">
                <a:solidFill>
                  <a:schemeClr val="tx1"/>
                </a:solidFill>
                <a:latin typeface="Times New Roman"/>
                <a:ea typeface="Times New Roman"/>
              </a:rPr>
              <a:t>Heat flux (60 second moving average)</a:t>
            </a:r>
          </a:p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baseline="30000" dirty="0">
                <a:solidFill>
                  <a:schemeClr val="tx1"/>
                </a:solidFill>
                <a:latin typeface="Times New Roman"/>
                <a:ea typeface="Times New Roman"/>
              </a:rPr>
              <a:t>Heat flux gauge millivolt signal that varies less than </a:t>
            </a:r>
            <a:r>
              <a:rPr lang="en-US" baseline="30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1.0</a:t>
            </a:r>
            <a:r>
              <a:rPr lang="en-US" baseline="30000" dirty="0">
                <a:solidFill>
                  <a:schemeClr val="tx1"/>
                </a:solidFill>
                <a:latin typeface="Times New Roman"/>
                <a:ea typeface="Times New Roman"/>
              </a:rPr>
              <a:t>% standard deviation over the last 60 seconds and having a calculated heat flux density that is within </a:t>
            </a:r>
            <a:r>
              <a:rPr lang="en-US" baseline="30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range.</a:t>
            </a:r>
            <a:endParaRPr lang="en-US" baseline="30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baseline="30000" dirty="0">
                <a:solidFill>
                  <a:schemeClr val="tx1"/>
                </a:solidFill>
                <a:latin typeface="Times New Roman"/>
                <a:ea typeface="Times New Roman"/>
              </a:rPr>
              <a:t>		</a:t>
            </a:r>
          </a:p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baseline="30000" dirty="0">
                <a:solidFill>
                  <a:schemeClr val="tx1"/>
                </a:solidFill>
                <a:latin typeface="Times New Roman"/>
                <a:ea typeface="Times New Roman"/>
              </a:rPr>
              <a:t>Chamber equilibrium (15 minute moving average)</a:t>
            </a:r>
          </a:p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baseline="30000" dirty="0">
                <a:solidFill>
                  <a:schemeClr val="tx1"/>
                </a:solidFill>
                <a:latin typeface="Times New Roman"/>
                <a:ea typeface="Times New Roman"/>
              </a:rPr>
              <a:t>Thermopile millivolt signal that varies less than </a:t>
            </a:r>
            <a:r>
              <a:rPr lang="en-US" baseline="30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1.0</a:t>
            </a:r>
            <a:r>
              <a:rPr lang="en-US" baseline="30000" dirty="0">
                <a:solidFill>
                  <a:schemeClr val="tx1"/>
                </a:solidFill>
                <a:latin typeface="Times New Roman"/>
                <a:ea typeface="Times New Roman"/>
              </a:rPr>
              <a:t>% standard deviation over the last 15 minutes commencing no sooner than 30 minutes after turning the heating elements on.</a:t>
            </a:r>
          </a:p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baseline="30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baseline="30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207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84225"/>
          </a:xfrm>
        </p:spPr>
        <p:txBody>
          <a:bodyPr/>
          <a:lstStyle/>
          <a:p>
            <a:pPr algn="l" eaLnBrk="1" hangingPunct="1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AGENDA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8610600" cy="5105400"/>
          </a:xfrm>
        </p:spPr>
        <p:txBody>
          <a:bodyPr/>
          <a:lstStyle/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HRR Test 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for Revision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Improvements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Prototype Data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57599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84225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Calibration Factor / HRR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66700" y="1089891"/>
                <a:ext cx="8610600" cy="54102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1200" i="1" dirty="0" smtClean="0">
                  <a:solidFill>
                    <a:schemeClr val="tx1"/>
                  </a:solidFill>
                  <a:latin typeface="Cambria Math"/>
                  <a:ea typeface="Times New Roman"/>
                </a:endParaRP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solidFill>
                      <a:schemeClr val="tx1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OSU – FAA Fire Test Handbook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1100" i="1" dirty="0">
                  <a:solidFill>
                    <a:schemeClr val="tx1"/>
                  </a:solidFill>
                  <a:latin typeface="Cambria Math"/>
                  <a:ea typeface="Times New Roman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1100" i="1" dirty="0" smtClean="0">
                  <a:solidFill>
                    <a:schemeClr val="tx1"/>
                  </a:solidFill>
                  <a:latin typeface="Cambria Math"/>
                  <a:ea typeface="Times New Roman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h</m:t>
                          </m:r>
                        </m:sub>
                      </m:sSub>
                      <m:r>
                        <a:rPr lang="en-US" sz="110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210</m:t>
                              </m:r>
                              <m:r>
                                <a:rPr lang="en-US" sz="11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.</m:t>
                              </m:r>
                              <m: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8</m:t>
                              </m:r>
                              <m:r>
                                <a:rPr lang="en-US" sz="11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11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22</m:t>
                              </m:r>
                              <m:r>
                                <a:rPr lang="en-US" sz="11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.</m:t>
                              </m:r>
                              <m: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0</m:t>
                              </m:r>
                            </m:e>
                          </m:d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𝑘𝐶𝑎𝑙</m:t>
                          </m:r>
                        </m:num>
                        <m:den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𝑚𝑜𝑙𝑒</m:t>
                          </m:r>
                        </m:den>
                      </m:f>
                      <m:r>
                        <a:rPr lang="en-US" sz="11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𝑚𝑜𝑙𝑒</m:t>
                          </m:r>
                          <m:r>
                            <a:rPr lang="en-US" sz="110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11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𝑆𝑇𝑃</m:t>
                              </m:r>
                            </m:e>
                          </m:d>
                        </m:num>
                        <m:den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22</m:t>
                          </m:r>
                          <m:r>
                            <a:rPr lang="en-US" sz="110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.</m:t>
                          </m:r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41</m:t>
                          </m:r>
                        </m:den>
                      </m:f>
                      <m:r>
                        <a:rPr lang="en-US" sz="11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273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en-US" sz="1100" b="0" i="1" baseline="-250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−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𝑃𝑣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760</m:t>
                          </m:r>
                        </m:den>
                      </m:f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0.02323</m:t>
                          </m:r>
                        </m:den>
                      </m:f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en-US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𝑊𝐴𝑇𝑇</m:t>
                          </m:r>
                          <m:r>
                            <a:rPr lang="en-US" sz="110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𝑚𝑖𝑛</m:t>
                          </m:r>
                        </m:num>
                        <m:den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0</m:t>
                          </m:r>
                          <m:r>
                            <a:rPr lang="en-US" sz="110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.</m:t>
                          </m:r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01433</m:t>
                          </m:r>
                          <m:r>
                            <a:rPr lang="en-US" sz="110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𝑘𝐶𝑎𝑙</m:t>
                          </m:r>
                        </m:den>
                      </m:f>
                      <m:r>
                        <a:rPr lang="en-US" sz="11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𝑘𝑊</m:t>
                          </m:r>
                        </m:num>
                        <m:den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1000</m:t>
                          </m:r>
                          <m:r>
                            <a:rPr lang="en-US" sz="110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𝑊</m:t>
                          </m:r>
                        </m:den>
                      </m:f>
                      <m:r>
                        <a:rPr lang="en-US" sz="11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11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𝑚𝑉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11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𝑚𝑉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110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  </m:t>
                      </m:r>
                      <m:r>
                        <a:rPr lang="en-US" sz="11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𝑘𝑊</m:t>
                      </m:r>
                      <m:r>
                        <a:rPr lang="en-US" sz="110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/</m:t>
                      </m:r>
                      <m:r>
                        <a:rPr lang="en-US" sz="11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𝑚𝑉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  <a:latin typeface="Times New Roman"/>
                  <a:ea typeface="Times New Roman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 </a:t>
                </a:r>
                <a:endParaRPr lang="en-US" sz="1200" dirty="0">
                  <a:solidFill>
                    <a:schemeClr val="tx1"/>
                  </a:solidFill>
                  <a:latin typeface="Times New Roman"/>
                  <a:ea typeface="Times New Roman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Simplifying this gives…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 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h</m:t>
                          </m:r>
                        </m:sub>
                      </m:sSub>
                      <m:r>
                        <a:rPr lang="en-US" sz="140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25.31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14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𝑚𝑉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14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 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𝑘𝑊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/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𝑚</m:t>
                      </m:r>
                      <m:r>
                        <a:rPr lang="en-US" sz="1400" i="1" baseline="3000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2</m:t>
                      </m:r>
                      <m:r>
                        <a:rPr lang="en-US" sz="140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/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𝑚𝑉</m:t>
                      </m:r>
                      <m:r>
                        <a:rPr lang="en-US" sz="140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 </m:t>
                      </m:r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  <a:latin typeface="Times New Roman"/>
                  <a:ea typeface="Times New Roman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solidFill>
                    <a:schemeClr val="tx1"/>
                  </a:solidFill>
                  <a:latin typeface="Times New Roman"/>
                  <a:ea typeface="Times New Roman"/>
                </a:endParaRPr>
              </a:p>
              <a:p>
                <a:pPr eaLnBrk="1" hangingPunct="1"/>
                <a:r>
                  <a:rPr lang="en-US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Heat Release Rate  =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𝑇𝑒𝑠𝑡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𝑚𝑉</m:t>
                            </m:r>
                          </m:sub>
                        </m:sSub>
                        <m:r>
                          <a:rPr lang="en-US" sz="120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20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𝐵𝑎𝑠𝑒𝑙𝑖𝑛𝑒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𝑚𝑉</m:t>
                            </m:r>
                          </m:sub>
                        </m:sSub>
                      </m:e>
                    </m:d>
                    <m:r>
                      <a:rPr lang="en-US" sz="120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a:rPr lang="en-US" sz="1200" i="1">
                        <a:solidFill>
                          <a:schemeClr val="tx1"/>
                        </a:solidFill>
                        <a:latin typeface="Cambria Math"/>
                      </a:rPr>
                      <m:t>∗</m:t>
                    </m:r>
                    <m:r>
                      <a:rPr lang="en-US" sz="120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/>
                      </a:rPr>
                      <m:t>K</m:t>
                    </m:r>
                    <m:r>
                      <m:rPr>
                        <m:sty m:val="p"/>
                      </m:rPr>
                      <a:rPr lang="en-US" sz="1200" b="0" i="0" baseline="-25000" smtClean="0">
                        <a:solidFill>
                          <a:schemeClr val="tx1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kW/m</a:t>
                </a:r>
                <a:r>
                  <a:rPr lang="en-US" sz="1200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endParaRPr lang="en-US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1100" i="1" dirty="0">
                  <a:solidFill>
                    <a:schemeClr val="tx1"/>
                  </a:solidFill>
                  <a:latin typeface="Cambria Math"/>
                  <a:ea typeface="Times New Roman"/>
                </a:endParaRPr>
              </a:p>
              <a:p>
                <a:pPr lvl="0"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HR2 </a:t>
                </a:r>
                <a:r>
                  <a:rPr lang="en-US" sz="1600" dirty="0">
                    <a:solidFill>
                      <a:prstClr val="black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– </a:t>
                </a:r>
                <a:r>
                  <a:rPr lang="en-US" sz="16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Placeholder Document</a:t>
                </a:r>
                <a:endParaRPr lang="en-US" sz="1100" i="1" dirty="0" smtClean="0">
                  <a:solidFill>
                    <a:schemeClr val="tx1"/>
                  </a:solidFill>
                  <a:latin typeface="Cambria Math"/>
                  <a:ea typeface="Times New Roman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1100" i="1" dirty="0" smtClean="0">
                  <a:solidFill>
                    <a:schemeClr val="tx1"/>
                  </a:solidFill>
                  <a:latin typeface="Cambria Math"/>
                  <a:ea typeface="Times New Roman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1100" i="1" dirty="0">
                  <a:solidFill>
                    <a:schemeClr val="tx1"/>
                  </a:solidFill>
                  <a:latin typeface="Cambria Math"/>
                  <a:ea typeface="Times New Roman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h</m:t>
                          </m:r>
                        </m:sub>
                      </m:sSub>
                      <m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sz="11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210</m:t>
                              </m:r>
                              <m:r>
                                <a:rPr lang="en-US" sz="11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.</m:t>
                              </m:r>
                              <m:r>
                                <a:rPr lang="en-US" sz="11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8</m:t>
                              </m:r>
                              <m:r>
                                <a:rPr lang="en-US" sz="11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r>
                                <a:rPr lang="en-US" sz="11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11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r>
                                <a:rPr lang="en-US" sz="11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22</m:t>
                              </m:r>
                              <m:r>
                                <a:rPr lang="en-US" sz="11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.</m:t>
                              </m:r>
                              <m:r>
                                <a:rPr lang="en-US" sz="11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0</m:t>
                              </m:r>
                            </m:e>
                          </m:d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𝑘𝐶𝑎𝑙</m:t>
                          </m:r>
                        </m:num>
                        <m:den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𝑚𝑜𝑙𝑒</m:t>
                          </m:r>
                        </m:den>
                      </m:f>
                      <m:r>
                        <a:rPr lang="en-US" sz="1100" b="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𝑚𝑜𝑙𝑒</m:t>
                          </m:r>
                          <m:r>
                            <a:rPr lang="en-US" sz="1100" b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11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r>
                                <a:rPr lang="en-US" sz="11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𝑆𝑇𝑃</m:t>
                              </m:r>
                            </m:e>
                          </m:d>
                        </m:num>
                        <m:den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22</m:t>
                          </m:r>
                          <m:r>
                            <a:rPr lang="en-US" sz="1100" b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.</m:t>
                          </m:r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41</m:t>
                          </m:r>
                        </m:den>
                      </m:f>
                      <m:r>
                        <a:rPr lang="en-US" sz="1100" b="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𝑊𝐴𝑇𝑇</m:t>
                          </m:r>
                          <m:r>
                            <a:rPr lang="en-US" sz="1100" b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𝑚𝑖𝑛</m:t>
                          </m:r>
                        </m:num>
                        <m:den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0</m:t>
                          </m:r>
                          <m:r>
                            <a:rPr lang="en-US" sz="1100" b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.</m:t>
                          </m:r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01433</m:t>
                          </m:r>
                          <m:r>
                            <a:rPr lang="en-US" sz="1100" b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𝑘𝐶𝑎𝑙</m:t>
                          </m:r>
                        </m:den>
                      </m:f>
                      <m:r>
                        <a:rPr lang="en-US" sz="1100" b="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1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11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  <m:t>°</m:t>
                                  </m:r>
                                  <m:r>
                                    <a:rPr lang="en-US" sz="11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1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11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  <m:t>°</m:t>
                                  </m:r>
                                  <m:r>
                                    <a:rPr lang="en-US" sz="11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  </m:t>
                      </m:r>
                      <m:r>
                        <a:rPr lang="en-US" sz="1100" b="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𝑊</m:t>
                      </m:r>
                      <m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/</m:t>
                      </m:r>
                      <m:r>
                        <a:rPr lang="en-US" sz="11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°</m:t>
                      </m:r>
                      <m:r>
                        <a:rPr lang="en-US" sz="11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/>
                        </a:rPr>
                        <m:t>𝐶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  <a:effectLst/>
                  <a:latin typeface="Times New Roman"/>
                  <a:ea typeface="Times New Roman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 dirty="0">
                  <a:solidFill>
                    <a:schemeClr val="tx1"/>
                  </a:solidFill>
                  <a:effectLst/>
                  <a:latin typeface="Times New Roman"/>
                  <a:ea typeface="Times New Roman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Simplifying this gives…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 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h</m:t>
                          </m:r>
                        </m:sub>
                      </m:sSub>
                      <m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1400" b="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587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/>
                        </a:rPr>
                        <m:t>.</m:t>
                      </m:r>
                      <m:r>
                        <a:rPr lang="en-US" sz="1400" b="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9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/>
                        </a:rPr>
                        <m:t>1</m:t>
                      </m:r>
                      <m:r>
                        <a:rPr lang="en-US" sz="1400" b="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  <m:t>°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°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  <m:t>𝐶</m:t>
                              </m:r>
                              <m:r>
                                <a:rPr lang="en-US" sz="1400" b="0" i="1" baseline="-250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  <m:t>0</m:t>
                              </m:r>
                            </m:e>
                          </m:d>
                        </m:den>
                      </m:f>
                      <m:r>
                        <a:rPr lang="en-US" sz="1400" b="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 </m:t>
                      </m:r>
                      <m:r>
                        <a:rPr lang="en-US" sz="1400" b="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𝑊</m:t>
                      </m:r>
                      <m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/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°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/>
                        </a:rPr>
                        <m:t>𝐶</m:t>
                      </m:r>
                      <m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 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  <a:effectLst/>
                  <a:latin typeface="Times New Roman"/>
                  <a:ea typeface="Times New Roman"/>
                </a:endParaRPr>
              </a:p>
              <a:p>
                <a:pPr marL="342900" indent="-342900" eaLnBrk="1" hangingPunct="1">
                  <a:buFont typeface="Arial" pitchFamily="34" charset="0"/>
                  <a:buChar char="•"/>
                </a:pPr>
                <a:endParaRPr lang="en-US" sz="1000" dirty="0" smtClean="0">
                  <a:solidFill>
                    <a:schemeClr val="tx1"/>
                  </a:solidFill>
                </a:endParaRPr>
              </a:p>
              <a:p>
                <a:pPr eaLnBrk="1" hangingPunct="1"/>
                <a:r>
                  <a:rPr lang="en-US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Heat Release Rate  =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𝑇𝑒𝑠𝑡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°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1200" b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2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200" b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𝐵𝑎𝑠𝑒𝑙𝑖𝑛𝑒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°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US" sz="1200" b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a:rPr lang="en-US" sz="1200" b="0" i="1">
                        <a:solidFill>
                          <a:schemeClr val="tx1"/>
                        </a:solidFill>
                        <a:latin typeface="Cambria Math"/>
                      </a:rPr>
                      <m:t>∗</m:t>
                    </m:r>
                    <m:r>
                      <a:rPr lang="en-US" sz="1200" b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d>
                      <m:dPr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1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h</m:t>
                                </m:r>
                              </m:sub>
                            </m:s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÷1000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1200" b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1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02323</m:t>
                                </m:r>
                                <m:r>
                                  <a:rPr lang="en-US" sz="1200" b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1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kW/m</a:t>
                </a:r>
                <a:r>
                  <a:rPr lang="en-US" sz="1200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endParaRPr lang="en-US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 eaLnBrk="1" hangingPunct="1">
                  <a:buFont typeface="Arial" pitchFamily="34" charset="0"/>
                  <a:buChar char="•"/>
                </a:pPr>
                <a:endParaRPr lang="en-US" sz="1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387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66700" y="1089891"/>
                <a:ext cx="8610600" cy="5410200"/>
              </a:xfrm>
              <a:blipFill>
                <a:blip r:embed="rId2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733800" y="1828800"/>
            <a:ext cx="838200" cy="5334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10100" y="1812636"/>
            <a:ext cx="571500" cy="5334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97827" y="1066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Deleted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1066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Sample Area Moved to HRR Calculation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953000" y="1436132"/>
            <a:ext cx="228600" cy="392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86200" y="1436132"/>
            <a:ext cx="266700" cy="316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1436132"/>
            <a:ext cx="3200400" cy="316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934200" y="1752600"/>
            <a:ext cx="1447800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172200" y="6400800"/>
            <a:ext cx="762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6387" idx="1"/>
            <a:endCxn id="16387" idx="3"/>
          </p:cNvCxnSpPr>
          <p:nvPr/>
        </p:nvCxnSpPr>
        <p:spPr>
          <a:xfrm>
            <a:off x="266700" y="3794991"/>
            <a:ext cx="8610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210300" y="1824359"/>
            <a:ext cx="571500" cy="5334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02014" y="2735817"/>
            <a:ext cx="1293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Moved to HRR Calculation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496051" y="2428814"/>
            <a:ext cx="166091" cy="307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828234" y="1812636"/>
            <a:ext cx="1401365" cy="5334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001000" y="2870550"/>
            <a:ext cx="98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Units changed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7553323" y="2423103"/>
            <a:ext cx="676276" cy="4458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496049" y="3648900"/>
            <a:ext cx="1021144" cy="2294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35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84225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HR2: Total Heat Release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28600" y="1295400"/>
                <a:ext cx="8610600" cy="4472709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Total Heat Release 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11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naryPr>
                      <m:sub>
                        <m:r>
                          <a:rPr lang="en-US" sz="11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</m:sub>
                      <m:sup>
                        <m:r>
                          <a:rPr lang="en-US" sz="11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  <m:e>
                        <m:r>
                          <a:rPr lang="en-US" sz="11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  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Test</m:t>
                                </m:r>
                              </m:e>
                              <m:sub>
                                <m:r>
                                  <a:rPr lang="en-US" sz="18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°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en-US" sz="180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 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180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Baseline</m:t>
                                </m:r>
                              </m:e>
                              <m:sub>
                                <m:r>
                                  <a:rPr lang="en-US" sz="18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°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  <m:t>𝐶</m:t>
                                </m:r>
                              </m:sub>
                            </m:sSub>
                          </m:e>
                        </m:d>
                        <m:r>
                          <a:rPr lang="en-US" sz="18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  </m:t>
                        </m:r>
                        <m:r>
                          <a:rPr lang="en-US" sz="11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∗</m:t>
                        </m:r>
                        <m:r>
                          <a:rPr lang="en-US" sz="11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  </m:t>
                        </m:r>
                        <m:d>
                          <m:dPr>
                            <m:ctrlPr>
                              <a:rPr lang="en-US" sz="11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1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1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h</m:t>
                                    </m:r>
                                  </m:sub>
                                </m:sSub>
                                <m:r>
                                  <a:rPr lang="en-US" sz="11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  <m:t> ÷1000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11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0.02323 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m</m:t>
                                    </m:r>
                                  </m:e>
                                  <m:sup>
                                    <m:r>
                                      <a:rPr lang="en-US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sz="11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  </m:t>
                        </m:r>
                        <m:d>
                          <m:dPr>
                            <m:ctrlPr>
                              <a:rPr lang="en-US" sz="11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10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t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sz="11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dt</m:t>
                        </m:r>
                      </m:e>
                    </m:nary>
                  </m:oMath>
                </a14:m>
                <a:r>
                  <a:rPr lang="en-US" sz="105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	 </a:t>
                </a:r>
                <a:r>
                  <a:rPr lang="en-US" sz="16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kW · min/m²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400" dirty="0" smtClean="0">
                  <a:solidFill>
                    <a:schemeClr val="tx1"/>
                  </a:solidFill>
                  <a:effectLst/>
                  <a:latin typeface="Times New Roman"/>
                  <a:ea typeface="Times New Roman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1600" dirty="0">
                  <a:solidFill>
                    <a:schemeClr val="tx1"/>
                  </a:solidFill>
                  <a:effectLst/>
                  <a:latin typeface="Times New Roman"/>
                  <a:ea typeface="Times New Roman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Simplifying this gives…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 smtClean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/>
                </a:r>
                <a:br>
                  <a:rPr lang="en-US" sz="1400" dirty="0" smtClean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</a:br>
                <a:r>
                  <a:rPr lang="en-US" sz="14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600" dirty="0">
                  <a:solidFill>
                    <a:schemeClr val="tx1"/>
                  </a:solidFill>
                  <a:effectLst/>
                  <a:latin typeface="Times New Roman"/>
                  <a:ea typeface="Times New Roman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 Total Heat Release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  =   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t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n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1</m:t>
                                </m:r>
                              </m:sup>
                              <m:e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    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Test</m:t>
                                        </m:r>
                                      </m:e>
                                      <m:sub>
                                        <m: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 </m:t>
                                        </m:r>
                                        <m: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°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  <m:t>C</m:t>
                                        </m:r>
                                      </m:sub>
                                    </m:sSub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   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−</m:t>
                                    </m:r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  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Baseline</m:t>
                                        </m:r>
                                        <m: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 </m:t>
                                        </m:r>
                                      </m:e>
                                      <m:sub>
                                        <m: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°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  <m:t>𝐶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  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∗</m:t>
                                </m:r>
                                <m:r>
                                  <a:rPr lang="en-US" sz="1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  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</a:rPr>
                                              <m:t>K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</a:rPr>
                                              <m:t>h</m:t>
                                            </m:r>
                                          </m:sub>
                                        </m:sSub>
                                        <m:r>
                                          <a:rPr lang="en-US" sz="160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  <m:t>÷</m:t>
                                        </m:r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  <m:t>1000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</a:rPr>
                                              <m:t>0.02323 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</a:rPr>
                                              <m:t>m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</m:nary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x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  </a:t>
                </a:r>
                <a:r>
                  <a:rPr lang="en-US" sz="16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kW · min/m²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1600" dirty="0" smtClean="0">
                  <a:solidFill>
                    <a:schemeClr val="tx1"/>
                  </a:solidFill>
                  <a:effectLst/>
                  <a:latin typeface="Times New Roman"/>
                  <a:ea typeface="Times New Roman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 </a:t>
                </a: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Where:</a:t>
                </a: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n = </a:t>
                </a:r>
                <a:r>
                  <a:rPr lang="en-US" sz="1800" dirty="0" smtClean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		Total 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number of data collection points in 2 minutes</a:t>
                </a: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x = </a:t>
                </a:r>
                <a:r>
                  <a:rPr lang="en-US" sz="1800" dirty="0" smtClean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		Total 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number of data collection points in 1 minute</a:t>
                </a: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Baseline</m:t>
                        </m:r>
                      </m:e>
                      <m:sub>
                        <m:r>
                          <a:rPr lang="en-US" sz="18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  <m:t>°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  <m:t>C</m:t>
                        </m:r>
                      </m:sub>
                    </m:sSub>
                    <m:r>
                      <a:rPr lang="en-US" sz="180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</a:rPr>
                      <m:t>= 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	Average 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thermopile </a:t>
                </a:r>
                <a:r>
                  <a:rPr lang="en-US" sz="1800" dirty="0" smtClean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temperature 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reading at baseline </a:t>
                </a:r>
                <a:r>
                  <a:rPr lang="en-US" sz="1800" dirty="0" smtClean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(°C)</a:t>
                </a:r>
                <a:endParaRPr lang="en-US" sz="1800" dirty="0">
                  <a:solidFill>
                    <a:schemeClr val="tx1"/>
                  </a:solidFill>
                  <a:effectLst/>
                  <a:latin typeface="Times New Roman"/>
                  <a:ea typeface="Times New Roman"/>
                </a:endParaRP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Test</m:t>
                        </m:r>
                      </m:e>
                      <m:sub>
                        <m:r>
                          <a:rPr lang="en-US" sz="18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  <m:t>°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  <m:t>C</m:t>
                        </m:r>
                      </m:sub>
                    </m:sSub>
                    <m:r>
                      <a:rPr lang="en-US" sz="180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</a:rPr>
                      <m:t>= 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		Thermopile temperature 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reading at any point during test </a:t>
                </a:r>
                <a:r>
                  <a:rPr lang="en-US" sz="1800" dirty="0" smtClean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(°C)</a:t>
                </a:r>
                <a:endParaRPr lang="en-US" sz="1800" dirty="0">
                  <a:solidFill>
                    <a:schemeClr val="tx1"/>
                  </a:solidFill>
                  <a:effectLst/>
                  <a:latin typeface="Times New Roman"/>
                  <a:ea typeface="Times New Roman"/>
                </a:endParaRP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h</m:t>
                        </m:r>
                      </m:sub>
                    </m:sSub>
                    <m:r>
                      <a:rPr lang="en-US" sz="1800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</a:rPr>
                      <m:t>= 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		Calibration 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factor</a:t>
                </a:r>
                <a14:m>
                  <m:oMath xmlns:m="http://schemas.openxmlformats.org/officeDocument/2006/math">
                    <m:r>
                      <a:rPr lang="en-US" sz="180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</a:rPr>
                      <m:t> (</m:t>
                    </m:r>
                    <m:r>
                      <m:rPr>
                        <m:sty m:val="p"/>
                      </m:rPr>
                      <a:rPr lang="en-US" sz="180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</a:rPr>
                      <m:t>W</m:t>
                    </m:r>
                    <m:r>
                      <a:rPr lang="en-US" sz="180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</a:rPr>
                      <m:t>/</m:t>
                    </m:r>
                    <m:r>
                      <a:rPr lang="en-US" sz="1800" i="1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</a:rPr>
                      <m:t>°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/>
                      </a:rPr>
                      <m:t>C</m:t>
                    </m:r>
                    <m:r>
                      <a:rPr lang="en-US" sz="180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</a:rPr>
                      <m:t>)</m:t>
                    </m:r>
                  </m:oMath>
                </a14:m>
                <a:endParaRPr lang="en-US" sz="1800" dirty="0">
                  <a:solidFill>
                    <a:schemeClr val="tx1"/>
                  </a:solidFill>
                  <a:effectLst/>
                  <a:latin typeface="Times New Roman"/>
                  <a:ea typeface="Times New Roman"/>
                </a:endParaRP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 </a:t>
                </a: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i="1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Note: This formula uses the Riemann Left Hand Sum method of integration.</a:t>
                </a:r>
                <a:endParaRPr lang="en-US" sz="1800" dirty="0">
                  <a:solidFill>
                    <a:schemeClr val="tx1"/>
                  </a:solidFill>
                  <a:effectLst/>
                  <a:latin typeface="Times New Roman"/>
                  <a:ea typeface="Times New Roman"/>
                </a:endParaRP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 lang="en-US" sz="1200" i="1" dirty="0" smtClean="0">
                  <a:solidFill>
                    <a:schemeClr val="tx1"/>
                  </a:solidFill>
                  <a:latin typeface="Cambria Math"/>
                  <a:ea typeface="Times New Roman"/>
                </a:endParaRPr>
              </a:p>
            </p:txBody>
          </p:sp>
        </mc:Choice>
        <mc:Fallback xmlns="">
          <p:sp>
            <p:nvSpPr>
              <p:cNvPr id="16387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28600" y="1295400"/>
                <a:ext cx="8610600" cy="4472709"/>
              </a:xfrm>
              <a:blipFill>
                <a:blip r:embed="rId2"/>
                <a:stretch>
                  <a:fillRect l="-637" t="-4502" b="-10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659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263" y="1524000"/>
            <a:ext cx="81557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Randomize 4 main parameters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71513" y="371331"/>
            <a:ext cx="84724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eaLnBrk="1" hangingPunct="1">
              <a:buNone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 Test Plan (approx. 2016)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111848"/>
              </p:ext>
            </p:extLst>
          </p:nvPr>
        </p:nvGraphicFramePr>
        <p:xfrm>
          <a:off x="244662" y="2514600"/>
          <a:ext cx="8635999" cy="2195659"/>
        </p:xfrm>
        <a:graphic>
          <a:graphicData uri="http://schemas.openxmlformats.org/drawingml/2006/table">
            <a:tbl>
              <a:tblPr firstRow="1" firstCol="1" bandRow="1"/>
              <a:tblGrid>
                <a:gridCol w="1896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6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9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95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39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14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Parameter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Min.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Avg.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Max.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9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System Air Flow rates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SCFM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Heat Flux (W/cm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Center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3.60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3.65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3.70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29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Upper Pilot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Air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(SLPM)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0.98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Methane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(SLPM)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11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2742" y="257175"/>
            <a:ext cx="7861333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as result of DOE Testing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019838"/>
            <a:ext cx="9144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57250" lvl="1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Chamber airflow:</a:t>
            </a:r>
          </a:p>
          <a:p>
            <a:pPr marL="514350" lvl="1" indent="0" eaLnBrk="1" hangingPunct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From: 20.0 ±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SCFM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lvl="1" indent="0" eaLnBrk="1" hangingPunct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To: 20.0 ±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2% (19.6 – 20.4 SCFM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57250" lvl="1" indent="-342900" eaLnBrk="1" hangingPunct="1">
              <a:buFont typeface="Arial" panose="020B0604020202020204" pitchFamily="34" charset="0"/>
              <a:buChar char="•"/>
            </a:pP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1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Upper pilot methane flow:</a:t>
            </a:r>
          </a:p>
          <a:p>
            <a:pPr marL="514350" lvl="1" indent="0"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From: 1.50 ±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13.3%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1.70 SLPM)</a:t>
            </a:r>
          </a:p>
          <a:p>
            <a:pPr marL="514350" lvl="1" indent="0" eaLnBrk="1" hangingPunct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To: 1.50 ±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2% (1.47 – 1.53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SLPM)</a:t>
            </a:r>
          </a:p>
          <a:p>
            <a:pPr marL="857250" lvl="1" indent="-342900" eaLnBrk="1" hangingPunct="1">
              <a:buFont typeface="Arial" panose="020B0604020202020204" pitchFamily="34" charset="0"/>
              <a:buChar char="•"/>
            </a:pP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1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Upper pilot air flow:</a:t>
            </a:r>
          </a:p>
          <a:p>
            <a:pPr marL="514350" lvl="1" indent="0"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From: 1.0 ±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20%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0.80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1.20 SLPM)</a:t>
            </a:r>
          </a:p>
          <a:p>
            <a:pPr marL="514350" lvl="1" indent="0" eaLnBrk="1" hangingPunct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To: 1.0 ±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 (0.95 – 1.05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SLPM)</a:t>
            </a:r>
          </a:p>
          <a:p>
            <a:pPr marL="857250" lvl="1" indent="-342900" eaLnBrk="1" hangingPunct="1">
              <a:buFont typeface="Arial" panose="020B0604020202020204" pitchFamily="34" charset="0"/>
              <a:buChar char="•"/>
            </a:pP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1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inlet air be controlled by a MFC</a:t>
            </a:r>
          </a:p>
          <a:p>
            <a:pPr marL="857250" lvl="1" indent="-342900" eaLnBrk="1" hangingPunct="1">
              <a:buFont typeface="Arial" panose="020B0604020202020204" pitchFamily="34" charset="0"/>
              <a:buChar char="•"/>
            </a:pP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1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Replaced the panel mounted air flow meter (for upper pilot mixing air) with a MFC</a:t>
            </a:r>
          </a:p>
          <a:p>
            <a:pPr marL="857250" lvl="1" indent="-342900" eaLnBrk="1" hangingPunct="1">
              <a:buFont typeface="Arial" panose="020B0604020202020204" pitchFamily="34" charset="0"/>
              <a:buChar char="•"/>
            </a:pP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1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to calibration method (from step to ramp)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1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84225"/>
          </a:xfrm>
        </p:spPr>
        <p:txBody>
          <a:bodyPr/>
          <a:lstStyle/>
          <a:p>
            <a:pPr algn="l" eaLnBrk="1" hangingPunct="1"/>
            <a:r>
              <a:rPr lang="en-US" dirty="0" smtClean="0">
                <a:latin typeface="Times New Roman"/>
                <a:ea typeface="Times New Roman"/>
              </a:rPr>
              <a:t>Calibration</a:t>
            </a:r>
            <a:endParaRPr lang="en-US" dirty="0" smtClean="0"/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1" algn="l" eaLnBrk="1" hangingPunct="1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Goals: </a:t>
            </a:r>
          </a:p>
          <a:p>
            <a:pPr marL="914400" lvl="1" indent="-457200" algn="l" eaLnBrk="1" hangingPunct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Achieve better repeatability between successive calibrations</a:t>
            </a:r>
          </a:p>
          <a:p>
            <a:pPr marL="914400" lvl="1" indent="-457200" algn="l" eaLnBrk="1" hangingPunct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Achieve good reproducibility between machines</a:t>
            </a:r>
          </a:p>
          <a:p>
            <a:pPr marL="914400" lvl="1" indent="-457200" algn="l" eaLnBrk="1" hangingPunct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Reduce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time req’d to complete the calibration process</a:t>
            </a:r>
          </a:p>
          <a:p>
            <a:pPr marL="914400" lvl="1" indent="-457200" algn="l" eaLnBrk="1" hangingPunct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Reduced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use of Methane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gas</a:t>
            </a:r>
          </a:p>
          <a:p>
            <a:pPr marL="914400" lvl="1" indent="-457200" algn="l" eaLnBrk="1" hangingPunct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Make it easier</a:t>
            </a:r>
          </a:p>
          <a:p>
            <a:pPr algn="l" eaLnBrk="1" hangingPunct="1"/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85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84225"/>
          </a:xfrm>
        </p:spPr>
        <p:txBody>
          <a:bodyPr/>
          <a:lstStyle/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latin typeface="Times New Roman"/>
                <a:ea typeface="Times New Roman"/>
              </a:rPr>
              <a:t>Calibration</a:t>
            </a:r>
            <a:endParaRPr lang="en-US" sz="4000" dirty="0">
              <a:latin typeface="Times New Roman"/>
              <a:ea typeface="Times New Roman"/>
            </a:endParaRP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686800" cy="5638800"/>
          </a:xfrm>
        </p:spPr>
        <p:txBody>
          <a:bodyPr/>
          <a:lstStyle/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Replaced wet test meter 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with 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MFC</a:t>
            </a:r>
            <a:endParaRPr lang="en-US" sz="2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Upper pilot burner Methane MFC</a:t>
            </a:r>
            <a:endParaRPr lang="en-US" sz="2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	Thermal-based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	0.25 inch inlet/outlet fittings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	Calibrated annually with NIST traceability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	Calibrated for Methane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gas</a:t>
            </a:r>
            <a:endParaRPr lang="en-US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Accuracy: 1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% Full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Scale</a:t>
            </a:r>
            <a:endParaRPr lang="en-US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STP 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0ºC at 760 mmHg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	Signal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output to data acquisition system</a:t>
            </a:r>
          </a:p>
          <a:p>
            <a:pPr lvl="1" algn="l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	</a:t>
            </a:r>
            <a:endParaRPr lang="en-US" sz="20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Dual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purpose burner (upper)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eaLnBrk="1" hangingPunct="1">
              <a:buFont typeface="Courier New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Calibration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burner (replaces calibration T-burner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914400" lvl="1" indent="-457200" algn="l" eaLnBrk="1" hangingPunct="1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Upper pilot burner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testing - 1.5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SLPM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Methane / 1.0 SLPM Air</a:t>
            </a:r>
          </a:p>
          <a:p>
            <a:pPr lvl="1" algn="l" eaLnBrk="1" hangingPunct="1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1" hangingPunct="1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Note: Mixing air MFC has same specifications (calibrated for air)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38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784225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Initial Calibration (Step)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04800" y="990600"/>
                <a:ext cx="8610600" cy="5638800"/>
              </a:xfrm>
            </p:spPr>
            <p:txBody>
              <a:bodyPr/>
              <a:lstStyle/>
              <a:p>
                <a:pPr marL="285750" marR="0" lvl="0" indent="-285750" algn="l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Calibration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method changes</a:t>
                </a:r>
                <a:endParaRPr lang="en-US" sz="2400" dirty="0">
                  <a:solidFill>
                    <a:schemeClr val="tx1"/>
                  </a:solidFill>
                  <a:latin typeface="Times New Roman"/>
                  <a:ea typeface="Times New Roman"/>
                </a:endParaRPr>
              </a:p>
              <a:p>
                <a:pPr marL="742950" lvl="1" indent="-285750" algn="l">
                  <a:spcBef>
                    <a:spcPts val="0"/>
                  </a:spcBef>
                  <a:spcAft>
                    <a:spcPts val="0"/>
                  </a:spcAft>
                  <a:buFont typeface="Courier New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Optimized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flow settings from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maximum of 8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L/min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down to 4 L/min</a:t>
                </a:r>
                <a:endParaRPr lang="en-US" sz="2000" dirty="0">
                  <a:solidFill>
                    <a:schemeClr val="tx1"/>
                  </a:solidFill>
                  <a:latin typeface="Times New Roman"/>
                  <a:ea typeface="Times New Roman"/>
                </a:endParaRPr>
              </a:p>
              <a:p>
                <a:pPr marL="742950" lvl="1" indent="-285750" algn="l">
                  <a:spcBef>
                    <a:spcPts val="0"/>
                  </a:spcBef>
                  <a:spcAft>
                    <a:spcPts val="0"/>
                  </a:spcAft>
                  <a:buFont typeface="Courier New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Entire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calibration sequence defined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(beginning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to end)</a:t>
                </a:r>
              </a:p>
              <a:p>
                <a:pPr marL="742950" lvl="1" indent="-285750" algn="l">
                  <a:spcBef>
                    <a:spcPts val="0"/>
                  </a:spcBef>
                  <a:spcAft>
                    <a:spcPts val="0"/>
                  </a:spcAft>
                  <a:buFont typeface="Courier New" pitchFamily="49" charset="0"/>
                  <a:buChar char="o"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Exhaust ventilation system must be on</a:t>
                </a:r>
              </a:p>
              <a:p>
                <a:pPr marL="742950" lvl="1" indent="-285750" algn="l">
                  <a:spcBef>
                    <a:spcPts val="0"/>
                  </a:spcBef>
                  <a:spcAft>
                    <a:spcPts val="0"/>
                  </a:spcAft>
                  <a:buFont typeface="Courier New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Preheat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at 4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SLPM for 3 minutes</a:t>
                </a:r>
              </a:p>
              <a:p>
                <a:pPr marL="742950" lvl="1" indent="-285750" algn="l">
                  <a:spcBef>
                    <a:spcPts val="0"/>
                  </a:spcBef>
                  <a:spcAft>
                    <a:spcPts val="0"/>
                  </a:spcAft>
                  <a:buFont typeface="Courier New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Step change in flow (1-2, 1-3 &amp; 1-4 SLPM)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 for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each 3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minute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period</a:t>
                </a:r>
                <a:endParaRPr lang="en-US" sz="2000" dirty="0">
                  <a:solidFill>
                    <a:schemeClr val="tx1"/>
                  </a:solidFill>
                  <a:latin typeface="Times New Roman"/>
                  <a:ea typeface="Times New Roman"/>
                </a:endParaRPr>
              </a:p>
              <a:p>
                <a:pPr marL="742950" lvl="1" indent="-285750" algn="l">
                  <a:spcBef>
                    <a:spcPts val="0"/>
                  </a:spcBef>
                  <a:spcAft>
                    <a:spcPts val="0"/>
                  </a:spcAft>
                  <a:buFont typeface="Courier New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Average final 10 seconds of data</a:t>
                </a:r>
              </a:p>
              <a:p>
                <a:pPr marL="742950" lvl="1" indent="-285750" algn="l">
                  <a:spcBef>
                    <a:spcPts val="0"/>
                  </a:spcBef>
                  <a:spcAft>
                    <a:spcPts val="0"/>
                  </a:spcAft>
                  <a:buFont typeface="Courier New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The average calibration factor is calculated</a:t>
                </a:r>
                <a:endParaRPr lang="en-US" sz="2000" dirty="0">
                  <a:solidFill>
                    <a:schemeClr val="tx1"/>
                  </a:solidFill>
                  <a:latin typeface="Times New Roman"/>
                  <a:ea typeface="Times New Roman"/>
                </a:endParaRPr>
              </a:p>
              <a:p>
                <a:pPr marL="457200" indent="-457200" algn="l" eaLnBrk="1" hangingPunct="1">
                  <a:buFont typeface="Arial" pitchFamily="34" charset="0"/>
                  <a:buChar char="•"/>
                </a:pPr>
                <a:endPara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algn="l" eaLnBrk="1" hangingPunct="1"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Calibration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Pass / Fail Criteria</a:t>
                </a:r>
              </a:p>
              <a:p>
                <a:pPr marL="800100" lvl="1" indent="-342900" algn="l" eaLnBrk="1" hangingPunct="1">
                  <a:buFont typeface="Courier New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Removed the 5% STDEV error between calibration constants (3)</a:t>
                </a:r>
              </a:p>
              <a:p>
                <a:pPr marL="800100" lvl="1" indent="-342900" algn="l" eaLnBrk="1" hangingPunct="1">
                  <a:buFont typeface="Courier New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The calibration factor is determined using:</a:t>
                </a:r>
              </a:p>
              <a:p>
                <a:pPr marL="800100" lvl="1" indent="-342900" algn="l" eaLnBrk="1" hangingPunct="1">
                  <a:buFont typeface="Courier New" pitchFamily="49" charset="0"/>
                  <a:buChar char="o"/>
                </a:pPr>
                <a:endParaRPr lang="en-US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h</m:t>
                          </m:r>
                        </m:sub>
                      </m:sSub>
                      <m:r>
                        <a:rPr lang="en-US" sz="110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US" sz="1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210</m:t>
                              </m:r>
                              <m:r>
                                <a:rPr lang="en-US" sz="1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.</m:t>
                              </m:r>
                              <m: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8</m:t>
                              </m:r>
                              <m:r>
                                <a:rPr lang="en-US" sz="1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1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22</m:t>
                              </m:r>
                              <m:r>
                                <a:rPr lang="en-US" sz="1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.</m:t>
                              </m:r>
                              <m: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0</m:t>
                              </m:r>
                            </m:e>
                          </m:d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𝑘𝐶𝑎𝑙</m:t>
                          </m:r>
                        </m:num>
                        <m:den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𝑚𝑜𝑙𝑒</m:t>
                          </m:r>
                        </m:den>
                      </m:f>
                      <m:r>
                        <a:rPr lang="en-US" sz="11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𝑚𝑜𝑙𝑒</m:t>
                          </m:r>
                          <m:r>
                            <a:rPr lang="en-US" sz="110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1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𝑆𝑇𝑃</m:t>
                              </m:r>
                            </m:e>
                          </m:d>
                        </m:num>
                        <m:den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22</m:t>
                          </m:r>
                          <m:r>
                            <a:rPr lang="en-US" sz="110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.</m:t>
                          </m:r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41</m:t>
                          </m:r>
                        </m:den>
                      </m:f>
                      <m:r>
                        <a:rPr lang="en-US" sz="11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𝑊𝐴𝑇𝑇</m:t>
                          </m:r>
                          <m:r>
                            <a:rPr lang="en-US" sz="110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𝑚𝑖𝑛</m:t>
                          </m:r>
                        </m:num>
                        <m:den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0</m:t>
                          </m:r>
                          <m:r>
                            <a:rPr lang="en-US" sz="110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.</m:t>
                          </m:r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01433</m:t>
                          </m:r>
                          <m:r>
                            <a:rPr lang="en-US" sz="110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𝑘𝐶𝑎𝑙</m:t>
                          </m:r>
                        </m:den>
                      </m:f>
                      <m:r>
                        <a:rPr lang="en-US" sz="11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𝑘𝑊</m:t>
                          </m:r>
                        </m:num>
                        <m:den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1000</m:t>
                          </m:r>
                          <m:r>
                            <a:rPr lang="en-US" sz="110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𝑊</m:t>
                          </m:r>
                        </m:den>
                      </m:f>
                      <m:r>
                        <a:rPr lang="en-US" sz="11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1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1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𝑚𝑉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1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𝑚𝑉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110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  </m:t>
                      </m:r>
                      <m:r>
                        <a:rPr lang="en-US" sz="11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𝑘𝑊</m:t>
                      </m:r>
                      <m:r>
                        <a:rPr lang="en-US" sz="110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/</m:t>
                      </m:r>
                      <m:r>
                        <a:rPr lang="en-US" sz="11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𝑚𝑉</m:t>
                      </m:r>
                    </m:oMath>
                  </m:oMathPara>
                </a14:m>
                <a:endParaRPr lang="en-US" sz="12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  <a:p>
                <a:pPr marL="800100" lvl="1" indent="-342900" algn="l" eaLnBrk="1" hangingPunct="1">
                  <a:buFont typeface="Courier New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Added Range: Calibration factor must be 0.085 ± 0.01 kW/mV </a:t>
                </a:r>
              </a:p>
              <a:p>
                <a:pPr marL="800100" lvl="1" indent="-342900" algn="l" eaLnBrk="1" hangingPunct="1">
                  <a:buFont typeface="Courier New" pitchFamily="49" charset="0"/>
                  <a:buChar char="o"/>
                </a:pPr>
                <a:endPara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algn="l" eaLnBrk="1" hangingPunct="1">
                  <a:buFont typeface="Arial" pitchFamily="34" charset="0"/>
                  <a:buChar char="•"/>
                </a:pPr>
                <a:endPara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387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04800" y="990600"/>
                <a:ext cx="8610600" cy="5638800"/>
              </a:xfrm>
              <a:blipFill>
                <a:blip r:embed="rId2"/>
                <a:stretch>
                  <a:fillRect l="-920" t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084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784225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Amended Calibration (Ramp)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04800" y="990600"/>
                <a:ext cx="8610600" cy="5638800"/>
              </a:xfrm>
            </p:spPr>
            <p:txBody>
              <a:bodyPr/>
              <a:lstStyle/>
              <a:p>
                <a:pPr marL="285750" marR="0" lvl="0" indent="-285750" algn="l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Calibration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method changes</a:t>
                </a:r>
                <a:endParaRPr lang="en-US" sz="2400" dirty="0">
                  <a:solidFill>
                    <a:schemeClr val="tx1"/>
                  </a:solidFill>
                  <a:latin typeface="Times New Roman"/>
                  <a:ea typeface="Times New Roman"/>
                </a:endParaRPr>
              </a:p>
              <a:p>
                <a:pPr marL="742950" lvl="1" indent="-285750" algn="l">
                  <a:spcBef>
                    <a:spcPts val="0"/>
                  </a:spcBef>
                  <a:spcAft>
                    <a:spcPts val="0"/>
                  </a:spcAft>
                  <a:buFont typeface="Courier New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New 20 second moving average of the thermopile signal</a:t>
                </a:r>
              </a:p>
              <a:p>
                <a:pPr marL="742950" lvl="1" indent="-285750" algn="l">
                  <a:spcBef>
                    <a:spcPts val="0"/>
                  </a:spcBef>
                  <a:spcAft>
                    <a:spcPts val="0"/>
                  </a:spcAft>
                  <a:buFont typeface="Courier New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Preheat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at 4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SLPM until a mV threshold limit is achieved</a:t>
                </a:r>
                <a:endParaRPr lang="en-US" sz="2000" dirty="0">
                  <a:solidFill>
                    <a:schemeClr val="tx1"/>
                  </a:solidFill>
                  <a:latin typeface="Times New Roman"/>
                  <a:ea typeface="Times New Roman"/>
                </a:endParaRPr>
              </a:p>
              <a:p>
                <a:pPr marL="742950" lvl="1" indent="-285750" algn="l">
                  <a:spcBef>
                    <a:spcPts val="0"/>
                  </a:spcBef>
                  <a:spcAft>
                    <a:spcPts val="0"/>
                  </a:spcAft>
                  <a:buFont typeface="Courier New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Ramp down gas flow from 4-1 SLPM over a 2 minute period </a:t>
                </a:r>
                <a:endParaRPr lang="en-US" sz="2000" dirty="0">
                  <a:solidFill>
                    <a:schemeClr val="tx1"/>
                  </a:solidFill>
                  <a:latin typeface="Times New Roman"/>
                  <a:ea typeface="Times New Roman"/>
                </a:endParaRPr>
              </a:p>
              <a:p>
                <a:pPr marL="742950" lvl="1" indent="-285750" algn="l">
                  <a:spcBef>
                    <a:spcPts val="0"/>
                  </a:spcBef>
                  <a:spcAft>
                    <a:spcPts val="0"/>
                  </a:spcAft>
                  <a:buFont typeface="Courier New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Methane flow and real-time thermopile signal are recorded</a:t>
                </a:r>
              </a:p>
              <a:p>
                <a:pPr marL="742950" lvl="1" indent="-285750" algn="l">
                  <a:spcBef>
                    <a:spcPts val="0"/>
                  </a:spcBef>
                  <a:spcAft>
                    <a:spcPts val="0"/>
                  </a:spcAft>
                  <a:buFont typeface="Courier New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A slope is generated (L/mV) to calculate the calibration factor</a:t>
                </a:r>
                <a:endParaRPr lang="en-US" sz="2000" dirty="0">
                  <a:solidFill>
                    <a:schemeClr val="tx1"/>
                  </a:solidFill>
                  <a:latin typeface="Times New Roman"/>
                  <a:ea typeface="Times New Roman"/>
                </a:endParaRPr>
              </a:p>
              <a:p>
                <a:pPr marL="457200" indent="-457200" algn="l" eaLnBrk="1" hangingPunct="1">
                  <a:buFont typeface="Arial" pitchFamily="34" charset="0"/>
                  <a:buChar char="•"/>
                </a:pPr>
                <a:endPara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algn="l" eaLnBrk="1" hangingPunct="1"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Calibration pass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/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fail criteria</a:t>
                </a:r>
                <a:endPara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800100" lvl="1" indent="-342900" algn="l" eaLnBrk="1" hangingPunct="1">
                  <a:buFont typeface="Courier New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The slope is used to determine the calibration factor using:</a:t>
                </a:r>
              </a:p>
              <a:p>
                <a:pPr marL="800100" lvl="1" indent="-342900" algn="l" eaLnBrk="1" hangingPunct="1">
                  <a:buFont typeface="Courier New" pitchFamily="49" charset="0"/>
                  <a:buChar char="o"/>
                </a:pPr>
                <a:endParaRPr lang="en-US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h</m:t>
                          </m:r>
                        </m:sub>
                      </m:sSub>
                      <m:r>
                        <a:rPr lang="en-US" sz="110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US" sz="1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210</m:t>
                              </m:r>
                              <m:r>
                                <a:rPr lang="en-US" sz="1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.</m:t>
                              </m:r>
                              <m: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8</m:t>
                              </m:r>
                              <m:r>
                                <a:rPr lang="en-US" sz="1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1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22</m:t>
                              </m:r>
                              <m:r>
                                <a:rPr lang="en-US" sz="1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.</m:t>
                              </m:r>
                              <m: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0</m:t>
                              </m:r>
                            </m:e>
                          </m:d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𝑘𝐶𝑎𝑙</m:t>
                          </m:r>
                        </m:num>
                        <m:den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𝑚𝑜𝑙𝑒</m:t>
                          </m:r>
                        </m:den>
                      </m:f>
                      <m:r>
                        <a:rPr lang="en-US" sz="11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𝑚𝑜𝑙𝑒</m:t>
                          </m:r>
                          <m:r>
                            <a:rPr lang="en-US" sz="110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1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𝑆𝑇𝑃</m:t>
                              </m:r>
                            </m:e>
                          </m:d>
                        </m:num>
                        <m:den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22</m:t>
                          </m:r>
                          <m:r>
                            <a:rPr lang="en-US" sz="110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.</m:t>
                          </m:r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41</m:t>
                          </m:r>
                        </m:den>
                      </m:f>
                      <m:r>
                        <a:rPr lang="en-US" sz="11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𝑊𝐴𝑇𝑇</m:t>
                          </m:r>
                          <m:r>
                            <a:rPr lang="en-US" sz="110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𝑚𝑖𝑛</m:t>
                          </m:r>
                        </m:num>
                        <m:den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0</m:t>
                          </m:r>
                          <m:r>
                            <a:rPr lang="en-US" sz="110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.</m:t>
                          </m:r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01433</m:t>
                          </m:r>
                          <m:r>
                            <a:rPr lang="en-US" sz="110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𝑘𝐶𝑎𝑙</m:t>
                          </m:r>
                        </m:den>
                      </m:f>
                      <m:r>
                        <a:rPr lang="en-US" sz="11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𝑘𝑊</m:t>
                          </m:r>
                        </m:num>
                        <m:den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1000</m:t>
                          </m:r>
                          <m:r>
                            <a:rPr lang="en-US" sz="110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𝑊</m:t>
                          </m:r>
                        </m:den>
                      </m:f>
                      <m:r>
                        <a:rPr lang="en-US" sz="11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100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1100" b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𝑚𝑉</m:t>
                                  </m:r>
                                </m:e>
                                <m:sub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100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1100" b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𝑚𝑉</m:t>
                                  </m:r>
                                </m:e>
                                <m:sub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1100" b="1">
                          <a:solidFill>
                            <a:srgbClr val="00B050"/>
                          </a:solidFill>
                          <a:latin typeface="Cambria Math"/>
                          <a:ea typeface="Times New Roman"/>
                        </a:rPr>
                        <m:t>  </m:t>
                      </m:r>
                      <m:r>
                        <a:rPr lang="en-US" sz="11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𝑘𝑊</m:t>
                      </m:r>
                      <m:r>
                        <a:rPr lang="en-US" sz="110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/</m:t>
                      </m:r>
                      <m:r>
                        <a:rPr lang="en-US" sz="11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𝑚𝑉</m:t>
                      </m:r>
                    </m:oMath>
                  </m:oMathPara>
                </a14:m>
                <a:endParaRPr lang="en-US" sz="12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  <a:p>
                <a:pPr marL="800100" lvl="1" indent="-342900" algn="l" eaLnBrk="1" hangingPunct="1">
                  <a:buFont typeface="Courier New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Calibration factor must be 0.085 ± 0.01 kW/mV </a:t>
                </a:r>
              </a:p>
              <a:p>
                <a:pPr marL="800100" lvl="1" indent="-342900" algn="l" eaLnBrk="1" hangingPunct="1">
                  <a:buFont typeface="Courier New" pitchFamily="49" charset="0"/>
                  <a:buChar char="o"/>
                </a:pPr>
                <a:endPara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algn="l" eaLnBrk="1" hangingPunct="1">
                  <a:buFont typeface="Arial" pitchFamily="34" charset="0"/>
                  <a:buChar char="•"/>
                </a:pPr>
                <a:endPara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387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04800" y="990600"/>
                <a:ext cx="8610600" cy="5638800"/>
              </a:xfrm>
              <a:blipFill>
                <a:blip r:embed="rId2"/>
                <a:stretch>
                  <a:fillRect l="-920" t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558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784225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Current Calibration (Zero/Span)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04800" y="990600"/>
                <a:ext cx="8610600" cy="5638800"/>
              </a:xfrm>
            </p:spPr>
            <p:txBody>
              <a:bodyPr/>
              <a:lstStyle/>
              <a:p>
                <a:pPr marL="285750" marR="0" lvl="0" indent="-285750" algn="l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Calibration method changes</a:t>
                </a:r>
              </a:p>
              <a:p>
                <a:pPr marL="742950" lvl="1" indent="-285750" algn="l">
                  <a:spcBef>
                    <a:spcPts val="0"/>
                  </a:spcBef>
                  <a:spcAft>
                    <a:spcPts val="0"/>
                  </a:spcAft>
                  <a:buFont typeface="Courier New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HFG assembly removed, system to stabilize 4 minutes averaging final 20 second thermopile (doors closed; no flame)</a:t>
                </a:r>
              </a:p>
              <a:p>
                <a:pPr marL="742950" lvl="1" indent="-285750" algn="l">
                  <a:spcBef>
                    <a:spcPts val="0"/>
                  </a:spcBef>
                  <a:spcAft>
                    <a:spcPts val="0"/>
                  </a:spcAft>
                  <a:buFont typeface="Courier New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Set flow to 3 SLPM for 4 minutes averaging final 20 second thermopile</a:t>
                </a:r>
              </a:p>
              <a:p>
                <a:pPr marL="742950" lvl="1" indent="-285750" algn="l">
                  <a:spcBef>
                    <a:spcPts val="0"/>
                  </a:spcBef>
                  <a:spcAft>
                    <a:spcPts val="0"/>
                  </a:spcAft>
                  <a:buFont typeface="Courier New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Thermal stability thermopile temperature range must be achieved (380 +/- 15°C)</a:t>
                </a:r>
                <a:endParaRPr lang="en-US" sz="2000" dirty="0">
                  <a:solidFill>
                    <a:schemeClr val="tx1"/>
                  </a:solidFill>
                  <a:latin typeface="Times New Roman"/>
                  <a:ea typeface="Times New Roman"/>
                </a:endParaRPr>
              </a:p>
              <a:p>
                <a:pPr marL="742950" lvl="1" indent="-285750" algn="l">
                  <a:spcBef>
                    <a:spcPts val="0"/>
                  </a:spcBef>
                  <a:spcAft>
                    <a:spcPts val="0"/>
                  </a:spcAft>
                  <a:buFont typeface="Courier New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Methane flow and thermopile signal are recorded</a:t>
                </a:r>
              </a:p>
              <a:p>
                <a:pPr marL="742950" lvl="1" indent="-285750" algn="l">
                  <a:spcBef>
                    <a:spcPts val="0"/>
                  </a:spcBef>
                  <a:spcAft>
                    <a:spcPts val="0"/>
                  </a:spcAft>
                  <a:buFont typeface="Courier New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A slope is generated (L/°C) to calculate the calibration factor</a:t>
                </a:r>
                <a:endParaRPr lang="en-US" sz="2000" dirty="0">
                  <a:solidFill>
                    <a:schemeClr val="tx1"/>
                  </a:solidFill>
                  <a:latin typeface="Times New Roman"/>
                  <a:ea typeface="Times New Roman"/>
                </a:endParaRPr>
              </a:p>
              <a:p>
                <a:pPr marL="457200" indent="-457200" algn="l" eaLnBrk="1" hangingPunct="1">
                  <a:buFont typeface="Arial" pitchFamily="34" charset="0"/>
                  <a:buChar char="•"/>
                </a:pPr>
                <a:endPara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algn="l" eaLnBrk="1" hangingPunct="1"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Calibration pass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/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fail criteria</a:t>
                </a:r>
                <a:endPara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800100" lvl="1" indent="-342900" algn="l" eaLnBrk="1" hangingPunct="1">
                  <a:buFont typeface="Courier New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The slope is used to determine the calibration factor using:</a:t>
                </a:r>
              </a:p>
              <a:p>
                <a:pPr marL="800100" lvl="1" indent="-342900" algn="l" eaLnBrk="1" hangingPunct="1">
                  <a:buFont typeface="Courier New" pitchFamily="49" charset="0"/>
                  <a:buChar char="o"/>
                </a:pPr>
                <a:endParaRPr lang="en-US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h</m:t>
                          </m:r>
                        </m:sub>
                      </m:sSub>
                      <m:r>
                        <a:rPr lang="en-US" sz="110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US" sz="1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210</m:t>
                              </m:r>
                              <m:r>
                                <a:rPr lang="en-US" sz="1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.</m:t>
                              </m:r>
                              <m: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8</m:t>
                              </m:r>
                              <m:r>
                                <a:rPr lang="en-US" sz="1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1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22</m:t>
                              </m:r>
                              <m:r>
                                <a:rPr lang="en-US" sz="1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.</m:t>
                              </m:r>
                              <m: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0</m:t>
                              </m:r>
                            </m:e>
                          </m:d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𝑘𝐶𝑎𝑙</m:t>
                          </m:r>
                        </m:num>
                        <m:den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𝑚𝑜𝑙𝑒</m:t>
                          </m:r>
                        </m:den>
                      </m:f>
                      <m:r>
                        <a:rPr lang="en-US" sz="11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𝑚𝑜𝑙𝑒</m:t>
                          </m:r>
                          <m:r>
                            <a:rPr lang="en-US" sz="110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1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𝑆𝑇𝑃</m:t>
                              </m:r>
                            </m:e>
                          </m:d>
                        </m:num>
                        <m:den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22</m:t>
                          </m:r>
                          <m:r>
                            <a:rPr lang="en-US" sz="110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.</m:t>
                          </m:r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41</m:t>
                          </m:r>
                        </m:den>
                      </m:f>
                      <m:r>
                        <a:rPr lang="en-US" sz="11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𝑊𝐴𝑇𝑇</m:t>
                          </m:r>
                          <m:r>
                            <a:rPr lang="en-US" sz="110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𝑚𝑖𝑛</m:t>
                          </m:r>
                        </m:num>
                        <m:den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0</m:t>
                          </m:r>
                          <m:r>
                            <a:rPr lang="en-US" sz="110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.</m:t>
                          </m:r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01433</m:t>
                          </m:r>
                          <m:r>
                            <a:rPr lang="en-US" sz="110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𝑘𝐶𝑎𝑙</m:t>
                          </m:r>
                        </m:den>
                      </m:f>
                      <m:r>
                        <a:rPr lang="en-US" sz="11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100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1100" b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  <m:t>°</m:t>
                                  </m:r>
                                  <m:r>
                                    <a:rPr lang="en-US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100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1100" b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  <m:t>°</m:t>
                                  </m:r>
                                  <m:r>
                                    <a:rPr lang="en-US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1100" b="1">
                          <a:solidFill>
                            <a:srgbClr val="00B050"/>
                          </a:solidFill>
                          <a:latin typeface="Cambria Math"/>
                          <a:ea typeface="Times New Roman"/>
                        </a:rPr>
                        <m:t>  </m:t>
                      </m:r>
                      <m:r>
                        <a:rPr lang="en-US" sz="11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𝑊</m:t>
                      </m:r>
                      <m:r>
                        <a:rPr lang="en-US" sz="110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/</m:t>
                      </m:r>
                      <m:r>
                        <a:rPr lang="en-US" sz="1100" i="1" smtClean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°</m:t>
                      </m:r>
                      <m:r>
                        <a:rPr lang="en-US" sz="1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/>
                        </a:rPr>
                        <m:t>𝐶</m:t>
                      </m:r>
                    </m:oMath>
                  </m:oMathPara>
                </a14:m>
                <a:endParaRPr lang="en-US" sz="12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  <a:p>
                <a:pPr marL="800100" lvl="1" indent="-342900" algn="l" eaLnBrk="1" hangingPunct="1">
                  <a:buFont typeface="Courier New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Calibration factor must be 17 ± 2 W/°C </a:t>
                </a:r>
              </a:p>
              <a:p>
                <a:pPr marL="800100" lvl="1" indent="-342900" algn="l" eaLnBrk="1" hangingPunct="1">
                  <a:buFont typeface="Courier New" pitchFamily="49" charset="0"/>
                  <a:buChar char="o"/>
                </a:pPr>
                <a:endPara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algn="l" eaLnBrk="1" hangingPunct="1">
                  <a:buFont typeface="Arial" pitchFamily="34" charset="0"/>
                  <a:buChar char="•"/>
                </a:pPr>
                <a:endPara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387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04800" y="990600"/>
                <a:ext cx="8610600" cy="5638800"/>
              </a:xfrm>
              <a:blipFill>
                <a:blip r:embed="rId2"/>
                <a:stretch>
                  <a:fillRect l="-920" t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11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84225"/>
          </a:xfrm>
        </p:spPr>
        <p:txBody>
          <a:bodyPr/>
          <a:lstStyle/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latin typeface="Times New Roman"/>
                <a:ea typeface="Times New Roman"/>
              </a:rPr>
              <a:t>Placeholder Document</a:t>
            </a:r>
            <a:endParaRPr lang="en-US" sz="4000" dirty="0">
              <a:latin typeface="Times New Roman"/>
              <a:ea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04800" y="1066800"/>
                <a:ext cx="8686800" cy="5638800"/>
              </a:xfrm>
            </p:spPr>
            <p:txBody>
              <a:bodyPr/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Scope </a:t>
                </a:r>
                <a:endParaRPr lang="en-US" sz="2800" dirty="0">
                  <a:solidFill>
                    <a:schemeClr val="tx1"/>
                  </a:solidFill>
                  <a:effectLst/>
                  <a:latin typeface="Times New Roman"/>
                  <a:ea typeface="Times New Roman"/>
                </a:endParaRP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Definitions </a:t>
                </a:r>
                <a:endPara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Calibration Factor 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) 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		   Heat 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Release Rate</a:t>
                </a: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Total 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Heat Release			   Heat 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Flux Density </a:t>
                </a: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Thermopile				   Mass 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Flow 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Controllers</a:t>
                </a:r>
                <a:endPara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Methane Gas (CH4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)		   NIST </a:t>
                </a:r>
                <a:endPara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NIST 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Traceability			   Stability</a:t>
                </a:r>
                <a:endPara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Standard 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Temp. 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and 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Press. 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(STP)</a:t>
                </a: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/>
                </a:r>
                <a:b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</a:b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Principle of the Method 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387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04800" y="1066800"/>
                <a:ext cx="8686800" cy="5638800"/>
              </a:xfrm>
              <a:blipFill>
                <a:blip r:embed="rId2"/>
                <a:stretch>
                  <a:fillRect l="-1404" t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9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84225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Heat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Release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Rate Test Method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610600" cy="5105400"/>
          </a:xfrm>
        </p:spPr>
        <p:txBody>
          <a:bodyPr/>
          <a:lstStyle/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Required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Federal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Aviation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Administration (1988)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Qualify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large surface area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interior materials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for use in commercial passenger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aircraft</a:t>
            </a:r>
          </a:p>
          <a:p>
            <a:pPr marL="800100" lvl="1" indent="-342900" algn="l" eaLnBrk="1" hangingPunct="1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Ceilings</a:t>
            </a:r>
          </a:p>
          <a:p>
            <a:pPr marL="800100" lvl="1" indent="-342900" algn="l" eaLnBrk="1" hangingPunct="1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Stow bins</a:t>
            </a:r>
          </a:p>
          <a:p>
            <a:pPr marL="800100" lvl="1" indent="-342900" algn="l" eaLnBrk="1" hangingPunct="1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Sidewalls</a:t>
            </a:r>
          </a:p>
          <a:p>
            <a:pPr marL="800100" lvl="1" indent="-342900" algn="l" eaLnBrk="1" hangingPunct="1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Partitions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eaLnBrk="1" hangingPunct="1">
              <a:buFont typeface="Arial" pitchFamily="34" charset="0"/>
              <a:buChar char="•"/>
            </a:pP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Federal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Register 14 CFR parts 25 and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121</a:t>
            </a:r>
          </a:p>
          <a:p>
            <a:pPr marL="800100" lvl="1" indent="-342900" algn="l" eaLnBrk="1" hangingPunct="1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Description</a:t>
            </a:r>
          </a:p>
          <a:p>
            <a:pPr marL="800100" lvl="1" indent="-342900" algn="l" eaLnBrk="1" hangingPunct="1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Use</a:t>
            </a:r>
          </a:p>
          <a:p>
            <a:pPr marL="800100" lvl="1" indent="-342900" algn="l" eaLnBrk="1" hangingPunct="1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Calibration</a:t>
            </a:r>
          </a:p>
          <a:p>
            <a:pPr marL="800100" lvl="1" indent="-342900" algn="l" eaLnBrk="1" hangingPunct="1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Pass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Fail criteria</a:t>
            </a:r>
          </a:p>
        </p:txBody>
      </p:sp>
    </p:spTree>
    <p:extLst>
      <p:ext uri="{BB962C8B-B14F-4D97-AF65-F5344CB8AC3E}">
        <p14:creationId xmlns:p14="http://schemas.microsoft.com/office/powerpoint/2010/main" val="190134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84225"/>
          </a:xfrm>
        </p:spPr>
        <p:txBody>
          <a:bodyPr/>
          <a:lstStyle/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latin typeface="Times New Roman"/>
                <a:ea typeface="Times New Roman"/>
              </a:rPr>
              <a:t>Placeholder Document</a:t>
            </a:r>
            <a:endParaRPr lang="en-US" sz="4000" dirty="0">
              <a:latin typeface="Times New Roman"/>
              <a:ea typeface="Times New Roman"/>
            </a:endParaRP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6705600" cy="5638800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</a:rPr>
              <a:t>Apparatus </a:t>
            </a:r>
            <a:endParaRPr lang="en-US" sz="28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</a:rPr>
              <a:t>Heat Release Rate Apparatus </a:t>
            </a: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</a:rPr>
              <a:t>Holding Chamber</a:t>
            </a: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</a:rPr>
              <a:t>Environmental Chamber</a:t>
            </a: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</a:rPr>
              <a:t>Pyramidal Section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</a:rPr>
              <a:t>Apparatus Components </a:t>
            </a: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Thermopile </a:t>
            </a:r>
            <a:endParaRPr lang="en-US" sz="28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</a:rPr>
              <a:t>Pilot Burners </a:t>
            </a: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</a:rPr>
              <a:t>Hot Surface Igniter (HSI)</a:t>
            </a:r>
          </a:p>
          <a:p>
            <a:pPr indent="457200" algn="l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</a:rPr>
              <a:t>Electronic Igniter System </a:t>
            </a:r>
          </a:p>
          <a:p>
            <a:pPr indent="457200" algn="l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</a:rPr>
              <a:t>Air Distribution System </a:t>
            </a:r>
          </a:p>
          <a:p>
            <a:pPr indent="457200" algn="l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</a:rPr>
              <a:t>Specimen Holder </a:t>
            </a:r>
          </a:p>
          <a:p>
            <a:pPr indent="457200" algn="l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</a:rPr>
              <a:t>Calibration 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Equipment</a:t>
            </a:r>
            <a:endParaRPr lang="en-US" sz="2800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318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84225"/>
          </a:xfrm>
        </p:spPr>
        <p:txBody>
          <a:bodyPr/>
          <a:lstStyle/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latin typeface="Times New Roman"/>
                <a:ea typeface="Times New Roman"/>
              </a:rPr>
              <a:t>Placeholder Document</a:t>
            </a:r>
            <a:endParaRPr lang="en-US" sz="4000" dirty="0">
              <a:latin typeface="Times New Roman"/>
              <a:ea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04800" y="1066800"/>
                <a:ext cx="8686800" cy="5638800"/>
              </a:xfrm>
            </p:spPr>
            <p:txBody>
              <a:bodyPr/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Data 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Acquisition System/Display Devices</a:t>
                </a: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Test Specimen </a:t>
                </a:r>
                <a:endParaRPr lang="en-US" sz="2800" dirty="0">
                  <a:solidFill>
                    <a:schemeClr val="tx1"/>
                  </a:solidFill>
                  <a:latin typeface="Times New Roman"/>
                  <a:ea typeface="Times New Roman"/>
                </a:endParaRPr>
              </a:p>
              <a:p>
                <a:pPr indent="457200"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Specimen Number </a:t>
                </a:r>
              </a:p>
              <a:p>
                <a:pPr marL="457200" marR="0"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Specimen Size </a:t>
                </a:r>
              </a:p>
              <a:p>
                <a:pPr marL="457200" marR="0"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Specimen Preparation </a:t>
                </a:r>
              </a:p>
              <a:p>
                <a:pPr marL="457200" marR="0"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Specimen Orientation </a:t>
                </a:r>
              </a:p>
              <a:p>
                <a:pPr marL="457200" marR="0"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Conditioning</a:t>
                </a:r>
              </a:p>
              <a:p>
                <a:pPr lvl="0" algn="l">
                  <a:spcBef>
                    <a:spcPts val="0"/>
                  </a:spcBef>
                  <a:spcAft>
                    <a:spcPts val="0"/>
                  </a:spcAft>
                </a:pPr>
                <a:endParaRPr lang="en-US" sz="2800" b="1" dirty="0" smtClean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  <a:p>
                <a:pPr lvl="0"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 smtClean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Calibration Procedure of Equipment </a:t>
                </a:r>
                <a:endParaRPr lang="en-US" sz="28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  <a:p>
                <a:pPr marL="457200" marR="0"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Heat 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Flux Calibration (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Center)</a:t>
                </a:r>
              </a:p>
              <a:p>
                <a:pPr marL="457200" marR="0"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Heat 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Flux Uniformity Calibration (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Corners)</a:t>
                </a:r>
              </a:p>
              <a:p>
                <a:pPr marL="457200" marR="0"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Determination 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of the Calibration Factor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)</a:t>
                </a:r>
              </a:p>
            </p:txBody>
          </p:sp>
        </mc:Choice>
        <mc:Fallback xmlns="">
          <p:sp>
            <p:nvSpPr>
              <p:cNvPr id="16387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04800" y="1066800"/>
                <a:ext cx="8686800" cy="5638800"/>
              </a:xfrm>
              <a:blipFill rotWithShape="1">
                <a:blip r:embed="rId2"/>
                <a:stretch>
                  <a:fillRect l="-1404" t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314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84225"/>
          </a:xfrm>
        </p:spPr>
        <p:txBody>
          <a:bodyPr/>
          <a:lstStyle/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latin typeface="Times New Roman"/>
                <a:ea typeface="Times New Roman"/>
              </a:rPr>
              <a:t>Placeholder Document</a:t>
            </a:r>
            <a:endParaRPr lang="en-US" sz="4000" dirty="0">
              <a:latin typeface="Times New Roman"/>
              <a:ea typeface="Times New Roman"/>
            </a:endParaRP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686800" cy="5638800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</a:rPr>
              <a:t>Preparation/Performance of Test</a:t>
            </a:r>
            <a:endParaRPr lang="en-US" sz="28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</a:rPr>
              <a:t>Preparation</a:t>
            </a: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</a:rPr>
              <a:t>Performance of Test </a:t>
            </a: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</a:rPr>
              <a:t>Preparation of Further Test Runs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</a:rPr>
              <a:t>Presentation of Results </a:t>
            </a:r>
            <a:endParaRPr lang="en-US" sz="28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</a:rPr>
              <a:t>Heat Release Rate </a:t>
            </a: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</a:rPr>
              <a:t>Total Heat Release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  <a:latin typeface="Times New Roman"/>
                <a:ea typeface="Calibri"/>
              </a:rPr>
              <a:t>Accuracy, Units and </a:t>
            </a:r>
            <a:r>
              <a:rPr lang="en-US" sz="2800" b="1" dirty="0" smtClean="0">
                <a:solidFill>
                  <a:schemeClr val="tx1"/>
                </a:solidFill>
                <a:latin typeface="Times New Roman"/>
                <a:ea typeface="Calibri"/>
              </a:rPr>
              <a:t>Rounding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Requirements </a:t>
            </a: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Peak 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</a:rPr>
              <a:t>Heat Release Rate (65 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kW/m</a:t>
            </a:r>
            <a:r>
              <a:rPr lang="en-US" sz="2800" baseline="30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)</a:t>
            </a: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2-Minute Total Heat Release (65 kW · min/m²)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 Quantity 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</a:rPr>
              <a:t>of 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Samples (80% must pass)</a:t>
            </a:r>
            <a:endParaRPr lang="en-US" sz="28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Test Report</a:t>
            </a:r>
            <a:endParaRPr lang="en-US" sz="2800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91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11545" y="228600"/>
            <a:ext cx="9144000" cy="784225"/>
          </a:xfrm>
        </p:spPr>
        <p:txBody>
          <a:bodyPr/>
          <a:lstStyle/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Times New Roman"/>
                <a:ea typeface="Times New Roman"/>
              </a:rPr>
              <a:t>Calibration Requirements and Frequency</a:t>
            </a:r>
            <a:endParaRPr lang="en-US" sz="3200" dirty="0">
              <a:latin typeface="Times New Roman"/>
              <a:ea typeface="Times New Roman"/>
            </a:endParaRP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8686800" cy="4953000"/>
          </a:xfrm>
        </p:spPr>
        <p:txBody>
          <a:bodyPr/>
          <a:lstStyle/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Equipment (Annual calibration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req’d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)</a:t>
            </a:r>
            <a:endParaRPr lang="en-US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	Heat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flux gauges (center &amp; corner)</a:t>
            </a:r>
            <a:endParaRPr lang="en-US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	Data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acquisition system/display devices</a:t>
            </a:r>
            <a:endParaRPr lang="en-US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Thermocouples (hot zone &amp; cold zone)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 Main air supply MFC</a:t>
            </a:r>
            <a:endParaRPr lang="en-US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Methane / Mixing air MFC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  Sample conditioning equipment </a:t>
            </a:r>
            <a:endParaRPr lang="en-US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Procedures</a:t>
            </a:r>
            <a:endParaRPr lang="en-US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	System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heat flux (daily)</a:t>
            </a:r>
            <a:endParaRPr lang="en-US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	Heat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flux 4-corner uniformity (daily)</a:t>
            </a:r>
            <a:endParaRPr lang="en-US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Thermopile gas calibration (weekly)</a:t>
            </a:r>
            <a:endParaRPr lang="en-US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497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84225"/>
          </a:xfrm>
        </p:spPr>
        <p:txBody>
          <a:bodyPr/>
          <a:lstStyle/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latin typeface="Times New Roman"/>
                <a:ea typeface="Times New Roman"/>
              </a:rPr>
              <a:t>HR2 Appendix</a:t>
            </a:r>
            <a:endParaRPr lang="en-US" sz="4000" dirty="0">
              <a:latin typeface="Times New Roman"/>
              <a:ea typeface="Times New Roman"/>
            </a:endParaRP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686800" cy="5638800"/>
          </a:xfrm>
        </p:spPr>
        <p:txBody>
          <a:bodyPr/>
          <a:lstStyle/>
          <a:p>
            <a:pPr marL="0" lvl="1" algn="l" eaLnBrk="1" hangingPunct="1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Contains information and supplemental material pertinent to referenced paragraphs.</a:t>
            </a:r>
          </a:p>
          <a:p>
            <a:pPr algn="l" eaLnBrk="1" hangingPunct="1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l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Tolerance table</a:t>
            </a:r>
          </a:p>
          <a:p>
            <a:pPr marL="171450" indent="-171450" algn="l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System overview drawing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assembled)</a:t>
            </a:r>
          </a:p>
          <a:p>
            <a:pPr marL="171450" indent="-171450" algn="l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Individual components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- 30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detailed drawings</a:t>
            </a:r>
            <a:endParaRPr lang="en-US" sz="2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171450" lvl="1" indent="-171450" algn="l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Methane gas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(CH4)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purity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1" indent="-171450" algn="l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Heat release rate apparatus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insulation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gasket material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1" indent="-171450" algn="l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Radiation source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1" indent="-171450" algn="l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Thermopile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Thermocouples</a:t>
            </a:r>
          </a:p>
          <a:p>
            <a:pPr marL="171450" lvl="1" indent="-171450" algn="l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Lower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&amp; Upper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pilot / calibration burner and hot surface igniter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(HSI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71450" lvl="1" indent="-171450" algn="l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Igniter System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40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84225"/>
          </a:xfrm>
        </p:spPr>
        <p:txBody>
          <a:bodyPr/>
          <a:lstStyle/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latin typeface="Times New Roman"/>
                <a:ea typeface="Times New Roman"/>
              </a:rPr>
              <a:t>HR2 Appendix</a:t>
            </a:r>
            <a:endParaRPr lang="en-US" sz="4000" dirty="0">
              <a:latin typeface="Times New Roman"/>
              <a:ea typeface="Times New Roman"/>
            </a:endParaRP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686800" cy="5638800"/>
          </a:xfrm>
        </p:spPr>
        <p:txBody>
          <a:bodyPr/>
          <a:lstStyle/>
          <a:p>
            <a:pPr marL="0" lvl="1" algn="l" eaLnBrk="1" hangingPunct="1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Contains information and supplemental material pertinent to referenced paragraphs.</a:t>
            </a:r>
          </a:p>
          <a:p>
            <a:pPr algn="l" eaLnBrk="1" hangingPunct="1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l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Air distribution system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main distribution plate / second stage plate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l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Specimen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holder, drip pan, holding chamber/injection mechanism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l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Heat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flux gauges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l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MFC’s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l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Specimen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preparation – Foil wrapping and general cleaning procedures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l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Heat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release rate / Total heat release calculations</a:t>
            </a:r>
          </a:p>
          <a:p>
            <a:pPr marL="342900" lvl="1" indent="-342900" algn="l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Nominal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operating parameter table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85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HR2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Comparative Testing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robust method to determine peak and total heat release that improves repeatability and reproducibility when compared with OSU</a:t>
            </a:r>
          </a:p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Readiness Level (TRL) model adopted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4 -Robustness completed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(2016) -DOE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defined key parameters and variation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Identification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Key Parameters influence levels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Reduced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 in Calibration Factors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Improved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uniformity of Stability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64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HR2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Comparative Testing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HR2 TRL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5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Repeatability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Phase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completed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Fall 2018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-inconclusive,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work was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Phase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completed in Spring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ignificant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repeatability improvements captured in current design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procedures.</a:t>
            </a: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HR2 TRL phase 6 – Reproducibility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 scheduled Spring 2020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1466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 rtlCol="0" anchor="t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Future work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1371600"/>
            <a:ext cx="8458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Additional unit buildups for comparative testing (TRL 6)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New radiant heater design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R&amp;D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Sonic choke R&amp;D (inlet air MFC replacement)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4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77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 rtlCol="0" anchor="t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Questions?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1371600"/>
            <a:ext cx="8458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4000" dirty="0" smtClean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275" y="1371600"/>
            <a:ext cx="7041450" cy="52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4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8305800" cy="784225"/>
          </a:xfrm>
        </p:spPr>
        <p:txBody>
          <a:bodyPr/>
          <a:lstStyle/>
          <a:p>
            <a:pPr algn="l" eaLnBrk="1" hangingPunct="1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Revised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Heat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Release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Rate Test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Method</a:t>
            </a:r>
            <a:endParaRPr lang="en-US" sz="3600" dirty="0" smtClean="0"/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610600" cy="5334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Goal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Simplify and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Streamline</a:t>
            </a:r>
          </a:p>
          <a:p>
            <a:pPr algn="l" eaLnBrk="1" hangingPunct="1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Multi-laboratory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studies in which the same material was tested at different locations indicate reproducibility of test results can be improved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Many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factors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contribute to poor agreement between test laboratories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presentation describes a detailed revision of the test apparatus conducted by the International Aircraft Materials Fire Test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Forum (IAMFTF) to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better standardize components, procedures and calibration of equipment for this test method.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6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84225"/>
          </a:xfrm>
        </p:spPr>
        <p:txBody>
          <a:bodyPr/>
          <a:lstStyle/>
          <a:p>
            <a:pPr algn="l"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Areas Of Improvements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228600" y="1295400"/>
            <a:ext cx="8686800" cy="5105400"/>
          </a:xfrm>
        </p:spPr>
        <p:txBody>
          <a:bodyPr/>
          <a:lstStyle/>
          <a:p>
            <a:pPr marL="800100" lvl="1" indent="-342900" algn="l" eaLnBrk="1" hangingPunct="1">
              <a:buFont typeface="Arial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Airflow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(dual flow to single flow)</a:t>
            </a:r>
          </a:p>
          <a:p>
            <a:pPr marL="800100" lvl="1" indent="-342900" algn="l" eaLnBrk="1" hangingPunct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Standardized construction</a:t>
            </a:r>
          </a:p>
          <a:p>
            <a:pPr marL="800100" lvl="1" indent="-342900" algn="l" eaLnBrk="1" hangingPunct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 / Thermopile</a:t>
            </a:r>
          </a:p>
          <a:p>
            <a:pPr marL="800100" lvl="1" indent="-342900" algn="l" eaLnBrk="1" hangingPunct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control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 eaLnBrk="1" hangingPunct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Calibration</a:t>
            </a:r>
          </a:p>
          <a:p>
            <a:pPr marL="800100" lvl="1" indent="-342900" algn="l" eaLnBrk="1" hangingPunct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Equipment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 eaLnBrk="1" hangingPunct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Detailed operation/procedures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82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84225"/>
          </a:xfrm>
        </p:spPr>
        <p:txBody>
          <a:bodyPr/>
          <a:lstStyle/>
          <a:p>
            <a:pPr algn="l"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Airflow – Single Flow Design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4648200" cy="541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6467475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OSU: Orifice Meter, Natural 3:1 Airflow Split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4476750" y="923924"/>
            <a:ext cx="76200" cy="592605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81600" y="6435209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HR2: Mass Flow Controlled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754" y="1012825"/>
            <a:ext cx="4447838" cy="54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7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534400" cy="784225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Removal of Bypass Air and Components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228600" y="1295400"/>
            <a:ext cx="8610600" cy="5257800"/>
          </a:xfrm>
        </p:spPr>
        <p:txBody>
          <a:bodyPr/>
          <a:lstStyle/>
          <a:p>
            <a:pPr marL="971550" lvl="1" indent="-514350" algn="l" eaLnBrk="1" hangingPunct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Chimney</a:t>
            </a:r>
          </a:p>
          <a:p>
            <a:pPr marL="971550" lvl="1" indent="-514350" algn="l" eaLnBrk="1" hangingPunct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Baffle plate</a:t>
            </a:r>
          </a:p>
          <a:p>
            <a:pPr marL="971550" lvl="1" indent="-514350" algn="l" eaLnBrk="1" hangingPunct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Outer pyramid</a:t>
            </a:r>
          </a:p>
          <a:p>
            <a:pPr marL="971550" lvl="1" indent="-514350" algn="l" eaLnBrk="1" hangingPunct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Bypass air manifold</a:t>
            </a:r>
          </a:p>
          <a:p>
            <a:pPr marL="971550" lvl="1" indent="-514350" algn="l" eaLnBrk="1" hangingPunct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Piping</a:t>
            </a:r>
          </a:p>
          <a:p>
            <a:pPr marL="971550" lvl="1" indent="-514350" algn="l" eaLnBrk="1" hangingPunct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Surplus gasket material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hardware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l" eaLnBrk="1" hangingPunct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Orifice meter / Mercury manometer</a:t>
            </a:r>
          </a:p>
        </p:txBody>
      </p:sp>
    </p:spTree>
    <p:extLst>
      <p:ext uri="{BB962C8B-B14F-4D97-AF65-F5344CB8AC3E}">
        <p14:creationId xmlns:p14="http://schemas.microsoft.com/office/powerpoint/2010/main" val="178194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534400" cy="784225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Removal of Bypass Air and Components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610600" cy="5562600"/>
          </a:xfrm>
        </p:spPr>
        <p:txBody>
          <a:bodyPr/>
          <a:lstStyle/>
          <a:p>
            <a:pPr algn="l" eaLnBrk="1" hangingPunct="1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PROS</a:t>
            </a:r>
          </a:p>
          <a:p>
            <a:pPr marL="800100" lvl="1" indent="-342900"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Single air source</a:t>
            </a:r>
          </a:p>
          <a:p>
            <a:pPr marL="1257300" lvl="2" indent="-342900" algn="l" eaLnBrk="1" hangingPunct="1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MFC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req’d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57300" lvl="2" indent="-342900" algn="l" eaLnBrk="1" hangingPunct="1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Smaller compressed air system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req’d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Easier to clean, inspect, maintain</a:t>
            </a:r>
          </a:p>
          <a:p>
            <a:pPr marL="800100" lvl="1" indent="-342900"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Fewer components</a:t>
            </a:r>
          </a:p>
          <a:p>
            <a:pPr marL="800100" lvl="1" indent="-342900"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Quieter system</a:t>
            </a:r>
          </a:p>
          <a:p>
            <a:pPr marL="800100" lvl="1" indent="-342900"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Thermocouples operating in a better performance range</a:t>
            </a:r>
          </a:p>
          <a:p>
            <a:pPr algn="l" eaLnBrk="1" hangingPunct="1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</a:t>
            </a:r>
          </a:p>
          <a:p>
            <a:pPr marL="742950" lvl="1" indent="-285750"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Higher exhaust gas temperatures (non-cooled exhaust)</a:t>
            </a:r>
          </a:p>
          <a:p>
            <a:pPr algn="l" eaLnBrk="1" hangingPunct="1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en-US" sz="1600" dirty="0">
                <a:solidFill>
                  <a:schemeClr val="tx1"/>
                </a:solidFill>
              </a:rPr>
              <a:t>	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 eaLnBrk="1" hangingPunct="1"/>
            <a:r>
              <a:rPr lang="en-US" sz="2400" dirty="0">
                <a:solidFill>
                  <a:schemeClr val="tx1"/>
                </a:solidFill>
              </a:rPr>
              <a:t>	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3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84225"/>
          </a:xfrm>
        </p:spPr>
        <p:txBody>
          <a:bodyPr/>
          <a:lstStyle/>
          <a:p>
            <a:pPr algn="l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Airflow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686800" cy="5638800"/>
          </a:xfrm>
        </p:spPr>
        <p:txBody>
          <a:bodyPr/>
          <a:lstStyle/>
          <a:p>
            <a:pPr marL="457200" marR="0" lvl="0" indent="-45720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Defined air quality</a:t>
            </a:r>
          </a:p>
          <a:p>
            <a:pPr marL="800100" lvl="1" indent="-342900" algn="l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A well-regulated air supply is required. The supplied air shall be clean and free of oil mist, water (≤ 65% RH), and foreign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particles.</a:t>
            </a:r>
          </a:p>
          <a:p>
            <a:pPr marL="914400" lvl="1" indent="-45720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0" marR="0" lvl="0" indent="-45720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Airflow</a:t>
            </a:r>
            <a:endParaRPr lang="en-US" sz="28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914400" marR="0" lvl="1" indent="-457200" algn="l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Flow rate controlled using a MFC to replace orifice meter</a:t>
            </a:r>
          </a:p>
          <a:p>
            <a:pPr marL="914400" marR="0" lvl="1" indent="-457200" algn="l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Calibrated to STP 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0º C at 760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mmHg</a:t>
            </a:r>
          </a:p>
          <a:p>
            <a:pPr marL="914400" marR="0" lvl="1" indent="-457200" algn="l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Accuracy: 2% full scale</a:t>
            </a:r>
          </a:p>
          <a:p>
            <a:pPr marL="914400" marR="0" lvl="1" indent="-457200" algn="l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Flow Rate: 20 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±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0.4 SCFM</a:t>
            </a:r>
          </a:p>
          <a:p>
            <a:pPr marL="914400" lvl="1" indent="-457200" algn="l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Inlet air temperature: 72.5 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±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2.5 °F</a:t>
            </a:r>
            <a:endParaRPr lang="en-US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914400" marR="0" lvl="1" indent="-457200" algn="l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 smtClean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855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39934</TotalTime>
  <Words>1707</Words>
  <Application>Microsoft Office PowerPoint</Application>
  <PresentationFormat>On-screen Show (4:3)</PresentationFormat>
  <Paragraphs>484</Paragraphs>
  <Slides>39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Arial</vt:lpstr>
      <vt:lpstr>Calibri</vt:lpstr>
      <vt:lpstr>Cambria Math</vt:lpstr>
      <vt:lpstr>Courier New</vt:lpstr>
      <vt:lpstr>Symbol</vt:lpstr>
      <vt:lpstr>Times New Roman</vt:lpstr>
      <vt:lpstr>Wingdings</vt:lpstr>
      <vt:lpstr>Office Theme</vt:lpstr>
      <vt:lpstr>2_Custom Design</vt:lpstr>
      <vt:lpstr>1_Office Theme</vt:lpstr>
      <vt:lpstr>3_Custom Design</vt:lpstr>
      <vt:lpstr>4_Custom Design</vt:lpstr>
      <vt:lpstr>5_Custom Design</vt:lpstr>
      <vt:lpstr>Revised Rate of Heat Release Test Method (HR2)  October, 2019   Triennial Conference Atlantic City, NJ USA</vt:lpstr>
      <vt:lpstr>AGENDA</vt:lpstr>
      <vt:lpstr>Heat Release Rate Test Method</vt:lpstr>
      <vt:lpstr>Revised Heat Release Rate Test Method</vt:lpstr>
      <vt:lpstr>Areas Of Improvements</vt:lpstr>
      <vt:lpstr>Airflow – Single Flow Design</vt:lpstr>
      <vt:lpstr>Removal of Bypass Air and Components</vt:lpstr>
      <vt:lpstr>Removal of Bypass Air and Components</vt:lpstr>
      <vt:lpstr>Airflow</vt:lpstr>
      <vt:lpstr>PowerPoint Presentation</vt:lpstr>
      <vt:lpstr>Standardized Construction</vt:lpstr>
      <vt:lpstr>HR2 Exhaust Assembly</vt:lpstr>
      <vt:lpstr>Standardized Construction</vt:lpstr>
      <vt:lpstr>Standardized Construction</vt:lpstr>
      <vt:lpstr>Standardized Thermopile / Globars </vt:lpstr>
      <vt:lpstr>New: Upper Pilot Hot Surface Igniter (HSI)</vt:lpstr>
      <vt:lpstr>Upper pilot HSI</vt:lpstr>
      <vt:lpstr>New Procedures: Heat Flux</vt:lpstr>
      <vt:lpstr>New Procedures: Heat Flux</vt:lpstr>
      <vt:lpstr>Calibration Factor / HRR Equation</vt:lpstr>
      <vt:lpstr>HR2: Total Heat Release Calculation</vt:lpstr>
      <vt:lpstr>PowerPoint Presentation</vt:lpstr>
      <vt:lpstr>Changes as result of DOE Testing</vt:lpstr>
      <vt:lpstr>Calibration</vt:lpstr>
      <vt:lpstr>Calibration</vt:lpstr>
      <vt:lpstr>Initial Calibration (Step)</vt:lpstr>
      <vt:lpstr>Amended Calibration (Ramp)</vt:lpstr>
      <vt:lpstr>Current Calibration (Zero/Span)</vt:lpstr>
      <vt:lpstr>Placeholder Document</vt:lpstr>
      <vt:lpstr>Placeholder Document</vt:lpstr>
      <vt:lpstr>Placeholder Document</vt:lpstr>
      <vt:lpstr>Placeholder Document</vt:lpstr>
      <vt:lpstr>Calibration Requirements and Frequency</vt:lpstr>
      <vt:lpstr>HR2 Appendix</vt:lpstr>
      <vt:lpstr>HR2 Appendix</vt:lpstr>
      <vt:lpstr>HR2 Comparative Testing </vt:lpstr>
      <vt:lpstr>HR2 Comparative Testing </vt:lpstr>
      <vt:lpstr>Future work</vt:lpstr>
      <vt:lpstr>Questions?</vt:lpstr>
    </vt:vector>
  </TitlesOfParts>
  <Company>Federal Aviation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Burns, Mike (FAA)</dc:creator>
  <cp:lastModifiedBy>Burns, Mike (FAA)</cp:lastModifiedBy>
  <cp:revision>619</cp:revision>
  <cp:lastPrinted>2013-07-31T15:25:24Z</cp:lastPrinted>
  <dcterms:created xsi:type="dcterms:W3CDTF">2013-05-15T13:53:16Z</dcterms:created>
  <dcterms:modified xsi:type="dcterms:W3CDTF">2019-10-17T14:53:20Z</dcterms:modified>
</cp:coreProperties>
</file>