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83" r:id="rId5"/>
    <p:sldId id="260" r:id="rId6"/>
    <p:sldId id="284" r:id="rId7"/>
    <p:sldId id="274" r:id="rId8"/>
    <p:sldId id="275" r:id="rId9"/>
    <p:sldId id="282" r:id="rId10"/>
    <p:sldId id="281" r:id="rId11"/>
    <p:sldId id="276" r:id="rId12"/>
    <p:sldId id="277" r:id="rId13"/>
    <p:sldId id="286" r:id="rId14"/>
    <p:sldId id="285" r:id="rId15"/>
    <p:sldId id="265" r:id="rId16"/>
    <p:sldId id="266" r:id="rId17"/>
    <p:sldId id="279" r:id="rId18"/>
    <p:sldId id="27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2" autoAdjust="0"/>
  </p:normalViewPr>
  <p:slideViewPr>
    <p:cSldViewPr snapToGrid="0">
      <p:cViewPr varScale="1">
        <p:scale>
          <a:sx n="60" d="100"/>
          <a:sy n="60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91D304-45FF-4CF9-8CA7-EF637812893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A46062-A6A6-4850-A46F-73F4F880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9C32D5-1289-4DEC-B1E4-608D30B4216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EB27C6-29A8-4CE1-A26F-3ECDA5BC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B5A2A-F8B2-0344-8932-C66C736A3246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C5FC-E144-304B-9229-63E7E75A50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B27C6-29A8-4CE1-A26F-3ECDA5BC2C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B27C6-29A8-4CE1-A26F-3ECDA5BC2C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5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18F0-FE5B-4392-BC23-FBBC0169AC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FC94-76B4-4B81-8DC1-CB764CCD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fire.tc.faa.gov/materials.as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67" y="234315"/>
            <a:ext cx="1179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lang="en-US" sz="2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Triennial International Aircraft Fire and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abin Safety Research Conference, Atlantic City, October 28-31, 2019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66" y="1851665"/>
            <a:ext cx="11791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Small Scale Fire Test for Component Substitutions in Aircraft Materials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783" y="5186227"/>
            <a:ext cx="996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Natallia Safronava </a:t>
            </a:r>
            <a:r>
              <a:rPr lang="en-US" sz="2400" u="sng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Richard E. Lyon </a:t>
            </a:r>
            <a:r>
              <a:rPr lang="en-US" sz="2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Richard Walters </a:t>
            </a:r>
            <a:r>
              <a:rPr lang="en-US" sz="2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24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" y="5932719"/>
            <a:ext cx="1161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Technology and Management International, Toms River, NJ</a:t>
            </a:r>
          </a:p>
          <a:p>
            <a:pPr algn="ctr"/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Fire Safety Branch, Federal Aviation Administration, William J. Hughes Technical Center, Atlantic City, NJ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132" y="3641115"/>
            <a:ext cx="13455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97" y="252549"/>
            <a:ext cx="1112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similarity approach (2019)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4448" y="1236505"/>
                <a:ext cx="4014651" cy="77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48" y="1236505"/>
                <a:ext cx="4014651" cy="776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7714" y="2350695"/>
            <a:ext cx="11773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are FGC from MCC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experiments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and X</a:t>
            </a:r>
            <a:r>
              <a:rPr lang="en-US" sz="1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are bench-scale fire properties (e.g.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peak HRR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OSU, 2-minute total OSU, burn length, after time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VBB); σ </a:t>
            </a:r>
            <a:r>
              <a:rPr lang="en-US" sz="1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Xb 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is the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standard deviation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for certified material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714" y="3604750"/>
            <a:ext cx="11530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 the flammability parameter of the substitute component in the FAR test, and 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 the flammability parameter of the reference component in the certified cabin, it is expected with </a:t>
            </a:r>
            <a:r>
              <a:rPr lang="en-US" sz="1600" b="1" i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95% confidence level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that </a:t>
            </a:r>
          </a:p>
          <a:p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</a:t>
            </a:r>
            <a:r>
              <a:rPr lang="el-G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≤ 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≤ 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</a:t>
            </a:r>
            <a:r>
              <a:rPr lang="el-G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Substituting 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=X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±2</a:t>
            </a:r>
            <a:r>
              <a:rPr lang="el-G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4535" y="5342607"/>
                <a:ext cx="9148631" cy="78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35" y="5342607"/>
                <a:ext cx="9148631" cy="788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2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95250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ase study example/adhesive film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625" y="1597895"/>
            <a:ext cx="581025" cy="230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074" y="904875"/>
            <a:ext cx="631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Sample 1 is the certified material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change is the flame retardant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OSU tests were done on a 2 ply phenolic laminate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" y="2303046"/>
            <a:ext cx="4891941" cy="451866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25682"/>
              </p:ext>
            </p:extLst>
          </p:nvPr>
        </p:nvGraphicFramePr>
        <p:xfrm>
          <a:off x="6289673" y="1062566"/>
          <a:ext cx="573087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719">
                  <a:extLst>
                    <a:ext uri="{9D8B030D-6E8A-4147-A177-3AD203B41FA5}">
                      <a16:colId xmlns:a16="http://schemas.microsoft.com/office/drawing/2014/main" val="4286374554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1169619624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2796257981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496326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FGC</a:t>
                      </a:r>
                    </a:p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(J/g-K)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6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600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min HR</a:t>
                      </a:r>
                    </a:p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6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8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Sample1*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104 ± 2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45.5 ± 3.7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44.1 ± 1.1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05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Sample2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102 ± 3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44.4 ± 1.6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39.7 ± 1.1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2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Sample3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101 ± 7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41.3 ± 1.6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42.4 ± 1.0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07084"/>
              </p:ext>
            </p:extLst>
          </p:nvPr>
        </p:nvGraphicFramePr>
        <p:xfrm>
          <a:off x="5268685" y="4257674"/>
          <a:ext cx="6567715" cy="214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543">
                  <a:extLst>
                    <a:ext uri="{9D8B030D-6E8A-4147-A177-3AD203B41FA5}">
                      <a16:colId xmlns:a16="http://schemas.microsoft.com/office/drawing/2014/main" val="1413913720"/>
                    </a:ext>
                  </a:extLst>
                </a:gridCol>
                <a:gridCol w="1313543">
                  <a:extLst>
                    <a:ext uri="{9D8B030D-6E8A-4147-A177-3AD203B41FA5}">
                      <a16:colId xmlns:a16="http://schemas.microsoft.com/office/drawing/2014/main" val="1947945665"/>
                    </a:ext>
                  </a:extLst>
                </a:gridCol>
                <a:gridCol w="1313543">
                  <a:extLst>
                    <a:ext uri="{9D8B030D-6E8A-4147-A177-3AD203B41FA5}">
                      <a16:colId xmlns:a16="http://schemas.microsoft.com/office/drawing/2014/main" val="1837817464"/>
                    </a:ext>
                  </a:extLst>
                </a:gridCol>
                <a:gridCol w="1313543">
                  <a:extLst>
                    <a:ext uri="{9D8B030D-6E8A-4147-A177-3AD203B41FA5}">
                      <a16:colId xmlns:a16="http://schemas.microsoft.com/office/drawing/2014/main" val="3767534335"/>
                    </a:ext>
                  </a:extLst>
                </a:gridCol>
                <a:gridCol w="1313543">
                  <a:extLst>
                    <a:ext uri="{9D8B030D-6E8A-4147-A177-3AD203B41FA5}">
                      <a16:colId xmlns:a16="http://schemas.microsoft.com/office/drawing/2014/main" val="257289042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4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4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4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4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75986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Sample2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99825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Sample1 vs Sample3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6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0316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97751" y="3479764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51" y="3479764"/>
                <a:ext cx="2344808" cy="674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730010" y="3486843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10" y="3486843"/>
                <a:ext cx="1884106" cy="674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042275" y="685800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 results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722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250" y="91559"/>
            <a:ext cx="7037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Case study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example/Thermoplastic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" y="2162175"/>
            <a:ext cx="4663289" cy="439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074" y="904875"/>
            <a:ext cx="631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Sample 1 is the certified material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Supplier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VBB 12 sec, 3 mm samples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52778"/>
              </p:ext>
            </p:extLst>
          </p:nvPr>
        </p:nvGraphicFramePr>
        <p:xfrm>
          <a:off x="6076950" y="1472141"/>
          <a:ext cx="56642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4135337502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72433242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73641397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85939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FGC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(J/g-K)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 length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Flame time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(s)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 ± 8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± 0.5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± 0.5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9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Samples 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464 ± 3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± 0.5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 ± 0.7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1465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94359" y="1072634"/>
            <a:ext cx="135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Test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60048" y="3660739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48" y="3660739"/>
                <a:ext cx="2344808" cy="674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339485" y="3639243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485" y="3639243"/>
                <a:ext cx="1884106" cy="674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63306"/>
              </p:ext>
            </p:extLst>
          </p:nvPr>
        </p:nvGraphicFramePr>
        <p:xfrm>
          <a:off x="5048251" y="4386791"/>
          <a:ext cx="67691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20">
                  <a:extLst>
                    <a:ext uri="{9D8B030D-6E8A-4147-A177-3AD203B41FA5}">
                      <a16:colId xmlns:a16="http://schemas.microsoft.com/office/drawing/2014/main" val="1328307723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1756832624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1318464138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96650573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3910260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 length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Flame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time</a:t>
                      </a:r>
                    </a:p>
                    <a:p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(s)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length</a:t>
                      </a:r>
                    </a:p>
                    <a:p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Flame time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(s)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1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Sample1 vs Sample2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5033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284693" y="542066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3618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1" y="206250"/>
            <a:ext cx="933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Case study example/Thermoplastic Lab A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52966"/>
              </p:ext>
            </p:extLst>
          </p:nvPr>
        </p:nvGraphicFramePr>
        <p:xfrm>
          <a:off x="4590108" y="1072755"/>
          <a:ext cx="752544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60">
                  <a:extLst>
                    <a:ext uri="{9D8B030D-6E8A-4147-A177-3AD203B41FA5}">
                      <a16:colId xmlns:a16="http://schemas.microsoft.com/office/drawing/2014/main" val="2247778465"/>
                    </a:ext>
                  </a:extLst>
                </a:gridCol>
                <a:gridCol w="1881360">
                  <a:extLst>
                    <a:ext uri="{9D8B030D-6E8A-4147-A177-3AD203B41FA5}">
                      <a16:colId xmlns:a16="http://schemas.microsoft.com/office/drawing/2014/main" val="2604221668"/>
                    </a:ext>
                  </a:extLst>
                </a:gridCol>
                <a:gridCol w="1881360">
                  <a:extLst>
                    <a:ext uri="{9D8B030D-6E8A-4147-A177-3AD203B41FA5}">
                      <a16:colId xmlns:a16="http://schemas.microsoft.com/office/drawing/2014/main" val="4104098093"/>
                    </a:ext>
                  </a:extLst>
                </a:gridCol>
                <a:gridCol w="1881360">
                  <a:extLst>
                    <a:ext uri="{9D8B030D-6E8A-4147-A177-3AD203B41FA5}">
                      <a16:colId xmlns:a16="http://schemas.microsoft.com/office/drawing/2014/main" val="42629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FGC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(J/g-K)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200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min HR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1*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59 ± 2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 ± 6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± 2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0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2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 ± 1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 ± 8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± 2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6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3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 ± 1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 ± 6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± 2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0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 ± 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 ± 9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± 3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342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" y="1783537"/>
            <a:ext cx="4390516" cy="4075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41899"/>
              </p:ext>
            </p:extLst>
          </p:nvPr>
        </p:nvGraphicFramePr>
        <p:xfrm>
          <a:off x="4680645" y="4042289"/>
          <a:ext cx="743490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81">
                  <a:extLst>
                    <a:ext uri="{9D8B030D-6E8A-4147-A177-3AD203B41FA5}">
                      <a16:colId xmlns:a16="http://schemas.microsoft.com/office/drawing/2014/main" val="583735689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1663295230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687183375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3508806665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367936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 =pHRR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X= 2 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 = 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 =2 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9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vs 2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0.2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0.5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0.5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2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vs 3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0.2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1.5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0.5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7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vs 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0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2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0.5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0.5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2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21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04901" y="3244283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01" y="3244283"/>
                <a:ext cx="2344808" cy="674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84338" y="3222787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338" y="3222787"/>
                <a:ext cx="1884106" cy="674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1" y="206250"/>
            <a:ext cx="933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Case study example/Thermoplastic Lab B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73680"/>
              </p:ext>
            </p:extLst>
          </p:nvPr>
        </p:nvGraphicFramePr>
        <p:xfrm>
          <a:off x="4590108" y="1072755"/>
          <a:ext cx="752544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60">
                  <a:extLst>
                    <a:ext uri="{9D8B030D-6E8A-4147-A177-3AD203B41FA5}">
                      <a16:colId xmlns:a16="http://schemas.microsoft.com/office/drawing/2014/main" val="2247778465"/>
                    </a:ext>
                  </a:extLst>
                </a:gridCol>
                <a:gridCol w="1881360">
                  <a:extLst>
                    <a:ext uri="{9D8B030D-6E8A-4147-A177-3AD203B41FA5}">
                      <a16:colId xmlns:a16="http://schemas.microsoft.com/office/drawing/2014/main" val="2604221668"/>
                    </a:ext>
                  </a:extLst>
                </a:gridCol>
                <a:gridCol w="1881360">
                  <a:extLst>
                    <a:ext uri="{9D8B030D-6E8A-4147-A177-3AD203B41FA5}">
                      <a16:colId xmlns:a16="http://schemas.microsoft.com/office/drawing/2014/main" val="4104098093"/>
                    </a:ext>
                  </a:extLst>
                </a:gridCol>
                <a:gridCol w="1881360">
                  <a:extLst>
                    <a:ext uri="{9D8B030D-6E8A-4147-A177-3AD203B41FA5}">
                      <a16:colId xmlns:a16="http://schemas.microsoft.com/office/drawing/2014/main" val="42629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FGC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(J/g-K)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200" baseline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min HR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1*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59 ± 2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 ± 2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± 2</a:t>
                      </a:r>
                      <a:endParaRPr lang="en-US" sz="12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0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2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 ± 1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 ± 14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± 1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6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3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 ± 1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 ± 6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 ± 5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0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 ± 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 ± 9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 ± 3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342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" y="1783537"/>
            <a:ext cx="4390516" cy="4075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51883"/>
              </p:ext>
            </p:extLst>
          </p:nvPr>
        </p:nvGraphicFramePr>
        <p:xfrm>
          <a:off x="4680645" y="4042289"/>
          <a:ext cx="743490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81">
                  <a:extLst>
                    <a:ext uri="{9D8B030D-6E8A-4147-A177-3AD203B41FA5}">
                      <a16:colId xmlns:a16="http://schemas.microsoft.com/office/drawing/2014/main" val="583735689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1663295230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687183375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3508806665"/>
                    </a:ext>
                  </a:extLst>
                </a:gridCol>
                <a:gridCol w="1486981">
                  <a:extLst>
                    <a:ext uri="{9D8B030D-6E8A-4147-A177-3AD203B41FA5}">
                      <a16:colId xmlns:a16="http://schemas.microsoft.com/office/drawing/2014/main" val="367936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 =pHRR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X= 2 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 = 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X =2 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9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vs 2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0.3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0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0.1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[0.033≈0] ≤ 1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vs 3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0.2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1.3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0.1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 ≤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7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vs 4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0.4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0.5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0.1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0.3 ≤ 1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21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04901" y="3244283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01" y="3244283"/>
                <a:ext cx="2344808" cy="674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84338" y="3222787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338" y="3222787"/>
                <a:ext cx="1884106" cy="674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80496"/>
              </p:ext>
            </p:extLst>
          </p:nvPr>
        </p:nvGraphicFramePr>
        <p:xfrm>
          <a:off x="182878" y="719666"/>
          <a:ext cx="11695617" cy="570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2">
                  <a:extLst>
                    <a:ext uri="{9D8B030D-6E8A-4147-A177-3AD203B41FA5}">
                      <a16:colId xmlns:a16="http://schemas.microsoft.com/office/drawing/2014/main" val="264813502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60575391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427510824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5659894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21453373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958439939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1797337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13330477"/>
                    </a:ext>
                  </a:extLst>
                </a:gridCol>
                <a:gridCol w="953320">
                  <a:extLst>
                    <a:ext uri="{9D8B030D-6E8A-4147-A177-3AD203B41FA5}">
                      <a16:colId xmlns:a16="http://schemas.microsoft.com/office/drawing/2014/main" val="3517258408"/>
                    </a:ext>
                  </a:extLst>
                </a:gridCol>
              </a:tblGrid>
              <a:tr h="80352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Case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Changed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Component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Coupon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 length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2min 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length</a:t>
                      </a:r>
                    </a:p>
                    <a:p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15503"/>
                  </a:ext>
                </a:extLst>
              </a:tr>
              <a:tr h="446401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Decorative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Laminate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color (grey vs dark brown)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1.1 Decorative laminate alone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220294"/>
                  </a:ext>
                </a:extLst>
              </a:tr>
              <a:tr h="446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1.2 Decorative laminate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on standard panel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78307"/>
                  </a:ext>
                </a:extLst>
              </a:tr>
              <a:tr h="297601"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Decorative laminate adhesive film FR components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2.1 Declam adhesive on fiberglass panel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68770"/>
                  </a:ext>
                </a:extLst>
              </a:tr>
              <a:tr h="29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2.2 Declam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adhesive on phenolic panel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896529"/>
                  </a:ext>
                </a:extLst>
              </a:tr>
              <a:tr h="29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2.3 Declam adhesive on carbon fiber panel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875467"/>
                  </a:ext>
                </a:extLst>
              </a:tr>
              <a:tr h="297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2.4 Declam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adhesive on stow bin panel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86477"/>
                  </a:ext>
                </a:extLst>
              </a:tr>
              <a:tr h="714241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3.1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Adhesive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film FR components (Sample 1 vs sample 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Adhesive+ décor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laminate + 2 ply phenolic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83279"/>
                  </a:ext>
                </a:extLst>
              </a:tr>
              <a:tr h="714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Adhesive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film FR components (Sample 1 vs sample 3)</a:t>
                      </a:r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Adhesive+ décor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laminate + 2 ply phenolic</a:t>
                      </a:r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01341"/>
                  </a:ext>
                </a:extLst>
              </a:tr>
              <a:tr h="5807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Resin systems for use in ECS ducting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Resin + 2 ply aramid fiber laminate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91578"/>
                  </a:ext>
                </a:extLst>
              </a:tr>
              <a:tr h="7280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Polymer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supplier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Thermoplastic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part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303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45773" y="12664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73" y="12664"/>
                <a:ext cx="2344808" cy="674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96660" y="57843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60" y="57843"/>
                <a:ext cx="1884106" cy="674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2879" y="180975"/>
            <a:ext cx="61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Summary of coupon level case studies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516" y="6405556"/>
            <a:ext cx="392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No* </a:t>
            </a:r>
            <a:r>
              <a:rPr lang="en-US" sz="1400" i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anomalous result because ∆X or </a:t>
            </a:r>
            <a:r>
              <a:rPr lang="en-US" sz="1400" i="1" dirty="0" err="1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σ</a:t>
            </a:r>
            <a:r>
              <a:rPr lang="en-US" sz="1400" i="1" baseline="-250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Xb</a:t>
            </a:r>
            <a:r>
              <a:rPr lang="en-US" sz="1400" i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 </a:t>
            </a:r>
            <a:endParaRPr lang="en-US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35136"/>
              </p:ext>
            </p:extLst>
          </p:nvPr>
        </p:nvGraphicFramePr>
        <p:xfrm>
          <a:off x="171448" y="1104197"/>
          <a:ext cx="11811006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7">
                  <a:extLst>
                    <a:ext uri="{9D8B030D-6E8A-4147-A177-3AD203B41FA5}">
                      <a16:colId xmlns:a16="http://schemas.microsoft.com/office/drawing/2014/main" val="322196534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404527235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52693887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85208564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638034727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8395464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122716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874393361"/>
                    </a:ext>
                  </a:extLst>
                </a:gridCol>
                <a:gridCol w="895354">
                  <a:extLst>
                    <a:ext uri="{9D8B030D-6E8A-4147-A177-3AD203B41FA5}">
                      <a16:colId xmlns:a16="http://schemas.microsoft.com/office/drawing/2014/main" val="4214390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Case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Changed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component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Coupon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 length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length</a:t>
                      </a:r>
                    </a:p>
                    <a:p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08628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Phenolic resin chemistry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* Also tested 2 ply system in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MCC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6.1 2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ply laminates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1304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6.2 6 ply laminates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5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Phenolic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ply phenolic laminates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Adhesive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minor formulation change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0.047 in </a:t>
                      </a:r>
                      <a:r>
                        <a:rPr lang="en-US" sz="14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Kydex</a:t>
                      </a:r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6565 + adhesive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+ 0.032 in Al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57829"/>
                  </a:ext>
                </a:extLst>
              </a:tr>
              <a:tr h="386080">
                <a:tc rowSpan="6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9.1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9.2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9.3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9.4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labs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Processing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conditions</a:t>
                      </a:r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Reference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material along with recyclate and additional pigment in 2 concentrations 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Thermoplastic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specimen </a:t>
                      </a:r>
                    </a:p>
                    <a:p>
                      <a:endParaRPr lang="en-US" sz="1400" baseline="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b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Lab A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 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58942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 3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31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 4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No*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7432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Lab B</a:t>
                      </a: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 2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0667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 3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729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 1 vs Sample 4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708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79" y="276225"/>
            <a:ext cx="62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Summary of coupon level case studies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45773" y="355564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73" y="355564"/>
                <a:ext cx="2344808" cy="674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53810" y="362643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810" y="362643"/>
                <a:ext cx="1884106" cy="674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5516" y="6523247"/>
            <a:ext cx="392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No* </a:t>
            </a:r>
            <a:r>
              <a:rPr lang="en-US" sz="1400" i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anomalous result because ∆X or </a:t>
            </a:r>
            <a:r>
              <a:rPr lang="en-US" sz="1400" i="1" dirty="0" err="1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σ</a:t>
            </a:r>
            <a:r>
              <a:rPr lang="en-US" sz="1400" i="1" baseline="-250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Xb</a:t>
            </a:r>
            <a:r>
              <a:rPr lang="en-US" sz="1400" i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 </a:t>
            </a:r>
            <a:endParaRPr lang="en-US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8" y="276225"/>
            <a:ext cx="618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Summary of coupon level case studies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32863" y="791000"/>
                <a:ext cx="2344808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63" y="791000"/>
                <a:ext cx="2344808" cy="674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40900" y="798079"/>
                <a:ext cx="1884106" cy="6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00" y="798079"/>
                <a:ext cx="1884106" cy="674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42089"/>
              </p:ext>
            </p:extLst>
          </p:nvPr>
        </p:nvGraphicFramePr>
        <p:xfrm>
          <a:off x="104771" y="1605491"/>
          <a:ext cx="1196340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9">
                  <a:extLst>
                    <a:ext uri="{9D8B030D-6E8A-4147-A177-3AD203B41FA5}">
                      <a16:colId xmlns:a16="http://schemas.microsoft.com/office/drawing/2014/main" val="102513400"/>
                    </a:ext>
                  </a:extLst>
                </a:gridCol>
                <a:gridCol w="1963205">
                  <a:extLst>
                    <a:ext uri="{9D8B030D-6E8A-4147-A177-3AD203B41FA5}">
                      <a16:colId xmlns:a16="http://schemas.microsoft.com/office/drawing/2014/main" val="2380240006"/>
                    </a:ext>
                  </a:extLst>
                </a:gridCol>
                <a:gridCol w="3685120">
                  <a:extLst>
                    <a:ext uri="{9D8B030D-6E8A-4147-A177-3AD203B41FA5}">
                      <a16:colId xmlns:a16="http://schemas.microsoft.com/office/drawing/2014/main" val="356143092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03284319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57551032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90404564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2622154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65487727"/>
                    </a:ext>
                  </a:extLst>
                </a:gridCol>
                <a:gridCol w="847724">
                  <a:extLst>
                    <a:ext uri="{9D8B030D-6E8A-4147-A177-3AD203B41FA5}">
                      <a16:colId xmlns:a16="http://schemas.microsoft.com/office/drawing/2014/main" val="217574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Case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Changed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component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Coupon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 length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2min 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(kW-min/m</a:t>
                      </a:r>
                      <a:r>
                        <a:rPr lang="en-US" sz="1200" baseline="30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Burn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length</a:t>
                      </a:r>
                    </a:p>
                    <a:p>
                      <a:r>
                        <a:rPr lang="en-US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(mm)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3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labs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Top coat added to phenolic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Laminate with and without varnish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Lab A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Lab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</a:p>
                    <a:p>
                      <a:endParaRPr lang="en-US" sz="1400" dirty="0" smtClean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0B05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</a:p>
                    <a:p>
                      <a:endParaRPr lang="en-US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N/A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7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2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119" y="5514000"/>
            <a:ext cx="1345500" cy="13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4825" y="171450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26" y="1471749"/>
            <a:ext cx="11303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FAA-industry working group has been  developing a process to compare material formulations that underwent a small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approach involves using Fire Growth Capacity (FGC) parameter in MCC to determine the similarity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Current similarity requirement: </a:t>
            </a:r>
            <a:r>
              <a:rPr lang="en-US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elative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deviation of FGC for the changed component is less than the relative deviation of fire test results for coupons/cabin materials containing the changed component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Proposed approach showed good agreement between MCC tests and coupon level tests (OSU, VBB) in numerous case studies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Next steps would be wrapping up case studies and releasing updated guidance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Review by FAA regulatory officials for approval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5" y="217711"/>
            <a:ext cx="1132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Background/Motivation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5" y="1358532"/>
            <a:ext cx="118523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2015: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Industry petitioned FAA to use MCC as an alternative means of complying with 14 CFR 25 regulations for flammability of transport category aircraft cabin materials when a small change is made to certified design because of cost, performance, unavailability or environmental restrictions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requirements is to fabricate and fire test all cabin materials/constructions (e.g. storage bins) containing the changed component (e.g. flame retardant, resin, adhesive, film, fiber). This is expensive and time consuming.</a:t>
            </a:r>
          </a:p>
          <a:p>
            <a:endParaRPr lang="en-US" sz="2000" b="1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2015-2019: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FAA/Industry created task Group to determine best method to demonstrate equivalent bench scale fire performance (similarity) of cabin materials containing substitute components using Microscale Combustion Calorimeter (MCC).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581" y="10167"/>
            <a:ext cx="13455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886" y="150888"/>
            <a:ext cx="1103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Microscale combustion Calorimeter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298" y="1010200"/>
            <a:ext cx="5808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guidance using the Microscale Combustion Calorimeter (MCC)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Utilize the MCC method to compare the flammability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Validate MCC similarity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143" descr="redPCFCsch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9" y="814727"/>
            <a:ext cx="5061832" cy="50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03138" y="6159422"/>
            <a:ext cx="369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Microscale Combustion Calorimeter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4886" y="3291833"/>
            <a:ext cx="7205775" cy="3362943"/>
            <a:chOff x="589596" y="1676396"/>
            <a:chExt cx="9833582" cy="4265855"/>
          </a:xfrm>
        </p:grpSpPr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3581401" y="5668963"/>
              <a:ext cx="1873888" cy="27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Temperature </a:t>
              </a:r>
              <a:r>
                <a:rPr lang="en-US" sz="1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US" sz="1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Symbol"/>
                </a:rPr>
                <a:t></a:t>
              </a:r>
              <a:r>
                <a:rPr lang="en-US" sz="1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  <a:r>
                <a:rPr lang="en-US" sz="1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9596" y="1676396"/>
              <a:ext cx="9833582" cy="3884855"/>
              <a:chOff x="589596" y="1676396"/>
              <a:chExt cx="9833582" cy="3884855"/>
            </a:xfrm>
          </p:grpSpPr>
          <p:sp>
            <p:nvSpPr>
              <p:cNvPr id="21" name="Freeform 3" descr="Light downward diagonal"/>
              <p:cNvSpPr>
                <a:spLocks/>
              </p:cNvSpPr>
              <p:nvPr/>
            </p:nvSpPr>
            <p:spPr bwMode="auto">
              <a:xfrm>
                <a:off x="2143125" y="2316163"/>
                <a:ext cx="5092700" cy="2865437"/>
              </a:xfrm>
              <a:custGeom>
                <a:avLst/>
                <a:gdLst>
                  <a:gd name="T0" fmla="*/ 0 w 3208"/>
                  <a:gd name="T1" fmla="*/ 1805 h 1805"/>
                  <a:gd name="T2" fmla="*/ 144 w 3208"/>
                  <a:gd name="T3" fmla="*/ 1805 h 1805"/>
                  <a:gd name="T4" fmla="*/ 288 w 3208"/>
                  <a:gd name="T5" fmla="*/ 1757 h 1805"/>
                  <a:gd name="T6" fmla="*/ 336 w 3208"/>
                  <a:gd name="T7" fmla="*/ 1757 h 1805"/>
                  <a:gd name="T8" fmla="*/ 432 w 3208"/>
                  <a:gd name="T9" fmla="*/ 1661 h 1805"/>
                  <a:gd name="T10" fmla="*/ 480 w 3208"/>
                  <a:gd name="T11" fmla="*/ 1517 h 1805"/>
                  <a:gd name="T12" fmla="*/ 528 w 3208"/>
                  <a:gd name="T13" fmla="*/ 1373 h 1805"/>
                  <a:gd name="T14" fmla="*/ 528 w 3208"/>
                  <a:gd name="T15" fmla="*/ 1325 h 1805"/>
                  <a:gd name="T16" fmla="*/ 576 w 3208"/>
                  <a:gd name="T17" fmla="*/ 1325 h 1805"/>
                  <a:gd name="T18" fmla="*/ 624 w 3208"/>
                  <a:gd name="T19" fmla="*/ 1277 h 1805"/>
                  <a:gd name="T20" fmla="*/ 624 w 3208"/>
                  <a:gd name="T21" fmla="*/ 1229 h 1805"/>
                  <a:gd name="T22" fmla="*/ 672 w 3208"/>
                  <a:gd name="T23" fmla="*/ 1229 h 1805"/>
                  <a:gd name="T24" fmla="*/ 672 w 3208"/>
                  <a:gd name="T25" fmla="*/ 1085 h 1805"/>
                  <a:gd name="T26" fmla="*/ 709 w 3208"/>
                  <a:gd name="T27" fmla="*/ 899 h 1805"/>
                  <a:gd name="T28" fmla="*/ 751 w 3208"/>
                  <a:gd name="T29" fmla="*/ 705 h 1805"/>
                  <a:gd name="T30" fmla="*/ 772 w 3208"/>
                  <a:gd name="T31" fmla="*/ 539 h 1805"/>
                  <a:gd name="T32" fmla="*/ 790 w 3208"/>
                  <a:gd name="T33" fmla="*/ 448 h 1805"/>
                  <a:gd name="T34" fmla="*/ 804 w 3208"/>
                  <a:gd name="T35" fmla="*/ 353 h 1805"/>
                  <a:gd name="T36" fmla="*/ 825 w 3208"/>
                  <a:gd name="T37" fmla="*/ 215 h 1805"/>
                  <a:gd name="T38" fmla="*/ 843 w 3208"/>
                  <a:gd name="T39" fmla="*/ 123 h 1805"/>
                  <a:gd name="T40" fmla="*/ 853 w 3208"/>
                  <a:gd name="T41" fmla="*/ 53 h 1805"/>
                  <a:gd name="T42" fmla="*/ 875 w 3208"/>
                  <a:gd name="T43" fmla="*/ 11 h 1805"/>
                  <a:gd name="T44" fmla="*/ 896 w 3208"/>
                  <a:gd name="T45" fmla="*/ 0 h 1805"/>
                  <a:gd name="T46" fmla="*/ 920 w 3208"/>
                  <a:gd name="T47" fmla="*/ 7 h 1805"/>
                  <a:gd name="T48" fmla="*/ 942 w 3208"/>
                  <a:gd name="T49" fmla="*/ 60 h 1805"/>
                  <a:gd name="T50" fmla="*/ 949 w 3208"/>
                  <a:gd name="T51" fmla="*/ 120 h 1805"/>
                  <a:gd name="T52" fmla="*/ 963 w 3208"/>
                  <a:gd name="T53" fmla="*/ 219 h 1805"/>
                  <a:gd name="T54" fmla="*/ 970 w 3208"/>
                  <a:gd name="T55" fmla="*/ 338 h 1805"/>
                  <a:gd name="T56" fmla="*/ 987 w 3208"/>
                  <a:gd name="T57" fmla="*/ 462 h 1805"/>
                  <a:gd name="T58" fmla="*/ 1001 w 3208"/>
                  <a:gd name="T59" fmla="*/ 571 h 1805"/>
                  <a:gd name="T60" fmla="*/ 1012 w 3208"/>
                  <a:gd name="T61" fmla="*/ 730 h 1805"/>
                  <a:gd name="T62" fmla="*/ 1044 w 3208"/>
                  <a:gd name="T63" fmla="*/ 990 h 1805"/>
                  <a:gd name="T64" fmla="*/ 1068 w 3208"/>
                  <a:gd name="T65" fmla="*/ 1146 h 1805"/>
                  <a:gd name="T66" fmla="*/ 1083 w 3208"/>
                  <a:gd name="T67" fmla="*/ 1279 h 1805"/>
                  <a:gd name="T68" fmla="*/ 1104 w 3208"/>
                  <a:gd name="T69" fmla="*/ 1382 h 1805"/>
                  <a:gd name="T70" fmla="*/ 1128 w 3208"/>
                  <a:gd name="T71" fmla="*/ 1487 h 1805"/>
                  <a:gd name="T72" fmla="*/ 1157 w 3208"/>
                  <a:gd name="T73" fmla="*/ 1583 h 1805"/>
                  <a:gd name="T74" fmla="*/ 1224 w 3208"/>
                  <a:gd name="T75" fmla="*/ 1671 h 1805"/>
                  <a:gd name="T76" fmla="*/ 1315 w 3208"/>
                  <a:gd name="T77" fmla="*/ 1720 h 1805"/>
                  <a:gd name="T78" fmla="*/ 1431 w 3208"/>
                  <a:gd name="T79" fmla="*/ 1741 h 1805"/>
                  <a:gd name="T80" fmla="*/ 1587 w 3208"/>
                  <a:gd name="T81" fmla="*/ 1755 h 1805"/>
                  <a:gd name="T82" fmla="*/ 1720 w 3208"/>
                  <a:gd name="T83" fmla="*/ 1766 h 1805"/>
                  <a:gd name="T84" fmla="*/ 1840 w 3208"/>
                  <a:gd name="T85" fmla="*/ 1783 h 1805"/>
                  <a:gd name="T86" fmla="*/ 1974 w 3208"/>
                  <a:gd name="T87" fmla="*/ 1787 h 1805"/>
                  <a:gd name="T88" fmla="*/ 2122 w 3208"/>
                  <a:gd name="T89" fmla="*/ 1801 h 1805"/>
                  <a:gd name="T90" fmla="*/ 2274 w 3208"/>
                  <a:gd name="T91" fmla="*/ 1801 h 1805"/>
                  <a:gd name="T92" fmla="*/ 2478 w 3208"/>
                  <a:gd name="T93" fmla="*/ 1801 h 1805"/>
                  <a:gd name="T94" fmla="*/ 2746 w 3208"/>
                  <a:gd name="T95" fmla="*/ 1801 h 1805"/>
                  <a:gd name="T96" fmla="*/ 3208 w 3208"/>
                  <a:gd name="T97" fmla="*/ 1805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08" h="1805">
                    <a:moveTo>
                      <a:pt x="0" y="1805"/>
                    </a:moveTo>
                    <a:lnTo>
                      <a:pt x="144" y="1805"/>
                    </a:lnTo>
                    <a:lnTo>
                      <a:pt x="288" y="1757"/>
                    </a:lnTo>
                    <a:lnTo>
                      <a:pt x="336" y="1757"/>
                    </a:lnTo>
                    <a:lnTo>
                      <a:pt x="432" y="1661"/>
                    </a:lnTo>
                    <a:lnTo>
                      <a:pt x="480" y="1517"/>
                    </a:lnTo>
                    <a:lnTo>
                      <a:pt x="528" y="1373"/>
                    </a:lnTo>
                    <a:lnTo>
                      <a:pt x="528" y="1325"/>
                    </a:lnTo>
                    <a:lnTo>
                      <a:pt x="576" y="1325"/>
                    </a:lnTo>
                    <a:lnTo>
                      <a:pt x="624" y="1277"/>
                    </a:lnTo>
                    <a:lnTo>
                      <a:pt x="624" y="1229"/>
                    </a:lnTo>
                    <a:lnTo>
                      <a:pt x="672" y="1229"/>
                    </a:lnTo>
                    <a:lnTo>
                      <a:pt x="672" y="1085"/>
                    </a:lnTo>
                    <a:lnTo>
                      <a:pt x="709" y="899"/>
                    </a:lnTo>
                    <a:lnTo>
                      <a:pt x="751" y="705"/>
                    </a:lnTo>
                    <a:lnTo>
                      <a:pt x="772" y="539"/>
                    </a:lnTo>
                    <a:cubicBezTo>
                      <a:pt x="790" y="450"/>
                      <a:pt x="790" y="480"/>
                      <a:pt x="790" y="448"/>
                    </a:cubicBezTo>
                    <a:lnTo>
                      <a:pt x="804" y="353"/>
                    </a:lnTo>
                    <a:lnTo>
                      <a:pt x="825" y="215"/>
                    </a:lnTo>
                    <a:lnTo>
                      <a:pt x="843" y="123"/>
                    </a:lnTo>
                    <a:cubicBezTo>
                      <a:pt x="853" y="55"/>
                      <a:pt x="853" y="78"/>
                      <a:pt x="853" y="53"/>
                    </a:cubicBezTo>
                    <a:lnTo>
                      <a:pt x="875" y="11"/>
                    </a:lnTo>
                    <a:lnTo>
                      <a:pt x="896" y="0"/>
                    </a:lnTo>
                    <a:lnTo>
                      <a:pt x="920" y="7"/>
                    </a:lnTo>
                    <a:lnTo>
                      <a:pt x="942" y="60"/>
                    </a:lnTo>
                    <a:lnTo>
                      <a:pt x="949" y="120"/>
                    </a:lnTo>
                    <a:lnTo>
                      <a:pt x="963" y="219"/>
                    </a:lnTo>
                    <a:lnTo>
                      <a:pt x="970" y="338"/>
                    </a:lnTo>
                    <a:lnTo>
                      <a:pt x="987" y="462"/>
                    </a:lnTo>
                    <a:lnTo>
                      <a:pt x="1001" y="571"/>
                    </a:lnTo>
                    <a:lnTo>
                      <a:pt x="1012" y="730"/>
                    </a:lnTo>
                    <a:lnTo>
                      <a:pt x="1044" y="990"/>
                    </a:lnTo>
                    <a:lnTo>
                      <a:pt x="1068" y="1146"/>
                    </a:lnTo>
                    <a:lnTo>
                      <a:pt x="1083" y="1279"/>
                    </a:lnTo>
                    <a:lnTo>
                      <a:pt x="1104" y="1382"/>
                    </a:lnTo>
                    <a:lnTo>
                      <a:pt x="1128" y="1487"/>
                    </a:lnTo>
                    <a:lnTo>
                      <a:pt x="1157" y="1583"/>
                    </a:lnTo>
                    <a:lnTo>
                      <a:pt x="1224" y="1671"/>
                    </a:lnTo>
                    <a:lnTo>
                      <a:pt x="1315" y="1720"/>
                    </a:lnTo>
                    <a:lnTo>
                      <a:pt x="1431" y="1741"/>
                    </a:lnTo>
                    <a:lnTo>
                      <a:pt x="1587" y="1755"/>
                    </a:lnTo>
                    <a:lnTo>
                      <a:pt x="1720" y="1766"/>
                    </a:lnTo>
                    <a:lnTo>
                      <a:pt x="1840" y="1783"/>
                    </a:lnTo>
                    <a:lnTo>
                      <a:pt x="1974" y="1787"/>
                    </a:lnTo>
                    <a:lnTo>
                      <a:pt x="2122" y="1801"/>
                    </a:lnTo>
                    <a:lnTo>
                      <a:pt x="2274" y="1801"/>
                    </a:lnTo>
                    <a:lnTo>
                      <a:pt x="2478" y="1801"/>
                    </a:lnTo>
                    <a:lnTo>
                      <a:pt x="2746" y="1801"/>
                    </a:lnTo>
                    <a:lnTo>
                      <a:pt x="3208" y="1805"/>
                    </a:lnTo>
                  </a:path>
                </a:pathLst>
              </a:custGeom>
              <a:pattFill prst="ltDnDiag">
                <a:fgClr>
                  <a:schemeClr val="tx1"/>
                </a:fgClr>
                <a:bgClr>
                  <a:srgbClr val="B3B3B3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558925" y="5186363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558925" y="4711700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1558925" y="4221163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558925" y="3746500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1558925" y="3255963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558925" y="2781300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>
                <a:off x="1558925" y="2292350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1558925" y="1817688"/>
                <a:ext cx="95250" cy="158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 flipV="1">
                <a:off x="1558925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V="1">
                <a:off x="2508250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V="1">
                <a:off x="3455988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 flipV="1">
                <a:off x="4405313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flipV="1">
                <a:off x="5354638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6302375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7251700" y="5105400"/>
                <a:ext cx="1588" cy="952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1558925" y="1817688"/>
                <a:ext cx="1588" cy="34163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1558925" y="5200650"/>
                <a:ext cx="5692775" cy="15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1228037" y="5045076"/>
                <a:ext cx="135630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/>
            </p:nvSpPr>
            <p:spPr bwMode="auto">
              <a:xfrm>
                <a:off x="1005788" y="4554538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100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1005788" y="4079875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200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1005788" y="3590925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300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1005788" y="31162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400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1005788" y="2625725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500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1005788" y="2151064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600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1005788" y="1676401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700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7" name="Rectangle 36"/>
              <p:cNvSpPr>
                <a:spLocks noChangeArrowheads="1"/>
              </p:cNvSpPr>
              <p:nvPr/>
            </p:nvSpPr>
            <p:spPr bwMode="auto">
              <a:xfrm>
                <a:off x="1408113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450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8" name="Rectangle 37"/>
              <p:cNvSpPr>
                <a:spLocks noChangeArrowheads="1"/>
              </p:cNvSpPr>
              <p:nvPr/>
            </p:nvSpPr>
            <p:spPr bwMode="auto">
              <a:xfrm>
                <a:off x="2355850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500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3305176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550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4254501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600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5203826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650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6151562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700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7100887" y="5287963"/>
                <a:ext cx="406892" cy="27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750</a:t>
                </a:r>
                <a:endParaRPr lang="en-US" sz="14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4" name="Oval 46"/>
              <p:cNvSpPr>
                <a:spLocks noChangeArrowheads="1"/>
              </p:cNvSpPr>
              <p:nvPr/>
            </p:nvSpPr>
            <p:spPr bwMode="auto">
              <a:xfrm>
                <a:off x="2468563" y="5087938"/>
                <a:ext cx="76200" cy="76200"/>
              </a:xfrm>
              <a:prstGeom prst="ellipse">
                <a:avLst/>
              </a:prstGeom>
              <a:noFill/>
              <a:ln w="952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2500313" y="3875088"/>
                <a:ext cx="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48"/>
              <p:cNvSpPr>
                <a:spLocks noChangeArrowheads="1"/>
              </p:cNvSpPr>
              <p:nvPr/>
            </p:nvSpPr>
            <p:spPr bwMode="auto">
              <a:xfrm>
                <a:off x="1658938" y="3388241"/>
                <a:ext cx="1703388" cy="390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  <a:r>
                  <a:rPr lang="en-US" sz="1400" baseline="-25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onset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Rectangle 59"/>
              <p:cNvSpPr>
                <a:spLocks noChangeArrowheads="1"/>
              </p:cNvSpPr>
              <p:nvPr/>
            </p:nvSpPr>
            <p:spPr bwMode="auto">
              <a:xfrm>
                <a:off x="6858000" y="4267200"/>
                <a:ext cx="3565178" cy="663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  <a:sym typeface="Symbol" charset="0"/>
                  </a:rPr>
                  <a:t>Pyrolysis </a:t>
                </a:r>
                <a:r>
                  <a:rPr lang="en-US" sz="1400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Symbol" charset="0"/>
                  </a:rPr>
                  <a:t>Residue, </a:t>
                </a:r>
                <a:r>
                  <a:rPr lang="en-US" sz="1400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Symbol"/>
                  </a:rPr>
                  <a:t>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  <a:sym typeface="Symbol" charset="0"/>
                </a:endParaRP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  <a:sym typeface="Symbol" charset="0"/>
                  </a:rPr>
                  <a:t>(Char Fraction)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V="1">
                <a:off x="6858000" y="4711700"/>
                <a:ext cx="703264" cy="403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43"/>
              <p:cNvSpPr>
                <a:spLocks noChangeArrowheads="1"/>
              </p:cNvSpPr>
              <p:nvPr/>
            </p:nvSpPr>
            <p:spPr bwMode="auto">
              <a:xfrm rot="16200000">
                <a:off x="-1023143" y="3289135"/>
                <a:ext cx="3519490" cy="29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Heat Release Rate </a:t>
                </a:r>
                <a:r>
                  <a:rPr lang="en-US" sz="1400" i="1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/β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(J/g-K)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62" name="Straight Arrow Connector 61"/>
              <p:cNvCxnSpPr>
                <a:endCxn id="32" idx="1"/>
              </p:cNvCxnSpPr>
              <p:nvPr/>
            </p:nvCxnSpPr>
            <p:spPr bwMode="auto">
              <a:xfrm flipH="1">
                <a:off x="3457576" y="3200400"/>
                <a:ext cx="504824" cy="1905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3962400" y="32004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Box 63"/>
              <p:cNvSpPr txBox="1"/>
              <p:nvPr/>
            </p:nvSpPr>
            <p:spPr>
              <a:xfrm>
                <a:off x="2790006" y="2815369"/>
                <a:ext cx="3315601" cy="390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  <a:r>
                  <a:rPr lang="en-US" sz="1400" baseline="-250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</a:t>
                </a:r>
                <a:endParaRPr lang="en-US" sz="1400" baseline="-25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549400" y="2286000"/>
                <a:ext cx="7497783" cy="2909888"/>
                <a:chOff x="1549400" y="2286000"/>
                <a:chExt cx="7497783" cy="2909888"/>
              </a:xfrm>
            </p:grpSpPr>
            <p:sp>
              <p:nvSpPr>
                <p:cNvPr id="66" name="Rectangle 4"/>
                <p:cNvSpPr>
                  <a:spLocks noChangeArrowheads="1"/>
                </p:cNvSpPr>
                <p:nvPr/>
              </p:nvSpPr>
              <p:spPr bwMode="auto">
                <a:xfrm>
                  <a:off x="4216398" y="3352649"/>
                  <a:ext cx="4830785" cy="663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Helvetica" panose="020B0604020202020204" pitchFamily="34" charset="0"/>
                      <a:cs typeface="Helvetica" panose="020B0604020202020204" pitchFamily="34" charset="0"/>
                      <a:sym typeface="Symbol" charset="0"/>
                    </a:rPr>
                    <a:t>Heat of Combustion, </a:t>
                  </a:r>
                  <a:r>
                    <a:rPr lang="en-US" sz="1400" i="1" dirty="0" smtClean="0">
                      <a:latin typeface="Helvetica" panose="020B0604020202020204" pitchFamily="34" charset="0"/>
                      <a:cs typeface="Helvetica" panose="020B0604020202020204" pitchFamily="34" charset="0"/>
                      <a:sym typeface="Symbol" charset="0"/>
                    </a:rPr>
                    <a:t>Q</a:t>
                  </a:r>
                  <a:r>
                    <a:rPr lang="en-US" sz="1400" i="1" baseline="-25000" dirty="0" smtClean="0">
                      <a:latin typeface="Helvetica" panose="020B0604020202020204" pitchFamily="34" charset="0"/>
                      <a:cs typeface="Helvetica" panose="020B0604020202020204" pitchFamily="34" charset="0"/>
                      <a:sym typeface="Symbol" charset="0"/>
                    </a:rPr>
                    <a:t>∞</a:t>
                  </a:r>
                  <a:endParaRPr lang="en-US" sz="1400" baseline="-25000" dirty="0">
                    <a:latin typeface="Helvetica" panose="020B0604020202020204" pitchFamily="34" charset="0"/>
                    <a:cs typeface="Helvetica" panose="020B0604020202020204" pitchFamily="34" charset="0"/>
                    <a:sym typeface="Symbol" charset="0"/>
                  </a:endParaRPr>
                </a:p>
                <a:p>
                  <a:pPr algn="ctr"/>
                  <a:r>
                    <a:rPr lang="en-US" sz="1400" dirty="0">
                      <a:latin typeface="Helvetica" panose="020B0604020202020204" pitchFamily="34" charset="0"/>
                      <a:cs typeface="Helvetica" panose="020B0604020202020204" pitchFamily="34" charset="0"/>
                      <a:sym typeface="Symbol" charset="0"/>
                    </a:rPr>
                    <a:t>(Fire Load)</a:t>
                  </a:r>
                  <a:endParaRPr lang="en-US" sz="14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3743322" y="4079875"/>
                  <a:ext cx="2270735" cy="7969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6"/>
                <p:cNvSpPr>
                  <a:spLocks/>
                </p:cNvSpPr>
                <p:nvPr/>
              </p:nvSpPr>
              <p:spPr bwMode="auto">
                <a:xfrm>
                  <a:off x="1549400" y="2286000"/>
                  <a:ext cx="5692775" cy="2909888"/>
                </a:xfrm>
                <a:custGeom>
                  <a:avLst/>
                  <a:gdLst>
                    <a:gd name="T0" fmla="*/ 60 w 3586"/>
                    <a:gd name="T1" fmla="*/ 1833 h 1833"/>
                    <a:gd name="T2" fmla="*/ 129 w 3586"/>
                    <a:gd name="T3" fmla="*/ 1833 h 1833"/>
                    <a:gd name="T4" fmla="*/ 199 w 3586"/>
                    <a:gd name="T5" fmla="*/ 1833 h 1833"/>
                    <a:gd name="T6" fmla="*/ 269 w 3586"/>
                    <a:gd name="T7" fmla="*/ 1833 h 1833"/>
                    <a:gd name="T8" fmla="*/ 339 w 3586"/>
                    <a:gd name="T9" fmla="*/ 1823 h 1833"/>
                    <a:gd name="T10" fmla="*/ 408 w 3586"/>
                    <a:gd name="T11" fmla="*/ 1823 h 1833"/>
                    <a:gd name="T12" fmla="*/ 478 w 3586"/>
                    <a:gd name="T13" fmla="*/ 1813 h 1833"/>
                    <a:gd name="T14" fmla="*/ 538 w 3586"/>
                    <a:gd name="T15" fmla="*/ 1803 h 1833"/>
                    <a:gd name="T16" fmla="*/ 608 w 3586"/>
                    <a:gd name="T17" fmla="*/ 1783 h 1833"/>
                    <a:gd name="T18" fmla="*/ 667 w 3586"/>
                    <a:gd name="T19" fmla="*/ 1763 h 1833"/>
                    <a:gd name="T20" fmla="*/ 727 w 3586"/>
                    <a:gd name="T21" fmla="*/ 1753 h 1833"/>
                    <a:gd name="T22" fmla="*/ 777 w 3586"/>
                    <a:gd name="T23" fmla="*/ 1713 h 1833"/>
                    <a:gd name="T24" fmla="*/ 827 w 3586"/>
                    <a:gd name="T25" fmla="*/ 1633 h 1833"/>
                    <a:gd name="T26" fmla="*/ 867 w 3586"/>
                    <a:gd name="T27" fmla="*/ 1504 h 1833"/>
                    <a:gd name="T28" fmla="*/ 916 w 3586"/>
                    <a:gd name="T29" fmla="*/ 1364 h 1833"/>
                    <a:gd name="T30" fmla="*/ 956 w 3586"/>
                    <a:gd name="T31" fmla="*/ 1315 h 1833"/>
                    <a:gd name="T32" fmla="*/ 1006 w 3586"/>
                    <a:gd name="T33" fmla="*/ 1275 h 1833"/>
                    <a:gd name="T34" fmla="*/ 1046 w 3586"/>
                    <a:gd name="T35" fmla="*/ 1125 h 1833"/>
                    <a:gd name="T36" fmla="*/ 1086 w 3586"/>
                    <a:gd name="T37" fmla="*/ 916 h 1833"/>
                    <a:gd name="T38" fmla="*/ 1126 w 3586"/>
                    <a:gd name="T39" fmla="*/ 687 h 1833"/>
                    <a:gd name="T40" fmla="*/ 1175 w 3586"/>
                    <a:gd name="T41" fmla="*/ 418 h 1833"/>
                    <a:gd name="T42" fmla="*/ 1215 w 3586"/>
                    <a:gd name="T43" fmla="*/ 169 h 1833"/>
                    <a:gd name="T44" fmla="*/ 1255 w 3586"/>
                    <a:gd name="T45" fmla="*/ 19 h 1833"/>
                    <a:gd name="T46" fmla="*/ 1305 w 3586"/>
                    <a:gd name="T47" fmla="*/ 29 h 1833"/>
                    <a:gd name="T48" fmla="*/ 1345 w 3586"/>
                    <a:gd name="T49" fmla="*/ 259 h 1833"/>
                    <a:gd name="T50" fmla="*/ 1385 w 3586"/>
                    <a:gd name="T51" fmla="*/ 647 h 1833"/>
                    <a:gd name="T52" fmla="*/ 1424 w 3586"/>
                    <a:gd name="T53" fmla="*/ 1036 h 1833"/>
                    <a:gd name="T54" fmla="*/ 1464 w 3586"/>
                    <a:gd name="T55" fmla="*/ 1315 h 1833"/>
                    <a:gd name="T56" fmla="*/ 1514 w 3586"/>
                    <a:gd name="T57" fmla="*/ 1504 h 1833"/>
                    <a:gd name="T58" fmla="*/ 1554 w 3586"/>
                    <a:gd name="T59" fmla="*/ 1614 h 1833"/>
                    <a:gd name="T60" fmla="*/ 1594 w 3586"/>
                    <a:gd name="T61" fmla="*/ 1673 h 1833"/>
                    <a:gd name="T62" fmla="*/ 1644 w 3586"/>
                    <a:gd name="T63" fmla="*/ 1703 h 1833"/>
                    <a:gd name="T64" fmla="*/ 1683 w 3586"/>
                    <a:gd name="T65" fmla="*/ 1733 h 1833"/>
                    <a:gd name="T66" fmla="*/ 1743 w 3586"/>
                    <a:gd name="T67" fmla="*/ 1743 h 1833"/>
                    <a:gd name="T68" fmla="*/ 1803 w 3586"/>
                    <a:gd name="T69" fmla="*/ 1753 h 1833"/>
                    <a:gd name="T70" fmla="*/ 1873 w 3586"/>
                    <a:gd name="T71" fmla="*/ 1763 h 1833"/>
                    <a:gd name="T72" fmla="*/ 1942 w 3586"/>
                    <a:gd name="T73" fmla="*/ 1763 h 1833"/>
                    <a:gd name="T74" fmla="*/ 2002 w 3586"/>
                    <a:gd name="T75" fmla="*/ 1773 h 1833"/>
                    <a:gd name="T76" fmla="*/ 2072 w 3586"/>
                    <a:gd name="T77" fmla="*/ 1783 h 1833"/>
                    <a:gd name="T78" fmla="*/ 2142 w 3586"/>
                    <a:gd name="T79" fmla="*/ 1783 h 1833"/>
                    <a:gd name="T80" fmla="*/ 2211 w 3586"/>
                    <a:gd name="T81" fmla="*/ 1793 h 1833"/>
                    <a:gd name="T82" fmla="*/ 2271 w 3586"/>
                    <a:gd name="T83" fmla="*/ 1803 h 1833"/>
                    <a:gd name="T84" fmla="*/ 2341 w 3586"/>
                    <a:gd name="T85" fmla="*/ 1803 h 1833"/>
                    <a:gd name="T86" fmla="*/ 2411 w 3586"/>
                    <a:gd name="T87" fmla="*/ 1803 h 1833"/>
                    <a:gd name="T88" fmla="*/ 2480 w 3586"/>
                    <a:gd name="T89" fmla="*/ 1813 h 1833"/>
                    <a:gd name="T90" fmla="*/ 2550 w 3586"/>
                    <a:gd name="T91" fmla="*/ 1813 h 1833"/>
                    <a:gd name="T92" fmla="*/ 2620 w 3586"/>
                    <a:gd name="T93" fmla="*/ 1813 h 1833"/>
                    <a:gd name="T94" fmla="*/ 2690 w 3586"/>
                    <a:gd name="T95" fmla="*/ 1813 h 1833"/>
                    <a:gd name="T96" fmla="*/ 2759 w 3586"/>
                    <a:gd name="T97" fmla="*/ 1813 h 1833"/>
                    <a:gd name="T98" fmla="*/ 2819 w 3586"/>
                    <a:gd name="T99" fmla="*/ 1823 h 1833"/>
                    <a:gd name="T100" fmla="*/ 2889 w 3586"/>
                    <a:gd name="T101" fmla="*/ 1823 h 1833"/>
                    <a:gd name="T102" fmla="*/ 2959 w 3586"/>
                    <a:gd name="T103" fmla="*/ 1823 h 1833"/>
                    <a:gd name="T104" fmla="*/ 3028 w 3586"/>
                    <a:gd name="T105" fmla="*/ 1823 h 1833"/>
                    <a:gd name="T106" fmla="*/ 3098 w 3586"/>
                    <a:gd name="T107" fmla="*/ 1823 h 1833"/>
                    <a:gd name="T108" fmla="*/ 3168 w 3586"/>
                    <a:gd name="T109" fmla="*/ 1823 h 1833"/>
                    <a:gd name="T110" fmla="*/ 3238 w 3586"/>
                    <a:gd name="T111" fmla="*/ 1823 h 1833"/>
                    <a:gd name="T112" fmla="*/ 3307 w 3586"/>
                    <a:gd name="T113" fmla="*/ 1823 h 1833"/>
                    <a:gd name="T114" fmla="*/ 3377 w 3586"/>
                    <a:gd name="T115" fmla="*/ 1823 h 1833"/>
                    <a:gd name="T116" fmla="*/ 3447 w 3586"/>
                    <a:gd name="T117" fmla="*/ 1823 h 1833"/>
                    <a:gd name="T118" fmla="*/ 3517 w 3586"/>
                    <a:gd name="T119" fmla="*/ 1823 h 1833"/>
                    <a:gd name="T120" fmla="*/ 3586 w 3586"/>
                    <a:gd name="T121" fmla="*/ 1823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586" h="1833">
                      <a:moveTo>
                        <a:pt x="0" y="1833"/>
                      </a:moveTo>
                      <a:lnTo>
                        <a:pt x="10" y="1833"/>
                      </a:lnTo>
                      <a:lnTo>
                        <a:pt x="20" y="1833"/>
                      </a:lnTo>
                      <a:lnTo>
                        <a:pt x="30" y="1833"/>
                      </a:lnTo>
                      <a:lnTo>
                        <a:pt x="40" y="1833"/>
                      </a:lnTo>
                      <a:lnTo>
                        <a:pt x="50" y="1833"/>
                      </a:lnTo>
                      <a:lnTo>
                        <a:pt x="60" y="1833"/>
                      </a:lnTo>
                      <a:lnTo>
                        <a:pt x="70" y="1833"/>
                      </a:lnTo>
                      <a:lnTo>
                        <a:pt x="80" y="1833"/>
                      </a:lnTo>
                      <a:lnTo>
                        <a:pt x="89" y="1833"/>
                      </a:lnTo>
                      <a:lnTo>
                        <a:pt x="99" y="1833"/>
                      </a:lnTo>
                      <a:lnTo>
                        <a:pt x="109" y="1833"/>
                      </a:lnTo>
                      <a:lnTo>
                        <a:pt x="119" y="1833"/>
                      </a:lnTo>
                      <a:lnTo>
                        <a:pt x="129" y="1833"/>
                      </a:lnTo>
                      <a:lnTo>
                        <a:pt x="139" y="1833"/>
                      </a:lnTo>
                      <a:lnTo>
                        <a:pt x="149" y="1833"/>
                      </a:lnTo>
                      <a:lnTo>
                        <a:pt x="159" y="1833"/>
                      </a:lnTo>
                      <a:lnTo>
                        <a:pt x="169" y="1833"/>
                      </a:lnTo>
                      <a:lnTo>
                        <a:pt x="179" y="1833"/>
                      </a:lnTo>
                      <a:lnTo>
                        <a:pt x="189" y="1833"/>
                      </a:lnTo>
                      <a:lnTo>
                        <a:pt x="199" y="1833"/>
                      </a:lnTo>
                      <a:lnTo>
                        <a:pt x="209" y="1833"/>
                      </a:lnTo>
                      <a:lnTo>
                        <a:pt x="219" y="1833"/>
                      </a:lnTo>
                      <a:lnTo>
                        <a:pt x="229" y="1833"/>
                      </a:lnTo>
                      <a:lnTo>
                        <a:pt x="239" y="1833"/>
                      </a:lnTo>
                      <a:lnTo>
                        <a:pt x="249" y="1833"/>
                      </a:lnTo>
                      <a:lnTo>
                        <a:pt x="259" y="1833"/>
                      </a:lnTo>
                      <a:lnTo>
                        <a:pt x="269" y="1833"/>
                      </a:lnTo>
                      <a:lnTo>
                        <a:pt x="279" y="1823"/>
                      </a:lnTo>
                      <a:lnTo>
                        <a:pt x="289" y="1823"/>
                      </a:lnTo>
                      <a:lnTo>
                        <a:pt x="299" y="1823"/>
                      </a:lnTo>
                      <a:lnTo>
                        <a:pt x="309" y="1823"/>
                      </a:lnTo>
                      <a:lnTo>
                        <a:pt x="319" y="1823"/>
                      </a:lnTo>
                      <a:lnTo>
                        <a:pt x="329" y="1823"/>
                      </a:lnTo>
                      <a:lnTo>
                        <a:pt x="339" y="1823"/>
                      </a:lnTo>
                      <a:lnTo>
                        <a:pt x="349" y="1823"/>
                      </a:lnTo>
                      <a:lnTo>
                        <a:pt x="358" y="1823"/>
                      </a:lnTo>
                      <a:lnTo>
                        <a:pt x="368" y="1823"/>
                      </a:lnTo>
                      <a:lnTo>
                        <a:pt x="378" y="1823"/>
                      </a:lnTo>
                      <a:lnTo>
                        <a:pt x="388" y="1823"/>
                      </a:lnTo>
                      <a:lnTo>
                        <a:pt x="398" y="1823"/>
                      </a:lnTo>
                      <a:lnTo>
                        <a:pt x="408" y="1823"/>
                      </a:lnTo>
                      <a:lnTo>
                        <a:pt x="418" y="1823"/>
                      </a:lnTo>
                      <a:lnTo>
                        <a:pt x="428" y="1823"/>
                      </a:lnTo>
                      <a:lnTo>
                        <a:pt x="438" y="1823"/>
                      </a:lnTo>
                      <a:lnTo>
                        <a:pt x="448" y="1813"/>
                      </a:lnTo>
                      <a:lnTo>
                        <a:pt x="458" y="1813"/>
                      </a:lnTo>
                      <a:lnTo>
                        <a:pt x="468" y="1813"/>
                      </a:lnTo>
                      <a:lnTo>
                        <a:pt x="478" y="1813"/>
                      </a:lnTo>
                      <a:lnTo>
                        <a:pt x="488" y="1813"/>
                      </a:lnTo>
                      <a:lnTo>
                        <a:pt x="498" y="1813"/>
                      </a:lnTo>
                      <a:lnTo>
                        <a:pt x="508" y="1813"/>
                      </a:lnTo>
                      <a:lnTo>
                        <a:pt x="508" y="1803"/>
                      </a:lnTo>
                      <a:lnTo>
                        <a:pt x="518" y="1803"/>
                      </a:lnTo>
                      <a:lnTo>
                        <a:pt x="528" y="1803"/>
                      </a:lnTo>
                      <a:lnTo>
                        <a:pt x="538" y="1803"/>
                      </a:lnTo>
                      <a:lnTo>
                        <a:pt x="548" y="1803"/>
                      </a:lnTo>
                      <a:lnTo>
                        <a:pt x="558" y="1803"/>
                      </a:lnTo>
                      <a:lnTo>
                        <a:pt x="568" y="1793"/>
                      </a:lnTo>
                      <a:lnTo>
                        <a:pt x="578" y="1793"/>
                      </a:lnTo>
                      <a:lnTo>
                        <a:pt x="588" y="1793"/>
                      </a:lnTo>
                      <a:lnTo>
                        <a:pt x="598" y="1793"/>
                      </a:lnTo>
                      <a:lnTo>
                        <a:pt x="608" y="1783"/>
                      </a:lnTo>
                      <a:lnTo>
                        <a:pt x="617" y="1783"/>
                      </a:lnTo>
                      <a:lnTo>
                        <a:pt x="627" y="1783"/>
                      </a:lnTo>
                      <a:lnTo>
                        <a:pt x="637" y="1783"/>
                      </a:lnTo>
                      <a:lnTo>
                        <a:pt x="637" y="1773"/>
                      </a:lnTo>
                      <a:lnTo>
                        <a:pt x="647" y="1773"/>
                      </a:lnTo>
                      <a:lnTo>
                        <a:pt x="657" y="1773"/>
                      </a:lnTo>
                      <a:lnTo>
                        <a:pt x="667" y="1763"/>
                      </a:lnTo>
                      <a:lnTo>
                        <a:pt x="677" y="1763"/>
                      </a:lnTo>
                      <a:lnTo>
                        <a:pt x="687" y="1763"/>
                      </a:lnTo>
                      <a:lnTo>
                        <a:pt x="687" y="1753"/>
                      </a:lnTo>
                      <a:lnTo>
                        <a:pt x="697" y="1753"/>
                      </a:lnTo>
                      <a:lnTo>
                        <a:pt x="707" y="1753"/>
                      </a:lnTo>
                      <a:lnTo>
                        <a:pt x="717" y="1753"/>
                      </a:lnTo>
                      <a:lnTo>
                        <a:pt x="727" y="1753"/>
                      </a:lnTo>
                      <a:lnTo>
                        <a:pt x="727" y="1743"/>
                      </a:lnTo>
                      <a:lnTo>
                        <a:pt x="737" y="1743"/>
                      </a:lnTo>
                      <a:lnTo>
                        <a:pt x="747" y="1733"/>
                      </a:lnTo>
                      <a:lnTo>
                        <a:pt x="757" y="1733"/>
                      </a:lnTo>
                      <a:lnTo>
                        <a:pt x="757" y="1723"/>
                      </a:lnTo>
                      <a:lnTo>
                        <a:pt x="767" y="1723"/>
                      </a:lnTo>
                      <a:lnTo>
                        <a:pt x="777" y="1713"/>
                      </a:lnTo>
                      <a:lnTo>
                        <a:pt x="787" y="1703"/>
                      </a:lnTo>
                      <a:lnTo>
                        <a:pt x="797" y="1693"/>
                      </a:lnTo>
                      <a:lnTo>
                        <a:pt x="807" y="1683"/>
                      </a:lnTo>
                      <a:lnTo>
                        <a:pt x="807" y="1673"/>
                      </a:lnTo>
                      <a:lnTo>
                        <a:pt x="817" y="1663"/>
                      </a:lnTo>
                      <a:lnTo>
                        <a:pt x="827" y="1643"/>
                      </a:lnTo>
                      <a:lnTo>
                        <a:pt x="827" y="1633"/>
                      </a:lnTo>
                      <a:lnTo>
                        <a:pt x="837" y="1623"/>
                      </a:lnTo>
                      <a:lnTo>
                        <a:pt x="837" y="1604"/>
                      </a:lnTo>
                      <a:lnTo>
                        <a:pt x="847" y="1584"/>
                      </a:lnTo>
                      <a:lnTo>
                        <a:pt x="857" y="1564"/>
                      </a:lnTo>
                      <a:lnTo>
                        <a:pt x="857" y="1544"/>
                      </a:lnTo>
                      <a:lnTo>
                        <a:pt x="867" y="1524"/>
                      </a:lnTo>
                      <a:lnTo>
                        <a:pt x="867" y="1504"/>
                      </a:lnTo>
                      <a:lnTo>
                        <a:pt x="877" y="1484"/>
                      </a:lnTo>
                      <a:lnTo>
                        <a:pt x="886" y="1464"/>
                      </a:lnTo>
                      <a:lnTo>
                        <a:pt x="886" y="1444"/>
                      </a:lnTo>
                      <a:lnTo>
                        <a:pt x="896" y="1424"/>
                      </a:lnTo>
                      <a:lnTo>
                        <a:pt x="896" y="1404"/>
                      </a:lnTo>
                      <a:lnTo>
                        <a:pt x="906" y="1384"/>
                      </a:lnTo>
                      <a:lnTo>
                        <a:pt x="916" y="1364"/>
                      </a:lnTo>
                      <a:lnTo>
                        <a:pt x="916" y="1355"/>
                      </a:lnTo>
                      <a:lnTo>
                        <a:pt x="926" y="1335"/>
                      </a:lnTo>
                      <a:lnTo>
                        <a:pt x="926" y="1325"/>
                      </a:lnTo>
                      <a:lnTo>
                        <a:pt x="936" y="1325"/>
                      </a:lnTo>
                      <a:lnTo>
                        <a:pt x="946" y="1325"/>
                      </a:lnTo>
                      <a:lnTo>
                        <a:pt x="946" y="1315"/>
                      </a:lnTo>
                      <a:lnTo>
                        <a:pt x="956" y="1315"/>
                      </a:lnTo>
                      <a:lnTo>
                        <a:pt x="956" y="1325"/>
                      </a:lnTo>
                      <a:lnTo>
                        <a:pt x="966" y="1325"/>
                      </a:lnTo>
                      <a:lnTo>
                        <a:pt x="976" y="1315"/>
                      </a:lnTo>
                      <a:lnTo>
                        <a:pt x="986" y="1305"/>
                      </a:lnTo>
                      <a:lnTo>
                        <a:pt x="986" y="1295"/>
                      </a:lnTo>
                      <a:lnTo>
                        <a:pt x="996" y="1285"/>
                      </a:lnTo>
                      <a:lnTo>
                        <a:pt x="1006" y="1275"/>
                      </a:lnTo>
                      <a:lnTo>
                        <a:pt x="1006" y="1265"/>
                      </a:lnTo>
                      <a:lnTo>
                        <a:pt x="1016" y="1255"/>
                      </a:lnTo>
                      <a:lnTo>
                        <a:pt x="1026" y="1235"/>
                      </a:lnTo>
                      <a:lnTo>
                        <a:pt x="1026" y="1225"/>
                      </a:lnTo>
                      <a:lnTo>
                        <a:pt x="1036" y="1195"/>
                      </a:lnTo>
                      <a:lnTo>
                        <a:pt x="1036" y="1165"/>
                      </a:lnTo>
                      <a:lnTo>
                        <a:pt x="1046" y="1125"/>
                      </a:lnTo>
                      <a:lnTo>
                        <a:pt x="1056" y="1095"/>
                      </a:lnTo>
                      <a:lnTo>
                        <a:pt x="1056" y="1056"/>
                      </a:lnTo>
                      <a:lnTo>
                        <a:pt x="1066" y="1026"/>
                      </a:lnTo>
                      <a:lnTo>
                        <a:pt x="1066" y="996"/>
                      </a:lnTo>
                      <a:lnTo>
                        <a:pt x="1076" y="966"/>
                      </a:lnTo>
                      <a:lnTo>
                        <a:pt x="1086" y="946"/>
                      </a:lnTo>
                      <a:lnTo>
                        <a:pt x="1086" y="916"/>
                      </a:lnTo>
                      <a:lnTo>
                        <a:pt x="1096" y="886"/>
                      </a:lnTo>
                      <a:lnTo>
                        <a:pt x="1096" y="856"/>
                      </a:lnTo>
                      <a:lnTo>
                        <a:pt x="1106" y="826"/>
                      </a:lnTo>
                      <a:lnTo>
                        <a:pt x="1116" y="797"/>
                      </a:lnTo>
                      <a:lnTo>
                        <a:pt x="1116" y="757"/>
                      </a:lnTo>
                      <a:lnTo>
                        <a:pt x="1126" y="727"/>
                      </a:lnTo>
                      <a:lnTo>
                        <a:pt x="1126" y="687"/>
                      </a:lnTo>
                      <a:lnTo>
                        <a:pt x="1136" y="657"/>
                      </a:lnTo>
                      <a:lnTo>
                        <a:pt x="1145" y="617"/>
                      </a:lnTo>
                      <a:lnTo>
                        <a:pt x="1145" y="577"/>
                      </a:lnTo>
                      <a:lnTo>
                        <a:pt x="1155" y="538"/>
                      </a:lnTo>
                      <a:lnTo>
                        <a:pt x="1165" y="498"/>
                      </a:lnTo>
                      <a:lnTo>
                        <a:pt x="1165" y="458"/>
                      </a:lnTo>
                      <a:lnTo>
                        <a:pt x="1175" y="418"/>
                      </a:lnTo>
                      <a:lnTo>
                        <a:pt x="1175" y="378"/>
                      </a:lnTo>
                      <a:lnTo>
                        <a:pt x="1185" y="338"/>
                      </a:lnTo>
                      <a:lnTo>
                        <a:pt x="1195" y="298"/>
                      </a:lnTo>
                      <a:lnTo>
                        <a:pt x="1195" y="269"/>
                      </a:lnTo>
                      <a:lnTo>
                        <a:pt x="1205" y="239"/>
                      </a:lnTo>
                      <a:lnTo>
                        <a:pt x="1205" y="199"/>
                      </a:lnTo>
                      <a:lnTo>
                        <a:pt x="1215" y="169"/>
                      </a:lnTo>
                      <a:lnTo>
                        <a:pt x="1225" y="149"/>
                      </a:lnTo>
                      <a:lnTo>
                        <a:pt x="1225" y="119"/>
                      </a:lnTo>
                      <a:lnTo>
                        <a:pt x="1235" y="89"/>
                      </a:lnTo>
                      <a:lnTo>
                        <a:pt x="1235" y="69"/>
                      </a:lnTo>
                      <a:lnTo>
                        <a:pt x="1245" y="49"/>
                      </a:lnTo>
                      <a:lnTo>
                        <a:pt x="1255" y="39"/>
                      </a:lnTo>
                      <a:lnTo>
                        <a:pt x="1255" y="19"/>
                      </a:lnTo>
                      <a:lnTo>
                        <a:pt x="1265" y="10"/>
                      </a:lnTo>
                      <a:lnTo>
                        <a:pt x="1265" y="0"/>
                      </a:lnTo>
                      <a:lnTo>
                        <a:pt x="1275" y="0"/>
                      </a:lnTo>
                      <a:lnTo>
                        <a:pt x="1285" y="0"/>
                      </a:lnTo>
                      <a:lnTo>
                        <a:pt x="1285" y="10"/>
                      </a:lnTo>
                      <a:lnTo>
                        <a:pt x="1295" y="19"/>
                      </a:lnTo>
                      <a:lnTo>
                        <a:pt x="1305" y="29"/>
                      </a:lnTo>
                      <a:lnTo>
                        <a:pt x="1305" y="49"/>
                      </a:lnTo>
                      <a:lnTo>
                        <a:pt x="1315" y="69"/>
                      </a:lnTo>
                      <a:lnTo>
                        <a:pt x="1315" y="99"/>
                      </a:lnTo>
                      <a:lnTo>
                        <a:pt x="1325" y="129"/>
                      </a:lnTo>
                      <a:lnTo>
                        <a:pt x="1335" y="169"/>
                      </a:lnTo>
                      <a:lnTo>
                        <a:pt x="1335" y="209"/>
                      </a:lnTo>
                      <a:lnTo>
                        <a:pt x="1345" y="259"/>
                      </a:lnTo>
                      <a:lnTo>
                        <a:pt x="1345" y="298"/>
                      </a:lnTo>
                      <a:lnTo>
                        <a:pt x="1355" y="358"/>
                      </a:lnTo>
                      <a:lnTo>
                        <a:pt x="1365" y="408"/>
                      </a:lnTo>
                      <a:lnTo>
                        <a:pt x="1365" y="468"/>
                      </a:lnTo>
                      <a:lnTo>
                        <a:pt x="1375" y="528"/>
                      </a:lnTo>
                      <a:lnTo>
                        <a:pt x="1375" y="587"/>
                      </a:lnTo>
                      <a:lnTo>
                        <a:pt x="1385" y="647"/>
                      </a:lnTo>
                      <a:lnTo>
                        <a:pt x="1395" y="707"/>
                      </a:lnTo>
                      <a:lnTo>
                        <a:pt x="1395" y="767"/>
                      </a:lnTo>
                      <a:lnTo>
                        <a:pt x="1405" y="817"/>
                      </a:lnTo>
                      <a:lnTo>
                        <a:pt x="1405" y="876"/>
                      </a:lnTo>
                      <a:lnTo>
                        <a:pt x="1414" y="936"/>
                      </a:lnTo>
                      <a:lnTo>
                        <a:pt x="1424" y="986"/>
                      </a:lnTo>
                      <a:lnTo>
                        <a:pt x="1424" y="1036"/>
                      </a:lnTo>
                      <a:lnTo>
                        <a:pt x="1434" y="1076"/>
                      </a:lnTo>
                      <a:lnTo>
                        <a:pt x="1434" y="1125"/>
                      </a:lnTo>
                      <a:lnTo>
                        <a:pt x="1444" y="1165"/>
                      </a:lnTo>
                      <a:lnTo>
                        <a:pt x="1454" y="1205"/>
                      </a:lnTo>
                      <a:lnTo>
                        <a:pt x="1454" y="1235"/>
                      </a:lnTo>
                      <a:lnTo>
                        <a:pt x="1464" y="1275"/>
                      </a:lnTo>
                      <a:lnTo>
                        <a:pt x="1464" y="1315"/>
                      </a:lnTo>
                      <a:lnTo>
                        <a:pt x="1474" y="1345"/>
                      </a:lnTo>
                      <a:lnTo>
                        <a:pt x="1484" y="1374"/>
                      </a:lnTo>
                      <a:lnTo>
                        <a:pt x="1484" y="1404"/>
                      </a:lnTo>
                      <a:lnTo>
                        <a:pt x="1494" y="1434"/>
                      </a:lnTo>
                      <a:lnTo>
                        <a:pt x="1494" y="1464"/>
                      </a:lnTo>
                      <a:lnTo>
                        <a:pt x="1504" y="1484"/>
                      </a:lnTo>
                      <a:lnTo>
                        <a:pt x="1514" y="1504"/>
                      </a:lnTo>
                      <a:lnTo>
                        <a:pt x="1514" y="1524"/>
                      </a:lnTo>
                      <a:lnTo>
                        <a:pt x="1524" y="1544"/>
                      </a:lnTo>
                      <a:lnTo>
                        <a:pt x="1524" y="1564"/>
                      </a:lnTo>
                      <a:lnTo>
                        <a:pt x="1534" y="1574"/>
                      </a:lnTo>
                      <a:lnTo>
                        <a:pt x="1544" y="1584"/>
                      </a:lnTo>
                      <a:lnTo>
                        <a:pt x="1544" y="1604"/>
                      </a:lnTo>
                      <a:lnTo>
                        <a:pt x="1554" y="1614"/>
                      </a:lnTo>
                      <a:lnTo>
                        <a:pt x="1554" y="1623"/>
                      </a:lnTo>
                      <a:lnTo>
                        <a:pt x="1564" y="1633"/>
                      </a:lnTo>
                      <a:lnTo>
                        <a:pt x="1574" y="1643"/>
                      </a:lnTo>
                      <a:lnTo>
                        <a:pt x="1574" y="1653"/>
                      </a:lnTo>
                      <a:lnTo>
                        <a:pt x="1584" y="1653"/>
                      </a:lnTo>
                      <a:lnTo>
                        <a:pt x="1584" y="1663"/>
                      </a:lnTo>
                      <a:lnTo>
                        <a:pt x="1594" y="1673"/>
                      </a:lnTo>
                      <a:lnTo>
                        <a:pt x="1604" y="1673"/>
                      </a:lnTo>
                      <a:lnTo>
                        <a:pt x="1604" y="1683"/>
                      </a:lnTo>
                      <a:lnTo>
                        <a:pt x="1614" y="1683"/>
                      </a:lnTo>
                      <a:lnTo>
                        <a:pt x="1614" y="1693"/>
                      </a:lnTo>
                      <a:lnTo>
                        <a:pt x="1624" y="1693"/>
                      </a:lnTo>
                      <a:lnTo>
                        <a:pt x="1634" y="1703"/>
                      </a:lnTo>
                      <a:lnTo>
                        <a:pt x="1644" y="1703"/>
                      </a:lnTo>
                      <a:lnTo>
                        <a:pt x="1644" y="1713"/>
                      </a:lnTo>
                      <a:lnTo>
                        <a:pt x="1654" y="1713"/>
                      </a:lnTo>
                      <a:lnTo>
                        <a:pt x="1664" y="1713"/>
                      </a:lnTo>
                      <a:lnTo>
                        <a:pt x="1664" y="1723"/>
                      </a:lnTo>
                      <a:lnTo>
                        <a:pt x="1673" y="1723"/>
                      </a:lnTo>
                      <a:lnTo>
                        <a:pt x="1683" y="1723"/>
                      </a:lnTo>
                      <a:lnTo>
                        <a:pt x="1683" y="1733"/>
                      </a:lnTo>
                      <a:lnTo>
                        <a:pt x="1693" y="1733"/>
                      </a:lnTo>
                      <a:lnTo>
                        <a:pt x="1703" y="1733"/>
                      </a:lnTo>
                      <a:lnTo>
                        <a:pt x="1713" y="1733"/>
                      </a:lnTo>
                      <a:lnTo>
                        <a:pt x="1713" y="1743"/>
                      </a:lnTo>
                      <a:lnTo>
                        <a:pt x="1723" y="1743"/>
                      </a:lnTo>
                      <a:lnTo>
                        <a:pt x="1733" y="1743"/>
                      </a:lnTo>
                      <a:lnTo>
                        <a:pt x="1743" y="1743"/>
                      </a:lnTo>
                      <a:lnTo>
                        <a:pt x="1753" y="1743"/>
                      </a:lnTo>
                      <a:lnTo>
                        <a:pt x="1763" y="1743"/>
                      </a:lnTo>
                      <a:lnTo>
                        <a:pt x="1763" y="1753"/>
                      </a:lnTo>
                      <a:lnTo>
                        <a:pt x="1773" y="1753"/>
                      </a:lnTo>
                      <a:lnTo>
                        <a:pt x="1783" y="1753"/>
                      </a:lnTo>
                      <a:lnTo>
                        <a:pt x="1793" y="1753"/>
                      </a:lnTo>
                      <a:lnTo>
                        <a:pt x="1803" y="1753"/>
                      </a:lnTo>
                      <a:lnTo>
                        <a:pt x="1813" y="1753"/>
                      </a:lnTo>
                      <a:lnTo>
                        <a:pt x="1823" y="1753"/>
                      </a:lnTo>
                      <a:lnTo>
                        <a:pt x="1833" y="1753"/>
                      </a:lnTo>
                      <a:lnTo>
                        <a:pt x="1843" y="1763"/>
                      </a:lnTo>
                      <a:lnTo>
                        <a:pt x="1853" y="1763"/>
                      </a:lnTo>
                      <a:lnTo>
                        <a:pt x="1863" y="1763"/>
                      </a:lnTo>
                      <a:lnTo>
                        <a:pt x="1873" y="1763"/>
                      </a:lnTo>
                      <a:lnTo>
                        <a:pt x="1883" y="1763"/>
                      </a:lnTo>
                      <a:lnTo>
                        <a:pt x="1893" y="1763"/>
                      </a:lnTo>
                      <a:lnTo>
                        <a:pt x="1903" y="1763"/>
                      </a:lnTo>
                      <a:lnTo>
                        <a:pt x="1913" y="1763"/>
                      </a:lnTo>
                      <a:lnTo>
                        <a:pt x="1923" y="1763"/>
                      </a:lnTo>
                      <a:lnTo>
                        <a:pt x="1933" y="1763"/>
                      </a:lnTo>
                      <a:lnTo>
                        <a:pt x="1942" y="1763"/>
                      </a:lnTo>
                      <a:lnTo>
                        <a:pt x="1942" y="1773"/>
                      </a:lnTo>
                      <a:lnTo>
                        <a:pt x="1952" y="1773"/>
                      </a:lnTo>
                      <a:lnTo>
                        <a:pt x="1962" y="1773"/>
                      </a:lnTo>
                      <a:lnTo>
                        <a:pt x="1972" y="1773"/>
                      </a:lnTo>
                      <a:lnTo>
                        <a:pt x="1982" y="1773"/>
                      </a:lnTo>
                      <a:lnTo>
                        <a:pt x="1992" y="1773"/>
                      </a:lnTo>
                      <a:lnTo>
                        <a:pt x="2002" y="1773"/>
                      </a:lnTo>
                      <a:lnTo>
                        <a:pt x="2012" y="1773"/>
                      </a:lnTo>
                      <a:lnTo>
                        <a:pt x="2022" y="1773"/>
                      </a:lnTo>
                      <a:lnTo>
                        <a:pt x="2032" y="1773"/>
                      </a:lnTo>
                      <a:lnTo>
                        <a:pt x="2042" y="1773"/>
                      </a:lnTo>
                      <a:lnTo>
                        <a:pt x="2052" y="1773"/>
                      </a:lnTo>
                      <a:lnTo>
                        <a:pt x="2062" y="1783"/>
                      </a:lnTo>
                      <a:lnTo>
                        <a:pt x="2072" y="1783"/>
                      </a:lnTo>
                      <a:lnTo>
                        <a:pt x="2082" y="1783"/>
                      </a:lnTo>
                      <a:lnTo>
                        <a:pt x="2092" y="1783"/>
                      </a:lnTo>
                      <a:lnTo>
                        <a:pt x="2102" y="1783"/>
                      </a:lnTo>
                      <a:lnTo>
                        <a:pt x="2112" y="1783"/>
                      </a:lnTo>
                      <a:lnTo>
                        <a:pt x="2122" y="1783"/>
                      </a:lnTo>
                      <a:lnTo>
                        <a:pt x="2132" y="1783"/>
                      </a:lnTo>
                      <a:lnTo>
                        <a:pt x="2142" y="1783"/>
                      </a:lnTo>
                      <a:lnTo>
                        <a:pt x="2152" y="1783"/>
                      </a:lnTo>
                      <a:lnTo>
                        <a:pt x="2162" y="1783"/>
                      </a:lnTo>
                      <a:lnTo>
                        <a:pt x="2172" y="1793"/>
                      </a:lnTo>
                      <a:lnTo>
                        <a:pt x="2182" y="1793"/>
                      </a:lnTo>
                      <a:lnTo>
                        <a:pt x="2192" y="1793"/>
                      </a:lnTo>
                      <a:lnTo>
                        <a:pt x="2201" y="1793"/>
                      </a:lnTo>
                      <a:lnTo>
                        <a:pt x="2211" y="1793"/>
                      </a:lnTo>
                      <a:lnTo>
                        <a:pt x="2221" y="1793"/>
                      </a:lnTo>
                      <a:lnTo>
                        <a:pt x="2231" y="1793"/>
                      </a:lnTo>
                      <a:lnTo>
                        <a:pt x="2241" y="1793"/>
                      </a:lnTo>
                      <a:lnTo>
                        <a:pt x="2251" y="1793"/>
                      </a:lnTo>
                      <a:lnTo>
                        <a:pt x="2261" y="1793"/>
                      </a:lnTo>
                      <a:lnTo>
                        <a:pt x="2271" y="1793"/>
                      </a:lnTo>
                      <a:lnTo>
                        <a:pt x="2271" y="1803"/>
                      </a:lnTo>
                      <a:lnTo>
                        <a:pt x="2281" y="1803"/>
                      </a:lnTo>
                      <a:lnTo>
                        <a:pt x="2291" y="1803"/>
                      </a:lnTo>
                      <a:lnTo>
                        <a:pt x="2301" y="1803"/>
                      </a:lnTo>
                      <a:lnTo>
                        <a:pt x="2311" y="1803"/>
                      </a:lnTo>
                      <a:lnTo>
                        <a:pt x="2321" y="1803"/>
                      </a:lnTo>
                      <a:lnTo>
                        <a:pt x="2331" y="1803"/>
                      </a:lnTo>
                      <a:lnTo>
                        <a:pt x="2341" y="1803"/>
                      </a:lnTo>
                      <a:lnTo>
                        <a:pt x="2351" y="1803"/>
                      </a:lnTo>
                      <a:lnTo>
                        <a:pt x="2361" y="1803"/>
                      </a:lnTo>
                      <a:lnTo>
                        <a:pt x="2371" y="1803"/>
                      </a:lnTo>
                      <a:lnTo>
                        <a:pt x="2381" y="1803"/>
                      </a:lnTo>
                      <a:lnTo>
                        <a:pt x="2391" y="1803"/>
                      </a:lnTo>
                      <a:lnTo>
                        <a:pt x="2401" y="1803"/>
                      </a:lnTo>
                      <a:lnTo>
                        <a:pt x="2411" y="1803"/>
                      </a:lnTo>
                      <a:lnTo>
                        <a:pt x="2421" y="1803"/>
                      </a:lnTo>
                      <a:lnTo>
                        <a:pt x="2431" y="1813"/>
                      </a:lnTo>
                      <a:lnTo>
                        <a:pt x="2441" y="1813"/>
                      </a:lnTo>
                      <a:lnTo>
                        <a:pt x="2451" y="1813"/>
                      </a:lnTo>
                      <a:lnTo>
                        <a:pt x="2461" y="1813"/>
                      </a:lnTo>
                      <a:lnTo>
                        <a:pt x="2470" y="1813"/>
                      </a:lnTo>
                      <a:lnTo>
                        <a:pt x="2480" y="1813"/>
                      </a:lnTo>
                      <a:lnTo>
                        <a:pt x="2490" y="1813"/>
                      </a:lnTo>
                      <a:lnTo>
                        <a:pt x="2500" y="1813"/>
                      </a:lnTo>
                      <a:lnTo>
                        <a:pt x="2510" y="1813"/>
                      </a:lnTo>
                      <a:lnTo>
                        <a:pt x="2520" y="1813"/>
                      </a:lnTo>
                      <a:lnTo>
                        <a:pt x="2530" y="1813"/>
                      </a:lnTo>
                      <a:lnTo>
                        <a:pt x="2540" y="1813"/>
                      </a:lnTo>
                      <a:lnTo>
                        <a:pt x="2550" y="1813"/>
                      </a:lnTo>
                      <a:lnTo>
                        <a:pt x="2560" y="1813"/>
                      </a:lnTo>
                      <a:lnTo>
                        <a:pt x="2570" y="1813"/>
                      </a:lnTo>
                      <a:lnTo>
                        <a:pt x="2580" y="1813"/>
                      </a:lnTo>
                      <a:lnTo>
                        <a:pt x="2590" y="1813"/>
                      </a:lnTo>
                      <a:lnTo>
                        <a:pt x="2600" y="1813"/>
                      </a:lnTo>
                      <a:lnTo>
                        <a:pt x="2610" y="1813"/>
                      </a:lnTo>
                      <a:lnTo>
                        <a:pt x="2620" y="1813"/>
                      </a:lnTo>
                      <a:lnTo>
                        <a:pt x="2630" y="1813"/>
                      </a:lnTo>
                      <a:lnTo>
                        <a:pt x="2640" y="1813"/>
                      </a:lnTo>
                      <a:lnTo>
                        <a:pt x="2650" y="1813"/>
                      </a:lnTo>
                      <a:lnTo>
                        <a:pt x="2660" y="1813"/>
                      </a:lnTo>
                      <a:lnTo>
                        <a:pt x="2670" y="1813"/>
                      </a:lnTo>
                      <a:lnTo>
                        <a:pt x="2680" y="1813"/>
                      </a:lnTo>
                      <a:lnTo>
                        <a:pt x="2690" y="1813"/>
                      </a:lnTo>
                      <a:lnTo>
                        <a:pt x="2700" y="1813"/>
                      </a:lnTo>
                      <a:lnTo>
                        <a:pt x="2710" y="1813"/>
                      </a:lnTo>
                      <a:lnTo>
                        <a:pt x="2720" y="1813"/>
                      </a:lnTo>
                      <a:lnTo>
                        <a:pt x="2729" y="1813"/>
                      </a:lnTo>
                      <a:lnTo>
                        <a:pt x="2739" y="1813"/>
                      </a:lnTo>
                      <a:lnTo>
                        <a:pt x="2749" y="1813"/>
                      </a:lnTo>
                      <a:lnTo>
                        <a:pt x="2759" y="1813"/>
                      </a:lnTo>
                      <a:lnTo>
                        <a:pt x="2769" y="1813"/>
                      </a:lnTo>
                      <a:lnTo>
                        <a:pt x="2779" y="1813"/>
                      </a:lnTo>
                      <a:lnTo>
                        <a:pt x="2779" y="1823"/>
                      </a:lnTo>
                      <a:lnTo>
                        <a:pt x="2789" y="1823"/>
                      </a:lnTo>
                      <a:lnTo>
                        <a:pt x="2799" y="1823"/>
                      </a:lnTo>
                      <a:lnTo>
                        <a:pt x="2809" y="1823"/>
                      </a:lnTo>
                      <a:lnTo>
                        <a:pt x="2819" y="1823"/>
                      </a:lnTo>
                      <a:lnTo>
                        <a:pt x="2829" y="1823"/>
                      </a:lnTo>
                      <a:lnTo>
                        <a:pt x="2839" y="1823"/>
                      </a:lnTo>
                      <a:lnTo>
                        <a:pt x="2849" y="1823"/>
                      </a:lnTo>
                      <a:lnTo>
                        <a:pt x="2859" y="1823"/>
                      </a:lnTo>
                      <a:lnTo>
                        <a:pt x="2869" y="1823"/>
                      </a:lnTo>
                      <a:lnTo>
                        <a:pt x="2879" y="1823"/>
                      </a:lnTo>
                      <a:lnTo>
                        <a:pt x="2889" y="1823"/>
                      </a:lnTo>
                      <a:lnTo>
                        <a:pt x="2899" y="1823"/>
                      </a:lnTo>
                      <a:lnTo>
                        <a:pt x="2909" y="1823"/>
                      </a:lnTo>
                      <a:lnTo>
                        <a:pt x="2919" y="1823"/>
                      </a:lnTo>
                      <a:lnTo>
                        <a:pt x="2929" y="1823"/>
                      </a:lnTo>
                      <a:lnTo>
                        <a:pt x="2939" y="1823"/>
                      </a:lnTo>
                      <a:lnTo>
                        <a:pt x="2949" y="1823"/>
                      </a:lnTo>
                      <a:lnTo>
                        <a:pt x="2959" y="1823"/>
                      </a:lnTo>
                      <a:lnTo>
                        <a:pt x="2969" y="1823"/>
                      </a:lnTo>
                      <a:lnTo>
                        <a:pt x="2979" y="1823"/>
                      </a:lnTo>
                      <a:lnTo>
                        <a:pt x="2989" y="1823"/>
                      </a:lnTo>
                      <a:lnTo>
                        <a:pt x="2998" y="1823"/>
                      </a:lnTo>
                      <a:lnTo>
                        <a:pt x="3008" y="1823"/>
                      </a:lnTo>
                      <a:lnTo>
                        <a:pt x="3018" y="1823"/>
                      </a:lnTo>
                      <a:lnTo>
                        <a:pt x="3028" y="1823"/>
                      </a:lnTo>
                      <a:lnTo>
                        <a:pt x="3038" y="1823"/>
                      </a:lnTo>
                      <a:lnTo>
                        <a:pt x="3048" y="1823"/>
                      </a:lnTo>
                      <a:lnTo>
                        <a:pt x="3058" y="1823"/>
                      </a:lnTo>
                      <a:lnTo>
                        <a:pt x="3068" y="1823"/>
                      </a:lnTo>
                      <a:lnTo>
                        <a:pt x="3078" y="1823"/>
                      </a:lnTo>
                      <a:lnTo>
                        <a:pt x="3088" y="1823"/>
                      </a:lnTo>
                      <a:lnTo>
                        <a:pt x="3098" y="1823"/>
                      </a:lnTo>
                      <a:lnTo>
                        <a:pt x="3108" y="1823"/>
                      </a:lnTo>
                      <a:lnTo>
                        <a:pt x="3118" y="1823"/>
                      </a:lnTo>
                      <a:lnTo>
                        <a:pt x="3128" y="1823"/>
                      </a:lnTo>
                      <a:lnTo>
                        <a:pt x="3138" y="1823"/>
                      </a:lnTo>
                      <a:lnTo>
                        <a:pt x="3148" y="1823"/>
                      </a:lnTo>
                      <a:lnTo>
                        <a:pt x="3158" y="1823"/>
                      </a:lnTo>
                      <a:lnTo>
                        <a:pt x="3168" y="1823"/>
                      </a:lnTo>
                      <a:lnTo>
                        <a:pt x="3178" y="1823"/>
                      </a:lnTo>
                      <a:lnTo>
                        <a:pt x="3188" y="1823"/>
                      </a:lnTo>
                      <a:lnTo>
                        <a:pt x="3198" y="1823"/>
                      </a:lnTo>
                      <a:lnTo>
                        <a:pt x="3208" y="1823"/>
                      </a:lnTo>
                      <a:lnTo>
                        <a:pt x="3218" y="1823"/>
                      </a:lnTo>
                      <a:lnTo>
                        <a:pt x="3228" y="1823"/>
                      </a:lnTo>
                      <a:lnTo>
                        <a:pt x="3238" y="1823"/>
                      </a:lnTo>
                      <a:lnTo>
                        <a:pt x="3248" y="1823"/>
                      </a:lnTo>
                      <a:lnTo>
                        <a:pt x="3257" y="1823"/>
                      </a:lnTo>
                      <a:lnTo>
                        <a:pt x="3267" y="1823"/>
                      </a:lnTo>
                      <a:lnTo>
                        <a:pt x="3277" y="1823"/>
                      </a:lnTo>
                      <a:lnTo>
                        <a:pt x="3287" y="1823"/>
                      </a:lnTo>
                      <a:lnTo>
                        <a:pt x="3297" y="1823"/>
                      </a:lnTo>
                      <a:lnTo>
                        <a:pt x="3307" y="1823"/>
                      </a:lnTo>
                      <a:lnTo>
                        <a:pt x="3317" y="1823"/>
                      </a:lnTo>
                      <a:lnTo>
                        <a:pt x="3327" y="1823"/>
                      </a:lnTo>
                      <a:lnTo>
                        <a:pt x="3337" y="1823"/>
                      </a:lnTo>
                      <a:lnTo>
                        <a:pt x="3347" y="1823"/>
                      </a:lnTo>
                      <a:lnTo>
                        <a:pt x="3357" y="1823"/>
                      </a:lnTo>
                      <a:lnTo>
                        <a:pt x="3367" y="1823"/>
                      </a:lnTo>
                      <a:lnTo>
                        <a:pt x="3377" y="1823"/>
                      </a:lnTo>
                      <a:lnTo>
                        <a:pt x="3387" y="1823"/>
                      </a:lnTo>
                      <a:lnTo>
                        <a:pt x="3397" y="1823"/>
                      </a:lnTo>
                      <a:lnTo>
                        <a:pt x="3407" y="1823"/>
                      </a:lnTo>
                      <a:lnTo>
                        <a:pt x="3417" y="1823"/>
                      </a:lnTo>
                      <a:lnTo>
                        <a:pt x="3427" y="1823"/>
                      </a:lnTo>
                      <a:lnTo>
                        <a:pt x="3437" y="1823"/>
                      </a:lnTo>
                      <a:lnTo>
                        <a:pt x="3447" y="1823"/>
                      </a:lnTo>
                      <a:lnTo>
                        <a:pt x="3457" y="1823"/>
                      </a:lnTo>
                      <a:lnTo>
                        <a:pt x="3467" y="1823"/>
                      </a:lnTo>
                      <a:lnTo>
                        <a:pt x="3477" y="1823"/>
                      </a:lnTo>
                      <a:lnTo>
                        <a:pt x="3487" y="1823"/>
                      </a:lnTo>
                      <a:lnTo>
                        <a:pt x="3497" y="1823"/>
                      </a:lnTo>
                      <a:lnTo>
                        <a:pt x="3507" y="1823"/>
                      </a:lnTo>
                      <a:lnTo>
                        <a:pt x="3517" y="1823"/>
                      </a:lnTo>
                      <a:lnTo>
                        <a:pt x="3526" y="1823"/>
                      </a:lnTo>
                      <a:lnTo>
                        <a:pt x="3536" y="1823"/>
                      </a:lnTo>
                      <a:lnTo>
                        <a:pt x="3546" y="1823"/>
                      </a:lnTo>
                      <a:lnTo>
                        <a:pt x="3556" y="1823"/>
                      </a:lnTo>
                      <a:lnTo>
                        <a:pt x="3566" y="1823"/>
                      </a:lnTo>
                      <a:lnTo>
                        <a:pt x="3576" y="1823"/>
                      </a:lnTo>
                      <a:lnTo>
                        <a:pt x="3586" y="1823"/>
                      </a:lnTo>
                    </a:path>
                  </a:pathLst>
                </a:custGeom>
                <a:noFill/>
                <a:ln w="317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1964606" y="3403219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Peak HRR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vmarkO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9" y="1317444"/>
            <a:ext cx="2687313" cy="3386014"/>
          </a:xfrm>
          <a:prstGeom prst="rect">
            <a:avLst/>
          </a:prstGeom>
        </p:spPr>
      </p:pic>
      <p:pic>
        <p:nvPicPr>
          <p:cNvPr id="3" name="Picture 2" descr="RadiantPanelGVMK.bmp"/>
          <p:cNvPicPr>
            <a:picLocks noChangeAspect="1"/>
          </p:cNvPicPr>
          <p:nvPr/>
        </p:nvPicPr>
        <p:blipFill>
          <a:blip r:embed="rId3"/>
          <a:srcRect t="8276" b="8276"/>
          <a:stretch>
            <a:fillRect/>
          </a:stretch>
        </p:blipFill>
        <p:spPr>
          <a:xfrm>
            <a:off x="4229213" y="991684"/>
            <a:ext cx="3036444" cy="3801464"/>
          </a:xfrm>
          <a:prstGeom prst="rect">
            <a:avLst/>
          </a:prstGeom>
        </p:spPr>
      </p:pic>
      <p:pic>
        <p:nvPicPr>
          <p:cNvPr id="4" name="Picture 3" descr="V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880" y="983252"/>
            <a:ext cx="2355920" cy="3880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103" y="52247"/>
            <a:ext cx="1112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 CFR Bench Scale Fire Tests (Pass/Fail)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307" y="5124644"/>
            <a:ext cx="3210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OSU Rate of Heat Release Apparatus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(Large Area Materials)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Peak HRR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2-min HR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8716" y="5176888"/>
            <a:ext cx="3176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Radiant Panel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(Thermo-acoustic Insulation)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Flame propagation distance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After flame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8600" y="5192413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Vertical Bunsen Burner</a:t>
            </a: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(All other materials)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Flame time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Flame drip time</a:t>
            </a:r>
          </a:p>
          <a:p>
            <a:pPr algn="ctr">
              <a:buFont typeface="Arial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Burn length</a:t>
            </a:r>
          </a:p>
        </p:txBody>
      </p:sp>
    </p:spTree>
    <p:extLst>
      <p:ext uri="{BB962C8B-B14F-4D97-AF65-F5344CB8AC3E}">
        <p14:creationId xmlns:p14="http://schemas.microsoft.com/office/powerpoint/2010/main" val="12431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2645" y="59061"/>
            <a:ext cx="11817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Proposed procedure to Determine if a Change to a Certified Cabin Material is Small with Regard of Fire Performance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23" y="5456850"/>
            <a:ext cx="1345500" cy="13440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37210" y="1371600"/>
            <a:ext cx="350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ASTM D7309 (MCC)</a:t>
            </a:r>
          </a:p>
          <a:p>
            <a:pPr algn="ctr"/>
            <a:r>
              <a:rPr lang="en-US" b="1" dirty="0"/>
              <a:t>Test and Criterion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739961" y="1796149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Components</a:t>
            </a:r>
          </a:p>
          <a:p>
            <a:pPr algn="ctr"/>
            <a:r>
              <a:rPr lang="en-US"/>
              <a:t>(mg)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475811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99511" y="2590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99511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352111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16961" y="22098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33"/>
                </a:solidFill>
              </a:rPr>
              <a:t>Similar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989911" y="304800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6633"/>
                </a:solidFill>
              </a:rPr>
              <a:t>MCC</a:t>
            </a:r>
          </a:p>
          <a:p>
            <a:pPr algn="ctr"/>
            <a:r>
              <a:rPr lang="en-US" b="1">
                <a:solidFill>
                  <a:srgbClr val="006633"/>
                </a:solidFill>
              </a:rPr>
              <a:t>sufficient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583761" y="22098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30501"/>
                </a:solidFill>
              </a:rPr>
              <a:t>Different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785374" y="3048000"/>
            <a:ext cx="172715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FAR Test</a:t>
            </a:r>
          </a:p>
          <a:p>
            <a:r>
              <a:rPr lang="en-US" b="1" dirty="0"/>
              <a:t>of coupon 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345761" y="36703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469461" y="42037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469461" y="42037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222061" y="4203700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310711" y="38227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33"/>
                </a:solidFill>
              </a:rPr>
              <a:t>Similar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453711" y="38227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30501"/>
                </a:solidFill>
              </a:rPr>
              <a:t>Different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796361" y="5219522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6633"/>
                </a:solidFill>
              </a:rPr>
              <a:t>Coupon </a:t>
            </a:r>
          </a:p>
          <a:p>
            <a:pPr algn="ctr"/>
            <a:r>
              <a:rPr lang="en-US" b="1" dirty="0">
                <a:solidFill>
                  <a:srgbClr val="006633"/>
                </a:solidFill>
              </a:rPr>
              <a:t>sufficient 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99710" y="5180013"/>
            <a:ext cx="271489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C30501"/>
                </a:solidFill>
              </a:rPr>
              <a:t>FAR Test</a:t>
            </a:r>
          </a:p>
          <a:p>
            <a:pPr algn="ctr"/>
            <a:r>
              <a:rPr lang="en-US" b="1" dirty="0">
                <a:solidFill>
                  <a:srgbClr val="C30501"/>
                </a:solidFill>
              </a:rPr>
              <a:t>of construction</a:t>
            </a:r>
          </a:p>
          <a:p>
            <a:pPr algn="ctr"/>
            <a:r>
              <a:rPr lang="en-US" b="1" dirty="0">
                <a:solidFill>
                  <a:srgbClr val="C30501"/>
                </a:solidFill>
              </a:rPr>
              <a:t>(fabricated part) 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8924111" y="3640190"/>
            <a:ext cx="152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Coupons (g)</a:t>
            </a:r>
          </a:p>
          <a:p>
            <a:pPr algn="ctr"/>
            <a:r>
              <a:rPr lang="en-US" sz="1400"/>
              <a:t>(self supporting components)</a:t>
            </a:r>
            <a:endParaRPr lang="en-US"/>
          </a:p>
        </p:txBody>
      </p:sp>
      <p:pic>
        <p:nvPicPr>
          <p:cNvPr id="35" name="Picture 28" descr="res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0511" y="1491349"/>
            <a:ext cx="1855788" cy="1235075"/>
          </a:xfrm>
          <a:prstGeom prst="rect">
            <a:avLst/>
          </a:prstGeom>
          <a:noFill/>
        </p:spPr>
      </p:pic>
      <p:sp>
        <p:nvSpPr>
          <p:cNvPr id="40" name="AutoShape 32"/>
          <p:cNvSpPr>
            <a:spLocks/>
          </p:cNvSpPr>
          <p:nvPr/>
        </p:nvSpPr>
        <p:spPr bwMode="auto">
          <a:xfrm>
            <a:off x="6257111" y="1415149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33"/>
          <p:cNvSpPr>
            <a:spLocks/>
          </p:cNvSpPr>
          <p:nvPr/>
        </p:nvSpPr>
        <p:spPr bwMode="auto">
          <a:xfrm>
            <a:off x="6257111" y="318299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35" descr="images-7"/>
          <p:cNvPicPr>
            <a:picLocks noChangeAspect="1" noChangeArrowheads="1"/>
          </p:cNvPicPr>
          <p:nvPr/>
        </p:nvPicPr>
        <p:blipFill>
          <a:blip r:embed="rId4"/>
          <a:srcRect l="3200" r="3200" b="6400"/>
          <a:stretch>
            <a:fillRect/>
          </a:stretch>
        </p:blipFill>
        <p:spPr bwMode="auto">
          <a:xfrm>
            <a:off x="7095311" y="3106790"/>
            <a:ext cx="1674813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3051" y="1200271"/>
            <a:ext cx="5608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https://www.fire.tc.faa.gov/materials.asp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103" y="217714"/>
            <a:ext cx="1121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guidance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8" y="1045029"/>
            <a:ext cx="6122035" cy="473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81" y="3108960"/>
            <a:ext cx="4801353" cy="2839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40731" y="3100251"/>
            <a:ext cx="4885509" cy="2891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857" y="4798423"/>
            <a:ext cx="3048000" cy="1915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42857" y="4920343"/>
            <a:ext cx="15344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9" y="5456850"/>
            <a:ext cx="13455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131453" y="5715000"/>
            <a:ext cx="3343275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70" name="Line 174"/>
          <p:cNvSpPr>
            <a:spLocks noChangeShapeType="1"/>
          </p:cNvSpPr>
          <p:nvPr/>
        </p:nvSpPr>
        <p:spPr bwMode="auto">
          <a:xfrm flipH="1">
            <a:off x="2614613" y="3827463"/>
            <a:ext cx="920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6" name="Line 170"/>
          <p:cNvSpPr>
            <a:spLocks noChangeShapeType="1"/>
          </p:cNvSpPr>
          <p:nvPr/>
        </p:nvSpPr>
        <p:spPr bwMode="auto">
          <a:xfrm flipH="1">
            <a:off x="4678363" y="1789113"/>
            <a:ext cx="156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5" name="Line 169"/>
          <p:cNvSpPr>
            <a:spLocks noChangeShapeType="1"/>
          </p:cNvSpPr>
          <p:nvPr/>
        </p:nvSpPr>
        <p:spPr bwMode="auto">
          <a:xfrm flipH="1">
            <a:off x="4678363" y="166211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2779713" y="1389064"/>
            <a:ext cx="3365500" cy="2554287"/>
            <a:chOff x="1855" y="1628"/>
            <a:chExt cx="2120" cy="1609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1855" y="3236"/>
              <a:ext cx="2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2023" y="1628"/>
              <a:ext cx="1936" cy="1608"/>
            </a:xfrm>
            <a:custGeom>
              <a:avLst/>
              <a:gdLst/>
              <a:ahLst/>
              <a:cxnLst>
                <a:cxn ang="0">
                  <a:pos x="40" y="1600"/>
                </a:cxn>
                <a:cxn ang="0">
                  <a:pos x="80" y="1544"/>
                </a:cxn>
                <a:cxn ang="0">
                  <a:pos x="112" y="1472"/>
                </a:cxn>
                <a:cxn ang="0">
                  <a:pos x="136" y="1376"/>
                </a:cxn>
                <a:cxn ang="0">
                  <a:pos x="152" y="1232"/>
                </a:cxn>
                <a:cxn ang="0">
                  <a:pos x="168" y="1056"/>
                </a:cxn>
                <a:cxn ang="0">
                  <a:pos x="184" y="856"/>
                </a:cxn>
                <a:cxn ang="0">
                  <a:pos x="200" y="640"/>
                </a:cxn>
                <a:cxn ang="0">
                  <a:pos x="224" y="424"/>
                </a:cxn>
                <a:cxn ang="0">
                  <a:pos x="240" y="264"/>
                </a:cxn>
                <a:cxn ang="0">
                  <a:pos x="264" y="136"/>
                </a:cxn>
                <a:cxn ang="0">
                  <a:pos x="280" y="32"/>
                </a:cxn>
                <a:cxn ang="0">
                  <a:pos x="312" y="40"/>
                </a:cxn>
                <a:cxn ang="0">
                  <a:pos x="328" y="312"/>
                </a:cxn>
                <a:cxn ang="0">
                  <a:pos x="344" y="664"/>
                </a:cxn>
                <a:cxn ang="0">
                  <a:pos x="368" y="944"/>
                </a:cxn>
                <a:cxn ang="0">
                  <a:pos x="384" y="1096"/>
                </a:cxn>
                <a:cxn ang="0">
                  <a:pos x="408" y="1192"/>
                </a:cxn>
                <a:cxn ang="0">
                  <a:pos x="448" y="1192"/>
                </a:cxn>
                <a:cxn ang="0">
                  <a:pos x="480" y="1128"/>
                </a:cxn>
                <a:cxn ang="0">
                  <a:pos x="504" y="1056"/>
                </a:cxn>
                <a:cxn ang="0">
                  <a:pos x="528" y="968"/>
                </a:cxn>
                <a:cxn ang="0">
                  <a:pos x="552" y="888"/>
                </a:cxn>
                <a:cxn ang="0">
                  <a:pos x="576" y="808"/>
                </a:cxn>
                <a:cxn ang="0">
                  <a:pos x="608" y="760"/>
                </a:cxn>
                <a:cxn ang="0">
                  <a:pos x="640" y="824"/>
                </a:cxn>
                <a:cxn ang="0">
                  <a:pos x="656" y="928"/>
                </a:cxn>
                <a:cxn ang="0">
                  <a:pos x="672" y="1064"/>
                </a:cxn>
                <a:cxn ang="0">
                  <a:pos x="696" y="1232"/>
                </a:cxn>
                <a:cxn ang="0">
                  <a:pos x="712" y="1376"/>
                </a:cxn>
                <a:cxn ang="0">
                  <a:pos x="728" y="1480"/>
                </a:cxn>
                <a:cxn ang="0">
                  <a:pos x="752" y="1552"/>
                </a:cxn>
                <a:cxn ang="0">
                  <a:pos x="792" y="1584"/>
                </a:cxn>
                <a:cxn ang="0">
                  <a:pos x="832" y="1576"/>
                </a:cxn>
                <a:cxn ang="0">
                  <a:pos x="880" y="1544"/>
                </a:cxn>
                <a:cxn ang="0">
                  <a:pos x="928" y="1464"/>
                </a:cxn>
                <a:cxn ang="0">
                  <a:pos x="952" y="1400"/>
                </a:cxn>
                <a:cxn ang="0">
                  <a:pos x="976" y="1304"/>
                </a:cxn>
                <a:cxn ang="0">
                  <a:pos x="992" y="1192"/>
                </a:cxn>
                <a:cxn ang="0">
                  <a:pos x="1016" y="1080"/>
                </a:cxn>
                <a:cxn ang="0">
                  <a:pos x="1040" y="1000"/>
                </a:cxn>
                <a:cxn ang="0">
                  <a:pos x="1072" y="1080"/>
                </a:cxn>
                <a:cxn ang="0">
                  <a:pos x="1088" y="1184"/>
                </a:cxn>
                <a:cxn ang="0">
                  <a:pos x="1112" y="1304"/>
                </a:cxn>
                <a:cxn ang="0">
                  <a:pos x="1128" y="1392"/>
                </a:cxn>
                <a:cxn ang="0">
                  <a:pos x="1152" y="1464"/>
                </a:cxn>
                <a:cxn ang="0">
                  <a:pos x="1184" y="1512"/>
                </a:cxn>
                <a:cxn ang="0">
                  <a:pos x="1240" y="1552"/>
                </a:cxn>
                <a:cxn ang="0">
                  <a:pos x="1288" y="1560"/>
                </a:cxn>
                <a:cxn ang="0">
                  <a:pos x="1328" y="1576"/>
                </a:cxn>
                <a:cxn ang="0">
                  <a:pos x="1376" y="1576"/>
                </a:cxn>
                <a:cxn ang="0">
                  <a:pos x="1408" y="1568"/>
                </a:cxn>
                <a:cxn ang="0">
                  <a:pos x="1440" y="1568"/>
                </a:cxn>
                <a:cxn ang="0">
                  <a:pos x="1488" y="1568"/>
                </a:cxn>
                <a:cxn ang="0">
                  <a:pos x="1528" y="1568"/>
                </a:cxn>
                <a:cxn ang="0">
                  <a:pos x="1592" y="1568"/>
                </a:cxn>
                <a:cxn ang="0">
                  <a:pos x="1640" y="1576"/>
                </a:cxn>
                <a:cxn ang="0">
                  <a:pos x="1680" y="1568"/>
                </a:cxn>
                <a:cxn ang="0">
                  <a:pos x="1728" y="1584"/>
                </a:cxn>
                <a:cxn ang="0">
                  <a:pos x="1776" y="1600"/>
                </a:cxn>
                <a:cxn ang="0">
                  <a:pos x="1816" y="1600"/>
                </a:cxn>
                <a:cxn ang="0">
                  <a:pos x="1864" y="1608"/>
                </a:cxn>
              </a:cxnLst>
              <a:rect l="0" t="0" r="r" b="b"/>
              <a:pathLst>
                <a:path w="1936" h="1608">
                  <a:moveTo>
                    <a:pt x="0" y="1608"/>
                  </a:moveTo>
                  <a:lnTo>
                    <a:pt x="8" y="1608"/>
                  </a:lnTo>
                  <a:lnTo>
                    <a:pt x="16" y="1608"/>
                  </a:lnTo>
                  <a:lnTo>
                    <a:pt x="16" y="1600"/>
                  </a:lnTo>
                  <a:lnTo>
                    <a:pt x="16" y="1608"/>
                  </a:lnTo>
                  <a:lnTo>
                    <a:pt x="16" y="1600"/>
                  </a:lnTo>
                  <a:lnTo>
                    <a:pt x="24" y="1600"/>
                  </a:lnTo>
                  <a:lnTo>
                    <a:pt x="32" y="1600"/>
                  </a:lnTo>
                  <a:lnTo>
                    <a:pt x="32" y="1592"/>
                  </a:lnTo>
                  <a:lnTo>
                    <a:pt x="32" y="1600"/>
                  </a:lnTo>
                  <a:lnTo>
                    <a:pt x="40" y="1600"/>
                  </a:lnTo>
                  <a:lnTo>
                    <a:pt x="40" y="1592"/>
                  </a:lnTo>
                  <a:lnTo>
                    <a:pt x="48" y="1592"/>
                  </a:lnTo>
                  <a:lnTo>
                    <a:pt x="48" y="1584"/>
                  </a:lnTo>
                  <a:lnTo>
                    <a:pt x="56" y="1584"/>
                  </a:lnTo>
                  <a:lnTo>
                    <a:pt x="56" y="1576"/>
                  </a:lnTo>
                  <a:lnTo>
                    <a:pt x="64" y="1576"/>
                  </a:lnTo>
                  <a:lnTo>
                    <a:pt x="64" y="1568"/>
                  </a:lnTo>
                  <a:lnTo>
                    <a:pt x="72" y="1568"/>
                  </a:lnTo>
                  <a:lnTo>
                    <a:pt x="80" y="1560"/>
                  </a:lnTo>
                  <a:lnTo>
                    <a:pt x="80" y="1552"/>
                  </a:lnTo>
                  <a:lnTo>
                    <a:pt x="80" y="1544"/>
                  </a:lnTo>
                  <a:lnTo>
                    <a:pt x="88" y="1544"/>
                  </a:lnTo>
                  <a:lnTo>
                    <a:pt x="88" y="1536"/>
                  </a:lnTo>
                  <a:lnTo>
                    <a:pt x="96" y="1528"/>
                  </a:lnTo>
                  <a:lnTo>
                    <a:pt x="96" y="1520"/>
                  </a:lnTo>
                  <a:lnTo>
                    <a:pt x="96" y="1512"/>
                  </a:lnTo>
                  <a:lnTo>
                    <a:pt x="104" y="1512"/>
                  </a:lnTo>
                  <a:lnTo>
                    <a:pt x="104" y="1504"/>
                  </a:lnTo>
                  <a:lnTo>
                    <a:pt x="104" y="1496"/>
                  </a:lnTo>
                  <a:lnTo>
                    <a:pt x="104" y="1488"/>
                  </a:lnTo>
                  <a:lnTo>
                    <a:pt x="112" y="1480"/>
                  </a:lnTo>
                  <a:lnTo>
                    <a:pt x="112" y="1472"/>
                  </a:lnTo>
                  <a:lnTo>
                    <a:pt x="112" y="1464"/>
                  </a:lnTo>
                  <a:lnTo>
                    <a:pt x="112" y="1456"/>
                  </a:lnTo>
                  <a:lnTo>
                    <a:pt x="120" y="1448"/>
                  </a:lnTo>
                  <a:lnTo>
                    <a:pt x="120" y="1440"/>
                  </a:lnTo>
                  <a:lnTo>
                    <a:pt x="120" y="1424"/>
                  </a:lnTo>
                  <a:lnTo>
                    <a:pt x="128" y="1424"/>
                  </a:lnTo>
                  <a:lnTo>
                    <a:pt x="128" y="1416"/>
                  </a:lnTo>
                  <a:lnTo>
                    <a:pt x="128" y="1400"/>
                  </a:lnTo>
                  <a:lnTo>
                    <a:pt x="128" y="1392"/>
                  </a:lnTo>
                  <a:lnTo>
                    <a:pt x="128" y="1384"/>
                  </a:lnTo>
                  <a:lnTo>
                    <a:pt x="136" y="1376"/>
                  </a:lnTo>
                  <a:lnTo>
                    <a:pt x="136" y="1360"/>
                  </a:lnTo>
                  <a:lnTo>
                    <a:pt x="136" y="1352"/>
                  </a:lnTo>
                  <a:lnTo>
                    <a:pt x="136" y="1344"/>
                  </a:lnTo>
                  <a:lnTo>
                    <a:pt x="136" y="1328"/>
                  </a:lnTo>
                  <a:lnTo>
                    <a:pt x="144" y="1312"/>
                  </a:lnTo>
                  <a:lnTo>
                    <a:pt x="144" y="1304"/>
                  </a:lnTo>
                  <a:lnTo>
                    <a:pt x="144" y="1288"/>
                  </a:lnTo>
                  <a:lnTo>
                    <a:pt x="144" y="1272"/>
                  </a:lnTo>
                  <a:lnTo>
                    <a:pt x="144" y="1264"/>
                  </a:lnTo>
                  <a:lnTo>
                    <a:pt x="152" y="1240"/>
                  </a:lnTo>
                  <a:lnTo>
                    <a:pt x="152" y="1232"/>
                  </a:lnTo>
                  <a:lnTo>
                    <a:pt x="152" y="1216"/>
                  </a:lnTo>
                  <a:lnTo>
                    <a:pt x="152" y="1200"/>
                  </a:lnTo>
                  <a:lnTo>
                    <a:pt x="152" y="1184"/>
                  </a:lnTo>
                  <a:lnTo>
                    <a:pt x="160" y="1168"/>
                  </a:lnTo>
                  <a:lnTo>
                    <a:pt x="160" y="1152"/>
                  </a:lnTo>
                  <a:lnTo>
                    <a:pt x="160" y="1144"/>
                  </a:lnTo>
                  <a:lnTo>
                    <a:pt x="160" y="1120"/>
                  </a:lnTo>
                  <a:lnTo>
                    <a:pt x="160" y="1104"/>
                  </a:lnTo>
                  <a:lnTo>
                    <a:pt x="168" y="1088"/>
                  </a:lnTo>
                  <a:lnTo>
                    <a:pt x="168" y="1072"/>
                  </a:lnTo>
                  <a:lnTo>
                    <a:pt x="168" y="1056"/>
                  </a:lnTo>
                  <a:lnTo>
                    <a:pt x="168" y="1040"/>
                  </a:lnTo>
                  <a:lnTo>
                    <a:pt x="168" y="1024"/>
                  </a:lnTo>
                  <a:lnTo>
                    <a:pt x="176" y="1000"/>
                  </a:lnTo>
                  <a:lnTo>
                    <a:pt x="176" y="984"/>
                  </a:lnTo>
                  <a:lnTo>
                    <a:pt x="176" y="968"/>
                  </a:lnTo>
                  <a:lnTo>
                    <a:pt x="176" y="952"/>
                  </a:lnTo>
                  <a:lnTo>
                    <a:pt x="176" y="928"/>
                  </a:lnTo>
                  <a:lnTo>
                    <a:pt x="184" y="904"/>
                  </a:lnTo>
                  <a:lnTo>
                    <a:pt x="184" y="888"/>
                  </a:lnTo>
                  <a:lnTo>
                    <a:pt x="184" y="872"/>
                  </a:lnTo>
                  <a:lnTo>
                    <a:pt x="184" y="856"/>
                  </a:lnTo>
                  <a:lnTo>
                    <a:pt x="184" y="832"/>
                  </a:lnTo>
                  <a:lnTo>
                    <a:pt x="192" y="816"/>
                  </a:lnTo>
                  <a:lnTo>
                    <a:pt x="192" y="792"/>
                  </a:lnTo>
                  <a:lnTo>
                    <a:pt x="192" y="776"/>
                  </a:lnTo>
                  <a:lnTo>
                    <a:pt x="192" y="760"/>
                  </a:lnTo>
                  <a:lnTo>
                    <a:pt x="192" y="736"/>
                  </a:lnTo>
                  <a:lnTo>
                    <a:pt x="200" y="720"/>
                  </a:lnTo>
                  <a:lnTo>
                    <a:pt x="200" y="704"/>
                  </a:lnTo>
                  <a:lnTo>
                    <a:pt x="200" y="680"/>
                  </a:lnTo>
                  <a:lnTo>
                    <a:pt x="200" y="664"/>
                  </a:lnTo>
                  <a:lnTo>
                    <a:pt x="200" y="640"/>
                  </a:lnTo>
                  <a:lnTo>
                    <a:pt x="208" y="616"/>
                  </a:lnTo>
                  <a:lnTo>
                    <a:pt x="208" y="600"/>
                  </a:lnTo>
                  <a:lnTo>
                    <a:pt x="208" y="576"/>
                  </a:lnTo>
                  <a:lnTo>
                    <a:pt x="208" y="560"/>
                  </a:lnTo>
                  <a:lnTo>
                    <a:pt x="208" y="536"/>
                  </a:lnTo>
                  <a:lnTo>
                    <a:pt x="216" y="520"/>
                  </a:lnTo>
                  <a:lnTo>
                    <a:pt x="216" y="496"/>
                  </a:lnTo>
                  <a:lnTo>
                    <a:pt x="216" y="480"/>
                  </a:lnTo>
                  <a:lnTo>
                    <a:pt x="216" y="456"/>
                  </a:lnTo>
                  <a:lnTo>
                    <a:pt x="216" y="440"/>
                  </a:lnTo>
                  <a:lnTo>
                    <a:pt x="224" y="424"/>
                  </a:lnTo>
                  <a:lnTo>
                    <a:pt x="224" y="408"/>
                  </a:lnTo>
                  <a:lnTo>
                    <a:pt x="224" y="384"/>
                  </a:lnTo>
                  <a:lnTo>
                    <a:pt x="224" y="368"/>
                  </a:lnTo>
                  <a:lnTo>
                    <a:pt x="224" y="352"/>
                  </a:lnTo>
                  <a:lnTo>
                    <a:pt x="232" y="336"/>
                  </a:lnTo>
                  <a:lnTo>
                    <a:pt x="232" y="320"/>
                  </a:lnTo>
                  <a:lnTo>
                    <a:pt x="232" y="304"/>
                  </a:lnTo>
                  <a:lnTo>
                    <a:pt x="232" y="296"/>
                  </a:lnTo>
                  <a:lnTo>
                    <a:pt x="240" y="288"/>
                  </a:lnTo>
                  <a:lnTo>
                    <a:pt x="240" y="272"/>
                  </a:lnTo>
                  <a:lnTo>
                    <a:pt x="240" y="264"/>
                  </a:lnTo>
                  <a:lnTo>
                    <a:pt x="240" y="248"/>
                  </a:lnTo>
                  <a:lnTo>
                    <a:pt x="248" y="240"/>
                  </a:lnTo>
                  <a:lnTo>
                    <a:pt x="248" y="224"/>
                  </a:lnTo>
                  <a:lnTo>
                    <a:pt x="248" y="216"/>
                  </a:lnTo>
                  <a:lnTo>
                    <a:pt x="248" y="208"/>
                  </a:lnTo>
                  <a:lnTo>
                    <a:pt x="256" y="192"/>
                  </a:lnTo>
                  <a:lnTo>
                    <a:pt x="256" y="176"/>
                  </a:lnTo>
                  <a:lnTo>
                    <a:pt x="256" y="168"/>
                  </a:lnTo>
                  <a:lnTo>
                    <a:pt x="256" y="160"/>
                  </a:lnTo>
                  <a:lnTo>
                    <a:pt x="256" y="152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64" y="112"/>
                  </a:lnTo>
                  <a:lnTo>
                    <a:pt x="264" y="104"/>
                  </a:lnTo>
                  <a:lnTo>
                    <a:pt x="264" y="96"/>
                  </a:lnTo>
                  <a:lnTo>
                    <a:pt x="272" y="80"/>
                  </a:lnTo>
                  <a:lnTo>
                    <a:pt x="272" y="72"/>
                  </a:lnTo>
                  <a:lnTo>
                    <a:pt x="272" y="64"/>
                  </a:lnTo>
                  <a:lnTo>
                    <a:pt x="272" y="56"/>
                  </a:lnTo>
                  <a:lnTo>
                    <a:pt x="272" y="48"/>
                  </a:lnTo>
                  <a:lnTo>
                    <a:pt x="280" y="40"/>
                  </a:lnTo>
                  <a:lnTo>
                    <a:pt x="280" y="32"/>
                  </a:lnTo>
                  <a:lnTo>
                    <a:pt x="280" y="24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88" y="8"/>
                  </a:lnTo>
                  <a:lnTo>
                    <a:pt x="288" y="0"/>
                  </a:lnTo>
                  <a:lnTo>
                    <a:pt x="288" y="8"/>
                  </a:lnTo>
                  <a:lnTo>
                    <a:pt x="296" y="8"/>
                  </a:lnTo>
                  <a:lnTo>
                    <a:pt x="304" y="8"/>
                  </a:lnTo>
                  <a:lnTo>
                    <a:pt x="304" y="16"/>
                  </a:lnTo>
                  <a:lnTo>
                    <a:pt x="312" y="32"/>
                  </a:lnTo>
                  <a:lnTo>
                    <a:pt x="312" y="40"/>
                  </a:lnTo>
                  <a:lnTo>
                    <a:pt x="312" y="56"/>
                  </a:lnTo>
                  <a:lnTo>
                    <a:pt x="312" y="72"/>
                  </a:lnTo>
                  <a:lnTo>
                    <a:pt x="312" y="96"/>
                  </a:lnTo>
                  <a:lnTo>
                    <a:pt x="320" y="120"/>
                  </a:lnTo>
                  <a:lnTo>
                    <a:pt x="320" y="144"/>
                  </a:lnTo>
                  <a:lnTo>
                    <a:pt x="320" y="168"/>
                  </a:lnTo>
                  <a:lnTo>
                    <a:pt x="320" y="200"/>
                  </a:lnTo>
                  <a:lnTo>
                    <a:pt x="320" y="224"/>
                  </a:lnTo>
                  <a:lnTo>
                    <a:pt x="328" y="256"/>
                  </a:lnTo>
                  <a:lnTo>
                    <a:pt x="328" y="280"/>
                  </a:lnTo>
                  <a:lnTo>
                    <a:pt x="328" y="312"/>
                  </a:lnTo>
                  <a:lnTo>
                    <a:pt x="328" y="344"/>
                  </a:lnTo>
                  <a:lnTo>
                    <a:pt x="328" y="384"/>
                  </a:lnTo>
                  <a:lnTo>
                    <a:pt x="336" y="408"/>
                  </a:lnTo>
                  <a:lnTo>
                    <a:pt x="336" y="448"/>
                  </a:lnTo>
                  <a:lnTo>
                    <a:pt x="336" y="472"/>
                  </a:lnTo>
                  <a:lnTo>
                    <a:pt x="336" y="504"/>
                  </a:lnTo>
                  <a:lnTo>
                    <a:pt x="336" y="536"/>
                  </a:lnTo>
                  <a:lnTo>
                    <a:pt x="344" y="568"/>
                  </a:lnTo>
                  <a:lnTo>
                    <a:pt x="344" y="600"/>
                  </a:lnTo>
                  <a:lnTo>
                    <a:pt x="344" y="632"/>
                  </a:lnTo>
                  <a:lnTo>
                    <a:pt x="344" y="664"/>
                  </a:lnTo>
                  <a:lnTo>
                    <a:pt x="344" y="688"/>
                  </a:lnTo>
                  <a:lnTo>
                    <a:pt x="352" y="720"/>
                  </a:lnTo>
                  <a:lnTo>
                    <a:pt x="352" y="752"/>
                  </a:lnTo>
                  <a:lnTo>
                    <a:pt x="352" y="776"/>
                  </a:lnTo>
                  <a:lnTo>
                    <a:pt x="352" y="800"/>
                  </a:lnTo>
                  <a:lnTo>
                    <a:pt x="360" y="824"/>
                  </a:lnTo>
                  <a:lnTo>
                    <a:pt x="360" y="856"/>
                  </a:lnTo>
                  <a:lnTo>
                    <a:pt x="360" y="880"/>
                  </a:lnTo>
                  <a:lnTo>
                    <a:pt x="360" y="896"/>
                  </a:lnTo>
                  <a:lnTo>
                    <a:pt x="360" y="920"/>
                  </a:lnTo>
                  <a:lnTo>
                    <a:pt x="368" y="944"/>
                  </a:lnTo>
                  <a:lnTo>
                    <a:pt x="368" y="960"/>
                  </a:lnTo>
                  <a:lnTo>
                    <a:pt x="368" y="976"/>
                  </a:lnTo>
                  <a:lnTo>
                    <a:pt x="368" y="992"/>
                  </a:lnTo>
                  <a:lnTo>
                    <a:pt x="368" y="1008"/>
                  </a:lnTo>
                  <a:lnTo>
                    <a:pt x="376" y="1024"/>
                  </a:lnTo>
                  <a:lnTo>
                    <a:pt x="376" y="1040"/>
                  </a:lnTo>
                  <a:lnTo>
                    <a:pt x="376" y="1056"/>
                  </a:lnTo>
                  <a:lnTo>
                    <a:pt x="376" y="1064"/>
                  </a:lnTo>
                  <a:lnTo>
                    <a:pt x="376" y="1080"/>
                  </a:lnTo>
                  <a:lnTo>
                    <a:pt x="384" y="1088"/>
                  </a:lnTo>
                  <a:lnTo>
                    <a:pt x="384" y="1096"/>
                  </a:lnTo>
                  <a:lnTo>
                    <a:pt x="384" y="1112"/>
                  </a:lnTo>
                  <a:lnTo>
                    <a:pt x="384" y="1120"/>
                  </a:lnTo>
                  <a:lnTo>
                    <a:pt x="384" y="1128"/>
                  </a:lnTo>
                  <a:lnTo>
                    <a:pt x="392" y="1136"/>
                  </a:lnTo>
                  <a:lnTo>
                    <a:pt x="392" y="1144"/>
                  </a:lnTo>
                  <a:lnTo>
                    <a:pt x="392" y="1152"/>
                  </a:lnTo>
                  <a:lnTo>
                    <a:pt x="392" y="1160"/>
                  </a:lnTo>
                  <a:lnTo>
                    <a:pt x="392" y="1168"/>
                  </a:lnTo>
                  <a:lnTo>
                    <a:pt x="400" y="1176"/>
                  </a:lnTo>
                  <a:lnTo>
                    <a:pt x="400" y="1184"/>
                  </a:lnTo>
                  <a:lnTo>
                    <a:pt x="408" y="1192"/>
                  </a:lnTo>
                  <a:lnTo>
                    <a:pt x="408" y="1200"/>
                  </a:lnTo>
                  <a:lnTo>
                    <a:pt x="416" y="1208"/>
                  </a:lnTo>
                  <a:lnTo>
                    <a:pt x="416" y="1200"/>
                  </a:lnTo>
                  <a:lnTo>
                    <a:pt x="416" y="1208"/>
                  </a:lnTo>
                  <a:lnTo>
                    <a:pt x="424" y="1200"/>
                  </a:lnTo>
                  <a:lnTo>
                    <a:pt x="424" y="1208"/>
                  </a:lnTo>
                  <a:lnTo>
                    <a:pt x="432" y="1208"/>
                  </a:lnTo>
                  <a:lnTo>
                    <a:pt x="432" y="1200"/>
                  </a:lnTo>
                  <a:lnTo>
                    <a:pt x="440" y="1200"/>
                  </a:lnTo>
                  <a:lnTo>
                    <a:pt x="440" y="1192"/>
                  </a:lnTo>
                  <a:lnTo>
                    <a:pt x="448" y="1192"/>
                  </a:lnTo>
                  <a:lnTo>
                    <a:pt x="448" y="1184"/>
                  </a:lnTo>
                  <a:lnTo>
                    <a:pt x="456" y="1184"/>
                  </a:lnTo>
                  <a:lnTo>
                    <a:pt x="456" y="1176"/>
                  </a:lnTo>
                  <a:lnTo>
                    <a:pt x="464" y="1168"/>
                  </a:lnTo>
                  <a:lnTo>
                    <a:pt x="464" y="1160"/>
                  </a:lnTo>
                  <a:lnTo>
                    <a:pt x="464" y="1152"/>
                  </a:lnTo>
                  <a:lnTo>
                    <a:pt x="472" y="1160"/>
                  </a:lnTo>
                  <a:lnTo>
                    <a:pt x="472" y="1152"/>
                  </a:lnTo>
                  <a:lnTo>
                    <a:pt x="472" y="1144"/>
                  </a:lnTo>
                  <a:lnTo>
                    <a:pt x="480" y="1136"/>
                  </a:lnTo>
                  <a:lnTo>
                    <a:pt x="480" y="1128"/>
                  </a:lnTo>
                  <a:lnTo>
                    <a:pt x="480" y="1120"/>
                  </a:lnTo>
                  <a:lnTo>
                    <a:pt x="480" y="1112"/>
                  </a:lnTo>
                  <a:lnTo>
                    <a:pt x="488" y="1112"/>
                  </a:lnTo>
                  <a:lnTo>
                    <a:pt x="488" y="1104"/>
                  </a:lnTo>
                  <a:lnTo>
                    <a:pt x="488" y="1096"/>
                  </a:lnTo>
                  <a:lnTo>
                    <a:pt x="488" y="1088"/>
                  </a:lnTo>
                  <a:lnTo>
                    <a:pt x="496" y="1088"/>
                  </a:lnTo>
                  <a:lnTo>
                    <a:pt x="496" y="1080"/>
                  </a:lnTo>
                  <a:lnTo>
                    <a:pt x="496" y="1072"/>
                  </a:lnTo>
                  <a:lnTo>
                    <a:pt x="496" y="1064"/>
                  </a:lnTo>
                  <a:lnTo>
                    <a:pt x="504" y="1056"/>
                  </a:lnTo>
                  <a:lnTo>
                    <a:pt x="504" y="1048"/>
                  </a:lnTo>
                  <a:lnTo>
                    <a:pt x="504" y="1040"/>
                  </a:lnTo>
                  <a:lnTo>
                    <a:pt x="512" y="1032"/>
                  </a:lnTo>
                  <a:lnTo>
                    <a:pt x="512" y="1024"/>
                  </a:lnTo>
                  <a:lnTo>
                    <a:pt x="512" y="1016"/>
                  </a:lnTo>
                  <a:lnTo>
                    <a:pt x="520" y="1008"/>
                  </a:lnTo>
                  <a:lnTo>
                    <a:pt x="520" y="1000"/>
                  </a:lnTo>
                  <a:lnTo>
                    <a:pt x="520" y="992"/>
                  </a:lnTo>
                  <a:lnTo>
                    <a:pt x="528" y="984"/>
                  </a:lnTo>
                  <a:lnTo>
                    <a:pt x="528" y="976"/>
                  </a:lnTo>
                  <a:lnTo>
                    <a:pt x="528" y="968"/>
                  </a:lnTo>
                  <a:lnTo>
                    <a:pt x="528" y="960"/>
                  </a:lnTo>
                  <a:lnTo>
                    <a:pt x="536" y="952"/>
                  </a:lnTo>
                  <a:lnTo>
                    <a:pt x="536" y="944"/>
                  </a:lnTo>
                  <a:lnTo>
                    <a:pt x="536" y="936"/>
                  </a:lnTo>
                  <a:lnTo>
                    <a:pt x="536" y="928"/>
                  </a:lnTo>
                  <a:lnTo>
                    <a:pt x="536" y="920"/>
                  </a:lnTo>
                  <a:lnTo>
                    <a:pt x="544" y="920"/>
                  </a:lnTo>
                  <a:lnTo>
                    <a:pt x="544" y="912"/>
                  </a:lnTo>
                  <a:lnTo>
                    <a:pt x="544" y="904"/>
                  </a:lnTo>
                  <a:lnTo>
                    <a:pt x="544" y="896"/>
                  </a:lnTo>
                  <a:lnTo>
                    <a:pt x="552" y="888"/>
                  </a:lnTo>
                  <a:lnTo>
                    <a:pt x="552" y="880"/>
                  </a:lnTo>
                  <a:lnTo>
                    <a:pt x="552" y="872"/>
                  </a:lnTo>
                  <a:lnTo>
                    <a:pt x="552" y="864"/>
                  </a:lnTo>
                  <a:lnTo>
                    <a:pt x="560" y="856"/>
                  </a:lnTo>
                  <a:lnTo>
                    <a:pt x="560" y="848"/>
                  </a:lnTo>
                  <a:lnTo>
                    <a:pt x="560" y="840"/>
                  </a:lnTo>
                  <a:lnTo>
                    <a:pt x="560" y="832"/>
                  </a:lnTo>
                  <a:lnTo>
                    <a:pt x="568" y="832"/>
                  </a:lnTo>
                  <a:lnTo>
                    <a:pt x="568" y="824"/>
                  </a:lnTo>
                  <a:lnTo>
                    <a:pt x="568" y="816"/>
                  </a:lnTo>
                  <a:lnTo>
                    <a:pt x="576" y="808"/>
                  </a:lnTo>
                  <a:lnTo>
                    <a:pt x="576" y="800"/>
                  </a:lnTo>
                  <a:lnTo>
                    <a:pt x="576" y="792"/>
                  </a:lnTo>
                  <a:lnTo>
                    <a:pt x="584" y="792"/>
                  </a:lnTo>
                  <a:lnTo>
                    <a:pt x="584" y="784"/>
                  </a:lnTo>
                  <a:lnTo>
                    <a:pt x="584" y="776"/>
                  </a:lnTo>
                  <a:lnTo>
                    <a:pt x="592" y="776"/>
                  </a:lnTo>
                  <a:lnTo>
                    <a:pt x="592" y="768"/>
                  </a:lnTo>
                  <a:lnTo>
                    <a:pt x="592" y="760"/>
                  </a:lnTo>
                  <a:lnTo>
                    <a:pt x="600" y="760"/>
                  </a:lnTo>
                  <a:lnTo>
                    <a:pt x="600" y="752"/>
                  </a:lnTo>
                  <a:lnTo>
                    <a:pt x="608" y="760"/>
                  </a:lnTo>
                  <a:lnTo>
                    <a:pt x="608" y="752"/>
                  </a:lnTo>
                  <a:lnTo>
                    <a:pt x="616" y="760"/>
                  </a:lnTo>
                  <a:lnTo>
                    <a:pt x="616" y="768"/>
                  </a:lnTo>
                  <a:lnTo>
                    <a:pt x="624" y="768"/>
                  </a:lnTo>
                  <a:lnTo>
                    <a:pt x="624" y="776"/>
                  </a:lnTo>
                  <a:lnTo>
                    <a:pt x="624" y="784"/>
                  </a:lnTo>
                  <a:lnTo>
                    <a:pt x="632" y="792"/>
                  </a:lnTo>
                  <a:lnTo>
                    <a:pt x="632" y="800"/>
                  </a:lnTo>
                  <a:lnTo>
                    <a:pt x="632" y="808"/>
                  </a:lnTo>
                  <a:lnTo>
                    <a:pt x="640" y="816"/>
                  </a:lnTo>
                  <a:lnTo>
                    <a:pt x="640" y="824"/>
                  </a:lnTo>
                  <a:lnTo>
                    <a:pt x="640" y="832"/>
                  </a:lnTo>
                  <a:lnTo>
                    <a:pt x="640" y="840"/>
                  </a:lnTo>
                  <a:lnTo>
                    <a:pt x="640" y="848"/>
                  </a:lnTo>
                  <a:lnTo>
                    <a:pt x="648" y="856"/>
                  </a:lnTo>
                  <a:lnTo>
                    <a:pt x="648" y="864"/>
                  </a:lnTo>
                  <a:lnTo>
                    <a:pt x="648" y="872"/>
                  </a:lnTo>
                  <a:lnTo>
                    <a:pt x="648" y="888"/>
                  </a:lnTo>
                  <a:lnTo>
                    <a:pt x="648" y="896"/>
                  </a:lnTo>
                  <a:lnTo>
                    <a:pt x="656" y="904"/>
                  </a:lnTo>
                  <a:lnTo>
                    <a:pt x="656" y="912"/>
                  </a:lnTo>
                  <a:lnTo>
                    <a:pt x="656" y="928"/>
                  </a:lnTo>
                  <a:lnTo>
                    <a:pt x="656" y="936"/>
                  </a:lnTo>
                  <a:lnTo>
                    <a:pt x="656" y="952"/>
                  </a:lnTo>
                  <a:lnTo>
                    <a:pt x="664" y="960"/>
                  </a:lnTo>
                  <a:lnTo>
                    <a:pt x="664" y="976"/>
                  </a:lnTo>
                  <a:lnTo>
                    <a:pt x="664" y="984"/>
                  </a:lnTo>
                  <a:lnTo>
                    <a:pt x="664" y="1000"/>
                  </a:lnTo>
                  <a:lnTo>
                    <a:pt x="672" y="1016"/>
                  </a:lnTo>
                  <a:lnTo>
                    <a:pt x="672" y="1024"/>
                  </a:lnTo>
                  <a:lnTo>
                    <a:pt x="672" y="1040"/>
                  </a:lnTo>
                  <a:lnTo>
                    <a:pt x="672" y="1056"/>
                  </a:lnTo>
                  <a:lnTo>
                    <a:pt x="672" y="1064"/>
                  </a:lnTo>
                  <a:lnTo>
                    <a:pt x="680" y="1080"/>
                  </a:lnTo>
                  <a:lnTo>
                    <a:pt x="680" y="1096"/>
                  </a:lnTo>
                  <a:lnTo>
                    <a:pt x="680" y="1112"/>
                  </a:lnTo>
                  <a:lnTo>
                    <a:pt x="680" y="1128"/>
                  </a:lnTo>
                  <a:lnTo>
                    <a:pt x="680" y="1144"/>
                  </a:lnTo>
                  <a:lnTo>
                    <a:pt x="688" y="1160"/>
                  </a:lnTo>
                  <a:lnTo>
                    <a:pt x="688" y="1176"/>
                  </a:lnTo>
                  <a:lnTo>
                    <a:pt x="688" y="1184"/>
                  </a:lnTo>
                  <a:lnTo>
                    <a:pt x="688" y="1200"/>
                  </a:lnTo>
                  <a:lnTo>
                    <a:pt x="688" y="1216"/>
                  </a:lnTo>
                  <a:lnTo>
                    <a:pt x="696" y="1232"/>
                  </a:lnTo>
                  <a:lnTo>
                    <a:pt x="696" y="1248"/>
                  </a:lnTo>
                  <a:lnTo>
                    <a:pt x="696" y="1256"/>
                  </a:lnTo>
                  <a:lnTo>
                    <a:pt x="696" y="1272"/>
                  </a:lnTo>
                  <a:lnTo>
                    <a:pt x="696" y="1288"/>
                  </a:lnTo>
                  <a:lnTo>
                    <a:pt x="704" y="1304"/>
                  </a:lnTo>
                  <a:lnTo>
                    <a:pt x="704" y="1312"/>
                  </a:lnTo>
                  <a:lnTo>
                    <a:pt x="704" y="1328"/>
                  </a:lnTo>
                  <a:lnTo>
                    <a:pt x="704" y="1344"/>
                  </a:lnTo>
                  <a:lnTo>
                    <a:pt x="704" y="1352"/>
                  </a:lnTo>
                  <a:lnTo>
                    <a:pt x="712" y="1360"/>
                  </a:lnTo>
                  <a:lnTo>
                    <a:pt x="712" y="1376"/>
                  </a:lnTo>
                  <a:lnTo>
                    <a:pt x="712" y="1392"/>
                  </a:lnTo>
                  <a:lnTo>
                    <a:pt x="712" y="1400"/>
                  </a:lnTo>
                  <a:lnTo>
                    <a:pt x="712" y="1408"/>
                  </a:lnTo>
                  <a:lnTo>
                    <a:pt x="720" y="1416"/>
                  </a:lnTo>
                  <a:lnTo>
                    <a:pt x="720" y="1424"/>
                  </a:lnTo>
                  <a:lnTo>
                    <a:pt x="720" y="1432"/>
                  </a:lnTo>
                  <a:lnTo>
                    <a:pt x="720" y="1448"/>
                  </a:lnTo>
                  <a:lnTo>
                    <a:pt x="720" y="1456"/>
                  </a:lnTo>
                  <a:lnTo>
                    <a:pt x="728" y="1464"/>
                  </a:lnTo>
                  <a:lnTo>
                    <a:pt x="728" y="1472"/>
                  </a:lnTo>
                  <a:lnTo>
                    <a:pt x="728" y="1480"/>
                  </a:lnTo>
                  <a:lnTo>
                    <a:pt x="728" y="1488"/>
                  </a:lnTo>
                  <a:lnTo>
                    <a:pt x="736" y="1488"/>
                  </a:lnTo>
                  <a:lnTo>
                    <a:pt x="736" y="1504"/>
                  </a:lnTo>
                  <a:lnTo>
                    <a:pt x="736" y="1512"/>
                  </a:lnTo>
                  <a:lnTo>
                    <a:pt x="736" y="1520"/>
                  </a:lnTo>
                  <a:lnTo>
                    <a:pt x="744" y="1520"/>
                  </a:lnTo>
                  <a:lnTo>
                    <a:pt x="744" y="1528"/>
                  </a:lnTo>
                  <a:lnTo>
                    <a:pt x="744" y="1536"/>
                  </a:lnTo>
                  <a:lnTo>
                    <a:pt x="752" y="1536"/>
                  </a:lnTo>
                  <a:lnTo>
                    <a:pt x="752" y="1544"/>
                  </a:lnTo>
                  <a:lnTo>
                    <a:pt x="752" y="1552"/>
                  </a:lnTo>
                  <a:lnTo>
                    <a:pt x="760" y="1552"/>
                  </a:lnTo>
                  <a:lnTo>
                    <a:pt x="760" y="1560"/>
                  </a:lnTo>
                  <a:lnTo>
                    <a:pt x="768" y="1560"/>
                  </a:lnTo>
                  <a:lnTo>
                    <a:pt x="768" y="1568"/>
                  </a:lnTo>
                  <a:lnTo>
                    <a:pt x="776" y="1576"/>
                  </a:lnTo>
                  <a:lnTo>
                    <a:pt x="784" y="1576"/>
                  </a:lnTo>
                  <a:lnTo>
                    <a:pt x="784" y="1584"/>
                  </a:lnTo>
                  <a:lnTo>
                    <a:pt x="792" y="1576"/>
                  </a:lnTo>
                  <a:lnTo>
                    <a:pt x="792" y="1584"/>
                  </a:lnTo>
                  <a:lnTo>
                    <a:pt x="792" y="1576"/>
                  </a:lnTo>
                  <a:lnTo>
                    <a:pt x="792" y="1584"/>
                  </a:lnTo>
                  <a:lnTo>
                    <a:pt x="792" y="1576"/>
                  </a:lnTo>
                  <a:lnTo>
                    <a:pt x="800" y="1584"/>
                  </a:lnTo>
                  <a:lnTo>
                    <a:pt x="800" y="1576"/>
                  </a:lnTo>
                  <a:lnTo>
                    <a:pt x="808" y="1576"/>
                  </a:lnTo>
                  <a:lnTo>
                    <a:pt x="808" y="1584"/>
                  </a:lnTo>
                  <a:lnTo>
                    <a:pt x="808" y="1576"/>
                  </a:lnTo>
                  <a:lnTo>
                    <a:pt x="816" y="1576"/>
                  </a:lnTo>
                  <a:lnTo>
                    <a:pt x="816" y="1584"/>
                  </a:lnTo>
                  <a:lnTo>
                    <a:pt x="824" y="1584"/>
                  </a:lnTo>
                  <a:lnTo>
                    <a:pt x="832" y="1584"/>
                  </a:lnTo>
                  <a:lnTo>
                    <a:pt x="832" y="1576"/>
                  </a:lnTo>
                  <a:lnTo>
                    <a:pt x="840" y="1576"/>
                  </a:lnTo>
                  <a:lnTo>
                    <a:pt x="848" y="1576"/>
                  </a:lnTo>
                  <a:lnTo>
                    <a:pt x="848" y="1568"/>
                  </a:lnTo>
                  <a:lnTo>
                    <a:pt x="856" y="1568"/>
                  </a:lnTo>
                  <a:lnTo>
                    <a:pt x="856" y="1560"/>
                  </a:lnTo>
                  <a:lnTo>
                    <a:pt x="864" y="1568"/>
                  </a:lnTo>
                  <a:lnTo>
                    <a:pt x="864" y="1560"/>
                  </a:lnTo>
                  <a:lnTo>
                    <a:pt x="872" y="1560"/>
                  </a:lnTo>
                  <a:lnTo>
                    <a:pt x="872" y="1552"/>
                  </a:lnTo>
                  <a:lnTo>
                    <a:pt x="880" y="1552"/>
                  </a:lnTo>
                  <a:lnTo>
                    <a:pt x="880" y="1544"/>
                  </a:lnTo>
                  <a:lnTo>
                    <a:pt x="888" y="1536"/>
                  </a:lnTo>
                  <a:lnTo>
                    <a:pt x="896" y="1528"/>
                  </a:lnTo>
                  <a:lnTo>
                    <a:pt x="904" y="1520"/>
                  </a:lnTo>
                  <a:lnTo>
                    <a:pt x="904" y="1512"/>
                  </a:lnTo>
                  <a:lnTo>
                    <a:pt x="904" y="1504"/>
                  </a:lnTo>
                  <a:lnTo>
                    <a:pt x="912" y="1504"/>
                  </a:lnTo>
                  <a:lnTo>
                    <a:pt x="912" y="1496"/>
                  </a:lnTo>
                  <a:lnTo>
                    <a:pt x="920" y="1488"/>
                  </a:lnTo>
                  <a:lnTo>
                    <a:pt x="920" y="1480"/>
                  </a:lnTo>
                  <a:lnTo>
                    <a:pt x="928" y="1472"/>
                  </a:lnTo>
                  <a:lnTo>
                    <a:pt x="928" y="1464"/>
                  </a:lnTo>
                  <a:lnTo>
                    <a:pt x="928" y="1456"/>
                  </a:lnTo>
                  <a:lnTo>
                    <a:pt x="936" y="1456"/>
                  </a:lnTo>
                  <a:lnTo>
                    <a:pt x="936" y="1448"/>
                  </a:lnTo>
                  <a:lnTo>
                    <a:pt x="936" y="1440"/>
                  </a:lnTo>
                  <a:lnTo>
                    <a:pt x="936" y="1432"/>
                  </a:lnTo>
                  <a:lnTo>
                    <a:pt x="944" y="1432"/>
                  </a:lnTo>
                  <a:lnTo>
                    <a:pt x="944" y="1424"/>
                  </a:lnTo>
                  <a:lnTo>
                    <a:pt x="944" y="1416"/>
                  </a:lnTo>
                  <a:lnTo>
                    <a:pt x="944" y="1408"/>
                  </a:lnTo>
                  <a:lnTo>
                    <a:pt x="952" y="1408"/>
                  </a:lnTo>
                  <a:lnTo>
                    <a:pt x="952" y="1400"/>
                  </a:lnTo>
                  <a:lnTo>
                    <a:pt x="952" y="1392"/>
                  </a:lnTo>
                  <a:lnTo>
                    <a:pt x="952" y="1384"/>
                  </a:lnTo>
                  <a:lnTo>
                    <a:pt x="960" y="1376"/>
                  </a:lnTo>
                  <a:lnTo>
                    <a:pt x="960" y="1368"/>
                  </a:lnTo>
                  <a:lnTo>
                    <a:pt x="960" y="1360"/>
                  </a:lnTo>
                  <a:lnTo>
                    <a:pt x="960" y="1352"/>
                  </a:lnTo>
                  <a:lnTo>
                    <a:pt x="968" y="1344"/>
                  </a:lnTo>
                  <a:lnTo>
                    <a:pt x="968" y="1336"/>
                  </a:lnTo>
                  <a:lnTo>
                    <a:pt x="968" y="1328"/>
                  </a:lnTo>
                  <a:lnTo>
                    <a:pt x="968" y="1312"/>
                  </a:lnTo>
                  <a:lnTo>
                    <a:pt x="976" y="1304"/>
                  </a:lnTo>
                  <a:lnTo>
                    <a:pt x="976" y="1296"/>
                  </a:lnTo>
                  <a:lnTo>
                    <a:pt x="976" y="1280"/>
                  </a:lnTo>
                  <a:lnTo>
                    <a:pt x="976" y="1272"/>
                  </a:lnTo>
                  <a:lnTo>
                    <a:pt x="984" y="1264"/>
                  </a:lnTo>
                  <a:lnTo>
                    <a:pt x="984" y="1256"/>
                  </a:lnTo>
                  <a:lnTo>
                    <a:pt x="984" y="1248"/>
                  </a:lnTo>
                  <a:lnTo>
                    <a:pt x="984" y="1240"/>
                  </a:lnTo>
                  <a:lnTo>
                    <a:pt x="984" y="1232"/>
                  </a:lnTo>
                  <a:lnTo>
                    <a:pt x="992" y="1216"/>
                  </a:lnTo>
                  <a:lnTo>
                    <a:pt x="992" y="1200"/>
                  </a:lnTo>
                  <a:lnTo>
                    <a:pt x="992" y="1192"/>
                  </a:lnTo>
                  <a:lnTo>
                    <a:pt x="992" y="1184"/>
                  </a:lnTo>
                  <a:lnTo>
                    <a:pt x="1000" y="1176"/>
                  </a:lnTo>
                  <a:lnTo>
                    <a:pt x="1000" y="1160"/>
                  </a:lnTo>
                  <a:lnTo>
                    <a:pt x="1000" y="1152"/>
                  </a:lnTo>
                  <a:lnTo>
                    <a:pt x="1000" y="1144"/>
                  </a:lnTo>
                  <a:lnTo>
                    <a:pt x="1008" y="1128"/>
                  </a:lnTo>
                  <a:lnTo>
                    <a:pt x="1008" y="1112"/>
                  </a:lnTo>
                  <a:lnTo>
                    <a:pt x="1016" y="1104"/>
                  </a:lnTo>
                  <a:lnTo>
                    <a:pt x="1016" y="1096"/>
                  </a:lnTo>
                  <a:lnTo>
                    <a:pt x="1016" y="1088"/>
                  </a:lnTo>
                  <a:lnTo>
                    <a:pt x="1016" y="1080"/>
                  </a:lnTo>
                  <a:lnTo>
                    <a:pt x="1016" y="1072"/>
                  </a:lnTo>
                  <a:lnTo>
                    <a:pt x="1024" y="1064"/>
                  </a:lnTo>
                  <a:lnTo>
                    <a:pt x="1024" y="1056"/>
                  </a:lnTo>
                  <a:lnTo>
                    <a:pt x="1024" y="1048"/>
                  </a:lnTo>
                  <a:lnTo>
                    <a:pt x="1024" y="1040"/>
                  </a:lnTo>
                  <a:lnTo>
                    <a:pt x="1032" y="1032"/>
                  </a:lnTo>
                  <a:lnTo>
                    <a:pt x="1032" y="1024"/>
                  </a:lnTo>
                  <a:lnTo>
                    <a:pt x="1032" y="1016"/>
                  </a:lnTo>
                  <a:lnTo>
                    <a:pt x="1040" y="1016"/>
                  </a:lnTo>
                  <a:lnTo>
                    <a:pt x="1040" y="1008"/>
                  </a:lnTo>
                  <a:lnTo>
                    <a:pt x="1040" y="1000"/>
                  </a:lnTo>
                  <a:lnTo>
                    <a:pt x="1048" y="1000"/>
                  </a:lnTo>
                  <a:lnTo>
                    <a:pt x="1048" y="1008"/>
                  </a:lnTo>
                  <a:lnTo>
                    <a:pt x="1056" y="1016"/>
                  </a:lnTo>
                  <a:lnTo>
                    <a:pt x="1056" y="1024"/>
                  </a:lnTo>
                  <a:lnTo>
                    <a:pt x="1064" y="1032"/>
                  </a:lnTo>
                  <a:lnTo>
                    <a:pt x="1064" y="1040"/>
                  </a:lnTo>
                  <a:lnTo>
                    <a:pt x="1064" y="1048"/>
                  </a:lnTo>
                  <a:lnTo>
                    <a:pt x="1072" y="1056"/>
                  </a:lnTo>
                  <a:lnTo>
                    <a:pt x="1072" y="1064"/>
                  </a:lnTo>
                  <a:lnTo>
                    <a:pt x="1072" y="1072"/>
                  </a:lnTo>
                  <a:lnTo>
                    <a:pt x="1072" y="1080"/>
                  </a:lnTo>
                  <a:lnTo>
                    <a:pt x="1072" y="1088"/>
                  </a:lnTo>
                  <a:lnTo>
                    <a:pt x="1080" y="1096"/>
                  </a:lnTo>
                  <a:lnTo>
                    <a:pt x="1080" y="1104"/>
                  </a:lnTo>
                  <a:lnTo>
                    <a:pt x="1080" y="1120"/>
                  </a:lnTo>
                  <a:lnTo>
                    <a:pt x="1080" y="1128"/>
                  </a:lnTo>
                  <a:lnTo>
                    <a:pt x="1080" y="1136"/>
                  </a:lnTo>
                  <a:lnTo>
                    <a:pt x="1088" y="1144"/>
                  </a:lnTo>
                  <a:lnTo>
                    <a:pt x="1088" y="1160"/>
                  </a:lnTo>
                  <a:lnTo>
                    <a:pt x="1088" y="1168"/>
                  </a:lnTo>
                  <a:lnTo>
                    <a:pt x="1088" y="1176"/>
                  </a:lnTo>
                  <a:lnTo>
                    <a:pt x="1088" y="1184"/>
                  </a:lnTo>
                  <a:lnTo>
                    <a:pt x="1096" y="1200"/>
                  </a:lnTo>
                  <a:lnTo>
                    <a:pt x="1096" y="1208"/>
                  </a:lnTo>
                  <a:lnTo>
                    <a:pt x="1096" y="1216"/>
                  </a:lnTo>
                  <a:lnTo>
                    <a:pt x="1096" y="1224"/>
                  </a:lnTo>
                  <a:lnTo>
                    <a:pt x="1096" y="1240"/>
                  </a:lnTo>
                  <a:lnTo>
                    <a:pt x="1104" y="1248"/>
                  </a:lnTo>
                  <a:lnTo>
                    <a:pt x="1104" y="1256"/>
                  </a:lnTo>
                  <a:lnTo>
                    <a:pt x="1104" y="1272"/>
                  </a:lnTo>
                  <a:lnTo>
                    <a:pt x="1104" y="1288"/>
                  </a:lnTo>
                  <a:lnTo>
                    <a:pt x="1112" y="1296"/>
                  </a:lnTo>
                  <a:lnTo>
                    <a:pt x="1112" y="1304"/>
                  </a:lnTo>
                  <a:lnTo>
                    <a:pt x="1112" y="1312"/>
                  </a:lnTo>
                  <a:lnTo>
                    <a:pt x="1112" y="1320"/>
                  </a:lnTo>
                  <a:lnTo>
                    <a:pt x="1120" y="1328"/>
                  </a:lnTo>
                  <a:lnTo>
                    <a:pt x="1120" y="1336"/>
                  </a:lnTo>
                  <a:lnTo>
                    <a:pt x="1120" y="1344"/>
                  </a:lnTo>
                  <a:lnTo>
                    <a:pt x="1120" y="1352"/>
                  </a:lnTo>
                  <a:lnTo>
                    <a:pt x="1120" y="1360"/>
                  </a:lnTo>
                  <a:lnTo>
                    <a:pt x="1128" y="1368"/>
                  </a:lnTo>
                  <a:lnTo>
                    <a:pt x="1128" y="1376"/>
                  </a:lnTo>
                  <a:lnTo>
                    <a:pt x="1128" y="1384"/>
                  </a:lnTo>
                  <a:lnTo>
                    <a:pt x="1128" y="1392"/>
                  </a:lnTo>
                  <a:lnTo>
                    <a:pt x="1136" y="1392"/>
                  </a:lnTo>
                  <a:lnTo>
                    <a:pt x="1136" y="1400"/>
                  </a:lnTo>
                  <a:lnTo>
                    <a:pt x="1136" y="1408"/>
                  </a:lnTo>
                  <a:lnTo>
                    <a:pt x="1136" y="1416"/>
                  </a:lnTo>
                  <a:lnTo>
                    <a:pt x="1144" y="1424"/>
                  </a:lnTo>
                  <a:lnTo>
                    <a:pt x="1144" y="1432"/>
                  </a:lnTo>
                  <a:lnTo>
                    <a:pt x="1144" y="1440"/>
                  </a:lnTo>
                  <a:lnTo>
                    <a:pt x="1152" y="1440"/>
                  </a:lnTo>
                  <a:lnTo>
                    <a:pt x="1152" y="1448"/>
                  </a:lnTo>
                  <a:lnTo>
                    <a:pt x="1152" y="1456"/>
                  </a:lnTo>
                  <a:lnTo>
                    <a:pt x="1152" y="1464"/>
                  </a:lnTo>
                  <a:lnTo>
                    <a:pt x="1160" y="1464"/>
                  </a:lnTo>
                  <a:lnTo>
                    <a:pt x="1160" y="1472"/>
                  </a:lnTo>
                  <a:lnTo>
                    <a:pt x="1160" y="1480"/>
                  </a:lnTo>
                  <a:lnTo>
                    <a:pt x="1168" y="1480"/>
                  </a:lnTo>
                  <a:lnTo>
                    <a:pt x="1168" y="1488"/>
                  </a:lnTo>
                  <a:lnTo>
                    <a:pt x="1168" y="1496"/>
                  </a:lnTo>
                  <a:lnTo>
                    <a:pt x="1176" y="1496"/>
                  </a:lnTo>
                  <a:lnTo>
                    <a:pt x="1176" y="1504"/>
                  </a:lnTo>
                  <a:lnTo>
                    <a:pt x="1176" y="1496"/>
                  </a:lnTo>
                  <a:lnTo>
                    <a:pt x="1184" y="1504"/>
                  </a:lnTo>
                  <a:lnTo>
                    <a:pt x="1184" y="1512"/>
                  </a:lnTo>
                  <a:lnTo>
                    <a:pt x="1192" y="1520"/>
                  </a:lnTo>
                  <a:lnTo>
                    <a:pt x="1200" y="1520"/>
                  </a:lnTo>
                  <a:lnTo>
                    <a:pt x="1200" y="1528"/>
                  </a:lnTo>
                  <a:lnTo>
                    <a:pt x="1208" y="1528"/>
                  </a:lnTo>
                  <a:lnTo>
                    <a:pt x="1208" y="1536"/>
                  </a:lnTo>
                  <a:lnTo>
                    <a:pt x="1216" y="1536"/>
                  </a:lnTo>
                  <a:lnTo>
                    <a:pt x="1224" y="1536"/>
                  </a:lnTo>
                  <a:lnTo>
                    <a:pt x="1224" y="1544"/>
                  </a:lnTo>
                  <a:lnTo>
                    <a:pt x="1232" y="1544"/>
                  </a:lnTo>
                  <a:lnTo>
                    <a:pt x="1232" y="1552"/>
                  </a:lnTo>
                  <a:lnTo>
                    <a:pt x="1240" y="1552"/>
                  </a:lnTo>
                  <a:lnTo>
                    <a:pt x="1240" y="1544"/>
                  </a:lnTo>
                  <a:lnTo>
                    <a:pt x="1240" y="1552"/>
                  </a:lnTo>
                  <a:lnTo>
                    <a:pt x="1248" y="1552"/>
                  </a:lnTo>
                  <a:lnTo>
                    <a:pt x="1256" y="1552"/>
                  </a:lnTo>
                  <a:lnTo>
                    <a:pt x="1256" y="1560"/>
                  </a:lnTo>
                  <a:lnTo>
                    <a:pt x="1264" y="1552"/>
                  </a:lnTo>
                  <a:lnTo>
                    <a:pt x="1272" y="1552"/>
                  </a:lnTo>
                  <a:lnTo>
                    <a:pt x="1272" y="1560"/>
                  </a:lnTo>
                  <a:lnTo>
                    <a:pt x="1280" y="1560"/>
                  </a:lnTo>
                  <a:lnTo>
                    <a:pt x="1288" y="1568"/>
                  </a:lnTo>
                  <a:lnTo>
                    <a:pt x="1288" y="1560"/>
                  </a:lnTo>
                  <a:lnTo>
                    <a:pt x="1296" y="1568"/>
                  </a:lnTo>
                  <a:lnTo>
                    <a:pt x="1296" y="1560"/>
                  </a:lnTo>
                  <a:lnTo>
                    <a:pt x="1296" y="1568"/>
                  </a:lnTo>
                  <a:lnTo>
                    <a:pt x="1296" y="1560"/>
                  </a:lnTo>
                  <a:lnTo>
                    <a:pt x="1304" y="1568"/>
                  </a:lnTo>
                  <a:lnTo>
                    <a:pt x="1312" y="1568"/>
                  </a:lnTo>
                  <a:lnTo>
                    <a:pt x="1320" y="1568"/>
                  </a:lnTo>
                  <a:lnTo>
                    <a:pt x="1320" y="1576"/>
                  </a:lnTo>
                  <a:lnTo>
                    <a:pt x="1328" y="1576"/>
                  </a:lnTo>
                  <a:lnTo>
                    <a:pt x="1328" y="1568"/>
                  </a:lnTo>
                  <a:lnTo>
                    <a:pt x="1328" y="1576"/>
                  </a:lnTo>
                  <a:lnTo>
                    <a:pt x="1336" y="1576"/>
                  </a:lnTo>
                  <a:lnTo>
                    <a:pt x="1336" y="1568"/>
                  </a:lnTo>
                  <a:lnTo>
                    <a:pt x="1344" y="1568"/>
                  </a:lnTo>
                  <a:lnTo>
                    <a:pt x="1352" y="1560"/>
                  </a:lnTo>
                  <a:lnTo>
                    <a:pt x="1352" y="1568"/>
                  </a:lnTo>
                  <a:lnTo>
                    <a:pt x="1360" y="1568"/>
                  </a:lnTo>
                  <a:lnTo>
                    <a:pt x="1360" y="1576"/>
                  </a:lnTo>
                  <a:lnTo>
                    <a:pt x="1360" y="1568"/>
                  </a:lnTo>
                  <a:lnTo>
                    <a:pt x="1368" y="1568"/>
                  </a:lnTo>
                  <a:lnTo>
                    <a:pt x="1376" y="1568"/>
                  </a:lnTo>
                  <a:lnTo>
                    <a:pt x="1376" y="1576"/>
                  </a:lnTo>
                  <a:lnTo>
                    <a:pt x="1384" y="1568"/>
                  </a:lnTo>
                  <a:lnTo>
                    <a:pt x="1384" y="1576"/>
                  </a:lnTo>
                  <a:lnTo>
                    <a:pt x="1384" y="1568"/>
                  </a:lnTo>
                  <a:lnTo>
                    <a:pt x="1392" y="1576"/>
                  </a:lnTo>
                  <a:lnTo>
                    <a:pt x="1392" y="1568"/>
                  </a:lnTo>
                  <a:lnTo>
                    <a:pt x="1392" y="1576"/>
                  </a:lnTo>
                  <a:lnTo>
                    <a:pt x="1392" y="1568"/>
                  </a:lnTo>
                  <a:lnTo>
                    <a:pt x="1400" y="1576"/>
                  </a:lnTo>
                  <a:lnTo>
                    <a:pt x="1400" y="1568"/>
                  </a:lnTo>
                  <a:lnTo>
                    <a:pt x="1400" y="1576"/>
                  </a:lnTo>
                  <a:lnTo>
                    <a:pt x="1408" y="1568"/>
                  </a:lnTo>
                  <a:lnTo>
                    <a:pt x="1408" y="1576"/>
                  </a:lnTo>
                  <a:lnTo>
                    <a:pt x="1408" y="1568"/>
                  </a:lnTo>
                  <a:lnTo>
                    <a:pt x="1416" y="1568"/>
                  </a:lnTo>
                  <a:lnTo>
                    <a:pt x="1416" y="1576"/>
                  </a:lnTo>
                  <a:lnTo>
                    <a:pt x="1416" y="1568"/>
                  </a:lnTo>
                  <a:lnTo>
                    <a:pt x="1424" y="1568"/>
                  </a:lnTo>
                  <a:lnTo>
                    <a:pt x="1424" y="1576"/>
                  </a:lnTo>
                  <a:lnTo>
                    <a:pt x="1432" y="1568"/>
                  </a:lnTo>
                  <a:lnTo>
                    <a:pt x="1432" y="1576"/>
                  </a:lnTo>
                  <a:lnTo>
                    <a:pt x="1432" y="1568"/>
                  </a:lnTo>
                  <a:lnTo>
                    <a:pt x="1440" y="1568"/>
                  </a:lnTo>
                  <a:lnTo>
                    <a:pt x="1440" y="1576"/>
                  </a:lnTo>
                  <a:lnTo>
                    <a:pt x="1448" y="1568"/>
                  </a:lnTo>
                  <a:lnTo>
                    <a:pt x="1448" y="1576"/>
                  </a:lnTo>
                  <a:lnTo>
                    <a:pt x="1448" y="1568"/>
                  </a:lnTo>
                  <a:lnTo>
                    <a:pt x="1456" y="1568"/>
                  </a:lnTo>
                  <a:lnTo>
                    <a:pt x="1456" y="1576"/>
                  </a:lnTo>
                  <a:lnTo>
                    <a:pt x="1456" y="1568"/>
                  </a:lnTo>
                  <a:lnTo>
                    <a:pt x="1464" y="1568"/>
                  </a:lnTo>
                  <a:lnTo>
                    <a:pt x="1472" y="1568"/>
                  </a:lnTo>
                  <a:lnTo>
                    <a:pt x="1480" y="1568"/>
                  </a:lnTo>
                  <a:lnTo>
                    <a:pt x="1488" y="1568"/>
                  </a:lnTo>
                  <a:lnTo>
                    <a:pt x="1496" y="1568"/>
                  </a:lnTo>
                  <a:lnTo>
                    <a:pt x="1496" y="1576"/>
                  </a:lnTo>
                  <a:lnTo>
                    <a:pt x="1496" y="1568"/>
                  </a:lnTo>
                  <a:lnTo>
                    <a:pt x="1504" y="1568"/>
                  </a:lnTo>
                  <a:lnTo>
                    <a:pt x="1512" y="1568"/>
                  </a:lnTo>
                  <a:lnTo>
                    <a:pt x="1512" y="1560"/>
                  </a:lnTo>
                  <a:lnTo>
                    <a:pt x="1512" y="1568"/>
                  </a:lnTo>
                  <a:lnTo>
                    <a:pt x="1520" y="1568"/>
                  </a:lnTo>
                  <a:lnTo>
                    <a:pt x="1528" y="1568"/>
                  </a:lnTo>
                  <a:lnTo>
                    <a:pt x="1528" y="1576"/>
                  </a:lnTo>
                  <a:lnTo>
                    <a:pt x="1528" y="1568"/>
                  </a:lnTo>
                  <a:lnTo>
                    <a:pt x="1536" y="1568"/>
                  </a:lnTo>
                  <a:lnTo>
                    <a:pt x="1544" y="1568"/>
                  </a:lnTo>
                  <a:lnTo>
                    <a:pt x="1552" y="1568"/>
                  </a:lnTo>
                  <a:lnTo>
                    <a:pt x="1560" y="1568"/>
                  </a:lnTo>
                  <a:lnTo>
                    <a:pt x="1560" y="1576"/>
                  </a:lnTo>
                  <a:lnTo>
                    <a:pt x="1560" y="1560"/>
                  </a:lnTo>
                  <a:lnTo>
                    <a:pt x="1560" y="1568"/>
                  </a:lnTo>
                  <a:lnTo>
                    <a:pt x="1568" y="1568"/>
                  </a:lnTo>
                  <a:lnTo>
                    <a:pt x="1576" y="1568"/>
                  </a:lnTo>
                  <a:lnTo>
                    <a:pt x="1584" y="1568"/>
                  </a:lnTo>
                  <a:lnTo>
                    <a:pt x="1592" y="1568"/>
                  </a:lnTo>
                  <a:lnTo>
                    <a:pt x="1600" y="1568"/>
                  </a:lnTo>
                  <a:lnTo>
                    <a:pt x="1600" y="1560"/>
                  </a:lnTo>
                  <a:lnTo>
                    <a:pt x="1608" y="1568"/>
                  </a:lnTo>
                  <a:lnTo>
                    <a:pt x="1616" y="1568"/>
                  </a:lnTo>
                  <a:lnTo>
                    <a:pt x="1624" y="1568"/>
                  </a:lnTo>
                  <a:lnTo>
                    <a:pt x="1624" y="1576"/>
                  </a:lnTo>
                  <a:lnTo>
                    <a:pt x="1632" y="1568"/>
                  </a:lnTo>
                  <a:lnTo>
                    <a:pt x="1632" y="1576"/>
                  </a:lnTo>
                  <a:lnTo>
                    <a:pt x="1632" y="1568"/>
                  </a:lnTo>
                  <a:lnTo>
                    <a:pt x="1640" y="1568"/>
                  </a:lnTo>
                  <a:lnTo>
                    <a:pt x="1640" y="1576"/>
                  </a:lnTo>
                  <a:lnTo>
                    <a:pt x="1648" y="1576"/>
                  </a:lnTo>
                  <a:lnTo>
                    <a:pt x="1648" y="1568"/>
                  </a:lnTo>
                  <a:lnTo>
                    <a:pt x="1648" y="1576"/>
                  </a:lnTo>
                  <a:lnTo>
                    <a:pt x="1656" y="1568"/>
                  </a:lnTo>
                  <a:lnTo>
                    <a:pt x="1656" y="1576"/>
                  </a:lnTo>
                  <a:lnTo>
                    <a:pt x="1656" y="1568"/>
                  </a:lnTo>
                  <a:lnTo>
                    <a:pt x="1656" y="1576"/>
                  </a:lnTo>
                  <a:lnTo>
                    <a:pt x="1664" y="1576"/>
                  </a:lnTo>
                  <a:lnTo>
                    <a:pt x="1664" y="1568"/>
                  </a:lnTo>
                  <a:lnTo>
                    <a:pt x="1672" y="1576"/>
                  </a:lnTo>
                  <a:lnTo>
                    <a:pt x="1680" y="1568"/>
                  </a:lnTo>
                  <a:lnTo>
                    <a:pt x="1680" y="1576"/>
                  </a:lnTo>
                  <a:lnTo>
                    <a:pt x="1688" y="1576"/>
                  </a:lnTo>
                  <a:lnTo>
                    <a:pt x="1696" y="1576"/>
                  </a:lnTo>
                  <a:lnTo>
                    <a:pt x="1696" y="1584"/>
                  </a:lnTo>
                  <a:lnTo>
                    <a:pt x="1696" y="1576"/>
                  </a:lnTo>
                  <a:lnTo>
                    <a:pt x="1704" y="1584"/>
                  </a:lnTo>
                  <a:lnTo>
                    <a:pt x="1704" y="1576"/>
                  </a:lnTo>
                  <a:lnTo>
                    <a:pt x="1704" y="1584"/>
                  </a:lnTo>
                  <a:lnTo>
                    <a:pt x="1712" y="1584"/>
                  </a:lnTo>
                  <a:lnTo>
                    <a:pt x="1720" y="1584"/>
                  </a:lnTo>
                  <a:lnTo>
                    <a:pt x="1728" y="1584"/>
                  </a:lnTo>
                  <a:lnTo>
                    <a:pt x="1736" y="1584"/>
                  </a:lnTo>
                  <a:lnTo>
                    <a:pt x="1744" y="1584"/>
                  </a:lnTo>
                  <a:lnTo>
                    <a:pt x="1744" y="1592"/>
                  </a:lnTo>
                  <a:lnTo>
                    <a:pt x="1744" y="1584"/>
                  </a:lnTo>
                  <a:lnTo>
                    <a:pt x="1752" y="1592"/>
                  </a:lnTo>
                  <a:lnTo>
                    <a:pt x="1752" y="1584"/>
                  </a:lnTo>
                  <a:lnTo>
                    <a:pt x="1752" y="1592"/>
                  </a:lnTo>
                  <a:lnTo>
                    <a:pt x="1760" y="1592"/>
                  </a:lnTo>
                  <a:lnTo>
                    <a:pt x="1768" y="1592"/>
                  </a:lnTo>
                  <a:lnTo>
                    <a:pt x="1776" y="1592"/>
                  </a:lnTo>
                  <a:lnTo>
                    <a:pt x="1776" y="1600"/>
                  </a:lnTo>
                  <a:lnTo>
                    <a:pt x="1784" y="1592"/>
                  </a:lnTo>
                  <a:lnTo>
                    <a:pt x="1784" y="1600"/>
                  </a:lnTo>
                  <a:lnTo>
                    <a:pt x="1792" y="1592"/>
                  </a:lnTo>
                  <a:lnTo>
                    <a:pt x="1792" y="1600"/>
                  </a:lnTo>
                  <a:lnTo>
                    <a:pt x="1800" y="1592"/>
                  </a:lnTo>
                  <a:lnTo>
                    <a:pt x="1800" y="1600"/>
                  </a:lnTo>
                  <a:lnTo>
                    <a:pt x="1800" y="1592"/>
                  </a:lnTo>
                  <a:lnTo>
                    <a:pt x="1808" y="1600"/>
                  </a:lnTo>
                  <a:lnTo>
                    <a:pt x="1816" y="1600"/>
                  </a:lnTo>
                  <a:lnTo>
                    <a:pt x="1816" y="1592"/>
                  </a:lnTo>
                  <a:lnTo>
                    <a:pt x="1816" y="1600"/>
                  </a:lnTo>
                  <a:lnTo>
                    <a:pt x="1816" y="1592"/>
                  </a:lnTo>
                  <a:lnTo>
                    <a:pt x="1824" y="1600"/>
                  </a:lnTo>
                  <a:lnTo>
                    <a:pt x="1832" y="1600"/>
                  </a:lnTo>
                  <a:lnTo>
                    <a:pt x="1840" y="1600"/>
                  </a:lnTo>
                  <a:lnTo>
                    <a:pt x="1848" y="1608"/>
                  </a:lnTo>
                  <a:lnTo>
                    <a:pt x="1848" y="1600"/>
                  </a:lnTo>
                  <a:lnTo>
                    <a:pt x="1856" y="1600"/>
                  </a:lnTo>
                  <a:lnTo>
                    <a:pt x="1856" y="1608"/>
                  </a:lnTo>
                  <a:lnTo>
                    <a:pt x="1856" y="1600"/>
                  </a:lnTo>
                  <a:lnTo>
                    <a:pt x="1856" y="1608"/>
                  </a:lnTo>
                  <a:lnTo>
                    <a:pt x="1864" y="1608"/>
                  </a:lnTo>
                  <a:lnTo>
                    <a:pt x="1872" y="1608"/>
                  </a:lnTo>
                  <a:lnTo>
                    <a:pt x="1880" y="1608"/>
                  </a:lnTo>
                  <a:lnTo>
                    <a:pt x="1888" y="1608"/>
                  </a:lnTo>
                  <a:lnTo>
                    <a:pt x="1896" y="1608"/>
                  </a:lnTo>
                  <a:lnTo>
                    <a:pt x="1904" y="1608"/>
                  </a:lnTo>
                  <a:lnTo>
                    <a:pt x="1912" y="1608"/>
                  </a:lnTo>
                  <a:lnTo>
                    <a:pt x="1920" y="1608"/>
                  </a:lnTo>
                  <a:lnTo>
                    <a:pt x="1928" y="1608"/>
                  </a:lnTo>
                  <a:lnTo>
                    <a:pt x="1936" y="160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3967" y="3236"/>
              <a:ext cx="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5" name="Freeform 9"/>
          <p:cNvSpPr>
            <a:spLocks/>
          </p:cNvSpPr>
          <p:nvPr/>
        </p:nvSpPr>
        <p:spPr bwMode="auto">
          <a:xfrm>
            <a:off x="2773363" y="1662113"/>
            <a:ext cx="3365500" cy="2286000"/>
          </a:xfrm>
          <a:custGeom>
            <a:avLst/>
            <a:gdLst/>
            <a:ahLst/>
            <a:cxnLst>
              <a:cxn ang="0">
                <a:pos x="48" y="1440"/>
              </a:cxn>
              <a:cxn ang="0">
                <a:pos x="104" y="1440"/>
              </a:cxn>
              <a:cxn ang="0">
                <a:pos x="160" y="1440"/>
              </a:cxn>
              <a:cxn ang="0">
                <a:pos x="216" y="1440"/>
              </a:cxn>
              <a:cxn ang="0">
                <a:pos x="264" y="1432"/>
              </a:cxn>
              <a:cxn ang="0">
                <a:pos x="312" y="1416"/>
              </a:cxn>
              <a:cxn ang="0">
                <a:pos x="352" y="1368"/>
              </a:cxn>
              <a:cxn ang="0">
                <a:pos x="376" y="1312"/>
              </a:cxn>
              <a:cxn ang="0">
                <a:pos x="392" y="1264"/>
              </a:cxn>
              <a:cxn ang="0">
                <a:pos x="408" y="1216"/>
              </a:cxn>
              <a:cxn ang="0">
                <a:pos x="424" y="1168"/>
              </a:cxn>
              <a:cxn ang="0">
                <a:pos x="440" y="1120"/>
              </a:cxn>
              <a:cxn ang="0">
                <a:pos x="448" y="1064"/>
              </a:cxn>
              <a:cxn ang="0">
                <a:pos x="464" y="1008"/>
              </a:cxn>
              <a:cxn ang="0">
                <a:pos x="480" y="952"/>
              </a:cxn>
              <a:cxn ang="0">
                <a:pos x="496" y="896"/>
              </a:cxn>
              <a:cxn ang="0">
                <a:pos x="512" y="840"/>
              </a:cxn>
              <a:cxn ang="0">
                <a:pos x="536" y="800"/>
              </a:cxn>
              <a:cxn ang="0">
                <a:pos x="568" y="768"/>
              </a:cxn>
              <a:cxn ang="0">
                <a:pos x="616" y="712"/>
              </a:cxn>
              <a:cxn ang="0">
                <a:pos x="648" y="688"/>
              </a:cxn>
              <a:cxn ang="0">
                <a:pos x="672" y="648"/>
              </a:cxn>
              <a:cxn ang="0">
                <a:pos x="696" y="616"/>
              </a:cxn>
              <a:cxn ang="0">
                <a:pos x="720" y="576"/>
              </a:cxn>
              <a:cxn ang="0">
                <a:pos x="752" y="520"/>
              </a:cxn>
              <a:cxn ang="0">
                <a:pos x="768" y="480"/>
              </a:cxn>
              <a:cxn ang="0">
                <a:pos x="792" y="440"/>
              </a:cxn>
              <a:cxn ang="0">
                <a:pos x="816" y="384"/>
              </a:cxn>
              <a:cxn ang="0">
                <a:pos x="840" y="352"/>
              </a:cxn>
              <a:cxn ang="0">
                <a:pos x="872" y="320"/>
              </a:cxn>
              <a:cxn ang="0">
                <a:pos x="920" y="304"/>
              </a:cxn>
              <a:cxn ang="0">
                <a:pos x="968" y="296"/>
              </a:cxn>
              <a:cxn ang="0">
                <a:pos x="1024" y="296"/>
              </a:cxn>
              <a:cxn ang="0">
                <a:pos x="1072" y="288"/>
              </a:cxn>
              <a:cxn ang="0">
                <a:pos x="1112" y="272"/>
              </a:cxn>
              <a:cxn ang="0">
                <a:pos x="1144" y="248"/>
              </a:cxn>
              <a:cxn ang="0">
                <a:pos x="1176" y="224"/>
              </a:cxn>
              <a:cxn ang="0">
                <a:pos x="1200" y="184"/>
              </a:cxn>
              <a:cxn ang="0">
                <a:pos x="1232" y="144"/>
              </a:cxn>
              <a:cxn ang="0">
                <a:pos x="1264" y="112"/>
              </a:cxn>
              <a:cxn ang="0">
                <a:pos x="1296" y="88"/>
              </a:cxn>
              <a:cxn ang="0">
                <a:pos x="1328" y="64"/>
              </a:cxn>
              <a:cxn ang="0">
                <a:pos x="1376" y="56"/>
              </a:cxn>
              <a:cxn ang="0">
                <a:pos x="1424" y="48"/>
              </a:cxn>
              <a:cxn ang="0">
                <a:pos x="1472" y="40"/>
              </a:cxn>
              <a:cxn ang="0">
                <a:pos x="1528" y="40"/>
              </a:cxn>
              <a:cxn ang="0">
                <a:pos x="1576" y="32"/>
              </a:cxn>
              <a:cxn ang="0">
                <a:pos x="1632" y="32"/>
              </a:cxn>
              <a:cxn ang="0">
                <a:pos x="1688" y="24"/>
              </a:cxn>
              <a:cxn ang="0">
                <a:pos x="1736" y="16"/>
              </a:cxn>
              <a:cxn ang="0">
                <a:pos x="1792" y="16"/>
              </a:cxn>
              <a:cxn ang="0">
                <a:pos x="1840" y="8"/>
              </a:cxn>
              <a:cxn ang="0">
                <a:pos x="1896" y="8"/>
              </a:cxn>
              <a:cxn ang="0">
                <a:pos x="1944" y="0"/>
              </a:cxn>
              <a:cxn ang="0">
                <a:pos x="2000" y="0"/>
              </a:cxn>
              <a:cxn ang="0">
                <a:pos x="2056" y="0"/>
              </a:cxn>
              <a:cxn ang="0">
                <a:pos x="2112" y="0"/>
              </a:cxn>
            </a:cxnLst>
            <a:rect l="0" t="0" r="r" b="b"/>
            <a:pathLst>
              <a:path w="2120" h="1440">
                <a:moveTo>
                  <a:pt x="0" y="1440"/>
                </a:moveTo>
                <a:lnTo>
                  <a:pt x="8" y="1440"/>
                </a:lnTo>
                <a:lnTo>
                  <a:pt x="16" y="1440"/>
                </a:lnTo>
                <a:lnTo>
                  <a:pt x="24" y="1440"/>
                </a:lnTo>
                <a:lnTo>
                  <a:pt x="32" y="1440"/>
                </a:lnTo>
                <a:lnTo>
                  <a:pt x="40" y="1440"/>
                </a:lnTo>
                <a:lnTo>
                  <a:pt x="48" y="1440"/>
                </a:lnTo>
                <a:lnTo>
                  <a:pt x="56" y="1440"/>
                </a:lnTo>
                <a:lnTo>
                  <a:pt x="64" y="1440"/>
                </a:lnTo>
                <a:lnTo>
                  <a:pt x="72" y="1440"/>
                </a:lnTo>
                <a:lnTo>
                  <a:pt x="80" y="1440"/>
                </a:lnTo>
                <a:lnTo>
                  <a:pt x="88" y="1440"/>
                </a:lnTo>
                <a:lnTo>
                  <a:pt x="96" y="1440"/>
                </a:lnTo>
                <a:lnTo>
                  <a:pt x="104" y="1440"/>
                </a:lnTo>
                <a:lnTo>
                  <a:pt x="112" y="1440"/>
                </a:lnTo>
                <a:lnTo>
                  <a:pt x="120" y="1440"/>
                </a:lnTo>
                <a:lnTo>
                  <a:pt x="128" y="1440"/>
                </a:lnTo>
                <a:lnTo>
                  <a:pt x="136" y="1440"/>
                </a:lnTo>
                <a:lnTo>
                  <a:pt x="144" y="1440"/>
                </a:lnTo>
                <a:lnTo>
                  <a:pt x="152" y="1440"/>
                </a:lnTo>
                <a:lnTo>
                  <a:pt x="160" y="1440"/>
                </a:lnTo>
                <a:lnTo>
                  <a:pt x="168" y="1440"/>
                </a:lnTo>
                <a:lnTo>
                  <a:pt x="176" y="1440"/>
                </a:lnTo>
                <a:lnTo>
                  <a:pt x="184" y="1440"/>
                </a:lnTo>
                <a:lnTo>
                  <a:pt x="192" y="1440"/>
                </a:lnTo>
                <a:lnTo>
                  <a:pt x="200" y="1440"/>
                </a:lnTo>
                <a:lnTo>
                  <a:pt x="208" y="1440"/>
                </a:lnTo>
                <a:lnTo>
                  <a:pt x="216" y="1440"/>
                </a:lnTo>
                <a:lnTo>
                  <a:pt x="224" y="1440"/>
                </a:lnTo>
                <a:lnTo>
                  <a:pt x="232" y="1440"/>
                </a:lnTo>
                <a:lnTo>
                  <a:pt x="240" y="1440"/>
                </a:lnTo>
                <a:lnTo>
                  <a:pt x="248" y="1440"/>
                </a:lnTo>
                <a:lnTo>
                  <a:pt x="256" y="1440"/>
                </a:lnTo>
                <a:lnTo>
                  <a:pt x="264" y="1440"/>
                </a:lnTo>
                <a:lnTo>
                  <a:pt x="264" y="1432"/>
                </a:lnTo>
                <a:lnTo>
                  <a:pt x="272" y="1432"/>
                </a:lnTo>
                <a:lnTo>
                  <a:pt x="280" y="1432"/>
                </a:lnTo>
                <a:lnTo>
                  <a:pt x="288" y="1432"/>
                </a:lnTo>
                <a:lnTo>
                  <a:pt x="296" y="1424"/>
                </a:lnTo>
                <a:lnTo>
                  <a:pt x="304" y="1424"/>
                </a:lnTo>
                <a:lnTo>
                  <a:pt x="304" y="1416"/>
                </a:lnTo>
                <a:lnTo>
                  <a:pt x="312" y="1416"/>
                </a:lnTo>
                <a:lnTo>
                  <a:pt x="320" y="1408"/>
                </a:lnTo>
                <a:lnTo>
                  <a:pt x="328" y="1400"/>
                </a:lnTo>
                <a:lnTo>
                  <a:pt x="336" y="1392"/>
                </a:lnTo>
                <a:lnTo>
                  <a:pt x="336" y="1384"/>
                </a:lnTo>
                <a:lnTo>
                  <a:pt x="344" y="1384"/>
                </a:lnTo>
                <a:lnTo>
                  <a:pt x="344" y="1376"/>
                </a:lnTo>
                <a:lnTo>
                  <a:pt x="352" y="1368"/>
                </a:lnTo>
                <a:lnTo>
                  <a:pt x="352" y="1360"/>
                </a:lnTo>
                <a:lnTo>
                  <a:pt x="360" y="1352"/>
                </a:lnTo>
                <a:lnTo>
                  <a:pt x="360" y="1344"/>
                </a:lnTo>
                <a:lnTo>
                  <a:pt x="368" y="1336"/>
                </a:lnTo>
                <a:lnTo>
                  <a:pt x="368" y="1328"/>
                </a:lnTo>
                <a:lnTo>
                  <a:pt x="376" y="1320"/>
                </a:lnTo>
                <a:lnTo>
                  <a:pt x="376" y="1312"/>
                </a:lnTo>
                <a:lnTo>
                  <a:pt x="376" y="1304"/>
                </a:lnTo>
                <a:lnTo>
                  <a:pt x="384" y="1296"/>
                </a:lnTo>
                <a:lnTo>
                  <a:pt x="384" y="1288"/>
                </a:lnTo>
                <a:lnTo>
                  <a:pt x="384" y="1280"/>
                </a:lnTo>
                <a:lnTo>
                  <a:pt x="392" y="1280"/>
                </a:lnTo>
                <a:lnTo>
                  <a:pt x="392" y="1272"/>
                </a:lnTo>
                <a:lnTo>
                  <a:pt x="392" y="1264"/>
                </a:lnTo>
                <a:lnTo>
                  <a:pt x="392" y="1256"/>
                </a:lnTo>
                <a:lnTo>
                  <a:pt x="400" y="1256"/>
                </a:lnTo>
                <a:lnTo>
                  <a:pt x="400" y="1248"/>
                </a:lnTo>
                <a:lnTo>
                  <a:pt x="400" y="1240"/>
                </a:lnTo>
                <a:lnTo>
                  <a:pt x="408" y="1232"/>
                </a:lnTo>
                <a:lnTo>
                  <a:pt x="408" y="1224"/>
                </a:lnTo>
                <a:lnTo>
                  <a:pt x="408" y="1216"/>
                </a:lnTo>
                <a:lnTo>
                  <a:pt x="408" y="1208"/>
                </a:lnTo>
                <a:lnTo>
                  <a:pt x="416" y="1208"/>
                </a:lnTo>
                <a:lnTo>
                  <a:pt x="416" y="1200"/>
                </a:lnTo>
                <a:lnTo>
                  <a:pt x="416" y="1192"/>
                </a:lnTo>
                <a:lnTo>
                  <a:pt x="416" y="1184"/>
                </a:lnTo>
                <a:lnTo>
                  <a:pt x="424" y="1176"/>
                </a:lnTo>
                <a:lnTo>
                  <a:pt x="424" y="1168"/>
                </a:lnTo>
                <a:lnTo>
                  <a:pt x="424" y="1160"/>
                </a:lnTo>
                <a:lnTo>
                  <a:pt x="424" y="1152"/>
                </a:lnTo>
                <a:lnTo>
                  <a:pt x="432" y="1152"/>
                </a:lnTo>
                <a:lnTo>
                  <a:pt x="432" y="1144"/>
                </a:lnTo>
                <a:lnTo>
                  <a:pt x="432" y="1136"/>
                </a:lnTo>
                <a:lnTo>
                  <a:pt x="432" y="1128"/>
                </a:lnTo>
                <a:lnTo>
                  <a:pt x="440" y="1120"/>
                </a:lnTo>
                <a:lnTo>
                  <a:pt x="440" y="1112"/>
                </a:lnTo>
                <a:lnTo>
                  <a:pt x="440" y="1104"/>
                </a:lnTo>
                <a:lnTo>
                  <a:pt x="440" y="1096"/>
                </a:lnTo>
                <a:lnTo>
                  <a:pt x="448" y="1088"/>
                </a:lnTo>
                <a:lnTo>
                  <a:pt x="448" y="1080"/>
                </a:lnTo>
                <a:lnTo>
                  <a:pt x="448" y="1072"/>
                </a:lnTo>
                <a:lnTo>
                  <a:pt x="448" y="1064"/>
                </a:lnTo>
                <a:lnTo>
                  <a:pt x="456" y="1056"/>
                </a:lnTo>
                <a:lnTo>
                  <a:pt x="456" y="1048"/>
                </a:lnTo>
                <a:lnTo>
                  <a:pt x="456" y="1040"/>
                </a:lnTo>
                <a:lnTo>
                  <a:pt x="456" y="1032"/>
                </a:lnTo>
                <a:lnTo>
                  <a:pt x="464" y="1024"/>
                </a:lnTo>
                <a:lnTo>
                  <a:pt x="464" y="1016"/>
                </a:lnTo>
                <a:lnTo>
                  <a:pt x="464" y="1008"/>
                </a:lnTo>
                <a:lnTo>
                  <a:pt x="472" y="1000"/>
                </a:lnTo>
                <a:lnTo>
                  <a:pt x="472" y="992"/>
                </a:lnTo>
                <a:lnTo>
                  <a:pt x="472" y="984"/>
                </a:lnTo>
                <a:lnTo>
                  <a:pt x="472" y="976"/>
                </a:lnTo>
                <a:lnTo>
                  <a:pt x="480" y="968"/>
                </a:lnTo>
                <a:lnTo>
                  <a:pt x="480" y="960"/>
                </a:lnTo>
                <a:lnTo>
                  <a:pt x="480" y="952"/>
                </a:lnTo>
                <a:lnTo>
                  <a:pt x="480" y="944"/>
                </a:lnTo>
                <a:lnTo>
                  <a:pt x="488" y="936"/>
                </a:lnTo>
                <a:lnTo>
                  <a:pt x="488" y="928"/>
                </a:lnTo>
                <a:lnTo>
                  <a:pt x="488" y="920"/>
                </a:lnTo>
                <a:lnTo>
                  <a:pt x="488" y="912"/>
                </a:lnTo>
                <a:lnTo>
                  <a:pt x="496" y="904"/>
                </a:lnTo>
                <a:lnTo>
                  <a:pt x="496" y="896"/>
                </a:lnTo>
                <a:lnTo>
                  <a:pt x="496" y="888"/>
                </a:lnTo>
                <a:lnTo>
                  <a:pt x="504" y="880"/>
                </a:lnTo>
                <a:lnTo>
                  <a:pt x="504" y="872"/>
                </a:lnTo>
                <a:lnTo>
                  <a:pt x="504" y="864"/>
                </a:lnTo>
                <a:lnTo>
                  <a:pt x="512" y="856"/>
                </a:lnTo>
                <a:lnTo>
                  <a:pt x="512" y="848"/>
                </a:lnTo>
                <a:lnTo>
                  <a:pt x="512" y="840"/>
                </a:lnTo>
                <a:lnTo>
                  <a:pt x="520" y="840"/>
                </a:lnTo>
                <a:lnTo>
                  <a:pt x="520" y="832"/>
                </a:lnTo>
                <a:lnTo>
                  <a:pt x="528" y="824"/>
                </a:lnTo>
                <a:lnTo>
                  <a:pt x="528" y="816"/>
                </a:lnTo>
                <a:lnTo>
                  <a:pt x="536" y="816"/>
                </a:lnTo>
                <a:lnTo>
                  <a:pt x="536" y="808"/>
                </a:lnTo>
                <a:lnTo>
                  <a:pt x="536" y="800"/>
                </a:lnTo>
                <a:lnTo>
                  <a:pt x="544" y="800"/>
                </a:lnTo>
                <a:lnTo>
                  <a:pt x="544" y="792"/>
                </a:lnTo>
                <a:lnTo>
                  <a:pt x="552" y="792"/>
                </a:lnTo>
                <a:lnTo>
                  <a:pt x="552" y="784"/>
                </a:lnTo>
                <a:lnTo>
                  <a:pt x="560" y="776"/>
                </a:lnTo>
                <a:lnTo>
                  <a:pt x="560" y="768"/>
                </a:lnTo>
                <a:lnTo>
                  <a:pt x="568" y="768"/>
                </a:lnTo>
                <a:lnTo>
                  <a:pt x="576" y="760"/>
                </a:lnTo>
                <a:lnTo>
                  <a:pt x="584" y="752"/>
                </a:lnTo>
                <a:lnTo>
                  <a:pt x="592" y="744"/>
                </a:lnTo>
                <a:lnTo>
                  <a:pt x="600" y="736"/>
                </a:lnTo>
                <a:lnTo>
                  <a:pt x="608" y="728"/>
                </a:lnTo>
                <a:lnTo>
                  <a:pt x="616" y="720"/>
                </a:lnTo>
                <a:lnTo>
                  <a:pt x="616" y="712"/>
                </a:lnTo>
                <a:lnTo>
                  <a:pt x="624" y="712"/>
                </a:lnTo>
                <a:lnTo>
                  <a:pt x="624" y="704"/>
                </a:lnTo>
                <a:lnTo>
                  <a:pt x="632" y="704"/>
                </a:lnTo>
                <a:lnTo>
                  <a:pt x="632" y="696"/>
                </a:lnTo>
                <a:lnTo>
                  <a:pt x="640" y="696"/>
                </a:lnTo>
                <a:lnTo>
                  <a:pt x="640" y="688"/>
                </a:lnTo>
                <a:lnTo>
                  <a:pt x="648" y="688"/>
                </a:lnTo>
                <a:lnTo>
                  <a:pt x="648" y="680"/>
                </a:lnTo>
                <a:lnTo>
                  <a:pt x="656" y="680"/>
                </a:lnTo>
                <a:lnTo>
                  <a:pt x="656" y="672"/>
                </a:lnTo>
                <a:lnTo>
                  <a:pt x="664" y="672"/>
                </a:lnTo>
                <a:lnTo>
                  <a:pt x="664" y="664"/>
                </a:lnTo>
                <a:lnTo>
                  <a:pt x="672" y="656"/>
                </a:lnTo>
                <a:lnTo>
                  <a:pt x="672" y="648"/>
                </a:lnTo>
                <a:lnTo>
                  <a:pt x="680" y="648"/>
                </a:lnTo>
                <a:lnTo>
                  <a:pt x="680" y="640"/>
                </a:lnTo>
                <a:lnTo>
                  <a:pt x="688" y="640"/>
                </a:lnTo>
                <a:lnTo>
                  <a:pt x="688" y="632"/>
                </a:lnTo>
                <a:lnTo>
                  <a:pt x="688" y="624"/>
                </a:lnTo>
                <a:lnTo>
                  <a:pt x="696" y="624"/>
                </a:lnTo>
                <a:lnTo>
                  <a:pt x="696" y="616"/>
                </a:lnTo>
                <a:lnTo>
                  <a:pt x="704" y="608"/>
                </a:lnTo>
                <a:lnTo>
                  <a:pt x="704" y="600"/>
                </a:lnTo>
                <a:lnTo>
                  <a:pt x="712" y="600"/>
                </a:lnTo>
                <a:lnTo>
                  <a:pt x="712" y="592"/>
                </a:lnTo>
                <a:lnTo>
                  <a:pt x="712" y="584"/>
                </a:lnTo>
                <a:lnTo>
                  <a:pt x="720" y="584"/>
                </a:lnTo>
                <a:lnTo>
                  <a:pt x="720" y="576"/>
                </a:lnTo>
                <a:lnTo>
                  <a:pt x="728" y="568"/>
                </a:lnTo>
                <a:lnTo>
                  <a:pt x="728" y="560"/>
                </a:lnTo>
                <a:lnTo>
                  <a:pt x="736" y="552"/>
                </a:lnTo>
                <a:lnTo>
                  <a:pt x="736" y="544"/>
                </a:lnTo>
                <a:lnTo>
                  <a:pt x="744" y="536"/>
                </a:lnTo>
                <a:lnTo>
                  <a:pt x="744" y="528"/>
                </a:lnTo>
                <a:lnTo>
                  <a:pt x="752" y="520"/>
                </a:lnTo>
                <a:lnTo>
                  <a:pt x="752" y="512"/>
                </a:lnTo>
                <a:lnTo>
                  <a:pt x="760" y="512"/>
                </a:lnTo>
                <a:lnTo>
                  <a:pt x="760" y="504"/>
                </a:lnTo>
                <a:lnTo>
                  <a:pt x="760" y="496"/>
                </a:lnTo>
                <a:lnTo>
                  <a:pt x="768" y="496"/>
                </a:lnTo>
                <a:lnTo>
                  <a:pt x="768" y="488"/>
                </a:lnTo>
                <a:lnTo>
                  <a:pt x="768" y="480"/>
                </a:lnTo>
                <a:lnTo>
                  <a:pt x="776" y="480"/>
                </a:lnTo>
                <a:lnTo>
                  <a:pt x="776" y="472"/>
                </a:lnTo>
                <a:lnTo>
                  <a:pt x="776" y="464"/>
                </a:lnTo>
                <a:lnTo>
                  <a:pt x="784" y="464"/>
                </a:lnTo>
                <a:lnTo>
                  <a:pt x="784" y="456"/>
                </a:lnTo>
                <a:lnTo>
                  <a:pt x="784" y="448"/>
                </a:lnTo>
                <a:lnTo>
                  <a:pt x="792" y="440"/>
                </a:lnTo>
                <a:lnTo>
                  <a:pt x="792" y="432"/>
                </a:lnTo>
                <a:lnTo>
                  <a:pt x="800" y="424"/>
                </a:lnTo>
                <a:lnTo>
                  <a:pt x="800" y="416"/>
                </a:lnTo>
                <a:lnTo>
                  <a:pt x="808" y="408"/>
                </a:lnTo>
                <a:lnTo>
                  <a:pt x="808" y="400"/>
                </a:lnTo>
                <a:lnTo>
                  <a:pt x="816" y="392"/>
                </a:lnTo>
                <a:lnTo>
                  <a:pt x="816" y="384"/>
                </a:lnTo>
                <a:lnTo>
                  <a:pt x="824" y="384"/>
                </a:lnTo>
                <a:lnTo>
                  <a:pt x="824" y="376"/>
                </a:lnTo>
                <a:lnTo>
                  <a:pt x="824" y="368"/>
                </a:lnTo>
                <a:lnTo>
                  <a:pt x="832" y="368"/>
                </a:lnTo>
                <a:lnTo>
                  <a:pt x="832" y="360"/>
                </a:lnTo>
                <a:lnTo>
                  <a:pt x="840" y="360"/>
                </a:lnTo>
                <a:lnTo>
                  <a:pt x="840" y="352"/>
                </a:lnTo>
                <a:lnTo>
                  <a:pt x="848" y="344"/>
                </a:lnTo>
                <a:lnTo>
                  <a:pt x="848" y="336"/>
                </a:lnTo>
                <a:lnTo>
                  <a:pt x="856" y="336"/>
                </a:lnTo>
                <a:lnTo>
                  <a:pt x="856" y="328"/>
                </a:lnTo>
                <a:lnTo>
                  <a:pt x="864" y="328"/>
                </a:lnTo>
                <a:lnTo>
                  <a:pt x="864" y="320"/>
                </a:lnTo>
                <a:lnTo>
                  <a:pt x="872" y="320"/>
                </a:lnTo>
                <a:lnTo>
                  <a:pt x="880" y="312"/>
                </a:lnTo>
                <a:lnTo>
                  <a:pt x="888" y="312"/>
                </a:lnTo>
                <a:lnTo>
                  <a:pt x="896" y="312"/>
                </a:lnTo>
                <a:lnTo>
                  <a:pt x="896" y="304"/>
                </a:lnTo>
                <a:lnTo>
                  <a:pt x="904" y="304"/>
                </a:lnTo>
                <a:lnTo>
                  <a:pt x="912" y="304"/>
                </a:lnTo>
                <a:lnTo>
                  <a:pt x="920" y="304"/>
                </a:lnTo>
                <a:lnTo>
                  <a:pt x="928" y="304"/>
                </a:lnTo>
                <a:lnTo>
                  <a:pt x="936" y="304"/>
                </a:lnTo>
                <a:lnTo>
                  <a:pt x="936" y="296"/>
                </a:lnTo>
                <a:lnTo>
                  <a:pt x="944" y="296"/>
                </a:lnTo>
                <a:lnTo>
                  <a:pt x="952" y="296"/>
                </a:lnTo>
                <a:lnTo>
                  <a:pt x="960" y="296"/>
                </a:lnTo>
                <a:lnTo>
                  <a:pt x="968" y="296"/>
                </a:lnTo>
                <a:lnTo>
                  <a:pt x="976" y="296"/>
                </a:lnTo>
                <a:lnTo>
                  <a:pt x="984" y="296"/>
                </a:lnTo>
                <a:lnTo>
                  <a:pt x="992" y="296"/>
                </a:lnTo>
                <a:lnTo>
                  <a:pt x="1000" y="296"/>
                </a:lnTo>
                <a:lnTo>
                  <a:pt x="1008" y="296"/>
                </a:lnTo>
                <a:lnTo>
                  <a:pt x="1016" y="296"/>
                </a:lnTo>
                <a:lnTo>
                  <a:pt x="1024" y="296"/>
                </a:lnTo>
                <a:lnTo>
                  <a:pt x="1032" y="296"/>
                </a:lnTo>
                <a:lnTo>
                  <a:pt x="1032" y="288"/>
                </a:lnTo>
                <a:lnTo>
                  <a:pt x="1040" y="288"/>
                </a:lnTo>
                <a:lnTo>
                  <a:pt x="1048" y="288"/>
                </a:lnTo>
                <a:lnTo>
                  <a:pt x="1056" y="288"/>
                </a:lnTo>
                <a:lnTo>
                  <a:pt x="1064" y="288"/>
                </a:lnTo>
                <a:lnTo>
                  <a:pt x="1072" y="288"/>
                </a:lnTo>
                <a:lnTo>
                  <a:pt x="1080" y="288"/>
                </a:lnTo>
                <a:lnTo>
                  <a:pt x="1080" y="280"/>
                </a:lnTo>
                <a:lnTo>
                  <a:pt x="1088" y="280"/>
                </a:lnTo>
                <a:lnTo>
                  <a:pt x="1096" y="280"/>
                </a:lnTo>
                <a:lnTo>
                  <a:pt x="1104" y="280"/>
                </a:lnTo>
                <a:lnTo>
                  <a:pt x="1104" y="272"/>
                </a:lnTo>
                <a:lnTo>
                  <a:pt x="1112" y="272"/>
                </a:lnTo>
                <a:lnTo>
                  <a:pt x="1120" y="272"/>
                </a:lnTo>
                <a:lnTo>
                  <a:pt x="1120" y="264"/>
                </a:lnTo>
                <a:lnTo>
                  <a:pt x="1128" y="264"/>
                </a:lnTo>
                <a:lnTo>
                  <a:pt x="1136" y="264"/>
                </a:lnTo>
                <a:lnTo>
                  <a:pt x="1136" y="256"/>
                </a:lnTo>
                <a:lnTo>
                  <a:pt x="1144" y="256"/>
                </a:lnTo>
                <a:lnTo>
                  <a:pt x="1144" y="248"/>
                </a:lnTo>
                <a:lnTo>
                  <a:pt x="1152" y="248"/>
                </a:lnTo>
                <a:lnTo>
                  <a:pt x="1152" y="240"/>
                </a:lnTo>
                <a:lnTo>
                  <a:pt x="1160" y="240"/>
                </a:lnTo>
                <a:lnTo>
                  <a:pt x="1160" y="232"/>
                </a:lnTo>
                <a:lnTo>
                  <a:pt x="1168" y="232"/>
                </a:lnTo>
                <a:lnTo>
                  <a:pt x="1168" y="224"/>
                </a:lnTo>
                <a:lnTo>
                  <a:pt x="1176" y="224"/>
                </a:lnTo>
                <a:lnTo>
                  <a:pt x="1176" y="216"/>
                </a:lnTo>
                <a:lnTo>
                  <a:pt x="1184" y="216"/>
                </a:lnTo>
                <a:lnTo>
                  <a:pt x="1184" y="208"/>
                </a:lnTo>
                <a:lnTo>
                  <a:pt x="1192" y="208"/>
                </a:lnTo>
                <a:lnTo>
                  <a:pt x="1192" y="200"/>
                </a:lnTo>
                <a:lnTo>
                  <a:pt x="1200" y="192"/>
                </a:lnTo>
                <a:lnTo>
                  <a:pt x="1200" y="184"/>
                </a:lnTo>
                <a:lnTo>
                  <a:pt x="1208" y="184"/>
                </a:lnTo>
                <a:lnTo>
                  <a:pt x="1208" y="176"/>
                </a:lnTo>
                <a:lnTo>
                  <a:pt x="1216" y="168"/>
                </a:lnTo>
                <a:lnTo>
                  <a:pt x="1216" y="160"/>
                </a:lnTo>
                <a:lnTo>
                  <a:pt x="1224" y="160"/>
                </a:lnTo>
                <a:lnTo>
                  <a:pt x="1224" y="152"/>
                </a:lnTo>
                <a:lnTo>
                  <a:pt x="1232" y="144"/>
                </a:lnTo>
                <a:lnTo>
                  <a:pt x="1240" y="136"/>
                </a:lnTo>
                <a:lnTo>
                  <a:pt x="1240" y="128"/>
                </a:lnTo>
                <a:lnTo>
                  <a:pt x="1248" y="128"/>
                </a:lnTo>
                <a:lnTo>
                  <a:pt x="1248" y="120"/>
                </a:lnTo>
                <a:lnTo>
                  <a:pt x="1256" y="120"/>
                </a:lnTo>
                <a:lnTo>
                  <a:pt x="1256" y="112"/>
                </a:lnTo>
                <a:lnTo>
                  <a:pt x="1264" y="112"/>
                </a:lnTo>
                <a:lnTo>
                  <a:pt x="1264" y="104"/>
                </a:lnTo>
                <a:lnTo>
                  <a:pt x="1272" y="104"/>
                </a:lnTo>
                <a:lnTo>
                  <a:pt x="1272" y="96"/>
                </a:lnTo>
                <a:lnTo>
                  <a:pt x="1280" y="96"/>
                </a:lnTo>
                <a:lnTo>
                  <a:pt x="1280" y="88"/>
                </a:lnTo>
                <a:lnTo>
                  <a:pt x="1288" y="88"/>
                </a:lnTo>
                <a:lnTo>
                  <a:pt x="1296" y="88"/>
                </a:lnTo>
                <a:lnTo>
                  <a:pt x="1296" y="80"/>
                </a:lnTo>
                <a:lnTo>
                  <a:pt x="1304" y="80"/>
                </a:lnTo>
                <a:lnTo>
                  <a:pt x="1312" y="80"/>
                </a:lnTo>
                <a:lnTo>
                  <a:pt x="1312" y="72"/>
                </a:lnTo>
                <a:lnTo>
                  <a:pt x="1320" y="72"/>
                </a:lnTo>
                <a:lnTo>
                  <a:pt x="1328" y="72"/>
                </a:lnTo>
                <a:lnTo>
                  <a:pt x="1328" y="64"/>
                </a:lnTo>
                <a:lnTo>
                  <a:pt x="1336" y="64"/>
                </a:lnTo>
                <a:lnTo>
                  <a:pt x="1344" y="64"/>
                </a:lnTo>
                <a:lnTo>
                  <a:pt x="1352" y="64"/>
                </a:lnTo>
                <a:lnTo>
                  <a:pt x="1360" y="64"/>
                </a:lnTo>
                <a:lnTo>
                  <a:pt x="1360" y="56"/>
                </a:lnTo>
                <a:lnTo>
                  <a:pt x="1368" y="56"/>
                </a:lnTo>
                <a:lnTo>
                  <a:pt x="1376" y="56"/>
                </a:lnTo>
                <a:lnTo>
                  <a:pt x="1384" y="56"/>
                </a:lnTo>
                <a:lnTo>
                  <a:pt x="1392" y="56"/>
                </a:lnTo>
                <a:lnTo>
                  <a:pt x="1400" y="56"/>
                </a:lnTo>
                <a:lnTo>
                  <a:pt x="1408" y="56"/>
                </a:lnTo>
                <a:lnTo>
                  <a:pt x="1408" y="48"/>
                </a:lnTo>
                <a:lnTo>
                  <a:pt x="1416" y="48"/>
                </a:lnTo>
                <a:lnTo>
                  <a:pt x="1424" y="48"/>
                </a:lnTo>
                <a:lnTo>
                  <a:pt x="1432" y="48"/>
                </a:lnTo>
                <a:lnTo>
                  <a:pt x="1440" y="48"/>
                </a:lnTo>
                <a:lnTo>
                  <a:pt x="1448" y="48"/>
                </a:lnTo>
                <a:lnTo>
                  <a:pt x="1456" y="48"/>
                </a:lnTo>
                <a:lnTo>
                  <a:pt x="1464" y="48"/>
                </a:lnTo>
                <a:lnTo>
                  <a:pt x="1472" y="48"/>
                </a:lnTo>
                <a:lnTo>
                  <a:pt x="1472" y="40"/>
                </a:lnTo>
                <a:lnTo>
                  <a:pt x="1480" y="40"/>
                </a:lnTo>
                <a:lnTo>
                  <a:pt x="1488" y="40"/>
                </a:lnTo>
                <a:lnTo>
                  <a:pt x="1496" y="40"/>
                </a:lnTo>
                <a:lnTo>
                  <a:pt x="1504" y="40"/>
                </a:lnTo>
                <a:lnTo>
                  <a:pt x="1512" y="40"/>
                </a:lnTo>
                <a:lnTo>
                  <a:pt x="1520" y="40"/>
                </a:lnTo>
                <a:lnTo>
                  <a:pt x="1528" y="40"/>
                </a:lnTo>
                <a:lnTo>
                  <a:pt x="1536" y="40"/>
                </a:lnTo>
                <a:lnTo>
                  <a:pt x="1544" y="40"/>
                </a:lnTo>
                <a:lnTo>
                  <a:pt x="1552" y="40"/>
                </a:lnTo>
                <a:lnTo>
                  <a:pt x="1552" y="32"/>
                </a:lnTo>
                <a:lnTo>
                  <a:pt x="1560" y="32"/>
                </a:lnTo>
                <a:lnTo>
                  <a:pt x="1568" y="32"/>
                </a:lnTo>
                <a:lnTo>
                  <a:pt x="1576" y="32"/>
                </a:lnTo>
                <a:lnTo>
                  <a:pt x="1584" y="32"/>
                </a:lnTo>
                <a:lnTo>
                  <a:pt x="1592" y="32"/>
                </a:lnTo>
                <a:lnTo>
                  <a:pt x="1600" y="32"/>
                </a:lnTo>
                <a:lnTo>
                  <a:pt x="1608" y="32"/>
                </a:lnTo>
                <a:lnTo>
                  <a:pt x="1616" y="32"/>
                </a:lnTo>
                <a:lnTo>
                  <a:pt x="1624" y="32"/>
                </a:lnTo>
                <a:lnTo>
                  <a:pt x="1632" y="32"/>
                </a:lnTo>
                <a:lnTo>
                  <a:pt x="1640" y="32"/>
                </a:lnTo>
                <a:lnTo>
                  <a:pt x="1648" y="24"/>
                </a:lnTo>
                <a:lnTo>
                  <a:pt x="1656" y="24"/>
                </a:lnTo>
                <a:lnTo>
                  <a:pt x="1664" y="24"/>
                </a:lnTo>
                <a:lnTo>
                  <a:pt x="1672" y="24"/>
                </a:lnTo>
                <a:lnTo>
                  <a:pt x="1680" y="24"/>
                </a:lnTo>
                <a:lnTo>
                  <a:pt x="1688" y="24"/>
                </a:lnTo>
                <a:lnTo>
                  <a:pt x="1696" y="24"/>
                </a:lnTo>
                <a:lnTo>
                  <a:pt x="1704" y="24"/>
                </a:lnTo>
                <a:lnTo>
                  <a:pt x="1712" y="24"/>
                </a:lnTo>
                <a:lnTo>
                  <a:pt x="1720" y="24"/>
                </a:lnTo>
                <a:lnTo>
                  <a:pt x="1728" y="24"/>
                </a:lnTo>
                <a:lnTo>
                  <a:pt x="1728" y="16"/>
                </a:lnTo>
                <a:lnTo>
                  <a:pt x="1736" y="16"/>
                </a:lnTo>
                <a:lnTo>
                  <a:pt x="1744" y="16"/>
                </a:lnTo>
                <a:lnTo>
                  <a:pt x="1752" y="16"/>
                </a:lnTo>
                <a:lnTo>
                  <a:pt x="1760" y="16"/>
                </a:lnTo>
                <a:lnTo>
                  <a:pt x="1768" y="16"/>
                </a:lnTo>
                <a:lnTo>
                  <a:pt x="1776" y="16"/>
                </a:lnTo>
                <a:lnTo>
                  <a:pt x="1784" y="16"/>
                </a:lnTo>
                <a:lnTo>
                  <a:pt x="1792" y="16"/>
                </a:lnTo>
                <a:lnTo>
                  <a:pt x="1800" y="16"/>
                </a:lnTo>
                <a:lnTo>
                  <a:pt x="1808" y="16"/>
                </a:lnTo>
                <a:lnTo>
                  <a:pt x="1808" y="8"/>
                </a:lnTo>
                <a:lnTo>
                  <a:pt x="1816" y="8"/>
                </a:lnTo>
                <a:lnTo>
                  <a:pt x="1824" y="8"/>
                </a:lnTo>
                <a:lnTo>
                  <a:pt x="1832" y="8"/>
                </a:lnTo>
                <a:lnTo>
                  <a:pt x="1840" y="8"/>
                </a:lnTo>
                <a:lnTo>
                  <a:pt x="1848" y="8"/>
                </a:lnTo>
                <a:lnTo>
                  <a:pt x="1856" y="8"/>
                </a:lnTo>
                <a:lnTo>
                  <a:pt x="1864" y="8"/>
                </a:lnTo>
                <a:lnTo>
                  <a:pt x="1872" y="8"/>
                </a:lnTo>
                <a:lnTo>
                  <a:pt x="1880" y="8"/>
                </a:lnTo>
                <a:lnTo>
                  <a:pt x="1888" y="8"/>
                </a:lnTo>
                <a:lnTo>
                  <a:pt x="1896" y="8"/>
                </a:lnTo>
                <a:lnTo>
                  <a:pt x="1904" y="8"/>
                </a:lnTo>
                <a:lnTo>
                  <a:pt x="1912" y="8"/>
                </a:lnTo>
                <a:lnTo>
                  <a:pt x="1920" y="8"/>
                </a:lnTo>
                <a:lnTo>
                  <a:pt x="1928" y="8"/>
                </a:lnTo>
                <a:lnTo>
                  <a:pt x="1928" y="0"/>
                </a:lnTo>
                <a:lnTo>
                  <a:pt x="1936" y="0"/>
                </a:lnTo>
                <a:lnTo>
                  <a:pt x="1944" y="0"/>
                </a:lnTo>
                <a:lnTo>
                  <a:pt x="1952" y="0"/>
                </a:lnTo>
                <a:lnTo>
                  <a:pt x="1960" y="0"/>
                </a:lnTo>
                <a:lnTo>
                  <a:pt x="1968" y="0"/>
                </a:lnTo>
                <a:lnTo>
                  <a:pt x="1976" y="0"/>
                </a:lnTo>
                <a:lnTo>
                  <a:pt x="1984" y="0"/>
                </a:lnTo>
                <a:lnTo>
                  <a:pt x="1992" y="0"/>
                </a:lnTo>
                <a:lnTo>
                  <a:pt x="2000" y="0"/>
                </a:lnTo>
                <a:lnTo>
                  <a:pt x="2008" y="0"/>
                </a:lnTo>
                <a:lnTo>
                  <a:pt x="2016" y="0"/>
                </a:lnTo>
                <a:lnTo>
                  <a:pt x="2024" y="0"/>
                </a:lnTo>
                <a:lnTo>
                  <a:pt x="2032" y="0"/>
                </a:lnTo>
                <a:lnTo>
                  <a:pt x="2040" y="0"/>
                </a:lnTo>
                <a:lnTo>
                  <a:pt x="2048" y="0"/>
                </a:lnTo>
                <a:lnTo>
                  <a:pt x="2056" y="0"/>
                </a:lnTo>
                <a:lnTo>
                  <a:pt x="2064" y="0"/>
                </a:lnTo>
                <a:lnTo>
                  <a:pt x="2072" y="0"/>
                </a:lnTo>
                <a:lnTo>
                  <a:pt x="2080" y="0"/>
                </a:lnTo>
                <a:lnTo>
                  <a:pt x="2088" y="0"/>
                </a:lnTo>
                <a:lnTo>
                  <a:pt x="2096" y="0"/>
                </a:lnTo>
                <a:lnTo>
                  <a:pt x="2104" y="0"/>
                </a:lnTo>
                <a:lnTo>
                  <a:pt x="2112" y="0"/>
                </a:lnTo>
                <a:lnTo>
                  <a:pt x="2120" y="0"/>
                </a:lnTo>
              </a:path>
            </a:pathLst>
          </a:custGeom>
          <a:noFill/>
          <a:ln w="254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2601913" y="1211264"/>
            <a:ext cx="76200" cy="2744787"/>
            <a:chOff x="1743" y="1516"/>
            <a:chExt cx="48" cy="1729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743" y="32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743" y="30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1743" y="281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743" y="25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743" y="23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743" y="21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1743" y="194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743" y="17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743" y="15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743" y="32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743" y="31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1743" y="31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1743" y="30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743" y="29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1743" y="29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1743" y="29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1743" y="28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1743" y="27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1743" y="27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1743" y="26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1743" y="26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1743" y="25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1743" y="25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1743" y="24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1743" y="24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1743" y="23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1743" y="22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743" y="22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1743" y="22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1743" y="21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1743" y="20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1743" y="20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1743" y="19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1743" y="19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1743" y="18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1743" y="18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1743" y="17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1743" y="16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1743" y="16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1743" y="16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1743" y="15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69" name="Group 73"/>
          <p:cNvGrpSpPr>
            <a:grpSpLocks/>
          </p:cNvGrpSpPr>
          <p:nvPr/>
        </p:nvGrpSpPr>
        <p:grpSpPr bwMode="auto">
          <a:xfrm>
            <a:off x="6183313" y="1211264"/>
            <a:ext cx="76200" cy="2744787"/>
            <a:chOff x="3999" y="1516"/>
            <a:chExt cx="48" cy="1729"/>
          </a:xfrm>
        </p:grpSpPr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 flipH="1">
              <a:off x="3999" y="3244"/>
              <a:ext cx="48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 flipH="1">
              <a:off x="3999" y="2900"/>
              <a:ext cx="48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 flipH="1">
              <a:off x="3999" y="2556"/>
              <a:ext cx="48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 flipH="1">
              <a:off x="3999" y="2204"/>
              <a:ext cx="48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 flipH="1">
              <a:off x="3999" y="1860"/>
              <a:ext cx="48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flipH="1">
              <a:off x="3999" y="1516"/>
              <a:ext cx="48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 flipH="1">
              <a:off x="4023" y="3156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>
              <a:off x="4023" y="3068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 flipH="1">
              <a:off x="4023" y="2988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>
              <a:off x="4023" y="2812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 flipH="1">
              <a:off x="4023" y="2724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 flipH="1">
              <a:off x="4023" y="2636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Line 64"/>
            <p:cNvSpPr>
              <a:spLocks noChangeShapeType="1"/>
            </p:cNvSpPr>
            <p:nvPr/>
          </p:nvSpPr>
          <p:spPr bwMode="auto">
            <a:xfrm flipH="1">
              <a:off x="4023" y="2468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 flipH="1">
              <a:off x="4023" y="2380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 flipH="1">
              <a:off x="4023" y="2292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 flipH="1">
              <a:off x="4023" y="2124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 flipH="1">
              <a:off x="4023" y="2036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flipH="1">
              <a:off x="4023" y="1948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Line 70"/>
            <p:cNvSpPr>
              <a:spLocks noChangeShapeType="1"/>
            </p:cNvSpPr>
            <p:nvPr/>
          </p:nvSpPr>
          <p:spPr bwMode="auto">
            <a:xfrm flipH="1">
              <a:off x="4023" y="1772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Line 71"/>
            <p:cNvSpPr>
              <a:spLocks noChangeShapeType="1"/>
            </p:cNvSpPr>
            <p:nvPr/>
          </p:nvSpPr>
          <p:spPr bwMode="auto">
            <a:xfrm flipH="1">
              <a:off x="4023" y="1692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 flipH="1">
              <a:off x="4023" y="1604"/>
              <a:ext cx="24" cy="1"/>
            </a:xfrm>
            <a:prstGeom prst="lin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06" name="Group 110"/>
          <p:cNvGrpSpPr>
            <a:grpSpLocks/>
          </p:cNvGrpSpPr>
          <p:nvPr/>
        </p:nvGrpSpPr>
        <p:grpSpPr bwMode="auto">
          <a:xfrm flipV="1">
            <a:off x="2601913" y="3948113"/>
            <a:ext cx="3659188" cy="76200"/>
            <a:chOff x="1743" y="3196"/>
            <a:chExt cx="2305" cy="48"/>
          </a:xfrm>
        </p:grpSpPr>
        <p:sp>
          <p:nvSpPr>
            <p:cNvPr id="4170" name="Line 74"/>
            <p:cNvSpPr>
              <a:spLocks noChangeShapeType="1"/>
            </p:cNvSpPr>
            <p:nvPr/>
          </p:nvSpPr>
          <p:spPr bwMode="auto">
            <a:xfrm flipV="1">
              <a:off x="1743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Line 75"/>
            <p:cNvSpPr>
              <a:spLocks noChangeShapeType="1"/>
            </p:cNvSpPr>
            <p:nvPr/>
          </p:nvSpPr>
          <p:spPr bwMode="auto">
            <a:xfrm flipV="1">
              <a:off x="2071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 flipV="1">
              <a:off x="2399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 flipV="1">
              <a:off x="2727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 flipV="1">
              <a:off x="3063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Line 79"/>
            <p:cNvSpPr>
              <a:spLocks noChangeShapeType="1"/>
            </p:cNvSpPr>
            <p:nvPr/>
          </p:nvSpPr>
          <p:spPr bwMode="auto">
            <a:xfrm flipV="1">
              <a:off x="3391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Line 80"/>
            <p:cNvSpPr>
              <a:spLocks noChangeShapeType="1"/>
            </p:cNvSpPr>
            <p:nvPr/>
          </p:nvSpPr>
          <p:spPr bwMode="auto">
            <a:xfrm flipV="1">
              <a:off x="3719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/>
          </p:nvSpPr>
          <p:spPr bwMode="auto">
            <a:xfrm flipV="1">
              <a:off x="4047" y="319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Line 82"/>
            <p:cNvSpPr>
              <a:spLocks noChangeShapeType="1"/>
            </p:cNvSpPr>
            <p:nvPr/>
          </p:nvSpPr>
          <p:spPr bwMode="auto">
            <a:xfrm flipV="1">
              <a:off x="1807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Line 83"/>
            <p:cNvSpPr>
              <a:spLocks noChangeShapeType="1"/>
            </p:cNvSpPr>
            <p:nvPr/>
          </p:nvSpPr>
          <p:spPr bwMode="auto">
            <a:xfrm flipV="1">
              <a:off x="1871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Line 84"/>
            <p:cNvSpPr>
              <a:spLocks noChangeShapeType="1"/>
            </p:cNvSpPr>
            <p:nvPr/>
          </p:nvSpPr>
          <p:spPr bwMode="auto">
            <a:xfrm flipV="1">
              <a:off x="194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Line 85"/>
            <p:cNvSpPr>
              <a:spLocks noChangeShapeType="1"/>
            </p:cNvSpPr>
            <p:nvPr/>
          </p:nvSpPr>
          <p:spPr bwMode="auto">
            <a:xfrm flipV="1">
              <a:off x="2007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Line 86"/>
            <p:cNvSpPr>
              <a:spLocks noChangeShapeType="1"/>
            </p:cNvSpPr>
            <p:nvPr/>
          </p:nvSpPr>
          <p:spPr bwMode="auto">
            <a:xfrm flipV="1">
              <a:off x="2135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 flipV="1">
              <a:off x="2207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Line 88"/>
            <p:cNvSpPr>
              <a:spLocks noChangeShapeType="1"/>
            </p:cNvSpPr>
            <p:nvPr/>
          </p:nvSpPr>
          <p:spPr bwMode="auto">
            <a:xfrm flipV="1">
              <a:off x="2271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 flipV="1">
              <a:off x="2335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Line 90"/>
            <p:cNvSpPr>
              <a:spLocks noChangeShapeType="1"/>
            </p:cNvSpPr>
            <p:nvPr/>
          </p:nvSpPr>
          <p:spPr bwMode="auto">
            <a:xfrm flipV="1">
              <a:off x="246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 flipV="1">
              <a:off x="2535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 flipV="1">
              <a:off x="2599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 flipV="1">
              <a:off x="266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Line 94"/>
            <p:cNvSpPr>
              <a:spLocks noChangeShapeType="1"/>
            </p:cNvSpPr>
            <p:nvPr/>
          </p:nvSpPr>
          <p:spPr bwMode="auto">
            <a:xfrm flipV="1">
              <a:off x="2799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 flipV="1">
              <a:off x="286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 flipV="1">
              <a:off x="2927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 flipV="1">
              <a:off x="2991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 flipV="1">
              <a:off x="3127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Line 99"/>
            <p:cNvSpPr>
              <a:spLocks noChangeShapeType="1"/>
            </p:cNvSpPr>
            <p:nvPr/>
          </p:nvSpPr>
          <p:spPr bwMode="auto">
            <a:xfrm flipV="1">
              <a:off x="3191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Line 100"/>
            <p:cNvSpPr>
              <a:spLocks noChangeShapeType="1"/>
            </p:cNvSpPr>
            <p:nvPr/>
          </p:nvSpPr>
          <p:spPr bwMode="auto">
            <a:xfrm flipV="1">
              <a:off x="3255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 flipV="1">
              <a:off x="3319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Line 102"/>
            <p:cNvSpPr>
              <a:spLocks noChangeShapeType="1"/>
            </p:cNvSpPr>
            <p:nvPr/>
          </p:nvSpPr>
          <p:spPr bwMode="auto">
            <a:xfrm flipV="1">
              <a:off x="3455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 flipV="1">
              <a:off x="3519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 flipV="1">
              <a:off x="358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" name="Line 105"/>
            <p:cNvSpPr>
              <a:spLocks noChangeShapeType="1"/>
            </p:cNvSpPr>
            <p:nvPr/>
          </p:nvSpPr>
          <p:spPr bwMode="auto">
            <a:xfrm flipV="1">
              <a:off x="3655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" name="Line 106"/>
            <p:cNvSpPr>
              <a:spLocks noChangeShapeType="1"/>
            </p:cNvSpPr>
            <p:nvPr/>
          </p:nvSpPr>
          <p:spPr bwMode="auto">
            <a:xfrm flipV="1">
              <a:off x="378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" name="Line 107"/>
            <p:cNvSpPr>
              <a:spLocks noChangeShapeType="1"/>
            </p:cNvSpPr>
            <p:nvPr/>
          </p:nvSpPr>
          <p:spPr bwMode="auto">
            <a:xfrm flipV="1">
              <a:off x="3847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Line 108"/>
            <p:cNvSpPr>
              <a:spLocks noChangeShapeType="1"/>
            </p:cNvSpPr>
            <p:nvPr/>
          </p:nvSpPr>
          <p:spPr bwMode="auto">
            <a:xfrm flipV="1">
              <a:off x="3911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" name="Line 109"/>
            <p:cNvSpPr>
              <a:spLocks noChangeShapeType="1"/>
            </p:cNvSpPr>
            <p:nvPr/>
          </p:nvSpPr>
          <p:spPr bwMode="auto">
            <a:xfrm flipV="1">
              <a:off x="3983" y="322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7" name="Line 111"/>
          <p:cNvSpPr>
            <a:spLocks noChangeShapeType="1"/>
          </p:cNvSpPr>
          <p:nvPr/>
        </p:nvSpPr>
        <p:spPr bwMode="auto">
          <a:xfrm flipV="1">
            <a:off x="2601913" y="1211263"/>
            <a:ext cx="1588" cy="274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 flipV="1">
            <a:off x="6259513" y="1211263"/>
            <a:ext cx="1588" cy="2743200"/>
          </a:xfrm>
          <a:prstGeom prst="lin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9" name="Line 113"/>
          <p:cNvSpPr>
            <a:spLocks noChangeShapeType="1"/>
          </p:cNvSpPr>
          <p:nvPr/>
        </p:nvSpPr>
        <p:spPr bwMode="auto">
          <a:xfrm>
            <a:off x="2601913" y="3954464"/>
            <a:ext cx="3657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19" name="Group 123"/>
          <p:cNvGrpSpPr>
            <a:grpSpLocks/>
          </p:cNvGrpSpPr>
          <p:nvPr/>
        </p:nvGrpSpPr>
        <p:grpSpPr bwMode="auto">
          <a:xfrm>
            <a:off x="2293945" y="1077914"/>
            <a:ext cx="207963" cy="2989263"/>
            <a:chOff x="1563" y="1464"/>
            <a:chExt cx="131" cy="1883"/>
          </a:xfrm>
        </p:grpSpPr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1619" y="3192"/>
              <a:ext cx="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0</a:t>
              </a:r>
              <a:endParaRPr lang="en-US" sz="1600"/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1563" y="2976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10</a:t>
              </a:r>
              <a:endParaRPr lang="en-US" sz="1600"/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1563" y="2760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20</a:t>
              </a:r>
              <a:endParaRPr lang="en-US" sz="1600"/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1563" y="2544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30</a:t>
              </a:r>
              <a:endParaRPr lang="en-US" sz="1600"/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1563" y="2328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40</a:t>
              </a:r>
              <a:endParaRPr lang="en-US" sz="1600"/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1563" y="2112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50</a:t>
              </a:r>
              <a:endParaRPr lang="en-US" sz="1600"/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1563" y="1896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60</a:t>
              </a:r>
              <a:endParaRPr lang="en-US" sz="1600"/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1563" y="1680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70</a:t>
              </a:r>
              <a:endParaRPr lang="en-US" sz="1600"/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1563" y="1464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80</a:t>
              </a:r>
              <a:endParaRPr lang="en-US" sz="1600"/>
            </a:p>
          </p:txBody>
        </p:sp>
      </p:grpSp>
      <p:grpSp>
        <p:nvGrpSpPr>
          <p:cNvPr id="4226" name="Group 130"/>
          <p:cNvGrpSpPr>
            <a:grpSpLocks/>
          </p:cNvGrpSpPr>
          <p:nvPr/>
        </p:nvGrpSpPr>
        <p:grpSpPr bwMode="auto">
          <a:xfrm>
            <a:off x="6373830" y="1084264"/>
            <a:ext cx="207963" cy="2989263"/>
            <a:chOff x="4091" y="1472"/>
            <a:chExt cx="131" cy="1883"/>
          </a:xfrm>
        </p:grpSpPr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4091" y="3200"/>
              <a:ext cx="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30501"/>
                  </a:solidFill>
                </a:rPr>
                <a:t>0</a:t>
              </a:r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4091" y="2856"/>
              <a:ext cx="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30501"/>
                  </a:solidFill>
                </a:rPr>
                <a:t>2</a:t>
              </a:r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4091" y="2512"/>
              <a:ext cx="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30501"/>
                  </a:solidFill>
                </a:rPr>
                <a:t>4</a:t>
              </a:r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4091" y="2160"/>
              <a:ext cx="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30501"/>
                  </a:solidFill>
                </a:rPr>
                <a:t>6</a:t>
              </a:r>
            </a:p>
          </p:txBody>
        </p:sp>
        <p:sp>
          <p:nvSpPr>
            <p:cNvPr id="4224" name="Rectangle 128"/>
            <p:cNvSpPr>
              <a:spLocks noChangeArrowheads="1"/>
            </p:cNvSpPr>
            <p:nvPr/>
          </p:nvSpPr>
          <p:spPr bwMode="auto">
            <a:xfrm>
              <a:off x="4091" y="1816"/>
              <a:ext cx="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30501"/>
                  </a:solidFill>
                </a:rPr>
                <a:t>8</a:t>
              </a:r>
            </a:p>
          </p:txBody>
        </p:sp>
        <p:sp>
          <p:nvSpPr>
            <p:cNvPr id="4225" name="Rectangle 129"/>
            <p:cNvSpPr>
              <a:spLocks noChangeArrowheads="1"/>
            </p:cNvSpPr>
            <p:nvPr/>
          </p:nvSpPr>
          <p:spPr bwMode="auto">
            <a:xfrm>
              <a:off x="4091" y="1472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30501"/>
                  </a:solidFill>
                </a:rPr>
                <a:t>10</a:t>
              </a:r>
            </a:p>
          </p:txBody>
        </p:sp>
      </p:grpSp>
      <p:grpSp>
        <p:nvGrpSpPr>
          <p:cNvPr id="4235" name="Group 139"/>
          <p:cNvGrpSpPr>
            <a:grpSpLocks/>
          </p:cNvGrpSpPr>
          <p:nvPr/>
        </p:nvGrpSpPr>
        <p:grpSpPr bwMode="auto">
          <a:xfrm>
            <a:off x="2405063" y="4075125"/>
            <a:ext cx="3970338" cy="246063"/>
            <a:chOff x="1667" y="3320"/>
            <a:chExt cx="2501" cy="155"/>
          </a:xfrm>
        </p:grpSpPr>
        <p:sp>
          <p:nvSpPr>
            <p:cNvPr id="4227" name="Rectangle 131"/>
            <p:cNvSpPr>
              <a:spLocks noChangeArrowheads="1"/>
            </p:cNvSpPr>
            <p:nvPr/>
          </p:nvSpPr>
          <p:spPr bwMode="auto">
            <a:xfrm>
              <a:off x="1667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200</a:t>
              </a:r>
              <a:endParaRPr lang="en-US" sz="1600"/>
            </a:p>
          </p:txBody>
        </p:sp>
        <p:sp>
          <p:nvSpPr>
            <p:cNvPr id="4228" name="Rectangle 132"/>
            <p:cNvSpPr>
              <a:spLocks noChangeArrowheads="1"/>
            </p:cNvSpPr>
            <p:nvPr/>
          </p:nvSpPr>
          <p:spPr bwMode="auto">
            <a:xfrm>
              <a:off x="1995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300</a:t>
              </a:r>
              <a:endParaRPr lang="en-US" sz="1600"/>
            </a:p>
          </p:txBody>
        </p:sp>
        <p:sp>
          <p:nvSpPr>
            <p:cNvPr id="4229" name="Rectangle 133"/>
            <p:cNvSpPr>
              <a:spLocks noChangeArrowheads="1"/>
            </p:cNvSpPr>
            <p:nvPr/>
          </p:nvSpPr>
          <p:spPr bwMode="auto">
            <a:xfrm>
              <a:off x="2323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400</a:t>
              </a:r>
              <a:endParaRPr lang="en-US" sz="1600"/>
            </a:p>
          </p:txBody>
        </p:sp>
        <p:sp>
          <p:nvSpPr>
            <p:cNvPr id="4230" name="Rectangle 134"/>
            <p:cNvSpPr>
              <a:spLocks noChangeArrowheads="1"/>
            </p:cNvSpPr>
            <p:nvPr/>
          </p:nvSpPr>
          <p:spPr bwMode="auto">
            <a:xfrm>
              <a:off x="2651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500</a:t>
              </a:r>
              <a:endParaRPr lang="en-US" sz="1600"/>
            </a:p>
          </p:txBody>
        </p: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2987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600</a:t>
              </a:r>
              <a:endParaRPr lang="en-US" sz="1600"/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3315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700</a:t>
              </a:r>
              <a:endParaRPr lang="en-US" sz="1600"/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3643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800</a:t>
              </a:r>
              <a:endParaRPr lang="en-US" sz="1600"/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3971" y="3320"/>
              <a:ext cx="1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900</a:t>
              </a:r>
              <a:endParaRPr lang="en-US" sz="1600"/>
            </a:p>
          </p:txBody>
        </p:sp>
      </p:grpSp>
      <p:sp>
        <p:nvSpPr>
          <p:cNvPr id="4240" name="Rectangle 144"/>
          <p:cNvSpPr>
            <a:spLocks noChangeArrowheads="1"/>
          </p:cNvSpPr>
          <p:nvPr/>
        </p:nvSpPr>
        <p:spPr bwMode="auto">
          <a:xfrm rot="-5400000">
            <a:off x="465877" y="2391490"/>
            <a:ext cx="29988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Specific Heat Release Rate, Q</a:t>
            </a:r>
            <a:r>
              <a:rPr lang="en-US" sz="1600">
                <a:solidFill>
                  <a:srgbClr val="000000"/>
                </a:solidFill>
                <a:sym typeface="Symbol" charset="2"/>
              </a:rPr>
              <a:t></a:t>
            </a:r>
            <a:r>
              <a:rPr lang="en-US" sz="1600">
                <a:solidFill>
                  <a:srgbClr val="000000"/>
                </a:solidFill>
              </a:rPr>
              <a:t> (W/g)</a:t>
            </a:r>
            <a:endParaRPr lang="en-US" sz="1600"/>
          </a:p>
        </p:txBody>
      </p:sp>
      <p:sp>
        <p:nvSpPr>
          <p:cNvPr id="4250" name="Freeform 154"/>
          <p:cNvSpPr>
            <a:spLocks/>
          </p:cNvSpPr>
          <p:nvPr/>
        </p:nvSpPr>
        <p:spPr bwMode="auto">
          <a:xfrm>
            <a:off x="3046413" y="1389063"/>
            <a:ext cx="139700" cy="1016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8" y="0"/>
              </a:cxn>
              <a:cxn ang="0">
                <a:pos x="88" y="64"/>
              </a:cxn>
              <a:cxn ang="0">
                <a:pos x="0" y="32"/>
              </a:cxn>
            </a:cxnLst>
            <a:rect l="0" t="0" r="r" b="b"/>
            <a:pathLst>
              <a:path w="88" h="64">
                <a:moveTo>
                  <a:pt x="0" y="32"/>
                </a:moveTo>
                <a:lnTo>
                  <a:pt x="88" y="0"/>
                </a:lnTo>
                <a:lnTo>
                  <a:pt x="88" y="64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1" name="Freeform 155"/>
          <p:cNvSpPr>
            <a:spLocks/>
          </p:cNvSpPr>
          <p:nvPr/>
        </p:nvSpPr>
        <p:spPr bwMode="auto">
          <a:xfrm>
            <a:off x="6049963" y="1611313"/>
            <a:ext cx="139700" cy="101600"/>
          </a:xfrm>
          <a:custGeom>
            <a:avLst/>
            <a:gdLst/>
            <a:ahLst/>
            <a:cxnLst>
              <a:cxn ang="0">
                <a:pos x="88" y="32"/>
              </a:cxn>
              <a:cxn ang="0">
                <a:pos x="0" y="64"/>
              </a:cxn>
              <a:cxn ang="0">
                <a:pos x="0" y="0"/>
              </a:cxn>
              <a:cxn ang="0">
                <a:pos x="88" y="32"/>
              </a:cxn>
            </a:cxnLst>
            <a:rect l="0" t="0" r="r" b="b"/>
            <a:pathLst>
              <a:path w="88" h="64">
                <a:moveTo>
                  <a:pt x="88" y="32"/>
                </a:moveTo>
                <a:lnTo>
                  <a:pt x="0" y="64"/>
                </a:lnTo>
                <a:lnTo>
                  <a:pt x="0" y="0"/>
                </a:lnTo>
                <a:lnTo>
                  <a:pt x="88" y="32"/>
                </a:lnTo>
                <a:close/>
              </a:path>
            </a:pathLst>
          </a:custGeom>
          <a:solidFill>
            <a:srgbClr val="C30501"/>
          </a:solidFill>
          <a:ln w="9525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2" name="Line 156"/>
          <p:cNvSpPr>
            <a:spLocks noChangeShapeType="1"/>
          </p:cNvSpPr>
          <p:nvPr/>
        </p:nvSpPr>
        <p:spPr bwMode="auto">
          <a:xfrm>
            <a:off x="3135313" y="1439864"/>
            <a:ext cx="3683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4" name="Rectangle 158"/>
          <p:cNvSpPr>
            <a:spLocks noChangeArrowheads="1"/>
          </p:cNvSpPr>
          <p:nvPr/>
        </p:nvSpPr>
        <p:spPr bwMode="auto">
          <a:xfrm>
            <a:off x="3306763" y="4373563"/>
            <a:ext cx="1800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Temperature, </a:t>
            </a:r>
            <a:r>
              <a:rPr lang="en-US" sz="1600" i="1"/>
              <a:t>T</a:t>
            </a:r>
            <a:r>
              <a:rPr lang="en-US" sz="1600"/>
              <a:t> (°C)</a:t>
            </a:r>
          </a:p>
        </p:txBody>
      </p:sp>
      <p:sp>
        <p:nvSpPr>
          <p:cNvPr id="4255" name="Rectangle 159"/>
          <p:cNvSpPr>
            <a:spLocks noChangeArrowheads="1"/>
          </p:cNvSpPr>
          <p:nvPr/>
        </p:nvSpPr>
        <p:spPr bwMode="auto">
          <a:xfrm rot="5400000">
            <a:off x="6349516" y="2345809"/>
            <a:ext cx="802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30501"/>
                </a:solidFill>
              </a:rPr>
              <a:t>Q </a:t>
            </a:r>
            <a:r>
              <a:rPr lang="en-US" dirty="0">
                <a:solidFill>
                  <a:srgbClr val="C30501"/>
                </a:solidFill>
                <a:sym typeface="Symbol" charset="2"/>
              </a:rPr>
              <a:t>(J/</a:t>
            </a:r>
            <a:r>
              <a:rPr lang="en-US" dirty="0" err="1">
                <a:solidFill>
                  <a:srgbClr val="C30501"/>
                </a:solidFill>
                <a:sym typeface="Symbol" charset="2"/>
              </a:rPr>
              <a:t>g</a:t>
            </a:r>
            <a:r>
              <a:rPr lang="en-US" dirty="0">
                <a:solidFill>
                  <a:srgbClr val="C30501"/>
                </a:solidFill>
                <a:sym typeface="Symbol" charset="2"/>
              </a:rPr>
              <a:t>)</a:t>
            </a:r>
            <a:endParaRPr lang="en-US" dirty="0">
              <a:solidFill>
                <a:srgbClr val="C30501"/>
              </a:solidFill>
            </a:endParaRPr>
          </a:p>
        </p:txBody>
      </p:sp>
      <p:sp>
        <p:nvSpPr>
          <p:cNvPr id="4256" name="Oval 160"/>
          <p:cNvSpPr>
            <a:spLocks noChangeArrowheads="1"/>
          </p:cNvSpPr>
          <p:nvPr/>
        </p:nvSpPr>
        <p:spPr bwMode="auto">
          <a:xfrm>
            <a:off x="6189663" y="1592263"/>
            <a:ext cx="133350" cy="1333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7" name="Oval 161"/>
          <p:cNvSpPr>
            <a:spLocks noChangeArrowheads="1"/>
          </p:cNvSpPr>
          <p:nvPr/>
        </p:nvSpPr>
        <p:spPr bwMode="auto">
          <a:xfrm>
            <a:off x="4786313" y="1712913"/>
            <a:ext cx="133350" cy="1333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8" name="Oval 162"/>
          <p:cNvSpPr>
            <a:spLocks noChangeArrowheads="1"/>
          </p:cNvSpPr>
          <p:nvPr/>
        </p:nvSpPr>
        <p:spPr bwMode="auto">
          <a:xfrm>
            <a:off x="3275013" y="3763963"/>
            <a:ext cx="133350" cy="1333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0" name="Rectangle 164"/>
          <p:cNvSpPr>
            <a:spLocks noChangeArrowheads="1"/>
          </p:cNvSpPr>
          <p:nvPr/>
        </p:nvSpPr>
        <p:spPr bwMode="auto">
          <a:xfrm>
            <a:off x="5810250" y="1219200"/>
            <a:ext cx="471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30501"/>
                </a:solidFill>
              </a:rPr>
              <a:t>Q</a:t>
            </a:r>
            <a:r>
              <a:rPr lang="en-US" baseline="-25000" dirty="0">
                <a:solidFill>
                  <a:srgbClr val="C30501"/>
                </a:solidFill>
              </a:rPr>
              <a:t>∞</a:t>
            </a:r>
            <a:endParaRPr lang="en-US" dirty="0">
              <a:solidFill>
                <a:srgbClr val="C30501"/>
              </a:solidFill>
            </a:endParaRPr>
          </a:p>
        </p:txBody>
      </p:sp>
      <p:sp>
        <p:nvSpPr>
          <p:cNvPr id="4261" name="Rectangle 165"/>
          <p:cNvSpPr>
            <a:spLocks noChangeArrowheads="1"/>
          </p:cNvSpPr>
          <p:nvPr/>
        </p:nvSpPr>
        <p:spPr bwMode="auto">
          <a:xfrm>
            <a:off x="3368676" y="3471863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C30501"/>
                </a:solidFill>
              </a:rPr>
              <a:t>T</a:t>
            </a:r>
            <a:r>
              <a:rPr lang="en-US" baseline="-25000">
                <a:solidFill>
                  <a:srgbClr val="C30501"/>
                </a:solidFill>
              </a:rPr>
              <a:t>1</a:t>
            </a:r>
            <a:endParaRPr lang="en-US">
              <a:solidFill>
                <a:srgbClr val="C30501"/>
              </a:solidFill>
            </a:endParaRPr>
          </a:p>
        </p:txBody>
      </p:sp>
      <p:sp>
        <p:nvSpPr>
          <p:cNvPr id="4262" name="Rectangle 166"/>
          <p:cNvSpPr>
            <a:spLocks noChangeArrowheads="1"/>
          </p:cNvSpPr>
          <p:nvPr/>
        </p:nvSpPr>
        <p:spPr bwMode="auto">
          <a:xfrm>
            <a:off x="4659313" y="1833563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C30501"/>
                </a:solidFill>
              </a:rPr>
              <a:t>T</a:t>
            </a:r>
            <a:r>
              <a:rPr lang="en-US" baseline="-25000">
                <a:solidFill>
                  <a:srgbClr val="C30501"/>
                </a:solidFill>
              </a:rPr>
              <a:t>2</a:t>
            </a:r>
            <a:endParaRPr lang="en-US">
              <a:solidFill>
                <a:srgbClr val="C30501"/>
              </a:solidFill>
            </a:endParaRPr>
          </a:p>
        </p:txBody>
      </p:sp>
      <p:sp>
        <p:nvSpPr>
          <p:cNvPr id="4263" name="Rectangle 167"/>
          <p:cNvSpPr>
            <a:spLocks noChangeArrowheads="1"/>
          </p:cNvSpPr>
          <p:nvPr/>
        </p:nvSpPr>
        <p:spPr bwMode="auto">
          <a:xfrm>
            <a:off x="1600201" y="76201"/>
            <a:ext cx="5340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MCC procedure for FGC</a:t>
            </a:r>
            <a:endParaRPr lang="en-US" sz="32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64" name="Rectangle 168"/>
          <p:cNvSpPr>
            <a:spLocks noChangeArrowheads="1"/>
          </p:cNvSpPr>
          <p:nvPr/>
        </p:nvSpPr>
        <p:spPr bwMode="auto">
          <a:xfrm>
            <a:off x="7010400" y="450850"/>
            <a:ext cx="50933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 charset="0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Measure specific heat release rate Q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 versus temperature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as per ASTM D7309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(5 replicates)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Integrate Q/ versus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to obtain Q versus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, i.e., Q(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</a:t>
            </a:r>
          </a:p>
          <a:p>
            <a:pPr marL="228600" indent="-228600">
              <a:buFont typeface="Arial" charset="0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Obtain total heat release</a:t>
            </a:r>
          </a:p>
          <a:p>
            <a:pPr marL="228600" indent="-228600"/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	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Q(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 = Q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=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h</a:t>
            </a:r>
            <a:r>
              <a:rPr lang="en-US" baseline="-25000" dirty="0" err="1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c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(J/g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</a:t>
            </a:r>
          </a:p>
          <a:p>
            <a:pPr marL="228600" indent="-228600">
              <a:buFont typeface="Arial" charset="0"/>
              <a:buAutoNum type="arabicPeriod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Obtain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at 5% deflection from Q(T) baseline, i.e., at 0.05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Q</a:t>
            </a:r>
            <a:r>
              <a:rPr lang="en-US" i="1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Obtain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T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 at Q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-(0.05Q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), i.e., 0.95Q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∞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.</a:t>
            </a:r>
          </a:p>
          <a:p>
            <a:pPr marL="228600" indent="-228600">
              <a:buFont typeface="Arial" charset="0"/>
              <a:buAutoNum type="arabicPeriod" startAt="4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  <a:p>
            <a:pPr marL="228600" indent="-228600">
              <a:buFont typeface="Arial" charset="0"/>
              <a:buAutoNum type="arabicPeriod" startAt="4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Calculate Fire Growth capacity (FGC)</a:t>
            </a:r>
          </a:p>
          <a:p>
            <a:pPr marL="228600" indent="-228600">
              <a:buFont typeface="Arial" charset="0"/>
              <a:buAutoNum type="arabicPeriod" startAt="4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 charset="2"/>
            </a:endParaRPr>
          </a:p>
        </p:txBody>
      </p:sp>
      <p:sp>
        <p:nvSpPr>
          <p:cNvPr id="4267" name="Line 171"/>
          <p:cNvSpPr>
            <a:spLocks noChangeShapeType="1"/>
          </p:cNvSpPr>
          <p:nvPr/>
        </p:nvSpPr>
        <p:spPr bwMode="auto">
          <a:xfrm flipV="1">
            <a:off x="5307013" y="1295401"/>
            <a:ext cx="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8" name="Line 172"/>
          <p:cNvSpPr>
            <a:spLocks noChangeShapeType="1"/>
          </p:cNvSpPr>
          <p:nvPr/>
        </p:nvSpPr>
        <p:spPr bwMode="auto">
          <a:xfrm>
            <a:off x="5313363" y="17891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9" name="Rectangle 173"/>
          <p:cNvSpPr>
            <a:spLocks noChangeArrowheads="1"/>
          </p:cNvSpPr>
          <p:nvPr/>
        </p:nvSpPr>
        <p:spPr bwMode="auto">
          <a:xfrm>
            <a:off x="4652964" y="96678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-5% Q</a:t>
            </a:r>
            <a:r>
              <a:rPr lang="en-US" baseline="-25000"/>
              <a:t>∞</a:t>
            </a:r>
            <a:endParaRPr lang="en-US"/>
          </a:p>
        </p:txBody>
      </p:sp>
      <p:sp>
        <p:nvSpPr>
          <p:cNvPr id="4271" name="Line 175"/>
          <p:cNvSpPr>
            <a:spLocks noChangeShapeType="1"/>
          </p:cNvSpPr>
          <p:nvPr/>
        </p:nvSpPr>
        <p:spPr bwMode="auto">
          <a:xfrm flipV="1">
            <a:off x="2868613" y="3122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" name="Rectangle 176"/>
          <p:cNvSpPr>
            <a:spLocks noChangeArrowheads="1"/>
          </p:cNvSpPr>
          <p:nvPr/>
        </p:nvSpPr>
        <p:spPr bwMode="auto">
          <a:xfrm>
            <a:off x="2650533" y="2468564"/>
            <a:ext cx="582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+5%</a:t>
            </a:r>
          </a:p>
          <a:p>
            <a:pPr algn="ctr"/>
            <a:r>
              <a:rPr lang="en-US"/>
              <a:t>Q</a:t>
            </a:r>
            <a:r>
              <a:rPr lang="en-US" baseline="-25000"/>
              <a:t>∞</a:t>
            </a:r>
            <a:endParaRPr lang="en-US"/>
          </a:p>
        </p:txBody>
      </p:sp>
      <p:sp>
        <p:nvSpPr>
          <p:cNvPr id="4276" name="Rectangle 180"/>
          <p:cNvSpPr>
            <a:spLocks noChangeArrowheads="1"/>
          </p:cNvSpPr>
          <p:nvPr/>
        </p:nvSpPr>
        <p:spPr bwMode="auto">
          <a:xfrm>
            <a:off x="4169233" y="4800600"/>
            <a:ext cx="3559175" cy="825500"/>
          </a:xfrm>
          <a:prstGeom prst="rect">
            <a:avLst/>
          </a:prstGeom>
          <a:solidFill>
            <a:schemeClr val="bg2">
              <a:alpha val="210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= Standard Temperature = 25°C</a:t>
            </a:r>
          </a:p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  <a:sym typeface="Symbol" charset="2"/>
              </a:rPr>
              <a:t> Ignition temperature</a:t>
            </a:r>
            <a:endParaRPr lang="en-US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 = </a:t>
            </a:r>
            <a:r>
              <a:rPr lang="en-US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Burning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4032" y="5791200"/>
                <a:ext cx="28474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𝐹𝐺𝐶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32" y="5791200"/>
                <a:ext cx="2847446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410" y="5514000"/>
            <a:ext cx="13455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04800"/>
            <a:ext cx="11620500" cy="539054"/>
          </a:xfrm>
        </p:spPr>
        <p:txBody>
          <a:bodyPr/>
          <a:lstStyle/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FGC </a:t>
            </a:r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polymers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1" y="5892226"/>
            <a:ext cx="1170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motivation was to identify MCC parameter that captures the process of early growth and use it to compare the flammability of materials.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35" y="46650"/>
            <a:ext cx="1345500" cy="134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2" y="1001224"/>
            <a:ext cx="6103402" cy="47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728722"/>
          </a:xfrm>
        </p:spPr>
        <p:txBody>
          <a:bodyPr/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Iterations of the similarity approach</a:t>
            </a:r>
          </a:p>
        </p:txBody>
      </p:sp>
      <p:pic>
        <p:nvPicPr>
          <p:cNvPr id="5" name="f2501337-b3f4-4b7e-8783-e290bd539fb5" descr="4913529D-36DD-475D-ABE2-45EF2ADB19BB@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44" y="990600"/>
            <a:ext cx="364635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931" y="4529078"/>
            <a:ext cx="56322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MCC guidance document was presented on FAA website on June 2016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Decision flow chart includes 2 MCC parameters HRC and HR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The basis for comparing HRC and HR is the reproducibility limit from ASTM D 7309 standard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20" y="762000"/>
            <a:ext cx="3090480" cy="3489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4047" y="4513841"/>
            <a:ext cx="5477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Updated MCC guidance document was presented in 2018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HRC and IGC were used as the MCC parameters to generate new parameter FGC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FGC was compared between samples using t</a:t>
            </a:r>
            <a:r>
              <a:rPr lang="en-US" sz="1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0.05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95% confidence level</a:t>
            </a:r>
            <a:r>
              <a:rPr lang="en-US" sz="16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283" y="62422"/>
            <a:ext cx="134550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1868</Words>
  <Application>Microsoft Office PowerPoint</Application>
  <PresentationFormat>Widescreen</PresentationFormat>
  <Paragraphs>677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FGC of polymers</vt:lpstr>
      <vt:lpstr>Iterations of the similarity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Safronava, Natallia CTR (FAA)</dc:creator>
  <cp:lastModifiedBy>Horner, April CTR (FAA)</cp:lastModifiedBy>
  <cp:revision>134</cp:revision>
  <cp:lastPrinted>2019-10-10T19:22:47Z</cp:lastPrinted>
  <dcterms:created xsi:type="dcterms:W3CDTF">2019-10-01T20:38:32Z</dcterms:created>
  <dcterms:modified xsi:type="dcterms:W3CDTF">2019-10-17T20:02:08Z</dcterms:modified>
</cp:coreProperties>
</file>