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64" r:id="rId5"/>
    <p:sldId id="288" r:id="rId6"/>
    <p:sldId id="279" r:id="rId7"/>
    <p:sldId id="289" r:id="rId8"/>
    <p:sldId id="290" r:id="rId9"/>
    <p:sldId id="291" r:id="rId10"/>
    <p:sldId id="293" r:id="rId11"/>
    <p:sldId id="292" r:id="rId12"/>
    <p:sldId id="275" r:id="rId13"/>
    <p:sldId id="276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0178" autoAdjust="0"/>
  </p:normalViewPr>
  <p:slideViewPr>
    <p:cSldViewPr>
      <p:cViewPr varScale="1">
        <p:scale>
          <a:sx n="64" d="100"/>
          <a:sy n="64" d="100"/>
        </p:scale>
        <p:origin x="54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C25B18-B71E-42CD-B47E-FCB51EA1C33E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872756-2199-4FFD-A051-09EF6DED6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09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1DCE14-23C7-4229-A763-2BB32A90C621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A20C5F-7B10-4655-A7E2-4DF5F1051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01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20C5F-7B10-4655-A7E2-4DF5F10516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06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20C5F-7B10-4655-A7E2-4DF5F10516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94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20C5F-7B10-4655-A7E2-4DF5F10516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42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20C5F-7B10-4655-A7E2-4DF5F10516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92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20C5F-7B10-4655-A7E2-4DF5F10516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29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20C5F-7B10-4655-A7E2-4DF5F10516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8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20C5F-7B10-4655-A7E2-4DF5F10516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41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3968-7BE5-4D85-8148-0B08A2DE9DB8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46304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" y="182880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37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9BCE-ACE5-46E4-91D2-56F502A6337F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62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B022-0FFE-4266-86B6-A236654FFEE6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6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8580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7A6C-0F7D-44E2-B488-EE02BA9758ED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228600"/>
            <a:ext cx="914400" cy="9144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1219200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326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F073-4CA5-4DB7-97C3-9321B53BAD9D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4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3091-31BB-4079-8330-533BB5855592}" type="datetime1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1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C12A-E375-4339-B830-3AEF5361FB52}" type="datetime1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6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6B8B-8DDB-467D-A814-5F57B5F1B291}" type="datetime1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32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B7DDD-34E0-4DBB-8638-953074C4C1E8}" type="datetime1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9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1BCE-F4FE-4785-84D9-7CA35FCEAED0}" type="datetime1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00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BB1C-2F1B-44D4-B0BD-8778DAC8BAA7}" type="datetime1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60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69F86-030C-4838-AB52-E0DACD471FDD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1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78025"/>
            <a:ext cx="8686800" cy="1755775"/>
          </a:xfrm>
        </p:spPr>
        <p:txBody>
          <a:bodyPr>
            <a:normAutofit/>
          </a:bodyPr>
          <a:lstStyle/>
          <a:p>
            <a:r>
              <a:rPr lang="en-US" dirty="0"/>
              <a:t>The Effect of Phosphorus on Flame Retardancy of Plastics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419600"/>
            <a:ext cx="7543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>
                <a:cs typeface="Times New Roman" panose="02020603050405020304" pitchFamily="18" charset="0"/>
              </a:rPr>
              <a:t>Haiqing Guo</a:t>
            </a:r>
            <a:r>
              <a:rPr lang="en-US" baseline="30000" dirty="0">
                <a:cs typeface="Times New Roman" panose="02020603050405020304" pitchFamily="18" charset="0"/>
              </a:rPr>
              <a:t>1</a:t>
            </a:r>
            <a:r>
              <a:rPr lang="en-US" dirty="0">
                <a:cs typeface="Times New Roman" panose="02020603050405020304" pitchFamily="18" charset="0"/>
              </a:rPr>
              <a:t>, Richard Lyon</a:t>
            </a:r>
            <a:r>
              <a:rPr lang="en-US" baseline="30000" dirty="0">
                <a:cs typeface="Times New Roman" panose="02020603050405020304" pitchFamily="18" charset="0"/>
              </a:rPr>
              <a:t>2 </a:t>
            </a:r>
            <a:r>
              <a:rPr lang="en-US" dirty="0">
                <a:cs typeface="Times New Roman" panose="02020603050405020304" pitchFamily="18" charset="0"/>
              </a:rPr>
              <a:t>, </a:t>
            </a:r>
          </a:p>
          <a:p>
            <a:r>
              <a:rPr lang="en-US" dirty="0">
                <a:cs typeface="Times New Roman" panose="02020603050405020304" pitchFamily="18" charset="0"/>
              </a:rPr>
              <a:t>Richard Walters</a:t>
            </a:r>
            <a:r>
              <a:rPr lang="en-US" baseline="30000" dirty="0">
                <a:cs typeface="Times New Roman" panose="02020603050405020304" pitchFamily="18" charset="0"/>
              </a:rPr>
              <a:t>2</a:t>
            </a:r>
            <a:r>
              <a:rPr lang="en-US" dirty="0">
                <a:cs typeface="Times New Roman" panose="02020603050405020304" pitchFamily="18" charset="0"/>
              </a:rPr>
              <a:t>,</a:t>
            </a:r>
            <a:r>
              <a:rPr lang="en-US" baseline="30000" dirty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Sean Crowley</a:t>
            </a:r>
            <a:r>
              <a:rPr lang="en-US" baseline="30000" dirty="0">
                <a:cs typeface="Times New Roman" panose="02020603050405020304" pitchFamily="18" charset="0"/>
              </a:rPr>
              <a:t>2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r>
              <a:rPr lang="en-US" sz="2000" baseline="30000" dirty="0">
                <a:cs typeface="Times New Roman" panose="02020603050405020304" pitchFamily="18" charset="0"/>
              </a:rPr>
              <a:t>1</a:t>
            </a:r>
            <a:r>
              <a:rPr lang="en-US" sz="2000" dirty="0">
                <a:cs typeface="Times New Roman" panose="02020603050405020304" pitchFamily="18" charset="0"/>
              </a:rPr>
              <a:t> C-FAR Services, Atlantic City, NJ</a:t>
            </a:r>
          </a:p>
          <a:p>
            <a:r>
              <a:rPr lang="en-US" sz="2000" baseline="30000" dirty="0">
                <a:cs typeface="Times New Roman" panose="02020603050405020304" pitchFamily="18" charset="0"/>
              </a:rPr>
              <a:t>2</a:t>
            </a:r>
            <a:r>
              <a:rPr lang="en-US" sz="2000" dirty="0">
                <a:cs typeface="Times New Roman" panose="02020603050405020304" pitchFamily="18" charset="0"/>
              </a:rPr>
              <a:t> Fire Safety Branch, Federal Aviation Administration Technical Center, Atlantic City, NJ</a:t>
            </a:r>
          </a:p>
          <a:p>
            <a:endParaRPr lang="en-US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257770"/>
            <a:ext cx="7924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baseline="30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Triennial International Fire &amp; Cabin Safety Research Conference</a:t>
            </a:r>
          </a:p>
          <a:p>
            <a:pPr algn="ctr"/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Oct 29 – 31, 2019</a:t>
            </a:r>
            <a:endParaRPr lang="en-US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Atlantic City, NJ</a:t>
            </a:r>
            <a:endParaRPr lang="en-US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923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DFE72F-0C19-4BA6-9FA4-0C97283860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7"/>
          <a:stretch/>
        </p:blipFill>
        <p:spPr bwMode="auto">
          <a:xfrm>
            <a:off x="533400" y="3630478"/>
            <a:ext cx="8229600" cy="31342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0D4687-E6B1-45BF-93DF-7703A474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Soot Surface Reactivity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0BC84-42D9-4D2C-8336-43FB77560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600" dirty="0"/>
              <a:t>   Soot surface reactivity is examined in air using TGA (40 L/min air flow, 10 °C/min).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/>
              <a:t>   A surface reaction model is implemented assuming soot is monodispersed particles, (g/m</a:t>
            </a:r>
            <a:r>
              <a:rPr lang="en-US" sz="2600" baseline="30000" dirty="0"/>
              <a:t>2</a:t>
            </a:r>
            <a:r>
              <a:rPr lang="en-US" sz="2600" dirty="0"/>
              <a:t>-s).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18E65-B456-4146-ADC1-EE388B56A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91693D6-DCFB-4CAD-8672-0778B456AA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8137"/>
              </p:ext>
            </p:extLst>
          </p:nvPr>
        </p:nvGraphicFramePr>
        <p:xfrm>
          <a:off x="2971800" y="3141750"/>
          <a:ext cx="3200400" cy="475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name="Equation" r:id="rId4" imgW="1625400" imgH="241200" progId="Equation.3">
                  <p:embed/>
                </p:oleObj>
              </mc:Choice>
              <mc:Fallback>
                <p:oleObj name="Equation" r:id="rId4" imgW="16254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71800" y="3141750"/>
                        <a:ext cx="3200400" cy="475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4223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B9FE-FFC9-4753-9B4F-6B1E26B1B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Soot Surface Reactivity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8D6ACE6-1F59-4D49-AE06-61719B5ECA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068453"/>
              </p:ext>
            </p:extLst>
          </p:nvPr>
        </p:nvGraphicFramePr>
        <p:xfrm>
          <a:off x="1077685" y="3048000"/>
          <a:ext cx="6988629" cy="3260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051729460"/>
                    </a:ext>
                  </a:extLst>
                </a:gridCol>
                <a:gridCol w="1589315">
                  <a:extLst>
                    <a:ext uri="{9D8B030D-6E8A-4147-A177-3AD203B41FA5}">
                      <a16:colId xmlns:a16="http://schemas.microsoft.com/office/drawing/2014/main" val="532006581"/>
                    </a:ext>
                  </a:extLst>
                </a:gridCol>
                <a:gridCol w="1153885">
                  <a:extLst>
                    <a:ext uri="{9D8B030D-6E8A-4147-A177-3AD203B41FA5}">
                      <a16:colId xmlns:a16="http://schemas.microsoft.com/office/drawing/2014/main" val="17685123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714124531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1104597008"/>
                    </a:ext>
                  </a:extLst>
                </a:gridCol>
              </a:tblGrid>
              <a:tr h="5245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diesel soot </a:t>
                      </a:r>
                      <a:r>
                        <a:rPr lang="en-US" sz="20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[1]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blank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1% P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2% P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64642214"/>
                  </a:ext>
                </a:extLst>
              </a:tr>
              <a:tr h="5245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E (kJ/mol)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183.8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135.6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113.2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109.7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62679899"/>
                  </a:ext>
                </a:extLst>
              </a:tr>
              <a:tr h="5245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A (K</a:t>
                      </a:r>
                      <a:r>
                        <a:rPr lang="en-US" sz="2000" baseline="30000" dirty="0">
                          <a:effectLst/>
                        </a:rPr>
                        <a:t>0.5</a:t>
                      </a:r>
                      <a:r>
                        <a:rPr lang="en-US" sz="2000" dirty="0">
                          <a:effectLst/>
                        </a:rPr>
                        <a:t> s/m)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2.1×10</a:t>
                      </a:r>
                      <a:r>
                        <a:rPr lang="en-US" sz="2000" baseline="30000" dirty="0">
                          <a:effectLst/>
                        </a:rPr>
                        <a:t>-2</a:t>
                      </a:r>
                      <a:endParaRPr lang="en-US" sz="2000" baseline="30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5.9×10</a:t>
                      </a:r>
                      <a:r>
                        <a:rPr lang="en-US" sz="2000" baseline="30000" dirty="0">
                          <a:effectLst/>
                        </a:rPr>
                        <a:t>-4</a:t>
                      </a:r>
                      <a:endParaRPr lang="en-US" sz="2000" baseline="30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4.3×10</a:t>
                      </a:r>
                      <a:r>
                        <a:rPr lang="en-US" sz="2000" baseline="30000" dirty="0">
                          <a:effectLst/>
                        </a:rPr>
                        <a:t>-4</a:t>
                      </a:r>
                      <a:endParaRPr lang="en-US" sz="2000" baseline="30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89276851"/>
                  </a:ext>
                </a:extLst>
              </a:tr>
              <a:tr h="5245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R</a:t>
                      </a:r>
                      <a:r>
                        <a:rPr lang="en-US" sz="2000" baseline="30000" dirty="0">
                          <a:effectLst/>
                        </a:rPr>
                        <a:t>2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0.977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0.985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0.988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0.975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23712947"/>
                  </a:ext>
                </a:extLst>
              </a:tr>
              <a:tr h="5245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Mass Range (%)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20 - 85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10 - 95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20 - 90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40 - 85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6208877"/>
                  </a:ext>
                </a:extLst>
              </a:tr>
              <a:tr h="5245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i="1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2000" baseline="-250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ox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i="1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2000" baseline="-250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ox,diesel</a:t>
                      </a:r>
                      <a:r>
                        <a:rPr lang="en-US" sz="2000" baseline="-25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@1600 K</a:t>
                      </a:r>
                      <a:endParaRPr lang="en-US" sz="2000" baseline="-25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0.07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6192548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5E1F5-DECB-4D9F-9840-9A6FDF369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2BB9B87-FF81-4BFA-8832-0B27CBB636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776289"/>
              </p:ext>
            </p:extLst>
          </p:nvPr>
        </p:nvGraphicFramePr>
        <p:xfrm>
          <a:off x="2667000" y="2438400"/>
          <a:ext cx="3576638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Equation" r:id="rId3" imgW="1815840" imgH="241200" progId="Equation.3">
                  <p:embed/>
                </p:oleObj>
              </mc:Choice>
              <mc:Fallback>
                <p:oleObj name="Equation" r:id="rId3" imgW="1815840" imgH="241200" progId="Equation.3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91693D6-DCFB-4CAD-8672-0778B456AA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000" y="2438400"/>
                        <a:ext cx="3576638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D35524E-17B6-46D2-B5D4-2443A690ABD5}"/>
              </a:ext>
            </a:extLst>
          </p:cNvPr>
          <p:cNvSpPr txBox="1"/>
          <p:nvPr/>
        </p:nvSpPr>
        <p:spPr>
          <a:xfrm>
            <a:off x="228600" y="6400800"/>
            <a:ext cx="5056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[1] </a:t>
            </a:r>
            <a:r>
              <a:rPr lang="en-US" dirty="0"/>
              <a:t>Sharma et al., Energy Fuels 2012, 26, 5613-5625.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5FA168-1235-42BA-AB83-29D5D3DD3B39}"/>
              </a:ext>
            </a:extLst>
          </p:cNvPr>
          <p:cNvSpPr/>
          <p:nvPr/>
        </p:nvSpPr>
        <p:spPr>
          <a:xfrm>
            <a:off x="739678" y="1517241"/>
            <a:ext cx="76423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/>
              <a:t>   Kinetics parameters were obtained assuming the following Arrhenius form:</a:t>
            </a:r>
          </a:p>
        </p:txBody>
      </p:sp>
    </p:spTree>
    <p:extLst>
      <p:ext uri="{BB962C8B-B14F-4D97-AF65-F5344CB8AC3E}">
        <p14:creationId xmlns:p14="http://schemas.microsoft.com/office/powerpoint/2010/main" val="3085540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754563"/>
          </a:xfrm>
        </p:spPr>
        <p:txBody>
          <a:bodyPr>
            <a:normAutofit/>
          </a:bodyPr>
          <a:lstStyle/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7FCB1A-DA44-4F42-9186-179C7EB606A5}"/>
              </a:ext>
            </a:extLst>
          </p:cNvPr>
          <p:cNvSpPr/>
          <p:nvPr/>
        </p:nvSpPr>
        <p:spPr>
          <a:xfrm>
            <a:off x="228600" y="1519461"/>
            <a:ext cx="8534400" cy="5225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Phosphorus does not have a noticeable impact on the soot morphology.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Phosphorus from TPPO does not incorporate into the char, but instead directly participates in the gas phase reaction.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In large scale fires, the main flame retardancy mechanism of phosphorus is a heterogeneous reaction that promotes soot formation.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It is speculated that phosphorus promotes condensation of aromatic structures that form the precursor of soot particles.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Thermogravimetric analysis showed that the soot surface reactivity decreases when phosphorus is present, so its oxidation in flames is also suppressed.</a:t>
            </a:r>
            <a:endParaRPr lang="en-US" sz="20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090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924800" cy="47545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endParaRPr lang="en-US" sz="2400" dirty="0"/>
          </a:p>
          <a:p>
            <a:pPr algn="just">
              <a:buFont typeface="Wingdings" pitchFamily="2" charset="2"/>
              <a:buChar char="q"/>
            </a:pPr>
            <a:endParaRPr lang="en-US" sz="2400" dirty="0"/>
          </a:p>
          <a:p>
            <a:pPr algn="just">
              <a:buFont typeface="Wingdings" pitchFamily="2" charset="2"/>
              <a:buChar char="q"/>
            </a:pPr>
            <a:endParaRPr lang="en-US" sz="2400" dirty="0"/>
          </a:p>
          <a:p>
            <a:pPr algn="just">
              <a:buFont typeface="Wingdings" pitchFamily="2" charset="2"/>
              <a:buChar char="q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AE46689-6384-48BF-81E9-7DF747CB721F}"/>
              </a:ext>
            </a:extLst>
          </p:cNvPr>
          <p:cNvGrpSpPr/>
          <p:nvPr/>
        </p:nvGrpSpPr>
        <p:grpSpPr>
          <a:xfrm>
            <a:off x="1905000" y="3250300"/>
            <a:ext cx="6400800" cy="3471734"/>
            <a:chOff x="4679880" y="3179680"/>
            <a:chExt cx="6601883" cy="365832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CBFE9C-8D54-40FB-BEB9-6FF0C6528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9880" y="3180403"/>
              <a:ext cx="4904159" cy="36576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62578EA-E268-45F5-82AF-D881B4615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10163" y="3526064"/>
              <a:ext cx="1371600" cy="13716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BF8823-53EA-4315-A8BC-9E2EC2B348D8}"/>
                </a:ext>
              </a:extLst>
            </p:cNvPr>
            <p:cNvSpPr txBox="1"/>
            <p:nvPr/>
          </p:nvSpPr>
          <p:spPr bwMode="auto">
            <a:xfrm>
              <a:off x="5132278" y="3179680"/>
              <a:ext cx="126829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>
                <a:buFontTx/>
                <a:buNone/>
              </a:pPr>
              <a:r>
                <a:rPr lang="en-US" sz="1400" b="1" dirty="0"/>
                <a:t>Heptane Fire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316E0B5-B6F0-4DC5-95BD-4E88998C17F5}"/>
                </a:ext>
              </a:extLst>
            </p:cNvPr>
            <p:cNvSpPr/>
            <p:nvPr/>
          </p:nvSpPr>
          <p:spPr bwMode="auto">
            <a:xfrm>
              <a:off x="7986948" y="4166144"/>
              <a:ext cx="91440" cy="914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88EF743-9A2A-47BA-BC02-26F3EE031C6B}"/>
                </a:ext>
              </a:extLst>
            </p:cNvPr>
            <p:cNvCxnSpPr/>
            <p:nvPr/>
          </p:nvCxnSpPr>
          <p:spPr bwMode="auto">
            <a:xfrm flipH="1">
              <a:off x="8078388" y="4213614"/>
              <a:ext cx="182880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717B741-8D8F-47D8-8467-4EDD405D6D10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08492" y="5379878"/>
              <a:ext cx="1371600" cy="137160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5C76C8B-0D11-43DB-A786-D65E8F531057}"/>
                </a:ext>
              </a:extLst>
            </p:cNvPr>
            <p:cNvSpPr/>
            <p:nvPr/>
          </p:nvSpPr>
          <p:spPr bwMode="auto">
            <a:xfrm>
              <a:off x="7375372" y="6021288"/>
              <a:ext cx="91440" cy="914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5DBB93E-0B74-4026-BAB4-91390B4E081F}"/>
                </a:ext>
              </a:extLst>
            </p:cNvPr>
            <p:cNvCxnSpPr/>
            <p:nvPr/>
          </p:nvCxnSpPr>
          <p:spPr bwMode="auto">
            <a:xfrm flipH="1">
              <a:off x="7466812" y="6065678"/>
              <a:ext cx="2441448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EEB8AC9-40D1-44B1-BF99-214090638539}"/>
              </a:ext>
            </a:extLst>
          </p:cNvPr>
          <p:cNvSpPr/>
          <p:nvPr/>
        </p:nvSpPr>
        <p:spPr>
          <a:xfrm>
            <a:off x="228600" y="1371600"/>
            <a:ext cx="8534400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Examine different flame retardant material’s impact on soot formation in burning PS. (TPPO, Polymeric FR, DBDPO, HBCD).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Measure flame retardant material’s impact on flame temperature. </a:t>
            </a:r>
          </a:p>
        </p:txBody>
      </p:sp>
    </p:spTree>
    <p:extLst>
      <p:ext uri="{BB962C8B-B14F-4D97-AF65-F5344CB8AC3E}">
        <p14:creationId xmlns:p14="http://schemas.microsoft.com/office/powerpoint/2010/main" val="503948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754563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400" dirty="0"/>
              <a:t>   A ban of highly effective bromine containing flame-retardant compounds that are widely used in aircraft cabins.</a:t>
            </a:r>
          </a:p>
          <a:p>
            <a:pPr algn="just">
              <a:buFont typeface="Wingdings" pitchFamily="2" charset="2"/>
              <a:buChar char="q"/>
            </a:pPr>
            <a:r>
              <a:rPr lang="en-US" sz="2400" dirty="0"/>
              <a:t>   Increased interest in phosphorous containing flame-retardant compounds as bromine replacement.</a:t>
            </a:r>
          </a:p>
          <a:p>
            <a:pPr algn="just">
              <a:buFont typeface="Wingdings" pitchFamily="2" charset="2"/>
              <a:buChar char="q"/>
            </a:pPr>
            <a:r>
              <a:rPr lang="en-US" sz="2400" dirty="0"/>
              <a:t>    MCC has been used for gas-phase combustion kinetics study of polymers under the premixed condition.</a:t>
            </a:r>
          </a:p>
          <a:p>
            <a:pPr algn="just">
              <a:buFont typeface="Wingdings" pitchFamily="2" charset="2"/>
              <a:buChar char="q"/>
            </a:pPr>
            <a:r>
              <a:rPr lang="en-US" sz="2400" dirty="0"/>
              <a:t>   Bromine inhibits the chemical reaction whereas phosphorus does not have a noticeable effect on the rate of premixed homogeneous combustion.</a:t>
            </a:r>
          </a:p>
          <a:p>
            <a:pPr algn="just">
              <a:buFont typeface="Wingdings" pitchFamily="2" charset="2"/>
              <a:buChar char="q"/>
            </a:pPr>
            <a:r>
              <a:rPr lang="en-US" sz="2400" dirty="0"/>
              <a:t>   Substantial amount of soot is observed in bench-scale diffusion flame system and the soot promotion mechanism by flame retardancy is not well understood.</a:t>
            </a:r>
          </a:p>
          <a:p>
            <a:pPr marL="0" indent="0" algn="just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04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7545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800" dirty="0"/>
              <a:t>Examine the impact of phosphorous compound on soot formation in fire tests.</a:t>
            </a:r>
          </a:p>
          <a:p>
            <a:pPr algn="just">
              <a:buFont typeface="Wingdings" pitchFamily="2" charset="2"/>
              <a:buChar char="q"/>
            </a:pPr>
            <a:endParaRPr lang="en-US" sz="2800" dirty="0"/>
          </a:p>
          <a:p>
            <a:pPr algn="just">
              <a:buFont typeface="Wingdings" pitchFamily="2" charset="2"/>
              <a:buChar char="q"/>
            </a:pPr>
            <a:r>
              <a:rPr lang="en-US" sz="2800" dirty="0"/>
              <a:t>Perform detailed characterization of soot collected in the post-combustion gas stream.</a:t>
            </a:r>
          </a:p>
          <a:p>
            <a:pPr algn="just">
              <a:buFont typeface="Wingdings" pitchFamily="2" charset="2"/>
              <a:buChar char="q"/>
            </a:pPr>
            <a:endParaRPr lang="en-US" sz="2800" dirty="0"/>
          </a:p>
          <a:p>
            <a:pPr algn="just">
              <a:buFont typeface="Wingdings" pitchFamily="2" charset="2"/>
              <a:buChar char="q"/>
            </a:pPr>
            <a:r>
              <a:rPr lang="en-US" sz="2800" dirty="0"/>
              <a:t>Propose a possible soot formation path under the influence of phosphorus.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75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87527"/>
              </p:ext>
            </p:extLst>
          </p:nvPr>
        </p:nvGraphicFramePr>
        <p:xfrm>
          <a:off x="228602" y="2590800"/>
          <a:ext cx="8713933" cy="29826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11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908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Sample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Structure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(FR) Additives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Structure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Concentrations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086">
                <a:tc>
                  <a:txBody>
                    <a:bodyPr/>
                    <a:lstStyle/>
                    <a:p>
                      <a:r>
                        <a:rPr lang="en-US" sz="1600" dirty="0"/>
                        <a:t>Epoxy</a:t>
                      </a:r>
                      <a:r>
                        <a:rPr lang="en-US" sz="1600" baseline="0" dirty="0"/>
                        <a:t> </a:t>
                      </a:r>
                    </a:p>
                    <a:p>
                      <a:r>
                        <a:rPr lang="en-US" sz="1600" baseline="0" dirty="0"/>
                        <a:t>(DER-332) + </a:t>
                      </a:r>
                      <a:r>
                        <a:rPr lang="en-US" sz="1600" baseline="0" dirty="0" err="1"/>
                        <a:t>Triethylenetetramine</a:t>
                      </a:r>
                      <a:r>
                        <a:rPr lang="en-US" sz="1600" baseline="0" dirty="0"/>
                        <a:t> (TETA)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Triphenylphosphine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oxide</a:t>
                      </a:r>
                    </a:p>
                    <a:p>
                      <a:r>
                        <a:rPr lang="en-US" sz="1600" dirty="0"/>
                        <a:t>(TPPO)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/>
                        <a:t>0, 9, 18%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086">
                <a:tc>
                  <a:txBody>
                    <a:bodyPr/>
                    <a:lstStyle/>
                    <a:p>
                      <a:r>
                        <a:rPr lang="en-US" sz="1600" dirty="0"/>
                        <a:t>Epoxy</a:t>
                      </a:r>
                      <a:r>
                        <a:rPr lang="en-US" sz="1600" baseline="0" dirty="0"/>
                        <a:t> </a:t>
                      </a:r>
                    </a:p>
                    <a:p>
                      <a:r>
                        <a:rPr lang="en-US" sz="1600" baseline="0" dirty="0"/>
                        <a:t>(DER-332) + Triethylenetetramine (TETA)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Triphenylmethane</a:t>
                      </a:r>
                    </a:p>
                    <a:p>
                      <a:r>
                        <a:rPr lang="en-US" sz="1600" dirty="0"/>
                        <a:t>(TPM)</a:t>
                      </a:r>
                    </a:p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/>
                        <a:t>0, 9, 18%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5819734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95468"/>
            <a:ext cx="1140121" cy="8229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96" y="3457977"/>
            <a:ext cx="1783080" cy="6101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96" y="4033374"/>
            <a:ext cx="1783080" cy="4569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18F09C-C793-420C-AED1-B3AECA88C8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96" y="4531843"/>
            <a:ext cx="1783080" cy="6101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4414E34-9DB8-4C76-80CF-BE677BD25A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96" y="5107240"/>
            <a:ext cx="1783080" cy="456915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5266A51C-2BF1-413A-8CFE-B8D10F365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435" y="4648200"/>
            <a:ext cx="84524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102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221B0-E295-45B1-8786-D4B4509B1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Cone Calorimeter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3A104-A116-4998-881C-482FF46CA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076" y="1265674"/>
            <a:ext cx="7040880" cy="55456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D26AC-09BB-4F8F-B174-2EC7B4BA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E9B55E-FC02-45D5-B71C-E09815C4CC97}"/>
              </a:ext>
            </a:extLst>
          </p:cNvPr>
          <p:cNvSpPr txBox="1"/>
          <p:nvPr/>
        </p:nvSpPr>
        <p:spPr>
          <a:xfrm>
            <a:off x="0" y="4602024"/>
            <a:ext cx="24228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Specific Extinction Coef. (gravimetric): 6.8 m</a:t>
            </a:r>
            <a:r>
              <a:rPr lang="en-US" baseline="30000" dirty="0"/>
              <a:t>2</a:t>
            </a:r>
            <a:r>
              <a:rPr lang="en-US" dirty="0"/>
              <a:t>/g.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Previously used:    4.2 m</a:t>
            </a:r>
            <a:r>
              <a:rPr lang="en-US" baseline="30000" dirty="0"/>
              <a:t>2</a:t>
            </a:r>
            <a:r>
              <a:rPr lang="en-US" dirty="0"/>
              <a:t>/g.</a:t>
            </a:r>
          </a:p>
        </p:txBody>
      </p:sp>
    </p:spTree>
    <p:extLst>
      <p:ext uri="{BB962C8B-B14F-4D97-AF65-F5344CB8AC3E}">
        <p14:creationId xmlns:p14="http://schemas.microsoft.com/office/powerpoint/2010/main" val="2222492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Cone Calorimeter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59D0E7-3534-4FD9-B50B-083445D86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35287"/>
            <a:ext cx="4572000" cy="31760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A53361A-4BDC-4FFB-85EA-BA5672EEF2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359825"/>
              </p:ext>
            </p:extLst>
          </p:nvPr>
        </p:nvGraphicFramePr>
        <p:xfrm>
          <a:off x="3429000" y="2239346"/>
          <a:ext cx="1828800" cy="681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7" name="Equation" r:id="rId5" imgW="1371600" imgH="508000" progId="Equation.3">
                  <p:embed/>
                </p:oleObj>
              </mc:Choice>
              <mc:Fallback>
                <p:oleObj name="Equation" r:id="rId5" imgW="1371600" imgH="508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239346"/>
                        <a:ext cx="1828800" cy="6810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7E15849-425A-4236-9B4B-459B8323A339}"/>
              </a:ext>
            </a:extLst>
          </p:cNvPr>
          <p:cNvSpPr txBox="1"/>
          <p:nvPr/>
        </p:nvSpPr>
        <p:spPr>
          <a:xfrm>
            <a:off x="190500" y="1408924"/>
            <a:ext cx="8762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/>
              <a:t>   Carbon conversion efficiency </a:t>
            </a:r>
            <a:r>
              <a:rPr lang="el-GR" sz="2400" i="1" dirty="0"/>
              <a:t>η</a:t>
            </a:r>
            <a:r>
              <a:rPr lang="en-US" sz="2400" baseline="-25000" dirty="0"/>
              <a:t>C</a:t>
            </a:r>
            <a:r>
              <a:rPr lang="en-US" sz="2400" dirty="0"/>
              <a:t> is introduced to quantify the incomplete combustion products’ impact.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/>
              <a:t>   Soot is the major incomplete combustion product.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/>
              <a:t>   Soot is collected at the exhaust.</a:t>
            </a:r>
          </a:p>
        </p:txBody>
      </p:sp>
    </p:spTree>
    <p:extLst>
      <p:ext uri="{BB962C8B-B14F-4D97-AF65-F5344CB8AC3E}">
        <p14:creationId xmlns:p14="http://schemas.microsoft.com/office/powerpoint/2010/main" val="3275512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D6FB2-C1CE-42AA-8766-F4F49F2EC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93B48-5252-45D1-AED5-8BB64139C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F6BA12-EFD5-4609-819E-47C7CEA9C1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0"/>
          <a:stretch/>
        </p:blipFill>
        <p:spPr bwMode="auto">
          <a:xfrm>
            <a:off x="152400" y="3048000"/>
            <a:ext cx="6400800" cy="3656149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A3EEF9-794D-429E-BF22-5A2A6AB684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559" y="3517346"/>
            <a:ext cx="4572000" cy="150415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D5762A-C484-45D9-8284-08D3CDFA2D1E}"/>
              </a:ext>
            </a:extLst>
          </p:cNvPr>
          <p:cNvSpPr txBox="1"/>
          <p:nvPr/>
        </p:nvSpPr>
        <p:spPr>
          <a:xfrm>
            <a:off x="5126272" y="4967666"/>
            <a:ext cx="131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Blank epoxy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B32FE8-8055-4FF6-B12F-6B83B2299E91}"/>
              </a:ext>
            </a:extLst>
          </p:cNvPr>
          <p:cNvSpPr txBox="1"/>
          <p:nvPr/>
        </p:nvSpPr>
        <p:spPr>
          <a:xfrm>
            <a:off x="7315200" y="4967666"/>
            <a:ext cx="1414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Epoxy + 2% 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BF552F-CC6D-4D24-8722-8EAFA27C079D}"/>
              </a:ext>
            </a:extLst>
          </p:cNvPr>
          <p:cNvSpPr txBox="1"/>
          <p:nvPr/>
        </p:nvSpPr>
        <p:spPr>
          <a:xfrm>
            <a:off x="533400" y="1521002"/>
            <a:ext cx="78223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JEOL JEM 2100 LaB6 at 200 kV.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Hough transform semi-automatic program.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More than 4000 particles examined each sample.</a:t>
            </a:r>
          </a:p>
        </p:txBody>
      </p:sp>
    </p:spTree>
    <p:extLst>
      <p:ext uri="{BB962C8B-B14F-4D97-AF65-F5344CB8AC3E}">
        <p14:creationId xmlns:p14="http://schemas.microsoft.com/office/powerpoint/2010/main" val="705772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CC1C6-3B32-4559-8D4A-915AFC337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3105D-5B8F-439C-AF23-C8DC38613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EA132AF-09A4-4BBB-8996-43F1816AC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126536"/>
              </p:ext>
            </p:extLst>
          </p:nvPr>
        </p:nvGraphicFramePr>
        <p:xfrm>
          <a:off x="91440" y="2667000"/>
          <a:ext cx="8941055" cy="3147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256">
                  <a:extLst>
                    <a:ext uri="{9D8B030D-6E8A-4147-A177-3AD203B41FA5}">
                      <a16:colId xmlns:a16="http://schemas.microsoft.com/office/drawing/2014/main" val="214249534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448039140"/>
                    </a:ext>
                  </a:extLst>
                </a:gridCol>
                <a:gridCol w="1254504">
                  <a:extLst>
                    <a:ext uri="{9D8B030D-6E8A-4147-A177-3AD203B41FA5}">
                      <a16:colId xmlns:a16="http://schemas.microsoft.com/office/drawing/2014/main" val="2167165746"/>
                    </a:ext>
                  </a:extLst>
                </a:gridCol>
                <a:gridCol w="1150829">
                  <a:extLst>
                    <a:ext uri="{9D8B030D-6E8A-4147-A177-3AD203B41FA5}">
                      <a16:colId xmlns:a16="http://schemas.microsoft.com/office/drawing/2014/main" val="3291312871"/>
                    </a:ext>
                  </a:extLst>
                </a:gridCol>
                <a:gridCol w="1234172">
                  <a:extLst>
                    <a:ext uri="{9D8B030D-6E8A-4147-A177-3AD203B41FA5}">
                      <a16:colId xmlns:a16="http://schemas.microsoft.com/office/drawing/2014/main" val="2565030965"/>
                    </a:ext>
                  </a:extLst>
                </a:gridCol>
                <a:gridCol w="1380647">
                  <a:extLst>
                    <a:ext uri="{9D8B030D-6E8A-4147-A177-3AD203B41FA5}">
                      <a16:colId xmlns:a16="http://schemas.microsoft.com/office/drawing/2014/main" val="3018336475"/>
                    </a:ext>
                  </a:extLst>
                </a:gridCol>
                <a:gridCol w="1380647">
                  <a:extLst>
                    <a:ext uri="{9D8B030D-6E8A-4147-A177-3AD203B41FA5}">
                      <a16:colId xmlns:a16="http://schemas.microsoft.com/office/drawing/2014/main" val="1384309469"/>
                    </a:ext>
                  </a:extLst>
                </a:gridCol>
              </a:tblGrid>
              <a:tr h="46418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Element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Char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Soot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21485"/>
                  </a:ext>
                </a:extLst>
              </a:tr>
              <a:tr h="5264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blank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1% P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2% P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blank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1% P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2% P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32239231"/>
                  </a:ext>
                </a:extLst>
              </a:tr>
              <a:tr h="431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87.86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87.91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88.56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93.84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85.49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79.67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69767930"/>
                  </a:ext>
                </a:extLst>
              </a:tr>
              <a:tr h="431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2.21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2.22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2.05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1.60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2.12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2.88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22779021"/>
                  </a:ext>
                </a:extLst>
              </a:tr>
              <a:tr h="431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O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4.18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3.86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3.36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3.17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7.71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10.79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30494023"/>
                  </a:ext>
                </a:extLst>
              </a:tr>
              <a:tr h="431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0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0.01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0.02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0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2.84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4.82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54880062"/>
                  </a:ext>
                </a:extLst>
              </a:tr>
              <a:tr h="431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5.75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5.99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6.02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1.39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1.83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1.84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5580984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3D83C21-00C7-4B49-8597-ED898EBBE9EA}"/>
              </a:ext>
            </a:extLst>
          </p:cNvPr>
          <p:cNvSpPr txBox="1"/>
          <p:nvPr/>
        </p:nvSpPr>
        <p:spPr>
          <a:xfrm>
            <a:off x="302544" y="1361244"/>
            <a:ext cx="8217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   C, H, N: Combustion method with a TCD detector.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   O: Pyrolysis Method.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   P: Inductively coupled plasma atomic emission spectrometry.</a:t>
            </a:r>
          </a:p>
        </p:txBody>
      </p:sp>
    </p:spTree>
    <p:extLst>
      <p:ext uri="{BB962C8B-B14F-4D97-AF65-F5344CB8AC3E}">
        <p14:creationId xmlns:p14="http://schemas.microsoft.com/office/powerpoint/2010/main" val="3901929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F3F2A-98FB-4C0E-BFCE-CD55E4099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Soot Chemical Bonding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D304D-1743-43B1-A039-D6D1F2DD3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187D37-A541-4DF6-89B5-4689F472D5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1"/>
          <a:stretch/>
        </p:blipFill>
        <p:spPr bwMode="auto">
          <a:xfrm>
            <a:off x="304800" y="2057400"/>
            <a:ext cx="5029200" cy="4321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0F6B5-E76C-4FAB-A3BF-EE030D922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47801"/>
            <a:ext cx="8001000" cy="1066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 FTIR with a universal ATR sampling accessory.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DF91CB-6BF1-45A5-A9E7-D5BC1741DFBA}"/>
              </a:ext>
            </a:extLst>
          </p:cNvPr>
          <p:cNvSpPr txBox="1"/>
          <p:nvPr/>
        </p:nvSpPr>
        <p:spPr>
          <a:xfrm>
            <a:off x="5313784" y="4748479"/>
            <a:ext cx="3848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P=O and P-</a:t>
            </a:r>
            <a:r>
              <a:rPr lang="en-US" sz="2400" dirty="0" err="1"/>
              <a:t>Ar</a:t>
            </a:r>
            <a:r>
              <a:rPr lang="en-US" sz="2400" dirty="0"/>
              <a:t> from TPPO.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Strong P-O-C peak.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More aromatic structures.</a:t>
            </a:r>
          </a:p>
        </p:txBody>
      </p:sp>
    </p:spTree>
    <p:extLst>
      <p:ext uri="{BB962C8B-B14F-4D97-AF65-F5344CB8AC3E}">
        <p14:creationId xmlns:p14="http://schemas.microsoft.com/office/powerpoint/2010/main" val="2091629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9103</TotalTime>
  <Words>721</Words>
  <Application>Microsoft Office PowerPoint</Application>
  <PresentationFormat>On-screen Show (4:3)</PresentationFormat>
  <Paragraphs>175</Paragraphs>
  <Slides>13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SimSun</vt:lpstr>
      <vt:lpstr>Arial</vt:lpstr>
      <vt:lpstr>Calibri</vt:lpstr>
      <vt:lpstr>Times New Roman</vt:lpstr>
      <vt:lpstr>Wingdings</vt:lpstr>
      <vt:lpstr>Office Theme</vt:lpstr>
      <vt:lpstr>Equation</vt:lpstr>
      <vt:lpstr>The Effect of Phosphorus on Flame Retardancy of Plastics</vt:lpstr>
      <vt:lpstr>Background</vt:lpstr>
      <vt:lpstr>Objectives</vt:lpstr>
      <vt:lpstr>Materials</vt:lpstr>
      <vt:lpstr>Cone Calorimeter Results</vt:lpstr>
      <vt:lpstr>Cone Calorimeter Results</vt:lpstr>
      <vt:lpstr>TEM Results</vt:lpstr>
      <vt:lpstr>Elemental Analysis</vt:lpstr>
      <vt:lpstr>Soot Chemical Bonding</vt:lpstr>
      <vt:lpstr>Soot Surface Reactivity</vt:lpstr>
      <vt:lpstr>Soot Surface Reactivity</vt:lpstr>
      <vt:lpstr>Summary</vt:lpstr>
      <vt:lpstr>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Two-Step Reaction Mechanism for Combustion of Polymetric Solids Containing Flame Retardants</dc:title>
  <dc:creator>Tech User277</dc:creator>
  <cp:lastModifiedBy>Horner, April CTR (FAA)</cp:lastModifiedBy>
  <cp:revision>432</cp:revision>
  <cp:lastPrinted>2017-09-11T20:37:12Z</cp:lastPrinted>
  <dcterms:created xsi:type="dcterms:W3CDTF">2006-08-16T00:00:00Z</dcterms:created>
  <dcterms:modified xsi:type="dcterms:W3CDTF">2019-10-22T14:21:46Z</dcterms:modified>
</cp:coreProperties>
</file>