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70" r:id="rId2"/>
    <p:sldId id="372" r:id="rId3"/>
    <p:sldId id="376" r:id="rId4"/>
    <p:sldId id="386" r:id="rId5"/>
    <p:sldId id="368" r:id="rId6"/>
    <p:sldId id="371" r:id="rId7"/>
    <p:sldId id="336" r:id="rId8"/>
    <p:sldId id="280" r:id="rId9"/>
    <p:sldId id="353" r:id="rId10"/>
    <p:sldId id="362" r:id="rId11"/>
    <p:sldId id="394" r:id="rId12"/>
    <p:sldId id="401" r:id="rId13"/>
    <p:sldId id="400" r:id="rId14"/>
    <p:sldId id="380" r:id="rId15"/>
    <p:sldId id="383" r:id="rId16"/>
    <p:sldId id="381" r:id="rId17"/>
    <p:sldId id="396" r:id="rId18"/>
    <p:sldId id="402" r:id="rId19"/>
    <p:sldId id="342" r:id="rId20"/>
    <p:sldId id="403" r:id="rId21"/>
    <p:sldId id="405" r:id="rId22"/>
    <p:sldId id="404" r:id="rId23"/>
    <p:sldId id="406" r:id="rId24"/>
    <p:sldId id="407" r:id="rId25"/>
    <p:sldId id="331" r:id="rId26"/>
    <p:sldId id="277" r:id="rId27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000" b="1" i="1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Untitled Section" id="{ED0D5C41-A3D3-4B93-8533-BA8BDBF47223}">
          <p14:sldIdLst>
            <p14:sldId id="370"/>
          </p14:sldIdLst>
        </p14:section>
        <p14:section name="Untitled Section" id="{5AE9A83A-D464-4EE8-98E8-A3C6B2DD1605}">
          <p14:sldIdLst>
            <p14:sldId id="372"/>
            <p14:sldId id="376"/>
            <p14:sldId id="386"/>
            <p14:sldId id="368"/>
            <p14:sldId id="371"/>
            <p14:sldId id="336"/>
            <p14:sldId id="280"/>
            <p14:sldId id="353"/>
            <p14:sldId id="362"/>
            <p14:sldId id="394"/>
            <p14:sldId id="401"/>
            <p14:sldId id="400"/>
            <p14:sldId id="380"/>
            <p14:sldId id="383"/>
            <p14:sldId id="381"/>
            <p14:sldId id="396"/>
            <p14:sldId id="402"/>
            <p14:sldId id="342"/>
            <p14:sldId id="403"/>
            <p14:sldId id="405"/>
            <p14:sldId id="404"/>
            <p14:sldId id="406"/>
            <p14:sldId id="407"/>
            <p14:sldId id="331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9E47"/>
    <a:srgbClr val="FF8B1A"/>
    <a:srgbClr val="FF9933"/>
    <a:srgbClr val="206BFF"/>
    <a:srgbClr val="FFCCFF"/>
    <a:srgbClr val="F27900"/>
    <a:srgbClr val="00A5FF"/>
    <a:srgbClr val="FF5050"/>
    <a:srgbClr val="216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86429" autoAdjust="0"/>
  </p:normalViewPr>
  <p:slideViewPr>
    <p:cSldViewPr>
      <p:cViewPr varScale="1">
        <p:scale>
          <a:sx n="113" d="100"/>
          <a:sy n="113" d="100"/>
        </p:scale>
        <p:origin x="45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048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PMMA</a:t>
            </a:r>
            <a:endParaRPr lang="en-US" sz="2000" b="1" dirty="0"/>
          </a:p>
        </c:rich>
      </c:tx>
      <c:layout>
        <c:manualLayout>
          <c:xMode val="edge"/>
          <c:yMode val="edge"/>
          <c:x val="0.17900543682039746"/>
          <c:y val="6.91959064432709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72550546566292"/>
          <c:y val="4.012076085029511E-2"/>
          <c:w val="0.41077930418272185"/>
          <c:h val="0.6608039558503024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PMMA!$BA$21</c:f>
              <c:strCache>
                <c:ptCount val="1"/>
                <c:pt idx="0">
                  <c:v>750°C (smouldering) </c:v>
                </c:pt>
              </c:strCache>
            </c:strRef>
          </c:tx>
          <c:spPr>
            <a:ln w="38100" cap="rnd">
              <a:solidFill>
                <a:srgbClr val="009BD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9BD2"/>
              </a:solidFill>
              <a:ln w="25400">
                <a:solidFill>
                  <a:srgbClr val="009BD2"/>
                </a:solidFill>
              </a:ln>
              <a:effectLst/>
            </c:spPr>
          </c:marker>
          <c:xVal>
            <c:numRef>
              <c:f>PMMA!$AZ$22:$AZ$24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PMMA!$BA$22:$BA$24</c:f>
              <c:numCache>
                <c:formatCode>0.000</c:formatCode>
                <c:ptCount val="3"/>
                <c:pt idx="0">
                  <c:v>0.64900000000000002</c:v>
                </c:pt>
                <c:pt idx="1">
                  <c:v>0.64</c:v>
                </c:pt>
                <c:pt idx="2">
                  <c:v>0.52100000000000002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FB9-4432-924F-7A3411B4F47A}"/>
            </c:ext>
          </c:extLst>
        </c:ser>
        <c:ser>
          <c:idx val="1"/>
          <c:order val="1"/>
          <c:tx>
            <c:strRef>
              <c:f>PMMA!$BB$21</c:f>
              <c:strCache>
                <c:ptCount val="1"/>
                <c:pt idx="0">
                  <c:v>1000°C</c:v>
                </c:pt>
              </c:strCache>
            </c:strRef>
          </c:tx>
          <c:spPr>
            <a:ln w="38100" cap="rnd">
              <a:solidFill>
                <a:srgbClr val="009BD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  <a:effectLst/>
            </c:spPr>
          </c:marker>
          <c:xVal>
            <c:numRef>
              <c:f>PMMA!$AZ$22:$AZ$24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PMMA!$BB$22:$BB$24</c:f>
              <c:numCache>
                <c:formatCode>0.000</c:formatCode>
                <c:ptCount val="3"/>
                <c:pt idx="0">
                  <c:v>3.0000000000000001E-3</c:v>
                </c:pt>
                <c:pt idx="1">
                  <c:v>8.72E-2</c:v>
                </c:pt>
                <c:pt idx="2">
                  <c:v>0.81659999999999999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FB9-4432-924F-7A3411B4F47A}"/>
            </c:ext>
          </c:extLst>
        </c:ser>
        <c:ser>
          <c:idx val="2"/>
          <c:order val="2"/>
          <c:tx>
            <c:strRef>
              <c:f>PMMA!$BC$21</c:f>
              <c:strCache>
                <c:ptCount val="1"/>
                <c:pt idx="0">
                  <c:v>1250°C</c:v>
                </c:pt>
              </c:strCache>
            </c:strRef>
          </c:tx>
          <c:spPr>
            <a:ln w="38100" cap="rnd">
              <a:solidFill>
                <a:srgbClr val="F279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  <a:effectLst/>
            </c:spPr>
          </c:marker>
          <c:xVal>
            <c:numRef>
              <c:f>PMMA!$AZ$22:$AZ$24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PMMA!$BC$22:$BC$24</c:f>
              <c:numCache>
                <c:formatCode>0.000</c:formatCode>
                <c:ptCount val="3"/>
                <c:pt idx="0">
                  <c:v>1E-3</c:v>
                </c:pt>
                <c:pt idx="1">
                  <c:v>0.11899999999999999</c:v>
                </c:pt>
                <c:pt idx="2">
                  <c:v>0.84699999999999998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FB9-4432-924F-7A3411B4F47A}"/>
            </c:ext>
          </c:extLst>
        </c:ser>
        <c:ser>
          <c:idx val="3"/>
          <c:order val="3"/>
          <c:tx>
            <c:strRef>
              <c:f>PMMA!$BD$21</c:f>
              <c:strCache>
                <c:ptCount val="1"/>
                <c:pt idx="0">
                  <c:v>1500°C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xVal>
            <c:numRef>
              <c:f>PMMA!$AZ$22:$AZ$24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PMMA!$BD$22:$BD$24</c:f>
              <c:numCache>
                <c:formatCode>0.000</c:formatCode>
                <c:ptCount val="3"/>
                <c:pt idx="0">
                  <c:v>0.01</c:v>
                </c:pt>
                <c:pt idx="1">
                  <c:v>8.2000000000000003E-2</c:v>
                </c:pt>
                <c:pt idx="2">
                  <c:v>0.78583333333333327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FB9-4432-924F-7A3411B4F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398912"/>
        <c:axId val="71400448"/>
      </c:scatterChart>
      <c:valAx>
        <c:axId val="71398912"/>
        <c:scaling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latin typeface="+mn-lt"/>
                  </a:rPr>
                  <a:t>Equivalence </a:t>
                </a:r>
                <a:r>
                  <a:rPr lang="en-US" sz="2000" b="1" dirty="0">
                    <a:latin typeface="+mn-lt"/>
                  </a:rPr>
                  <a:t>Ratio,</a:t>
                </a:r>
                <a:r>
                  <a:rPr lang="en-US" sz="2000" b="1" baseline="0" dirty="0">
                    <a:latin typeface="+mn-lt"/>
                  </a:rPr>
                  <a:t>  </a:t>
                </a:r>
                <a:r>
                  <a:rPr lang="el-GR" sz="2000" b="1" baseline="0" dirty="0">
                    <a:latin typeface="+mn-lt"/>
                  </a:rPr>
                  <a:t>Φ</a:t>
                </a:r>
                <a:endParaRPr lang="en-US" sz="20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14899508572066789"/>
              <c:y val="0.874735790786486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00448"/>
        <c:crosses val="autoZero"/>
        <c:crossBetween val="midCat"/>
        <c:majorUnit val="0.25"/>
      </c:valAx>
      <c:valAx>
        <c:axId val="71400448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CO Yield (g/g)</a:t>
                </a:r>
              </a:p>
            </c:rich>
          </c:tx>
          <c:layout>
            <c:manualLayout>
              <c:xMode val="edge"/>
              <c:yMode val="edge"/>
              <c:x val="2.3389263842019752E-3"/>
              <c:y val="9.137017841475798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98912"/>
        <c:crosses val="autoZero"/>
        <c:crossBetween val="midCat"/>
        <c:majorUnit val="0.2"/>
      </c:valAx>
      <c:spPr>
        <a:noFill/>
        <a:ln w="19050">
          <a:solidFill>
            <a:schemeClr val="tx1">
              <a:lumMod val="95000"/>
              <a:lumOff val="5000"/>
            </a:schemeClr>
          </a:solidFill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7392290724297756"/>
          <c:y val="8.3830944095412644E-3"/>
          <c:w val="0.41226536814477144"/>
          <c:h val="0.70231978063968403"/>
        </c:manualLayout>
      </c:layout>
      <c:overlay val="0"/>
      <c:spPr>
        <a:noFill/>
        <a:ln w="19050">
          <a:solidFill>
            <a:schemeClr val="tx1">
              <a:lumMod val="95000"/>
              <a:lumOff val="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PMMA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1840327487473158"/>
          <c:y val="8.5691496335751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576592698639942"/>
          <c:y val="4.512907830292133E-2"/>
          <c:w val="0.4396104085474164"/>
          <c:h val="0.7292424934770830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Sheet1!$B$44</c:f>
              <c:strCache>
                <c:ptCount val="1"/>
                <c:pt idx="0">
                  <c:v>750ºC </c:v>
                </c:pt>
              </c:strCache>
            </c:strRef>
          </c:tx>
          <c:spPr>
            <a:ln w="38100" cap="rnd">
              <a:solidFill>
                <a:srgbClr val="216CB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  <a:effectLst/>
            </c:spPr>
          </c:marker>
          <c:xVal>
            <c:numRef>
              <c:f>Sheet1!$A$45:$A$47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Sheet1!$B$45:$B$47</c:f>
              <c:numCache>
                <c:formatCode>General</c:formatCode>
                <c:ptCount val="3"/>
                <c:pt idx="0">
                  <c:v>1.2</c:v>
                </c:pt>
                <c:pt idx="1">
                  <c:v>0.33</c:v>
                </c:pt>
                <c:pt idx="2">
                  <c:v>0.34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78-4291-B726-9197096D6426}"/>
            </c:ext>
          </c:extLst>
        </c:ser>
        <c:ser>
          <c:idx val="1"/>
          <c:order val="1"/>
          <c:tx>
            <c:strRef>
              <c:f>Sheet1!$C$44</c:f>
              <c:strCache>
                <c:ptCount val="1"/>
                <c:pt idx="0">
                  <c:v>1000ºC 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xVal>
            <c:numRef>
              <c:f>Sheet1!$A$45:$A$47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Sheet1!$C$45:$C$47</c:f>
              <c:numCache>
                <c:formatCode>General</c:formatCode>
                <c:ptCount val="3"/>
                <c:pt idx="0">
                  <c:v>713</c:v>
                </c:pt>
                <c:pt idx="1">
                  <c:v>22</c:v>
                </c:pt>
                <c:pt idx="2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78-4291-B726-9197096D6426}"/>
            </c:ext>
          </c:extLst>
        </c:ser>
        <c:ser>
          <c:idx val="2"/>
          <c:order val="2"/>
          <c:tx>
            <c:strRef>
              <c:f>Sheet1!$D$44</c:f>
              <c:strCache>
                <c:ptCount val="1"/>
                <c:pt idx="0">
                  <c:v>1250ºC</c:v>
                </c:pt>
              </c:strCache>
            </c:strRef>
          </c:tx>
          <c:spPr>
            <a:ln w="38100" cap="rnd">
              <a:solidFill>
                <a:srgbClr val="FF5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F5050"/>
              </a:solidFill>
              <a:ln w="38100">
                <a:solidFill>
                  <a:srgbClr val="FF5050"/>
                </a:solidFill>
              </a:ln>
              <a:effectLst/>
            </c:spPr>
          </c:marker>
          <c:xVal>
            <c:numRef>
              <c:f>Sheet1!$A$45:$A$47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Sheet1!$D$45:$D$47</c:f>
              <c:numCache>
                <c:formatCode>General</c:formatCode>
                <c:ptCount val="3"/>
                <c:pt idx="0">
                  <c:v>2203</c:v>
                </c:pt>
                <c:pt idx="1">
                  <c:v>16</c:v>
                </c:pt>
                <c:pt idx="2">
                  <c:v>1.1000000000000001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D78-4291-B726-9197096D6426}"/>
            </c:ext>
          </c:extLst>
        </c:ser>
        <c:ser>
          <c:idx val="3"/>
          <c:order val="3"/>
          <c:tx>
            <c:strRef>
              <c:f>Sheet1!$E$44</c:f>
              <c:strCache>
                <c:ptCount val="1"/>
                <c:pt idx="0">
                  <c:v>1500ºC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Sheet1!$A$45:$A$47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Sheet1!$E$45:$E$47</c:f>
              <c:numCache>
                <c:formatCode>General</c:formatCode>
                <c:ptCount val="3"/>
                <c:pt idx="0">
                  <c:v>213</c:v>
                </c:pt>
                <c:pt idx="1">
                  <c:v>24</c:v>
                </c:pt>
                <c:pt idx="2">
                  <c:v>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D78-4291-B726-9197096D6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472544"/>
        <c:axId val="336476808"/>
      </c:scatterChart>
      <c:valAx>
        <c:axId val="336472544"/>
        <c:scaling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Equivalence Ratio</a:t>
                </a:r>
                <a:r>
                  <a:rPr lang="en-US" sz="18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l-GR" sz="18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Φ 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c:rich>
          </c:tx>
          <c:layout>
            <c:manualLayout>
              <c:xMode val="edge"/>
              <c:yMode val="edge"/>
              <c:x val="0.24038430565497496"/>
              <c:y val="0.883052536723296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6476808"/>
        <c:crossesAt val="0.1"/>
        <c:crossBetween val="midCat"/>
        <c:majorUnit val="0.5"/>
      </c:valAx>
      <c:valAx>
        <c:axId val="336476808"/>
        <c:scaling>
          <c:logBase val="10"/>
          <c:orientation val="minMax"/>
          <c:max val="10000"/>
          <c:min val="0.1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6472544"/>
        <c:crosses val="autoZero"/>
        <c:crossBetween val="midCat"/>
      </c:valAx>
      <c:spPr>
        <a:noFill/>
        <a:ln w="22225">
          <a:solidFill>
            <a:schemeClr val="tx1">
              <a:lumMod val="95000"/>
              <a:lumOff val="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66609798775153106"/>
          <c:y val="0.13566288844619401"/>
          <c:w val="0.27277936848802992"/>
          <c:h val="0.81454630785057736"/>
        </c:manualLayout>
      </c:layout>
      <c:overlay val="0"/>
      <c:spPr>
        <a:noFill/>
        <a:ln w="19050">
          <a:solidFill>
            <a:schemeClr val="bg2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PA66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49998531963165621"/>
          <c:y val="9.3226155815800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758619155656389"/>
          <c:y val="4.5962684630526586E-2"/>
          <c:w val="0.75147448729925714"/>
          <c:h val="0.70657905013787115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Sheet1!$B$24</c:f>
              <c:strCache>
                <c:ptCount val="1"/>
                <c:pt idx="0">
                  <c:v>MCC 750ºC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  <a:effectLst/>
            </c:spPr>
          </c:marker>
          <c:xVal>
            <c:numRef>
              <c:f>Sheet1!$A$25:$A$30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Sheet1!$B$25:$B$30</c:f>
              <c:numCache>
                <c:formatCode>General</c:formatCode>
                <c:ptCount val="6"/>
                <c:pt idx="0">
                  <c:v>3.5</c:v>
                </c:pt>
                <c:pt idx="1">
                  <c:v>0.76</c:v>
                </c:pt>
                <c:pt idx="2">
                  <c:v>0.45</c:v>
                </c:pt>
                <c:pt idx="3">
                  <c:v>0.3</c:v>
                </c:pt>
                <c:pt idx="4">
                  <c:v>0.27</c:v>
                </c:pt>
                <c:pt idx="5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F4-4A70-8974-F8B7490000C2}"/>
            </c:ext>
          </c:extLst>
        </c:ser>
        <c:ser>
          <c:idx val="2"/>
          <c:order val="1"/>
          <c:tx>
            <c:strRef>
              <c:f>Sheet1!$C$24</c:f>
              <c:strCache>
                <c:ptCount val="1"/>
                <c:pt idx="0">
                  <c:v>MCC 1000ºC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xVal>
            <c:numRef>
              <c:f>Sheet1!$A$25:$A$30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Sheet1!$C$25:$C$30</c:f>
              <c:numCache>
                <c:formatCode>General</c:formatCode>
                <c:ptCount val="6"/>
                <c:pt idx="0">
                  <c:v>353</c:v>
                </c:pt>
                <c:pt idx="1">
                  <c:v>217</c:v>
                </c:pt>
                <c:pt idx="2">
                  <c:v>38</c:v>
                </c:pt>
                <c:pt idx="3">
                  <c:v>3.2</c:v>
                </c:pt>
                <c:pt idx="4">
                  <c:v>1.2</c:v>
                </c:pt>
                <c:pt idx="5">
                  <c:v>0.54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2F4-4A70-8974-F8B7490000C2}"/>
            </c:ext>
          </c:extLst>
        </c:ser>
        <c:ser>
          <c:idx val="3"/>
          <c:order val="2"/>
          <c:tx>
            <c:strRef>
              <c:f>Sheet1!$D$24</c:f>
              <c:strCache>
                <c:ptCount val="1"/>
                <c:pt idx="0">
                  <c:v>MCC 1250ºC</c:v>
                </c:pt>
              </c:strCache>
            </c:strRef>
          </c:tx>
          <c:spPr>
            <a:ln w="38100" cap="rnd">
              <a:solidFill>
                <a:srgbClr val="FF5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F5050"/>
              </a:solidFill>
              <a:ln w="38100">
                <a:solidFill>
                  <a:srgbClr val="FF5050"/>
                </a:solidFill>
              </a:ln>
              <a:effectLst/>
            </c:spPr>
          </c:marker>
          <c:xVal>
            <c:numRef>
              <c:f>Sheet1!$A$25:$A$30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Sheet1!$D$25:$D$30</c:f>
              <c:numCache>
                <c:formatCode>General</c:formatCode>
                <c:ptCount val="6"/>
                <c:pt idx="0">
                  <c:v>1114</c:v>
                </c:pt>
                <c:pt idx="1">
                  <c:v>1112</c:v>
                </c:pt>
                <c:pt idx="2">
                  <c:v>33</c:v>
                </c:pt>
                <c:pt idx="3">
                  <c:v>3.6</c:v>
                </c:pt>
                <c:pt idx="4">
                  <c:v>1.5</c:v>
                </c:pt>
                <c:pt idx="5">
                  <c:v>0.83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2F4-4A70-8974-F8B7490000C2}"/>
            </c:ext>
          </c:extLst>
        </c:ser>
        <c:ser>
          <c:idx val="4"/>
          <c:order val="3"/>
          <c:tx>
            <c:strRef>
              <c:f>Sheet1!$E$24</c:f>
              <c:strCache>
                <c:ptCount val="1"/>
                <c:pt idx="0">
                  <c:v>MCC 1500ºC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Sheet1!$A$25:$A$30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Sheet1!$E$25:$E$30</c:f>
              <c:numCache>
                <c:formatCode>General</c:formatCode>
                <c:ptCount val="6"/>
                <c:pt idx="0">
                  <c:v>2150</c:v>
                </c:pt>
                <c:pt idx="1">
                  <c:v>2134</c:v>
                </c:pt>
                <c:pt idx="2">
                  <c:v>30</c:v>
                </c:pt>
                <c:pt idx="3">
                  <c:v>2.8</c:v>
                </c:pt>
                <c:pt idx="4">
                  <c:v>1.2</c:v>
                </c:pt>
                <c:pt idx="5">
                  <c:v>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2F4-4A70-8974-F8B749000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472544"/>
        <c:axId val="336476808"/>
      </c:scatterChart>
      <c:valAx>
        <c:axId val="336472544"/>
        <c:scaling>
          <c:orientation val="minMax"/>
          <c:max val="1.7500000000000002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Equivalence Ratio</a:t>
                </a:r>
                <a:r>
                  <a:rPr lang="en-US" sz="18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l-GR" sz="18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Φ 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c:rich>
          </c:tx>
          <c:layout>
            <c:manualLayout>
              <c:xMode val="edge"/>
              <c:yMode val="edge"/>
              <c:x val="0.31569776235597669"/>
              <c:y val="0.8904445536424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6476808"/>
        <c:crossesAt val="0.1"/>
        <c:crossBetween val="midCat"/>
        <c:majorUnit val="0.25"/>
      </c:valAx>
      <c:valAx>
        <c:axId val="336476808"/>
        <c:scaling>
          <c:logBase val="10"/>
          <c:orientation val="minMax"/>
          <c:max val="10000"/>
          <c:min val="0.1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6472544"/>
        <c:crosses val="autoZero"/>
        <c:crossBetween val="midCat"/>
      </c:valAx>
      <c:spPr>
        <a:noFill/>
        <a:ln w="22225">
          <a:solidFill>
            <a:schemeClr val="tx1">
              <a:lumMod val="95000"/>
              <a:lumOff val="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49720828328662309"/>
          <c:y val="7.52925127780080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7791716713377"/>
          <c:y val="4.4101049868766402E-2"/>
          <c:w val="0.75328150718448317"/>
          <c:h val="0.69072213012847083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Sheet1!$B$34</c:f>
              <c:strCache>
                <c:ptCount val="1"/>
                <c:pt idx="0">
                  <c:v>MCC 750ºC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  <a:effectLst/>
            </c:spPr>
          </c:marker>
          <c:xVal>
            <c:numRef>
              <c:f>Sheet1!$A$35:$A$40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Sheet1!$B$35:$B$40</c:f>
              <c:numCache>
                <c:formatCode>General</c:formatCode>
                <c:ptCount val="6"/>
                <c:pt idx="0">
                  <c:v>0.38</c:v>
                </c:pt>
                <c:pt idx="1">
                  <c:v>0.32</c:v>
                </c:pt>
                <c:pt idx="2">
                  <c:v>0.34</c:v>
                </c:pt>
                <c:pt idx="3">
                  <c:v>0.28999999999999998</c:v>
                </c:pt>
                <c:pt idx="4">
                  <c:v>0.45</c:v>
                </c:pt>
                <c:pt idx="5">
                  <c:v>0.42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53-4571-BD7E-3A5932ADD8A8}"/>
            </c:ext>
          </c:extLst>
        </c:ser>
        <c:ser>
          <c:idx val="2"/>
          <c:order val="1"/>
          <c:tx>
            <c:strRef>
              <c:f>Sheet1!$C$34</c:f>
              <c:strCache>
                <c:ptCount val="1"/>
                <c:pt idx="0">
                  <c:v>MCC 1000ºC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xVal>
            <c:numRef>
              <c:f>Sheet1!$A$35:$A$40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Sheet1!$C$35:$C$40</c:f>
              <c:numCache>
                <c:formatCode>General</c:formatCode>
                <c:ptCount val="6"/>
                <c:pt idx="0">
                  <c:v>120</c:v>
                </c:pt>
                <c:pt idx="1">
                  <c:v>67</c:v>
                </c:pt>
                <c:pt idx="2">
                  <c:v>4.2</c:v>
                </c:pt>
                <c:pt idx="3">
                  <c:v>0.71</c:v>
                </c:pt>
                <c:pt idx="4">
                  <c:v>0.48</c:v>
                </c:pt>
                <c:pt idx="5">
                  <c:v>0.41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53-4571-BD7E-3A5932ADD8A8}"/>
            </c:ext>
          </c:extLst>
        </c:ser>
        <c:ser>
          <c:idx val="3"/>
          <c:order val="2"/>
          <c:tx>
            <c:strRef>
              <c:f>Sheet1!$D$34</c:f>
              <c:strCache>
                <c:ptCount val="1"/>
                <c:pt idx="0">
                  <c:v>MCC 1250ºC</c:v>
                </c:pt>
              </c:strCache>
            </c:strRef>
          </c:tx>
          <c:spPr>
            <a:ln w="38100" cap="rnd">
              <a:solidFill>
                <a:srgbClr val="FF5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F5050"/>
              </a:solidFill>
              <a:ln w="38100">
                <a:solidFill>
                  <a:srgbClr val="FF5050"/>
                </a:solidFill>
              </a:ln>
              <a:effectLst/>
            </c:spPr>
          </c:marker>
          <c:xVal>
            <c:numRef>
              <c:f>Sheet1!$A$35:$A$40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Sheet1!$D$35:$D$40</c:f>
              <c:numCache>
                <c:formatCode>General</c:formatCode>
                <c:ptCount val="6"/>
                <c:pt idx="0">
                  <c:v>1090</c:v>
                </c:pt>
                <c:pt idx="1">
                  <c:v>29</c:v>
                </c:pt>
                <c:pt idx="2">
                  <c:v>3.7</c:v>
                </c:pt>
                <c:pt idx="3">
                  <c:v>0.99</c:v>
                </c:pt>
                <c:pt idx="4">
                  <c:v>0.63</c:v>
                </c:pt>
                <c:pt idx="5">
                  <c:v>0.43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853-4571-BD7E-3A5932ADD8A8}"/>
            </c:ext>
          </c:extLst>
        </c:ser>
        <c:ser>
          <c:idx val="4"/>
          <c:order val="3"/>
          <c:tx>
            <c:strRef>
              <c:f>Sheet1!$E$34</c:f>
              <c:strCache>
                <c:ptCount val="1"/>
                <c:pt idx="0">
                  <c:v>MCC 1500ºC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Sheet1!$A$35:$A$40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Sheet1!$E$35:$E$40</c:f>
              <c:numCache>
                <c:formatCode>General</c:formatCode>
                <c:ptCount val="6"/>
                <c:pt idx="0">
                  <c:v>1066</c:v>
                </c:pt>
                <c:pt idx="1">
                  <c:v>44</c:v>
                </c:pt>
                <c:pt idx="2">
                  <c:v>9.6999999999999993</c:v>
                </c:pt>
                <c:pt idx="3">
                  <c:v>2.1</c:v>
                </c:pt>
                <c:pt idx="4">
                  <c:v>1.1000000000000001</c:v>
                </c:pt>
                <c:pt idx="5">
                  <c:v>0.87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853-4571-BD7E-3A5932ADD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472544"/>
        <c:axId val="336476808"/>
      </c:scatterChart>
      <c:valAx>
        <c:axId val="336472544"/>
        <c:scaling>
          <c:orientation val="minMax"/>
          <c:max val="1.7500000000000002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Equivalence Ratio</a:t>
                </a:r>
                <a:r>
                  <a:rPr lang="en-US" sz="18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l-GR" sz="18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Φ 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c:rich>
          </c:tx>
          <c:layout>
            <c:manualLayout>
              <c:xMode val="edge"/>
              <c:yMode val="edge"/>
              <c:x val="0.31860936874416124"/>
              <c:y val="0.878508771929824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6476808"/>
        <c:crossesAt val="0"/>
        <c:crossBetween val="midCat"/>
        <c:majorUnit val="0.25"/>
      </c:valAx>
      <c:valAx>
        <c:axId val="336476808"/>
        <c:scaling>
          <c:logBase val="10"/>
          <c:orientation val="minMax"/>
          <c:max val="10000"/>
          <c:min val="0.1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6472544"/>
        <c:crossesAt val="0"/>
        <c:crossBetween val="midCat"/>
      </c:valAx>
      <c:spPr>
        <a:noFill/>
        <a:ln w="22225">
          <a:solidFill>
            <a:schemeClr val="tx1">
              <a:lumMod val="95000"/>
              <a:lumOff val="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 smtClean="0"/>
              <a:t>SO</a:t>
            </a:r>
            <a:r>
              <a:rPr lang="en-US" sz="2400" baseline="-25000" dirty="0" smtClean="0"/>
              <a:t>2</a:t>
            </a:r>
            <a:r>
              <a:rPr lang="en-US" sz="2400" baseline="0" dirty="0" smtClean="0"/>
              <a:t>*</a:t>
            </a:r>
            <a:endParaRPr lang="en-US" sz="2400" baseline="0" dirty="0"/>
          </a:p>
        </c:rich>
      </c:tx>
      <c:layout>
        <c:manualLayout>
          <c:xMode val="edge"/>
          <c:yMode val="edge"/>
          <c:x val="0.43110434067404901"/>
          <c:y val="7.62056520975113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987021114408048"/>
          <c:y val="2.8269453067938256E-2"/>
          <c:w val="0.60451992919489705"/>
          <c:h val="0.8808561226673233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PPS!$W$65</c:f>
              <c:strCache>
                <c:ptCount val="1"/>
              </c:strCache>
            </c:strRef>
          </c:tx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PPS!$W$66:$W$71</c:f>
            </c:numRef>
          </c:yVal>
          <c:smooth val="1"/>
          <c:extLst>
            <c:ext xmlns:c16="http://schemas.microsoft.com/office/drawing/2014/chart" uri="{C3380CC4-5D6E-409C-BE32-E72D297353CC}">
              <c16:uniqueId val="{00000000-F01A-4187-8EE6-107F578506C8}"/>
            </c:ext>
          </c:extLst>
        </c:ser>
        <c:ser>
          <c:idx val="1"/>
          <c:order val="1"/>
          <c:tx>
            <c:strRef>
              <c:f>PPS!$X$65</c:f>
              <c:strCache>
                <c:ptCount val="1"/>
                <c:pt idx="0">
                  <c:v>750°C (smouldering)</c:v>
                </c:pt>
              </c:strCache>
            </c:strRef>
          </c:tx>
          <c:spPr>
            <a:ln w="38100">
              <a:solidFill>
                <a:srgbClr val="216CB1"/>
              </a:solidFill>
            </a:ln>
          </c:spPr>
          <c:marker>
            <c:symbol val="circle"/>
            <c:size val="9"/>
            <c:spPr>
              <a:solidFill>
                <a:srgbClr val="0070C0"/>
              </a:solidFill>
              <a:ln w="38100">
                <a:solidFill>
                  <a:srgbClr val="216CB1"/>
                </a:solidFill>
              </a:ln>
            </c:spPr>
          </c:marker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PPS!$X$66:$X$71</c:f>
              <c:numCache>
                <c:formatCode>0</c:formatCode>
                <c:ptCount val="6"/>
                <c:pt idx="0">
                  <c:v>392.98062834892175</c:v>
                </c:pt>
                <c:pt idx="1">
                  <c:v>400.31270903524188</c:v>
                </c:pt>
                <c:pt idx="2">
                  <c:v>390.37009929981446</c:v>
                </c:pt>
                <c:pt idx="3">
                  <c:v>374.84524238846308</c:v>
                </c:pt>
                <c:pt idx="4">
                  <c:v>365.32174866351687</c:v>
                </c:pt>
                <c:pt idx="5">
                  <c:v>364.62013357296223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01A-4187-8EE6-107F578506C8}"/>
            </c:ext>
          </c:extLst>
        </c:ser>
        <c:ser>
          <c:idx val="2"/>
          <c:order val="2"/>
          <c:tx>
            <c:strRef>
              <c:f>PPS!$Y$65</c:f>
              <c:strCache>
                <c:ptCount val="1"/>
              </c:strCache>
            </c:strRef>
          </c:tx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PPS!$Y$66:$Y$71</c:f>
            </c:numRef>
          </c:yVal>
          <c:smooth val="1"/>
          <c:extLst>
            <c:ext xmlns:c16="http://schemas.microsoft.com/office/drawing/2014/chart" uri="{C3380CC4-5D6E-409C-BE32-E72D297353CC}">
              <c16:uniqueId val="{00000002-F01A-4187-8EE6-107F578506C8}"/>
            </c:ext>
          </c:extLst>
        </c:ser>
        <c:ser>
          <c:idx val="3"/>
          <c:order val="3"/>
          <c:tx>
            <c:strRef>
              <c:f>PPS!$Z$65</c:f>
              <c:strCache>
                <c:ptCount val="1"/>
                <c:pt idx="0">
                  <c:v>1000°C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PPS!$Z$66:$Z$71</c:f>
              <c:numCache>
                <c:formatCode>0</c:formatCode>
                <c:ptCount val="6"/>
                <c:pt idx="0">
                  <c:v>379.81898328498403</c:v>
                </c:pt>
                <c:pt idx="1">
                  <c:v>422.66382702150031</c:v>
                </c:pt>
                <c:pt idx="2">
                  <c:v>394.32109100910861</c:v>
                </c:pt>
                <c:pt idx="3">
                  <c:v>396.69680638547231</c:v>
                </c:pt>
                <c:pt idx="4">
                  <c:v>397.58893825876345</c:v>
                </c:pt>
                <c:pt idx="5">
                  <c:v>427.17266043498967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01A-4187-8EE6-107F578506C8}"/>
            </c:ext>
          </c:extLst>
        </c:ser>
        <c:ser>
          <c:idx val="4"/>
          <c:order val="4"/>
          <c:tx>
            <c:strRef>
              <c:f>PPS!$AA$65</c:f>
              <c:strCache>
                <c:ptCount val="1"/>
              </c:strCache>
            </c:strRef>
          </c:tx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PPS!$AA$66:$AA$71</c:f>
            </c:numRef>
          </c:yVal>
          <c:smooth val="1"/>
          <c:extLst>
            <c:ext xmlns:c16="http://schemas.microsoft.com/office/drawing/2014/chart" uri="{C3380CC4-5D6E-409C-BE32-E72D297353CC}">
              <c16:uniqueId val="{00000004-F01A-4187-8EE6-107F578506C8}"/>
            </c:ext>
          </c:extLst>
        </c:ser>
        <c:ser>
          <c:idx val="5"/>
          <c:order val="5"/>
          <c:tx>
            <c:strRef>
              <c:f>PPS!$AB$65</c:f>
              <c:strCache>
                <c:ptCount val="1"/>
                <c:pt idx="0">
                  <c:v>1250°C</c:v>
                </c:pt>
              </c:strCache>
            </c:strRef>
          </c:tx>
          <c:spPr>
            <a:ln w="38100">
              <a:solidFill>
                <a:srgbClr val="F27900"/>
              </a:solidFill>
            </a:ln>
          </c:spPr>
          <c:marker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</c:spPr>
          </c:marker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PPS!$AB$66:$AB$71</c:f>
              <c:numCache>
                <c:formatCode>0</c:formatCode>
                <c:ptCount val="6"/>
                <c:pt idx="0">
                  <c:v>410.90270345685724</c:v>
                </c:pt>
                <c:pt idx="1">
                  <c:v>409.66523230233599</c:v>
                </c:pt>
                <c:pt idx="2">
                  <c:v>369.68385091407185</c:v>
                </c:pt>
                <c:pt idx="3">
                  <c:v>358.79576846319452</c:v>
                </c:pt>
                <c:pt idx="4">
                  <c:v>393.0411319987216</c:v>
                </c:pt>
                <c:pt idx="5">
                  <c:v>337.97740657539191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01A-4187-8EE6-107F578506C8}"/>
            </c:ext>
          </c:extLst>
        </c:ser>
        <c:ser>
          <c:idx val="6"/>
          <c:order val="6"/>
          <c:tx>
            <c:strRef>
              <c:f>PPS!$AC$65</c:f>
              <c:strCache>
                <c:ptCount val="1"/>
              </c:strCache>
            </c:strRef>
          </c:tx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PPS!$AC$66:$AC$71</c:f>
            </c:numRef>
          </c:yVal>
          <c:smooth val="1"/>
          <c:extLst>
            <c:ext xmlns:c16="http://schemas.microsoft.com/office/drawing/2014/chart" uri="{C3380CC4-5D6E-409C-BE32-E72D297353CC}">
              <c16:uniqueId val="{00000006-F01A-4187-8EE6-107F578506C8}"/>
            </c:ext>
          </c:extLst>
        </c:ser>
        <c:ser>
          <c:idx val="7"/>
          <c:order val="7"/>
          <c:tx>
            <c:strRef>
              <c:f>PPS!$AD$65</c:f>
              <c:strCache>
                <c:ptCount val="1"/>
                <c:pt idx="0">
                  <c:v>1500°C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9"/>
            <c:spPr>
              <a:solidFill>
                <a:srgbClr val="C00000"/>
              </a:solidFill>
              <a:ln w="38100">
                <a:solidFill>
                  <a:srgbClr val="C30501"/>
                </a:solidFill>
              </a:ln>
            </c:spPr>
          </c:marker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PPS!$AD$66:$AD$71</c:f>
              <c:numCache>
                <c:formatCode>0</c:formatCode>
                <c:ptCount val="6"/>
                <c:pt idx="0">
                  <c:v>412.84186217479805</c:v>
                </c:pt>
                <c:pt idx="1">
                  <c:v>412.71251217307184</c:v>
                </c:pt>
                <c:pt idx="2">
                  <c:v>381.06783964140567</c:v>
                </c:pt>
                <c:pt idx="3">
                  <c:v>394.9688648042673</c:v>
                </c:pt>
                <c:pt idx="4">
                  <c:v>441.59096384095744</c:v>
                </c:pt>
                <c:pt idx="5">
                  <c:v>328.64104064906553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01A-4187-8EE6-107F578506C8}"/>
            </c:ext>
          </c:extLst>
        </c:ser>
        <c:ser>
          <c:idx val="8"/>
          <c:order val="8"/>
          <c:tx>
            <c:strRef>
              <c:f>PPS!$AE$65</c:f>
              <c:strCache>
                <c:ptCount val="1"/>
              </c:strCache>
            </c:strRef>
          </c:tx>
          <c:xVal>
            <c:numRef>
              <c:f>PPS!$V$66:$V$71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PPS!$AE$66:$AE$71</c:f>
            </c:numRef>
          </c:yVal>
          <c:smooth val="1"/>
          <c:extLst>
            <c:ext xmlns:c16="http://schemas.microsoft.com/office/drawing/2014/chart" uri="{C3380CC4-5D6E-409C-BE32-E72D297353CC}">
              <c16:uniqueId val="{00000008-F01A-4187-8EE6-107F57850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582840"/>
        <c:axId val="552211256"/>
      </c:scatterChart>
      <c:valAx>
        <c:axId val="552582840"/>
        <c:scaling>
          <c:orientation val="minMax"/>
          <c:max val="1.75"/>
          <c:min val="0.5"/>
        </c:scaling>
        <c:delete val="0"/>
        <c:axPos val="b"/>
        <c:numFmt formatCode="0.0" sourceLinked="0"/>
        <c:majorTickMark val="cross"/>
        <c:minorTickMark val="none"/>
        <c:tickLblPos val="nextTo"/>
        <c:spPr>
          <a:ln/>
        </c:spPr>
        <c:txPr>
          <a:bodyPr/>
          <a:lstStyle/>
          <a:p>
            <a:pPr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pPr>
            <a:endParaRPr lang="en-US"/>
          </a:p>
        </c:txPr>
        <c:crossAx val="552211256"/>
        <c:crosses val="autoZero"/>
        <c:crossBetween val="midCat"/>
        <c:majorUnit val="0.5"/>
        <c:minorUnit val="0.25"/>
      </c:valAx>
      <c:valAx>
        <c:axId val="552211256"/>
        <c:scaling>
          <c:orientation val="minMax"/>
          <c:max val="5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200" dirty="0"/>
                  <a:t>Yield  (g/kg)</a:t>
                </a:r>
              </a:p>
            </c:rich>
          </c:tx>
          <c:layout>
            <c:manualLayout>
              <c:xMode val="edge"/>
              <c:yMode val="edge"/>
              <c:x val="5.9240307541876938E-2"/>
              <c:y val="0.26900201840367338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spPr>
          <a:ln>
            <a:solidFill>
              <a:schemeClr val="tx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2000" b="1"/>
            </a:pPr>
            <a:endParaRPr lang="en-US"/>
          </a:p>
        </c:txPr>
        <c:crossAx val="552582840"/>
        <c:crossesAt val="0.5"/>
        <c:crossBetween val="midCat"/>
        <c:majorUnit val="100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baseline="0" dirty="0"/>
              <a:t>COS</a:t>
            </a:r>
          </a:p>
        </c:rich>
      </c:tx>
      <c:layout>
        <c:manualLayout>
          <c:xMode val="edge"/>
          <c:yMode val="edge"/>
          <c:x val="0.17520289924665"/>
          <c:y val="5.31756649747951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68965558167614"/>
          <c:y val="6.9613511047182317E-3"/>
          <c:w val="0.80096774193548403"/>
          <c:h val="0.8029164563507320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PPS!$AI$65</c:f>
              <c:strCache>
                <c:ptCount val="1"/>
              </c:strCache>
            </c:strRef>
          </c:tx>
          <c:xVal>
            <c:numRef>
              <c:f>PPS!$AH$66:$AH$71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PPS!$AI$66:$AI$71</c:f>
            </c:numRef>
          </c:yVal>
          <c:smooth val="1"/>
          <c:extLst>
            <c:ext xmlns:c16="http://schemas.microsoft.com/office/drawing/2014/chart" uri="{C3380CC4-5D6E-409C-BE32-E72D297353CC}">
              <c16:uniqueId val="{00000000-3D7C-46EE-BBB8-40899BEFFBA5}"/>
            </c:ext>
          </c:extLst>
        </c:ser>
        <c:ser>
          <c:idx val="1"/>
          <c:order val="1"/>
          <c:tx>
            <c:strRef>
              <c:f>PPS!$AJ$65</c:f>
              <c:strCache>
                <c:ptCount val="1"/>
                <c:pt idx="0">
                  <c:v>750°C (smouldering) </c:v>
                </c:pt>
              </c:strCache>
            </c:strRef>
          </c:tx>
          <c:spPr>
            <a:ln w="38100">
              <a:solidFill>
                <a:srgbClr val="216CB1"/>
              </a:solidFill>
            </a:ln>
          </c:spPr>
          <c:marker>
            <c:symbol val="circle"/>
            <c:size val="9"/>
            <c:spPr>
              <a:solidFill>
                <a:srgbClr val="0070C0"/>
              </a:solidFill>
              <a:ln w="38100">
                <a:solidFill>
                  <a:srgbClr val="216CB1"/>
                </a:solidFill>
              </a:ln>
            </c:spPr>
          </c:marker>
          <c:xVal>
            <c:numRef>
              <c:f>PPS!$AH$66:$AH$71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PPS!$AJ$66:$AJ$71</c:f>
              <c:numCache>
                <c:formatCode>0.0</c:formatCode>
                <c:ptCount val="6"/>
                <c:pt idx="0">
                  <c:v>6.6761663811150402</c:v>
                </c:pt>
                <c:pt idx="1">
                  <c:v>6.3149686154249443</c:v>
                </c:pt>
                <c:pt idx="2">
                  <c:v>6.4061983194706418</c:v>
                </c:pt>
                <c:pt idx="3">
                  <c:v>6.5997669135868735</c:v>
                </c:pt>
                <c:pt idx="4">
                  <c:v>6.6169827283791101</c:v>
                </c:pt>
                <c:pt idx="5">
                  <c:v>6.59102108732045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D7C-46EE-BBB8-40899BEFFBA5}"/>
            </c:ext>
          </c:extLst>
        </c:ser>
        <c:ser>
          <c:idx val="2"/>
          <c:order val="2"/>
          <c:tx>
            <c:strRef>
              <c:f>PPS!$AK$65</c:f>
              <c:strCache>
                <c:ptCount val="1"/>
              </c:strCache>
            </c:strRef>
          </c:tx>
          <c:xVal>
            <c:numRef>
              <c:f>PPS!$AH$66:$AH$71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PPS!$AK$66:$AK$71</c:f>
            </c:numRef>
          </c:yVal>
          <c:smooth val="1"/>
          <c:extLst>
            <c:ext xmlns:c16="http://schemas.microsoft.com/office/drawing/2014/chart" uri="{C3380CC4-5D6E-409C-BE32-E72D297353CC}">
              <c16:uniqueId val="{00000002-3D7C-46EE-BBB8-40899BEFFBA5}"/>
            </c:ext>
          </c:extLst>
        </c:ser>
        <c:ser>
          <c:idx val="3"/>
          <c:order val="3"/>
          <c:tx>
            <c:strRef>
              <c:f>PPS!$AL$65</c:f>
              <c:strCache>
                <c:ptCount val="1"/>
                <c:pt idx="0">
                  <c:v>1000°C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xVal>
            <c:numRef>
              <c:f>PPS!$AH$66:$AH$71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PPS!$AL$66:$AL$71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1.4638648318703994E-2</c:v>
                </c:pt>
                <c:pt idx="3">
                  <c:v>0.46150965395595711</c:v>
                </c:pt>
                <c:pt idx="4">
                  <c:v>0.55991852770233386</c:v>
                </c:pt>
                <c:pt idx="5">
                  <c:v>0.48622445726672842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D7C-46EE-BBB8-40899BEFFBA5}"/>
            </c:ext>
          </c:extLst>
        </c:ser>
        <c:ser>
          <c:idx val="4"/>
          <c:order val="4"/>
          <c:tx>
            <c:strRef>
              <c:f>PPS!$AM$65</c:f>
              <c:strCache>
                <c:ptCount val="1"/>
              </c:strCache>
            </c:strRef>
          </c:tx>
          <c:xVal>
            <c:numRef>
              <c:f>PPS!$AH$66:$AH$71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PPS!$AM$66:$AM$71</c:f>
            </c:numRef>
          </c:yVal>
          <c:smooth val="1"/>
          <c:extLst>
            <c:ext xmlns:c16="http://schemas.microsoft.com/office/drawing/2014/chart" uri="{C3380CC4-5D6E-409C-BE32-E72D297353CC}">
              <c16:uniqueId val="{00000004-3D7C-46EE-BBB8-40899BEFFBA5}"/>
            </c:ext>
          </c:extLst>
        </c:ser>
        <c:ser>
          <c:idx val="5"/>
          <c:order val="5"/>
          <c:tx>
            <c:strRef>
              <c:f>PPS!$AN$65</c:f>
              <c:strCache>
                <c:ptCount val="1"/>
                <c:pt idx="0">
                  <c:v>1250°C</c:v>
                </c:pt>
              </c:strCache>
            </c:strRef>
          </c:tx>
          <c:spPr>
            <a:ln>
              <a:solidFill>
                <a:srgbClr val="F27900"/>
              </a:solidFill>
            </a:ln>
          </c:spPr>
          <c:marker>
            <c:symbol val="circle"/>
            <c:size val="9"/>
            <c:spPr>
              <a:solidFill>
                <a:srgbClr val="F27900"/>
              </a:solidFill>
              <a:ln w="38100">
                <a:solidFill>
                  <a:srgbClr val="F27900"/>
                </a:solidFill>
              </a:ln>
            </c:spPr>
          </c:marker>
          <c:xVal>
            <c:numRef>
              <c:f>PPS!$AH$66:$AH$71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PPS!$AN$66:$AN$71</c:f>
              <c:numCache>
                <c:formatCode>0.0</c:formatCode>
                <c:ptCount val="6"/>
                <c:pt idx="0">
                  <c:v>3.5953306087905359</c:v>
                </c:pt>
                <c:pt idx="1">
                  <c:v>5.2607944942053821</c:v>
                </c:pt>
                <c:pt idx="2">
                  <c:v>5.0656753552054274</c:v>
                </c:pt>
                <c:pt idx="3">
                  <c:v>0.22282406811831548</c:v>
                </c:pt>
                <c:pt idx="4">
                  <c:v>0.49477810952403534</c:v>
                </c:pt>
                <c:pt idx="5">
                  <c:v>2.0628037363608684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D7C-46EE-BBB8-40899BEFFBA5}"/>
            </c:ext>
          </c:extLst>
        </c:ser>
        <c:ser>
          <c:idx val="6"/>
          <c:order val="6"/>
          <c:tx>
            <c:strRef>
              <c:f>PPS!$AO$65</c:f>
              <c:strCache>
                <c:ptCount val="1"/>
              </c:strCache>
            </c:strRef>
          </c:tx>
          <c:xVal>
            <c:numRef>
              <c:f>PPS!$AH$66:$AH$71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PPS!$AO$66:$AO$71</c:f>
            </c:numRef>
          </c:yVal>
          <c:smooth val="1"/>
          <c:extLst>
            <c:ext xmlns:c16="http://schemas.microsoft.com/office/drawing/2014/chart" uri="{C3380CC4-5D6E-409C-BE32-E72D297353CC}">
              <c16:uniqueId val="{00000006-3D7C-46EE-BBB8-40899BEFFBA5}"/>
            </c:ext>
          </c:extLst>
        </c:ser>
        <c:ser>
          <c:idx val="7"/>
          <c:order val="7"/>
          <c:tx>
            <c:strRef>
              <c:f>PPS!$AP$65</c:f>
              <c:strCache>
                <c:ptCount val="1"/>
                <c:pt idx="0">
                  <c:v>1500°C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9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xVal>
            <c:numRef>
              <c:f>PPS!$AH$66:$AH$71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PPS!$AP$66:$AP$71</c:f>
              <c:numCache>
                <c:formatCode>0.0</c:formatCode>
                <c:ptCount val="6"/>
                <c:pt idx="0">
                  <c:v>1.0832434914172244</c:v>
                </c:pt>
                <c:pt idx="1">
                  <c:v>0.58951345165925584</c:v>
                </c:pt>
                <c:pt idx="2">
                  <c:v>6.9752231455902836</c:v>
                </c:pt>
                <c:pt idx="3">
                  <c:v>8.8340416813746465</c:v>
                </c:pt>
                <c:pt idx="4">
                  <c:v>8.8924449606843261</c:v>
                </c:pt>
                <c:pt idx="5">
                  <c:v>10.337150496710908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D7C-46EE-BBB8-40899BEFF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001368"/>
        <c:axId val="552007432"/>
      </c:scatterChart>
      <c:valAx>
        <c:axId val="552001368"/>
        <c:scaling>
          <c:orientation val="minMax"/>
          <c:max val="1.75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200" dirty="0"/>
                  <a:t>Equiv. Ratio, </a:t>
                </a:r>
                <a:r>
                  <a:rPr lang="az-Cyrl-AZ" sz="2200" dirty="0">
                    <a:latin typeface="Book Antiqua"/>
                  </a:rPr>
                  <a:t>Ф</a:t>
                </a:r>
                <a:endParaRPr lang="en-US" sz="2200" dirty="0"/>
              </a:p>
            </c:rich>
          </c:tx>
          <c:layout>
            <c:manualLayout>
              <c:xMode val="edge"/>
              <c:yMode val="edge"/>
              <c:x val="0.128833457674879"/>
              <c:y val="0.89485512617081298"/>
            </c:manualLayout>
          </c:layout>
          <c:overlay val="0"/>
        </c:title>
        <c:numFmt formatCode="0.0" sourceLinked="0"/>
        <c:majorTickMark val="cross"/>
        <c:minorTickMark val="cross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552007432"/>
        <c:crossesAt val="0"/>
        <c:crossBetween val="midCat"/>
        <c:majorUnit val="0.5"/>
        <c:minorUnit val="0.25"/>
      </c:valAx>
      <c:valAx>
        <c:axId val="552007432"/>
        <c:scaling>
          <c:orientation val="minMax"/>
          <c:max val="500"/>
          <c:min val="0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500" b="1" baseline="0">
                <a:solidFill>
                  <a:schemeClr val="bg1"/>
                </a:solidFill>
              </a:defRPr>
            </a:pPr>
            <a:endParaRPr lang="en-US"/>
          </a:p>
        </c:txPr>
        <c:crossAx val="552001368"/>
        <c:crossesAt val="0.5"/>
        <c:crossBetween val="midCat"/>
        <c:majorUnit val="100"/>
      </c:valAx>
      <c:spPr>
        <a:ln w="22225">
          <a:solidFill>
            <a:schemeClr val="tx1"/>
          </a:solidFill>
        </a:ln>
      </c:spPr>
    </c:plotArea>
    <c:legend>
      <c:legendPos val="l"/>
      <c:layout>
        <c:manualLayout>
          <c:xMode val="edge"/>
          <c:yMode val="edge"/>
          <c:x val="0.1213203334442035"/>
          <c:y val="0.2511407763226518"/>
          <c:w val="0.75012729805925094"/>
          <c:h val="0.38739501785925645"/>
        </c:manualLayout>
      </c:layout>
      <c:overlay val="0"/>
      <c:spPr>
        <a:solidFill>
          <a:schemeClr val="bg1"/>
        </a:solidFill>
        <a:ln w="19050">
          <a:solidFill>
            <a:schemeClr val="tx1">
              <a:lumMod val="95000"/>
              <a:lumOff val="5000"/>
            </a:schemeClr>
          </a:solidFill>
        </a:ln>
      </c:spPr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CS</a:t>
            </a:r>
            <a:r>
              <a:rPr lang="en-US" sz="2400" baseline="-25000" dirty="0"/>
              <a:t>2</a:t>
            </a:r>
          </a:p>
        </c:rich>
      </c:tx>
      <c:layout>
        <c:manualLayout>
          <c:xMode val="edge"/>
          <c:yMode val="edge"/>
          <c:x val="0.20827929597035699"/>
          <c:y val="5.24575405828663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2501157943492"/>
          <c:y val="1.01303390414878E-2"/>
          <c:w val="0.79676369999204599"/>
          <c:h val="0.799471173340623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PPS!$AS$65</c:f>
              <c:strCache>
                <c:ptCount val="1"/>
              </c:strCache>
            </c:strRef>
          </c:tx>
          <c:xVal>
            <c:numRef>
              <c:f>PPS!$AR$66:$AR$71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PPS!$AS$66:$AS$71</c:f>
            </c:numRef>
          </c:yVal>
          <c:smooth val="1"/>
          <c:extLst>
            <c:ext xmlns:c16="http://schemas.microsoft.com/office/drawing/2014/chart" uri="{C3380CC4-5D6E-409C-BE32-E72D297353CC}">
              <c16:uniqueId val="{00000000-CF9E-4A29-94AE-AE54A9A0624A}"/>
            </c:ext>
          </c:extLst>
        </c:ser>
        <c:ser>
          <c:idx val="1"/>
          <c:order val="1"/>
          <c:tx>
            <c:strRef>
              <c:f>PPS!$AT$65</c:f>
              <c:strCache>
                <c:ptCount val="1"/>
                <c:pt idx="0">
                  <c:v>750C </c:v>
                </c:pt>
              </c:strCache>
            </c:strRef>
          </c:tx>
          <c:spPr>
            <a:ln>
              <a:solidFill>
                <a:srgbClr val="216CB1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>
                <a:solidFill>
                  <a:srgbClr val="216CB1"/>
                </a:solidFill>
              </a:ln>
            </c:spPr>
          </c:marker>
          <c:xVal>
            <c:numRef>
              <c:f>PPS!$AR$66:$AR$71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PPS!$AT$66:$AT$71</c:f>
              <c:numCache>
                <c:formatCode>0.0</c:formatCode>
                <c:ptCount val="6"/>
                <c:pt idx="0">
                  <c:v>3.7970322587194061</c:v>
                </c:pt>
                <c:pt idx="1">
                  <c:v>4.162520888532053</c:v>
                </c:pt>
                <c:pt idx="2">
                  <c:v>4.8603545658451948</c:v>
                </c:pt>
                <c:pt idx="3">
                  <c:v>5.4601444429438937</c:v>
                </c:pt>
                <c:pt idx="4">
                  <c:v>6.0858308969852937</c:v>
                </c:pt>
                <c:pt idx="5">
                  <c:v>6.7902955465663304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F9E-4A29-94AE-AE54A9A0624A}"/>
            </c:ext>
          </c:extLst>
        </c:ser>
        <c:ser>
          <c:idx val="2"/>
          <c:order val="2"/>
          <c:tx>
            <c:strRef>
              <c:f>PPS!$AU$65</c:f>
              <c:strCache>
                <c:ptCount val="1"/>
              </c:strCache>
            </c:strRef>
          </c:tx>
          <c:xVal>
            <c:numRef>
              <c:f>PPS!$AR$66:$AR$71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PPS!$AU$66:$AU$71</c:f>
            </c:numRef>
          </c:yVal>
          <c:smooth val="1"/>
          <c:extLst>
            <c:ext xmlns:c16="http://schemas.microsoft.com/office/drawing/2014/chart" uri="{C3380CC4-5D6E-409C-BE32-E72D297353CC}">
              <c16:uniqueId val="{00000002-CF9E-4A29-94AE-AE54A9A0624A}"/>
            </c:ext>
          </c:extLst>
        </c:ser>
        <c:ser>
          <c:idx val="3"/>
          <c:order val="3"/>
          <c:tx>
            <c:strRef>
              <c:f>PPS!$AV$65</c:f>
              <c:strCache>
                <c:ptCount val="1"/>
                <c:pt idx="0">
                  <c:v>1000C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xVal>
            <c:numRef>
              <c:f>PPS!$AR$66:$AR$71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PPS!$AV$66:$AV$71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1.1795491705311281</c:v>
                </c:pt>
                <c:pt idx="3">
                  <c:v>6.5407703874048009</c:v>
                </c:pt>
                <c:pt idx="4">
                  <c:v>7.270638772046035</c:v>
                </c:pt>
                <c:pt idx="5">
                  <c:v>0.68582913303178605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F9E-4A29-94AE-AE54A9A0624A}"/>
            </c:ext>
          </c:extLst>
        </c:ser>
        <c:ser>
          <c:idx val="4"/>
          <c:order val="4"/>
          <c:tx>
            <c:strRef>
              <c:f>PPS!$AW$65</c:f>
              <c:strCache>
                <c:ptCount val="1"/>
              </c:strCache>
            </c:strRef>
          </c:tx>
          <c:xVal>
            <c:numRef>
              <c:f>PPS!$AR$66:$AR$71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PPS!$AW$66:$AW$71</c:f>
            </c:numRef>
          </c:yVal>
          <c:smooth val="1"/>
          <c:extLst>
            <c:ext xmlns:c16="http://schemas.microsoft.com/office/drawing/2014/chart" uri="{C3380CC4-5D6E-409C-BE32-E72D297353CC}">
              <c16:uniqueId val="{00000004-CF9E-4A29-94AE-AE54A9A0624A}"/>
            </c:ext>
          </c:extLst>
        </c:ser>
        <c:ser>
          <c:idx val="5"/>
          <c:order val="5"/>
          <c:tx>
            <c:strRef>
              <c:f>PPS!$AX$65</c:f>
              <c:strCache>
                <c:ptCount val="1"/>
                <c:pt idx="0">
                  <c:v>1250C</c:v>
                </c:pt>
              </c:strCache>
            </c:strRef>
          </c:tx>
          <c:spPr>
            <a:ln w="38100">
              <a:solidFill>
                <a:srgbClr val="F27900"/>
              </a:solidFill>
            </a:ln>
          </c:spPr>
          <c:marker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</c:spPr>
          </c:marker>
          <c:xVal>
            <c:numRef>
              <c:f>PPS!$AR$66:$AR$71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PPS!$AX$66:$AX$71</c:f>
              <c:numCache>
                <c:formatCode>0.0</c:formatCode>
                <c:ptCount val="6"/>
                <c:pt idx="0">
                  <c:v>11.8289021070877</c:v>
                </c:pt>
                <c:pt idx="1">
                  <c:v>24.316780311933741</c:v>
                </c:pt>
                <c:pt idx="2">
                  <c:v>33.628782851217068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F9E-4A29-94AE-AE54A9A0624A}"/>
            </c:ext>
          </c:extLst>
        </c:ser>
        <c:ser>
          <c:idx val="6"/>
          <c:order val="6"/>
          <c:tx>
            <c:strRef>
              <c:f>PPS!$AY$65</c:f>
              <c:strCache>
                <c:ptCount val="1"/>
              </c:strCache>
            </c:strRef>
          </c:tx>
          <c:xVal>
            <c:numRef>
              <c:f>PPS!$AR$66:$AR$71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PPS!$AY$66:$AY$71</c:f>
            </c:numRef>
          </c:yVal>
          <c:smooth val="1"/>
          <c:extLst>
            <c:ext xmlns:c16="http://schemas.microsoft.com/office/drawing/2014/chart" uri="{C3380CC4-5D6E-409C-BE32-E72D297353CC}">
              <c16:uniqueId val="{00000006-CF9E-4A29-94AE-AE54A9A0624A}"/>
            </c:ext>
          </c:extLst>
        </c:ser>
        <c:ser>
          <c:idx val="7"/>
          <c:order val="7"/>
          <c:tx>
            <c:strRef>
              <c:f>PPS!$AZ$65</c:f>
              <c:strCache>
                <c:ptCount val="1"/>
                <c:pt idx="0">
                  <c:v>1500C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9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xVal>
            <c:numRef>
              <c:f>PPS!$AR$66:$AR$71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PPS!$AZ$66:$AZ$71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4.8599038860021003E-2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F9E-4A29-94AE-AE54A9A06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082696"/>
        <c:axId val="552086072"/>
      </c:scatterChart>
      <c:valAx>
        <c:axId val="552082696"/>
        <c:scaling>
          <c:orientation val="minMax"/>
          <c:max val="1.75"/>
          <c:min val="0.5"/>
        </c:scaling>
        <c:delete val="0"/>
        <c:axPos val="b"/>
        <c:numFmt formatCode="0.0" sourceLinked="0"/>
        <c:majorTickMark val="cross"/>
        <c:minorTickMark val="cross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552086072"/>
        <c:crosses val="autoZero"/>
        <c:crossBetween val="midCat"/>
        <c:majorUnit val="0.5"/>
        <c:minorUnit val="0.25"/>
      </c:valAx>
      <c:valAx>
        <c:axId val="552086072"/>
        <c:scaling>
          <c:orientation val="minMax"/>
          <c:max val="500"/>
          <c:min val="0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800" b="1">
                <a:solidFill>
                  <a:schemeClr val="bg1"/>
                </a:solidFill>
              </a:defRPr>
            </a:pPr>
            <a:endParaRPr lang="en-US"/>
          </a:p>
        </c:txPr>
        <c:crossAx val="552082696"/>
        <c:crossesAt val="0.5"/>
        <c:crossBetween val="midCat"/>
        <c:majorUnit val="100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 smtClean="0"/>
              <a:t>HCN* </a:t>
            </a:r>
            <a:endParaRPr lang="en-US" sz="2400" dirty="0"/>
          </a:p>
        </c:rich>
      </c:tx>
      <c:layout>
        <c:manualLayout>
          <c:xMode val="edge"/>
          <c:yMode val="edge"/>
          <c:x val="0.39426975542911302"/>
          <c:y val="4.35341011478043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261463289669098"/>
          <c:y val="2.7879108395032701E-2"/>
          <c:w val="0.63323415658349202"/>
          <c:h val="0.8099858972852279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'!$W$76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'!$W$77:$W$82</c:f>
            </c:numRef>
          </c:yVal>
          <c:smooth val="1"/>
          <c:extLst>
            <c:ext xmlns:c16="http://schemas.microsoft.com/office/drawing/2014/chart" uri="{C3380CC4-5D6E-409C-BE32-E72D297353CC}">
              <c16:uniqueId val="{00000000-9D5C-4779-A5C5-CDE6EB82CB50}"/>
            </c:ext>
          </c:extLst>
        </c:ser>
        <c:ser>
          <c:idx val="1"/>
          <c:order val="1"/>
          <c:tx>
            <c:strRef>
              <c:f>'PA66 '!$X$76</c:f>
              <c:strCache>
                <c:ptCount val="1"/>
                <c:pt idx="0">
                  <c:v>750C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 w="38100">
                <a:solidFill>
                  <a:srgbClr val="216CB1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'!$X$77:$X$82</c:f>
              <c:numCache>
                <c:formatCode>0.0</c:formatCode>
                <c:ptCount val="6"/>
                <c:pt idx="0">
                  <c:v>60.96380287341298</c:v>
                </c:pt>
                <c:pt idx="1">
                  <c:v>109.2382698391841</c:v>
                </c:pt>
                <c:pt idx="2">
                  <c:v>116.17800440351307</c:v>
                </c:pt>
                <c:pt idx="3">
                  <c:v>111.61004055346694</c:v>
                </c:pt>
                <c:pt idx="4">
                  <c:v>102.53077093670547</c:v>
                </c:pt>
                <c:pt idx="5">
                  <c:v>96.771766808883811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D5C-4779-A5C5-CDE6EB82CB50}"/>
            </c:ext>
          </c:extLst>
        </c:ser>
        <c:ser>
          <c:idx val="2"/>
          <c:order val="2"/>
          <c:tx>
            <c:strRef>
              <c:f>'PA66 '!$Y$76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'!$Y$77:$Y$82</c:f>
            </c:numRef>
          </c:yVal>
          <c:smooth val="1"/>
          <c:extLst>
            <c:ext xmlns:c16="http://schemas.microsoft.com/office/drawing/2014/chart" uri="{C3380CC4-5D6E-409C-BE32-E72D297353CC}">
              <c16:uniqueId val="{00000002-9D5C-4779-A5C5-CDE6EB82CB50}"/>
            </c:ext>
          </c:extLst>
        </c:ser>
        <c:ser>
          <c:idx val="3"/>
          <c:order val="3"/>
          <c:tx>
            <c:strRef>
              <c:f>'PA66 '!$Z$76</c:f>
              <c:strCache>
                <c:ptCount val="1"/>
                <c:pt idx="0">
                  <c:v>1000C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errBars>
            <c:errDir val="y"/>
            <c:errBarType val="both"/>
            <c:errValType val="fixedVal"/>
            <c:noEndCap val="0"/>
            <c:val val="1"/>
          </c:errBars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'!$Z$77:$Z$82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6.4566654731017756</c:v>
                </c:pt>
                <c:pt idx="3">
                  <c:v>60.931760153913224</c:v>
                </c:pt>
                <c:pt idx="4">
                  <c:v>81.349937236659343</c:v>
                </c:pt>
                <c:pt idx="5">
                  <c:v>125.91559123175666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D5C-4779-A5C5-CDE6EB82CB50}"/>
            </c:ext>
          </c:extLst>
        </c:ser>
        <c:ser>
          <c:idx val="4"/>
          <c:order val="4"/>
          <c:tx>
            <c:strRef>
              <c:f>'PA66 '!$AA$76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'!$AA$77:$AA$82</c:f>
            </c:numRef>
          </c:yVal>
          <c:smooth val="1"/>
          <c:extLst>
            <c:ext xmlns:c16="http://schemas.microsoft.com/office/drawing/2014/chart" uri="{C3380CC4-5D6E-409C-BE32-E72D297353CC}">
              <c16:uniqueId val="{00000004-9D5C-4779-A5C5-CDE6EB82CB50}"/>
            </c:ext>
          </c:extLst>
        </c:ser>
        <c:ser>
          <c:idx val="5"/>
          <c:order val="5"/>
          <c:tx>
            <c:strRef>
              <c:f>'PA66 '!$AB$76</c:f>
              <c:strCache>
                <c:ptCount val="1"/>
                <c:pt idx="0">
                  <c:v>1250C</c:v>
                </c:pt>
              </c:strCache>
            </c:strRef>
          </c:tx>
          <c:spPr>
            <a:ln w="38100">
              <a:solidFill>
                <a:srgbClr val="FF9933"/>
              </a:solidFill>
            </a:ln>
          </c:spPr>
          <c:marker>
            <c:spPr>
              <a:solidFill>
                <a:srgbClr val="FF9933"/>
              </a:solidFill>
              <a:ln w="9525">
                <a:solidFill>
                  <a:srgbClr val="FF5050"/>
                </a:solidFill>
              </a:ln>
            </c:spPr>
          </c:marker>
          <c:dPt>
            <c:idx val="4"/>
            <c:marker>
              <c:spPr>
                <a:solidFill>
                  <a:srgbClr val="FF9933"/>
                </a:solidFill>
                <a:ln w="9525">
                  <a:solidFill>
                    <a:srgbClr val="FF9933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E12-492C-9C39-A17A7CAA0AFE}"/>
              </c:ext>
            </c:extLst>
          </c:dPt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'!$AB$77:$AB$82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8.2618509743472845</c:v>
                </c:pt>
                <c:pt idx="3">
                  <c:v>67.264798371665464</c:v>
                </c:pt>
                <c:pt idx="4">
                  <c:v>99.721944609033486</c:v>
                </c:pt>
                <c:pt idx="5">
                  <c:v>139.00379315766568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D5C-4779-A5C5-CDE6EB82CB50}"/>
            </c:ext>
          </c:extLst>
        </c:ser>
        <c:ser>
          <c:idx val="6"/>
          <c:order val="6"/>
          <c:tx>
            <c:strRef>
              <c:f>'PA66 '!$AC$76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'!$AC$77:$AC$82</c:f>
            </c:numRef>
          </c:yVal>
          <c:smooth val="1"/>
          <c:extLst>
            <c:ext xmlns:c16="http://schemas.microsoft.com/office/drawing/2014/chart" uri="{C3380CC4-5D6E-409C-BE32-E72D297353CC}">
              <c16:uniqueId val="{00000006-9D5C-4779-A5C5-CDE6EB82CB50}"/>
            </c:ext>
          </c:extLst>
        </c:ser>
        <c:ser>
          <c:idx val="7"/>
          <c:order val="7"/>
          <c:tx>
            <c:strRef>
              <c:f>'PA66 '!$AD$76</c:f>
              <c:strCache>
                <c:ptCount val="1"/>
                <c:pt idx="0">
                  <c:v>1500C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'!$AD$77:$AD$82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8.338953554085915</c:v>
                </c:pt>
                <c:pt idx="5">
                  <c:v>31.762765114741832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D5C-4779-A5C5-CDE6EB82C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1915752"/>
        <c:axId val="551737384"/>
      </c:scatterChart>
      <c:valAx>
        <c:axId val="551915752"/>
        <c:scaling>
          <c:orientation val="minMax"/>
          <c:max val="1.75"/>
          <c:min val="0.5"/>
        </c:scaling>
        <c:delete val="0"/>
        <c:axPos val="b"/>
        <c:numFmt formatCode="0.0" sourceLinked="0"/>
        <c:majorTickMark val="cross"/>
        <c:minorTickMark val="cross"/>
        <c:tickLblPos val="nextTo"/>
        <c:txPr>
          <a:bodyPr/>
          <a:lstStyle/>
          <a:p>
            <a:pPr>
              <a:defRPr sz="2000" b="1" baseline="0"/>
            </a:pPr>
            <a:endParaRPr lang="en-US"/>
          </a:p>
        </c:txPr>
        <c:crossAx val="551737384"/>
        <c:crosses val="autoZero"/>
        <c:crossBetween val="midCat"/>
        <c:majorUnit val="0.5"/>
        <c:minorUnit val="0.25"/>
      </c:valAx>
      <c:valAx>
        <c:axId val="551737384"/>
        <c:scaling>
          <c:orientation val="minMax"/>
          <c:max val="14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Yield  </a:t>
                </a:r>
                <a:r>
                  <a:rPr lang="en-US" sz="2000" baseline="0" dirty="0" smtClean="0"/>
                  <a:t> </a:t>
                </a:r>
                <a:r>
                  <a:rPr lang="en-US" sz="2000" baseline="0" dirty="0"/>
                  <a:t>(g/kg)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4.9232119152131104E-3"/>
              <c:y val="0.321465702981157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chemeClr val="tx1">
                <a:lumMod val="95000"/>
                <a:lumOff val="5000"/>
              </a:schemeClr>
            </a:solidFill>
          </a:ln>
        </c:spPr>
        <c:txPr>
          <a:bodyPr/>
          <a:lstStyle/>
          <a:p>
            <a:pPr>
              <a:defRPr sz="2000" b="1" baseline="0"/>
            </a:pPr>
            <a:endParaRPr lang="en-US"/>
          </a:p>
        </c:txPr>
        <c:crossAx val="551915752"/>
        <c:crossesAt val="0.5"/>
        <c:crossBetween val="midCat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 w="38100">
      <a:noFill/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N</a:t>
            </a:r>
            <a:r>
              <a:rPr lang="en-US" sz="2400" baseline="-25000"/>
              <a:t>2</a:t>
            </a:r>
            <a:r>
              <a:rPr lang="en-US" sz="2400"/>
              <a:t>O</a:t>
            </a:r>
          </a:p>
        </c:rich>
      </c:tx>
      <c:layout>
        <c:manualLayout>
          <c:xMode val="edge"/>
          <c:yMode val="edge"/>
          <c:x val="0.16926094424912599"/>
          <c:y val="2.8742666357881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0755541416913305E-2"/>
          <c:y val="1.06617647058824E-2"/>
          <c:w val="0.77436142539133701"/>
          <c:h val="0.804001659719005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'!$W$76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'!$W$77:$W$82</c:f>
            </c:numRef>
          </c:yVal>
          <c:smooth val="1"/>
          <c:extLst>
            <c:ext xmlns:c16="http://schemas.microsoft.com/office/drawing/2014/chart" uri="{C3380CC4-5D6E-409C-BE32-E72D297353CC}">
              <c16:uniqueId val="{00000000-865F-4C16-B870-20855BC71153}"/>
            </c:ext>
          </c:extLst>
        </c:ser>
        <c:ser>
          <c:idx val="2"/>
          <c:order val="1"/>
          <c:tx>
            <c:strRef>
              <c:f>'PA66 '!$Y$76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'!$Y$77:$Y$82</c:f>
            </c:numRef>
          </c:yVal>
          <c:smooth val="1"/>
          <c:extLst>
            <c:ext xmlns:c16="http://schemas.microsoft.com/office/drawing/2014/chart" uri="{C3380CC4-5D6E-409C-BE32-E72D297353CC}">
              <c16:uniqueId val="{00000001-865F-4C16-B870-20855BC71153}"/>
            </c:ext>
          </c:extLst>
        </c:ser>
        <c:ser>
          <c:idx val="4"/>
          <c:order val="2"/>
          <c:tx>
            <c:strRef>
              <c:f>'PA66 '!$AA$76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'!$AA$77:$AA$82</c:f>
            </c:numRef>
          </c:yVal>
          <c:smooth val="1"/>
          <c:extLst>
            <c:ext xmlns:c16="http://schemas.microsoft.com/office/drawing/2014/chart" uri="{C3380CC4-5D6E-409C-BE32-E72D297353CC}">
              <c16:uniqueId val="{00000002-865F-4C16-B870-20855BC71153}"/>
            </c:ext>
          </c:extLst>
        </c:ser>
        <c:ser>
          <c:idx val="6"/>
          <c:order val="3"/>
          <c:tx>
            <c:strRef>
              <c:f>'PA66 '!$AC$76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'!$AC$77:$AC$82</c:f>
            </c:numRef>
          </c:yVal>
          <c:smooth val="1"/>
          <c:extLst>
            <c:ext xmlns:c16="http://schemas.microsoft.com/office/drawing/2014/chart" uri="{C3380CC4-5D6E-409C-BE32-E72D297353CC}">
              <c16:uniqueId val="{00000003-865F-4C16-B870-20855BC71153}"/>
            </c:ext>
          </c:extLst>
        </c:ser>
        <c:ser>
          <c:idx val="8"/>
          <c:order val="4"/>
          <c:tx>
            <c:strRef>
              <c:f>'PA66 '!$AE$76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'!$AE$77:$AE$82</c:f>
            </c:numRef>
          </c:yVal>
          <c:smooth val="1"/>
          <c:extLst>
            <c:ext xmlns:c16="http://schemas.microsoft.com/office/drawing/2014/chart" uri="{C3380CC4-5D6E-409C-BE32-E72D297353CC}">
              <c16:uniqueId val="{00000004-865F-4C16-B870-20855BC71153}"/>
            </c:ext>
          </c:extLst>
        </c:ser>
        <c:ser>
          <c:idx val="9"/>
          <c:order val="5"/>
          <c:tx>
            <c:strRef>
              <c:f>'PA66 '!$AF$76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'!$AF$77:$AF$82</c:f>
            </c:numRef>
          </c:yVal>
          <c:smooth val="1"/>
          <c:extLst>
            <c:ext xmlns:c16="http://schemas.microsoft.com/office/drawing/2014/chart" uri="{C3380CC4-5D6E-409C-BE32-E72D297353CC}">
              <c16:uniqueId val="{00000005-865F-4C16-B870-20855BC71153}"/>
            </c:ext>
          </c:extLst>
        </c:ser>
        <c:ser>
          <c:idx val="10"/>
          <c:order val="6"/>
          <c:tx>
            <c:strRef>
              <c:f>'PA66 '!$AG$76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'!$AG$77:$AG$82</c:f>
            </c:numRef>
          </c:yVal>
          <c:smooth val="1"/>
          <c:extLst>
            <c:ext xmlns:c16="http://schemas.microsoft.com/office/drawing/2014/chart" uri="{C3380CC4-5D6E-409C-BE32-E72D297353CC}">
              <c16:uniqueId val="{00000006-865F-4C16-B870-20855BC71153}"/>
            </c:ext>
          </c:extLst>
        </c:ser>
        <c:ser>
          <c:idx val="11"/>
          <c:order val="7"/>
          <c:tx>
            <c:strRef>
              <c:f>'PA66 '!$AH$76</c:f>
              <c:strCache>
                <c:ptCount val="1"/>
                <c:pt idx="0">
                  <c:v>PHI</c:v>
                </c:pt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'!$AH$77:$AH$82</c:f>
            </c:numRef>
          </c:yVal>
          <c:smooth val="1"/>
          <c:extLst>
            <c:ext xmlns:c16="http://schemas.microsoft.com/office/drawing/2014/chart" uri="{C3380CC4-5D6E-409C-BE32-E72D297353CC}">
              <c16:uniqueId val="{00000007-865F-4C16-B870-20855BC71153}"/>
            </c:ext>
          </c:extLst>
        </c:ser>
        <c:ser>
          <c:idx val="12"/>
          <c:order val="8"/>
          <c:tx>
            <c:strRef>
              <c:f>'PA66 '!$AI$76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'!$AI$77:$AI$82</c:f>
            </c:numRef>
          </c:yVal>
          <c:smooth val="1"/>
          <c:extLst>
            <c:ext xmlns:c16="http://schemas.microsoft.com/office/drawing/2014/chart" uri="{C3380CC4-5D6E-409C-BE32-E72D297353CC}">
              <c16:uniqueId val="{00000008-865F-4C16-B870-20855BC71153}"/>
            </c:ext>
          </c:extLst>
        </c:ser>
        <c:ser>
          <c:idx val="14"/>
          <c:order val="9"/>
          <c:tx>
            <c:strRef>
              <c:f>'PA66 '!$AK$76</c:f>
              <c:strCache>
                <c:ptCount val="1"/>
                <c:pt idx="0">
                  <c:v>750C N2O</c:v>
                </c:pt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'!$AK$77:$AK$82</c:f>
            </c:numRef>
          </c:yVal>
          <c:smooth val="1"/>
          <c:extLst>
            <c:ext xmlns:c16="http://schemas.microsoft.com/office/drawing/2014/chart" uri="{C3380CC4-5D6E-409C-BE32-E72D297353CC}">
              <c16:uniqueId val="{00000009-865F-4C16-B870-20855BC71153}"/>
            </c:ext>
          </c:extLst>
        </c:ser>
        <c:ser>
          <c:idx val="15"/>
          <c:order val="10"/>
          <c:tx>
            <c:strRef>
              <c:f>'PA66 '!$AL$76</c:f>
              <c:strCache>
                <c:ptCount val="1"/>
                <c:pt idx="0">
                  <c:v>750C 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'!$AL$77:$AL$82</c:f>
              <c:numCache>
                <c:formatCode>0.0</c:formatCode>
                <c:ptCount val="6"/>
                <c:pt idx="0">
                  <c:v>45.201343982559976</c:v>
                </c:pt>
                <c:pt idx="1">
                  <c:v>32.594138084945307</c:v>
                </c:pt>
                <c:pt idx="2">
                  <c:v>22.122000230513091</c:v>
                </c:pt>
                <c:pt idx="3">
                  <c:v>19.394873656618362</c:v>
                </c:pt>
                <c:pt idx="4">
                  <c:v>16.995575292022473</c:v>
                </c:pt>
                <c:pt idx="5">
                  <c:v>15.645199099771034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865F-4C16-B870-20855BC71153}"/>
            </c:ext>
          </c:extLst>
        </c:ser>
        <c:ser>
          <c:idx val="16"/>
          <c:order val="11"/>
          <c:tx>
            <c:strRef>
              <c:f>'PA66 '!$AM$76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'!$AM$77:$AM$82</c:f>
            </c:numRef>
          </c:yVal>
          <c:smooth val="1"/>
          <c:extLst>
            <c:ext xmlns:c16="http://schemas.microsoft.com/office/drawing/2014/chart" uri="{C3380CC4-5D6E-409C-BE32-E72D297353CC}">
              <c16:uniqueId val="{0000000B-865F-4C16-B870-20855BC71153}"/>
            </c:ext>
          </c:extLst>
        </c:ser>
        <c:ser>
          <c:idx val="17"/>
          <c:order val="12"/>
          <c:tx>
            <c:strRef>
              <c:f>'PA66 '!$AN$76</c:f>
              <c:strCache>
                <c:ptCount val="1"/>
                <c:pt idx="0">
                  <c:v>1000C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'!$AN$77:$AN$82</c:f>
              <c:numCache>
                <c:formatCode>0.0</c:formatCode>
                <c:ptCount val="6"/>
                <c:pt idx="0">
                  <c:v>15.561556836287913</c:v>
                </c:pt>
                <c:pt idx="1">
                  <c:v>22.927219387414077</c:v>
                </c:pt>
                <c:pt idx="2">
                  <c:v>2.8094540191674069</c:v>
                </c:pt>
                <c:pt idx="3">
                  <c:v>0.86438274394232628</c:v>
                </c:pt>
                <c:pt idx="4">
                  <c:v>1.929963516536118</c:v>
                </c:pt>
                <c:pt idx="5">
                  <c:v>1.8692267811329883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865F-4C16-B870-20855BC71153}"/>
            </c:ext>
          </c:extLst>
        </c:ser>
        <c:ser>
          <c:idx val="18"/>
          <c:order val="13"/>
          <c:tx>
            <c:strRef>
              <c:f>'PA66 '!$AO$76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'!$AO$77:$AO$82</c:f>
            </c:numRef>
          </c:yVal>
          <c:smooth val="1"/>
          <c:extLst>
            <c:ext xmlns:c16="http://schemas.microsoft.com/office/drawing/2014/chart" uri="{C3380CC4-5D6E-409C-BE32-E72D297353CC}">
              <c16:uniqueId val="{0000000D-865F-4C16-B870-20855BC71153}"/>
            </c:ext>
          </c:extLst>
        </c:ser>
        <c:ser>
          <c:idx val="19"/>
          <c:order val="14"/>
          <c:tx>
            <c:strRef>
              <c:f>'PA66 '!$AP$76</c:f>
              <c:strCache>
                <c:ptCount val="1"/>
                <c:pt idx="0">
                  <c:v>1250C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'!$AP$77:$AP$82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0.5654511974539661</c:v>
                </c:pt>
                <c:pt idx="4">
                  <c:v>0.70487271083285119</c:v>
                </c:pt>
                <c:pt idx="5">
                  <c:v>0.72049766549281857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865F-4C16-B870-20855BC71153}"/>
            </c:ext>
          </c:extLst>
        </c:ser>
        <c:ser>
          <c:idx val="20"/>
          <c:order val="15"/>
          <c:tx>
            <c:strRef>
              <c:f>'PA66 '!$AQ$76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'!$AQ$77:$AQ$82</c:f>
            </c:numRef>
          </c:yVal>
          <c:smooth val="1"/>
          <c:extLst>
            <c:ext xmlns:c16="http://schemas.microsoft.com/office/drawing/2014/chart" uri="{C3380CC4-5D6E-409C-BE32-E72D297353CC}">
              <c16:uniqueId val="{0000000F-865F-4C16-B870-20855BC71153}"/>
            </c:ext>
          </c:extLst>
        </c:ser>
        <c:ser>
          <c:idx val="21"/>
          <c:order val="16"/>
          <c:tx>
            <c:strRef>
              <c:f>'PA66 '!$AR$76</c:f>
              <c:strCache>
                <c:ptCount val="1"/>
                <c:pt idx="0">
                  <c:v>1500C</c:v>
                </c:pt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'!$AR$77:$AR$82</c:f>
            </c:numRef>
          </c:yVal>
          <c:smooth val="1"/>
          <c:extLst>
            <c:ext xmlns:c16="http://schemas.microsoft.com/office/drawing/2014/chart" uri="{C3380CC4-5D6E-409C-BE32-E72D297353CC}">
              <c16:uniqueId val="{00000010-865F-4C16-B870-20855BC71153}"/>
            </c:ext>
          </c:extLst>
        </c:ser>
        <c:ser>
          <c:idx val="22"/>
          <c:order val="17"/>
          <c:tx>
            <c:strRef>
              <c:f>'PA66 '!$AS$76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'!$AS$77:$AS$82</c:f>
            </c:numRef>
          </c:yVal>
          <c:smooth val="1"/>
          <c:extLst>
            <c:ext xmlns:c16="http://schemas.microsoft.com/office/drawing/2014/chart" uri="{C3380CC4-5D6E-409C-BE32-E72D297353CC}">
              <c16:uniqueId val="{00000011-865F-4C16-B870-20855BC71153}"/>
            </c:ext>
          </c:extLst>
        </c:ser>
        <c:ser>
          <c:idx val="23"/>
          <c:order val="18"/>
          <c:tx>
            <c:strRef>
              <c:f>'PA66 '!$AT$76</c:f>
              <c:strCache>
                <c:ptCount val="1"/>
                <c:pt idx="0">
                  <c:v>1500C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'!$AT$77:$AT$82</c:f>
              <c:numCache>
                <c:formatCode>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0.42420944748668732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865F-4C16-B870-20855BC71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359528"/>
        <c:axId val="552365176"/>
      </c:scatterChart>
      <c:valAx>
        <c:axId val="552359528"/>
        <c:scaling>
          <c:orientation val="minMax"/>
          <c:max val="1.75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aseline="0" dirty="0"/>
                  <a:t>Equiv. Ratio, </a:t>
                </a:r>
                <a:r>
                  <a:rPr lang="az-Cyrl-AZ" sz="2000" baseline="0" dirty="0">
                    <a:latin typeface="Book Antiqua"/>
                  </a:rPr>
                  <a:t>Ф</a:t>
                </a:r>
                <a:endParaRPr lang="en-US" sz="2000" baseline="0" dirty="0"/>
              </a:p>
            </c:rich>
          </c:tx>
          <c:layout>
            <c:manualLayout>
              <c:xMode val="edge"/>
              <c:yMode val="edge"/>
              <c:x val="0.19808913698978001"/>
              <c:y val="0.91958254273832396"/>
            </c:manualLayout>
          </c:layout>
          <c:overlay val="0"/>
        </c:title>
        <c:numFmt formatCode="0.0" sourceLinked="0"/>
        <c:majorTickMark val="cross"/>
        <c:minorTickMark val="cross"/>
        <c:tickLblPos val="nextTo"/>
        <c:txPr>
          <a:bodyPr/>
          <a:lstStyle/>
          <a:p>
            <a:pPr>
              <a:defRPr sz="2000" b="1" baseline="0"/>
            </a:pPr>
            <a:endParaRPr lang="en-US"/>
          </a:p>
        </c:txPr>
        <c:crossAx val="552365176"/>
        <c:crosses val="autoZero"/>
        <c:crossBetween val="midCat"/>
        <c:majorUnit val="0.5"/>
        <c:minorUnit val="0.25"/>
      </c:valAx>
      <c:valAx>
        <c:axId val="552365176"/>
        <c:scaling>
          <c:orientation val="minMax"/>
          <c:max val="140"/>
          <c:min val="0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600" baseline="0">
                <a:solidFill>
                  <a:schemeClr val="bg1"/>
                </a:solidFill>
              </a:defRPr>
            </a:pPr>
            <a:endParaRPr lang="en-US"/>
          </a:p>
        </c:txPr>
        <c:crossAx val="552359528"/>
        <c:crossesAt val="0.5"/>
        <c:crossBetween val="midCat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NO</a:t>
            </a:r>
          </a:p>
        </c:rich>
      </c:tx>
      <c:layout>
        <c:manualLayout>
          <c:xMode val="edge"/>
          <c:yMode val="edge"/>
          <c:x val="0.18144351258626401"/>
          <c:y val="3.46626026585385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8142857142857106E-2"/>
          <c:y val="1.1693548387096801E-2"/>
          <c:w val="0.74276190476190396"/>
          <c:h val="0.8776562103124210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'!$W$76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'!$W$77:$W$82</c:f>
            </c:numRef>
          </c:yVal>
          <c:smooth val="1"/>
          <c:extLst>
            <c:ext xmlns:c16="http://schemas.microsoft.com/office/drawing/2014/chart" uri="{C3380CC4-5D6E-409C-BE32-E72D297353CC}">
              <c16:uniqueId val="{00000000-0935-441A-855E-7BDE1F0B8950}"/>
            </c:ext>
          </c:extLst>
        </c:ser>
        <c:ser>
          <c:idx val="2"/>
          <c:order val="1"/>
          <c:tx>
            <c:strRef>
              <c:f>'PA66 '!$Y$76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'!$Y$77:$Y$82</c:f>
            </c:numRef>
          </c:yVal>
          <c:smooth val="1"/>
          <c:extLst>
            <c:ext xmlns:c16="http://schemas.microsoft.com/office/drawing/2014/chart" uri="{C3380CC4-5D6E-409C-BE32-E72D297353CC}">
              <c16:uniqueId val="{00000001-0935-441A-855E-7BDE1F0B8950}"/>
            </c:ext>
          </c:extLst>
        </c:ser>
        <c:ser>
          <c:idx val="4"/>
          <c:order val="2"/>
          <c:tx>
            <c:strRef>
              <c:f>'PA66 '!$AA$76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'!$AA$77:$AA$82</c:f>
            </c:numRef>
          </c:yVal>
          <c:smooth val="1"/>
          <c:extLst>
            <c:ext xmlns:c16="http://schemas.microsoft.com/office/drawing/2014/chart" uri="{C3380CC4-5D6E-409C-BE32-E72D297353CC}">
              <c16:uniqueId val="{00000002-0935-441A-855E-7BDE1F0B8950}"/>
            </c:ext>
          </c:extLst>
        </c:ser>
        <c:ser>
          <c:idx val="6"/>
          <c:order val="3"/>
          <c:tx>
            <c:strRef>
              <c:f>'PA66 '!$AC$76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'!$AC$77:$AC$82</c:f>
            </c:numRef>
          </c:yVal>
          <c:smooth val="1"/>
          <c:extLst>
            <c:ext xmlns:c16="http://schemas.microsoft.com/office/drawing/2014/chart" uri="{C3380CC4-5D6E-409C-BE32-E72D297353CC}">
              <c16:uniqueId val="{00000003-0935-441A-855E-7BDE1F0B8950}"/>
            </c:ext>
          </c:extLst>
        </c:ser>
        <c:ser>
          <c:idx val="8"/>
          <c:order val="4"/>
          <c:tx>
            <c:strRef>
              <c:f>'PA66 '!$AE$76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'!$AE$77:$AE$82</c:f>
            </c:numRef>
          </c:yVal>
          <c:smooth val="1"/>
          <c:extLst>
            <c:ext xmlns:c16="http://schemas.microsoft.com/office/drawing/2014/chart" uri="{C3380CC4-5D6E-409C-BE32-E72D297353CC}">
              <c16:uniqueId val="{00000004-0935-441A-855E-7BDE1F0B8950}"/>
            </c:ext>
          </c:extLst>
        </c:ser>
        <c:ser>
          <c:idx val="9"/>
          <c:order val="5"/>
          <c:tx>
            <c:strRef>
              <c:f>'PA66 '!$AF$76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'!$AF$77:$AF$82</c:f>
            </c:numRef>
          </c:yVal>
          <c:smooth val="1"/>
          <c:extLst>
            <c:ext xmlns:c16="http://schemas.microsoft.com/office/drawing/2014/chart" uri="{C3380CC4-5D6E-409C-BE32-E72D297353CC}">
              <c16:uniqueId val="{00000005-0935-441A-855E-7BDE1F0B8950}"/>
            </c:ext>
          </c:extLst>
        </c:ser>
        <c:ser>
          <c:idx val="10"/>
          <c:order val="6"/>
          <c:tx>
            <c:strRef>
              <c:f>'PA66 '!$AG$76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'!$AG$77:$AG$82</c:f>
            </c:numRef>
          </c:yVal>
          <c:smooth val="1"/>
          <c:extLst>
            <c:ext xmlns:c16="http://schemas.microsoft.com/office/drawing/2014/chart" uri="{C3380CC4-5D6E-409C-BE32-E72D297353CC}">
              <c16:uniqueId val="{00000006-0935-441A-855E-7BDE1F0B8950}"/>
            </c:ext>
          </c:extLst>
        </c:ser>
        <c:ser>
          <c:idx val="11"/>
          <c:order val="7"/>
          <c:tx>
            <c:strRef>
              <c:f>'PA66 '!$AH$76</c:f>
              <c:strCache>
                <c:ptCount val="1"/>
                <c:pt idx="0">
                  <c:v>PHI</c:v>
                </c:pt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'!$AH$77:$AH$82</c:f>
            </c:numRef>
          </c:yVal>
          <c:smooth val="1"/>
          <c:extLst>
            <c:ext xmlns:c16="http://schemas.microsoft.com/office/drawing/2014/chart" uri="{C3380CC4-5D6E-409C-BE32-E72D297353CC}">
              <c16:uniqueId val="{00000007-0935-441A-855E-7BDE1F0B8950}"/>
            </c:ext>
          </c:extLst>
        </c:ser>
        <c:ser>
          <c:idx val="12"/>
          <c:order val="8"/>
          <c:tx>
            <c:strRef>
              <c:f>'PA66 '!$AI$76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'!$AI$77:$AI$82</c:f>
            </c:numRef>
          </c:yVal>
          <c:smooth val="1"/>
          <c:extLst>
            <c:ext xmlns:c16="http://schemas.microsoft.com/office/drawing/2014/chart" uri="{C3380CC4-5D6E-409C-BE32-E72D297353CC}">
              <c16:uniqueId val="{00000008-0935-441A-855E-7BDE1F0B8950}"/>
            </c:ext>
          </c:extLst>
        </c:ser>
        <c:ser>
          <c:idx val="14"/>
          <c:order val="9"/>
          <c:tx>
            <c:strRef>
              <c:f>'PA66 '!$AK$76</c:f>
              <c:strCache>
                <c:ptCount val="1"/>
                <c:pt idx="0">
                  <c:v>750C N2O</c:v>
                </c:pt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'!$AK$77:$AK$82</c:f>
            </c:numRef>
          </c:yVal>
          <c:smooth val="1"/>
          <c:extLst>
            <c:ext xmlns:c16="http://schemas.microsoft.com/office/drawing/2014/chart" uri="{C3380CC4-5D6E-409C-BE32-E72D297353CC}">
              <c16:uniqueId val="{00000009-0935-441A-855E-7BDE1F0B8950}"/>
            </c:ext>
          </c:extLst>
        </c:ser>
        <c:ser>
          <c:idx val="16"/>
          <c:order val="10"/>
          <c:tx>
            <c:strRef>
              <c:f>'PA66 '!$AM$76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'!$AM$77:$AM$82</c:f>
            </c:numRef>
          </c:yVal>
          <c:smooth val="1"/>
          <c:extLst>
            <c:ext xmlns:c16="http://schemas.microsoft.com/office/drawing/2014/chart" uri="{C3380CC4-5D6E-409C-BE32-E72D297353CC}">
              <c16:uniqueId val="{0000000A-0935-441A-855E-7BDE1F0B8950}"/>
            </c:ext>
          </c:extLst>
        </c:ser>
        <c:ser>
          <c:idx val="18"/>
          <c:order val="11"/>
          <c:tx>
            <c:strRef>
              <c:f>'PA66 '!$AO$76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'!$AO$77:$AO$82</c:f>
            </c:numRef>
          </c:yVal>
          <c:smooth val="1"/>
          <c:extLst>
            <c:ext xmlns:c16="http://schemas.microsoft.com/office/drawing/2014/chart" uri="{C3380CC4-5D6E-409C-BE32-E72D297353CC}">
              <c16:uniqueId val="{0000000B-0935-441A-855E-7BDE1F0B8950}"/>
            </c:ext>
          </c:extLst>
        </c:ser>
        <c:ser>
          <c:idx val="20"/>
          <c:order val="12"/>
          <c:tx>
            <c:strRef>
              <c:f>'PA66 '!$AQ$76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'!$AQ$77:$AQ$82</c:f>
            </c:numRef>
          </c:yVal>
          <c:smooth val="1"/>
          <c:extLst>
            <c:ext xmlns:c16="http://schemas.microsoft.com/office/drawing/2014/chart" uri="{C3380CC4-5D6E-409C-BE32-E72D297353CC}">
              <c16:uniqueId val="{0000000C-0935-441A-855E-7BDE1F0B8950}"/>
            </c:ext>
          </c:extLst>
        </c:ser>
        <c:ser>
          <c:idx val="21"/>
          <c:order val="13"/>
          <c:tx>
            <c:strRef>
              <c:f>'PA66 '!$AR$76</c:f>
              <c:strCache>
                <c:ptCount val="1"/>
                <c:pt idx="0">
                  <c:v>1500C</c:v>
                </c:pt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'!$AR$77:$AR$82</c:f>
            </c:numRef>
          </c:yVal>
          <c:smooth val="1"/>
          <c:extLst>
            <c:ext xmlns:c16="http://schemas.microsoft.com/office/drawing/2014/chart" uri="{C3380CC4-5D6E-409C-BE32-E72D297353CC}">
              <c16:uniqueId val="{0000000D-0935-441A-855E-7BDE1F0B8950}"/>
            </c:ext>
          </c:extLst>
        </c:ser>
        <c:ser>
          <c:idx val="22"/>
          <c:order val="14"/>
          <c:tx>
            <c:strRef>
              <c:f>'PA66 '!$AS$76</c:f>
              <c:strCache>
                <c:ptCount val="1"/>
              </c:strCache>
            </c:strRef>
          </c:tx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'!$AS$77:$AS$82</c:f>
            </c:numRef>
          </c:yVal>
          <c:smooth val="1"/>
          <c:extLst>
            <c:ext xmlns:c16="http://schemas.microsoft.com/office/drawing/2014/chart" uri="{C3380CC4-5D6E-409C-BE32-E72D297353CC}">
              <c16:uniqueId val="{0000000E-0935-441A-855E-7BDE1F0B8950}"/>
            </c:ext>
          </c:extLst>
        </c:ser>
        <c:ser>
          <c:idx val="25"/>
          <c:order val="15"/>
          <c:tx>
            <c:strRef>
              <c:f>'PA66 '!$AV$76</c:f>
              <c:strCache>
                <c:ptCount val="1"/>
                <c:pt idx="0">
                  <c:v>750°C (smouldering)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'!$AV$77:$AV$82</c:f>
              <c:numCache>
                <c:formatCode>0.0</c:formatCode>
                <c:ptCount val="6"/>
                <c:pt idx="0">
                  <c:v>46.005542094684969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0935-441A-855E-7BDE1F0B8950}"/>
            </c:ext>
          </c:extLst>
        </c:ser>
        <c:ser>
          <c:idx val="26"/>
          <c:order val="16"/>
          <c:tx>
            <c:strRef>
              <c:f>'PA66 '!$AW$76</c:f>
              <c:strCache>
                <c:ptCount val="1"/>
                <c:pt idx="0">
                  <c:v>1000°C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'!$AW$77:$AW$82</c:f>
              <c:numCache>
                <c:formatCode>0.0</c:formatCode>
                <c:ptCount val="6"/>
                <c:pt idx="0">
                  <c:v>9.3038727081311645</c:v>
                </c:pt>
                <c:pt idx="1">
                  <c:v>7.642742021423893</c:v>
                </c:pt>
                <c:pt idx="2">
                  <c:v>0</c:v>
                </c:pt>
                <c:pt idx="3">
                  <c:v>0.41209433799027262</c:v>
                </c:pt>
                <c:pt idx="4">
                  <c:v>0</c:v>
                </c:pt>
                <c:pt idx="5">
                  <c:v>0.45510435288813167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0935-441A-855E-7BDE1F0B8950}"/>
            </c:ext>
          </c:extLst>
        </c:ser>
        <c:ser>
          <c:idx val="27"/>
          <c:order val="17"/>
          <c:tx>
            <c:strRef>
              <c:f>'PA66 '!$AX$76</c:f>
              <c:strCache>
                <c:ptCount val="1"/>
                <c:pt idx="0">
                  <c:v>1250°C</c:v>
                </c:pt>
              </c:strCache>
            </c:strRef>
          </c:tx>
          <c:spPr>
            <a:ln w="38100">
              <a:solidFill>
                <a:srgbClr val="FF9933"/>
              </a:solidFill>
            </a:ln>
          </c:spPr>
          <c:marker>
            <c:symbol val="circle"/>
            <c:size val="7"/>
            <c:spPr>
              <a:solidFill>
                <a:srgbClr val="FF9933"/>
              </a:solidFill>
              <a:ln w="38100">
                <a:solidFill>
                  <a:srgbClr val="FF9933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'!$AX$77:$AX$82</c:f>
              <c:numCache>
                <c:formatCode>0.0</c:formatCode>
                <c:ptCount val="6"/>
                <c:pt idx="0">
                  <c:v>17.585081635036509</c:v>
                </c:pt>
                <c:pt idx="1">
                  <c:v>13.035224923529931</c:v>
                </c:pt>
                <c:pt idx="2">
                  <c:v>7.8466810578612014</c:v>
                </c:pt>
                <c:pt idx="3">
                  <c:v>3.1023138963296431</c:v>
                </c:pt>
                <c:pt idx="4">
                  <c:v>1.0446738111629044</c:v>
                </c:pt>
                <c:pt idx="5">
                  <c:v>1.3516188068398356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0935-441A-855E-7BDE1F0B8950}"/>
            </c:ext>
          </c:extLst>
        </c:ser>
        <c:ser>
          <c:idx val="28"/>
          <c:order val="18"/>
          <c:tx>
            <c:strRef>
              <c:f>'PA66 '!$AY$76</c:f>
              <c:strCache>
                <c:ptCount val="1"/>
                <c:pt idx="0">
                  <c:v>1500°C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xVal>
            <c:numRef>
              <c:f>'PA66 '!$V$77:$V$82</c:f>
              <c:numCache>
                <c:formatCode>0.00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'!$AY$77:$AY$82</c:f>
              <c:numCache>
                <c:formatCode>0.0</c:formatCode>
                <c:ptCount val="6"/>
                <c:pt idx="0">
                  <c:v>19.767654075018182</c:v>
                </c:pt>
                <c:pt idx="1">
                  <c:v>18.284549483221888</c:v>
                </c:pt>
                <c:pt idx="2">
                  <c:v>1.3158010734726067</c:v>
                </c:pt>
                <c:pt idx="3">
                  <c:v>1.4640621163665368</c:v>
                </c:pt>
                <c:pt idx="4">
                  <c:v>0.90028331812548745</c:v>
                </c:pt>
                <c:pt idx="5">
                  <c:v>1.3495637677466408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0935-441A-855E-7BDE1F0B8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494616"/>
        <c:axId val="552497576"/>
      </c:scatterChart>
      <c:valAx>
        <c:axId val="552494616"/>
        <c:scaling>
          <c:orientation val="minMax"/>
          <c:max val="1.75"/>
          <c:min val="0.5"/>
        </c:scaling>
        <c:delete val="0"/>
        <c:axPos val="b"/>
        <c:numFmt formatCode="0.0" sourceLinked="0"/>
        <c:majorTickMark val="cross"/>
        <c:minorTickMark val="cross"/>
        <c:tickLblPos val="nextTo"/>
        <c:txPr>
          <a:bodyPr/>
          <a:lstStyle/>
          <a:p>
            <a:pPr>
              <a:defRPr sz="2000" b="1" baseline="0"/>
            </a:pPr>
            <a:endParaRPr lang="en-US"/>
          </a:p>
        </c:txPr>
        <c:crossAx val="552497576"/>
        <c:crosses val="autoZero"/>
        <c:crossBetween val="midCat"/>
        <c:majorUnit val="0.5"/>
        <c:minorUnit val="0.25"/>
      </c:valAx>
      <c:valAx>
        <c:axId val="552497576"/>
        <c:scaling>
          <c:orientation val="minMax"/>
          <c:max val="140"/>
          <c:min val="0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600" baseline="0">
                <a:solidFill>
                  <a:schemeClr val="bg1"/>
                </a:solidFill>
              </a:defRPr>
            </a:pPr>
            <a:endParaRPr lang="en-US"/>
          </a:p>
        </c:txPr>
        <c:crossAx val="552494616"/>
        <c:crossesAt val="0.5"/>
        <c:crossBetween val="midCat"/>
      </c:valAx>
      <c:spPr>
        <a:ln w="2222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0447790930644546"/>
          <c:y val="0.164505334010668"/>
          <c:w val="0.70555312500597023"/>
          <c:h val="0.33550419100838202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800" b="1" baseline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800" dirty="0" smtClean="0"/>
              <a:t>HCN</a:t>
            </a:r>
            <a:endParaRPr lang="en-US" sz="2800" dirty="0"/>
          </a:p>
        </c:rich>
      </c:tx>
      <c:layout>
        <c:manualLayout>
          <c:xMode val="edge"/>
          <c:yMode val="edge"/>
          <c:x val="0.37184098449957909"/>
          <c:y val="7.466932830579274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376923472801192"/>
          <c:y val="4.7108727089862003E-2"/>
          <c:w val="0.66844475322937569"/>
          <c:h val="0.7642552533453256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'!$BI$102</c:f>
              <c:strCache>
                <c:ptCount val="1"/>
                <c:pt idx="0">
                  <c:v>750C</c:v>
                </c:pt>
              </c:strCache>
            </c:strRef>
          </c:tx>
          <c:spPr>
            <a:ln w="25400">
              <a:solidFill>
                <a:srgbClr val="206BFF"/>
              </a:solidFill>
            </a:ln>
          </c:spPr>
          <c:marker>
            <c:symbol val="circle"/>
            <c:size val="9"/>
            <c:spPr>
              <a:solidFill>
                <a:srgbClr val="206BFF"/>
              </a:solidFill>
              <a:ln w="25400">
                <a:solidFill>
                  <a:srgbClr val="206BFF"/>
                </a:solidFill>
              </a:ln>
            </c:spPr>
          </c:marker>
          <c:xVal>
            <c:numRef>
              <c:f>'PA66 '!$BH$103:$BH$109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</c:numCache>
            </c:numRef>
          </c:xVal>
          <c:yVal>
            <c:numRef>
              <c:f>'PA66 '!$BI$103:$BI$109</c:f>
              <c:numCache>
                <c:formatCode>General</c:formatCode>
                <c:ptCount val="7"/>
                <c:pt idx="0">
                  <c:v>61</c:v>
                </c:pt>
                <c:pt idx="1">
                  <c:v>109.2</c:v>
                </c:pt>
                <c:pt idx="2">
                  <c:v>116.2</c:v>
                </c:pt>
                <c:pt idx="3">
                  <c:v>111.6</c:v>
                </c:pt>
                <c:pt idx="4">
                  <c:v>102.5</c:v>
                </c:pt>
                <c:pt idx="5">
                  <c:v>96.8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2C5-41D1-A015-C28F62F15FC0}"/>
            </c:ext>
          </c:extLst>
        </c:ser>
        <c:ser>
          <c:idx val="1"/>
          <c:order val="1"/>
          <c:tx>
            <c:strRef>
              <c:f>'PA66 '!$BJ$102</c:f>
              <c:strCache>
                <c:ptCount val="1"/>
                <c:pt idx="0">
                  <c:v>1000C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</c:spPr>
          </c:marker>
          <c:xVal>
            <c:numRef>
              <c:f>'PA66 '!$BH$103:$BH$109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</c:numCache>
            </c:numRef>
          </c:xVal>
          <c:yVal>
            <c:numRef>
              <c:f>'PA66 '!$BJ$103:$BJ$109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6.5</c:v>
                </c:pt>
                <c:pt idx="3">
                  <c:v>60.9</c:v>
                </c:pt>
                <c:pt idx="4">
                  <c:v>81.3</c:v>
                </c:pt>
                <c:pt idx="5">
                  <c:v>125.9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2C5-41D1-A015-C28F62F15FC0}"/>
            </c:ext>
          </c:extLst>
        </c:ser>
        <c:ser>
          <c:idx val="2"/>
          <c:order val="2"/>
          <c:tx>
            <c:strRef>
              <c:f>'PA66 '!$BK$102</c:f>
              <c:strCache>
                <c:ptCount val="1"/>
                <c:pt idx="0">
                  <c:v>1250C</c:v>
                </c:pt>
              </c:strCache>
            </c:strRef>
          </c:tx>
          <c:spPr>
            <a:ln w="25400">
              <a:solidFill>
                <a:srgbClr val="F27900"/>
              </a:solidFill>
            </a:ln>
          </c:spPr>
          <c:marker>
            <c:symbol val="circle"/>
            <c:size val="9"/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</c:spPr>
          </c:marker>
          <c:xVal>
            <c:numRef>
              <c:f>'PA66 '!$BH$103:$BH$109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</c:numCache>
            </c:numRef>
          </c:xVal>
          <c:yVal>
            <c:numRef>
              <c:f>'PA66 '!$BK$103:$BK$109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8.3000000000000007</c:v>
                </c:pt>
                <c:pt idx="3">
                  <c:v>67.3</c:v>
                </c:pt>
                <c:pt idx="4">
                  <c:v>99.7</c:v>
                </c:pt>
                <c:pt idx="5">
                  <c:v>139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2C5-41D1-A015-C28F62F15FC0}"/>
            </c:ext>
          </c:extLst>
        </c:ser>
        <c:ser>
          <c:idx val="3"/>
          <c:order val="3"/>
          <c:tx>
            <c:strRef>
              <c:f>'PA66 '!$BL$102</c:f>
              <c:strCache>
                <c:ptCount val="1"/>
                <c:pt idx="0">
                  <c:v>1500C</c:v>
                </c:pt>
              </c:strCache>
            </c:strRef>
          </c:tx>
          <c:spPr>
            <a:ln w="25400">
              <a:solidFill>
                <a:srgbClr val="C00000"/>
              </a:solidFill>
            </a:ln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</c:spPr>
          </c:marker>
          <c:xVal>
            <c:numRef>
              <c:f>'PA66 '!$BH$103:$BH$109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</c:numCache>
            </c:numRef>
          </c:xVal>
          <c:yVal>
            <c:numRef>
              <c:f>'PA66 '!$BL$103:$BL$109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8.3000000000000007</c:v>
                </c:pt>
                <c:pt idx="5">
                  <c:v>31.8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2C5-41D1-A015-C28F62F15FC0}"/>
            </c:ext>
          </c:extLst>
        </c:ser>
        <c:ser>
          <c:idx val="4"/>
          <c:order val="4"/>
          <c:tx>
            <c:strRef>
              <c:f>'PA66 '!$BM$102</c:f>
              <c:strCache>
                <c:ptCount val="1"/>
                <c:pt idx="0">
                  <c:v>ISO Room  1/3 scale</c:v>
                </c:pt>
              </c:strCache>
            </c:strRef>
          </c:tx>
          <c:spPr>
            <a:ln w="44450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'PA66 '!$BH$103:$BH$109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</c:numCache>
            </c:numRef>
          </c:xVal>
          <c:yVal>
            <c:numRef>
              <c:f>'PA66 '!$BM$103:$BM$109</c:f>
              <c:numCache>
                <c:formatCode>General</c:formatCode>
                <c:ptCount val="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2C5-41D1-A015-C28F62F15FC0}"/>
            </c:ext>
          </c:extLst>
        </c:ser>
        <c:ser>
          <c:idx val="5"/>
          <c:order val="5"/>
          <c:tx>
            <c:strRef>
              <c:f>'PA66 '!$BN$102</c:f>
              <c:strCache>
                <c:ptCount val="1"/>
                <c:pt idx="0">
                  <c:v>ISO Room</c:v>
                </c:pt>
              </c:strCache>
            </c:strRef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'PA66 '!$BH$103:$BH$109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</c:numCache>
            </c:numRef>
          </c:xVal>
          <c:yVal>
            <c:numRef>
              <c:f>'PA66 '!$BN$103:$BN$109</c:f>
              <c:numCache>
                <c:formatCode>General</c:formatCode>
                <c:ptCount val="7"/>
                <c:pt idx="0">
                  <c:v>0.05</c:v>
                </c:pt>
                <c:pt idx="1">
                  <c:v>3.5</c:v>
                </c:pt>
                <c:pt idx="2">
                  <c:v>11</c:v>
                </c:pt>
                <c:pt idx="3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2C5-41D1-A015-C28F62F15FC0}"/>
            </c:ext>
          </c:extLst>
        </c:ser>
        <c:ser>
          <c:idx val="6"/>
          <c:order val="6"/>
          <c:tx>
            <c:strRef>
              <c:f>'PA66 '!$BO$102</c:f>
              <c:strCache>
                <c:ptCount val="1"/>
                <c:pt idx="0">
                  <c:v>FPA</c:v>
                </c:pt>
              </c:strCache>
            </c:strRef>
          </c:tx>
          <c:spPr>
            <a:ln w="444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'PA66 '!$BH$103:$BH$109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</c:numCache>
            </c:numRef>
          </c:xVal>
          <c:yVal>
            <c:numRef>
              <c:f>'PA66 '!$BO$103:$BO$109</c:f>
              <c:numCache>
                <c:formatCode>General</c:formatCode>
                <c:ptCount val="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2C5-41D1-A015-C28F62F15FC0}"/>
            </c:ext>
          </c:extLst>
        </c:ser>
        <c:ser>
          <c:idx val="7"/>
          <c:order val="7"/>
          <c:tx>
            <c:strRef>
              <c:f>'PA66 '!$BP$102</c:f>
              <c:strCache>
                <c:ptCount val="1"/>
                <c:pt idx="0">
                  <c:v>Steady-State Tube Furnace</c:v>
                </c:pt>
              </c:strCache>
            </c:strRef>
          </c:tx>
          <c:spPr>
            <a:ln w="50800">
              <a:solidFill>
                <a:srgbClr val="00B0F0"/>
              </a:solidFill>
              <a:prstDash val="solid"/>
            </a:ln>
          </c:spPr>
          <c:marker>
            <c:symbol val="none"/>
          </c:marker>
          <c:xVal>
            <c:numRef>
              <c:f>'PA66 '!$BH$103:$BH$109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</c:numCache>
            </c:numRef>
          </c:xVal>
          <c:yVal>
            <c:numRef>
              <c:f>'PA66 '!$BP$103:$BP$109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3.5</c:v>
                </c:pt>
                <c:pt idx="3">
                  <c:v>20</c:v>
                </c:pt>
                <c:pt idx="4">
                  <c:v>35</c:v>
                </c:pt>
                <c:pt idx="5">
                  <c:v>47.5</c:v>
                </c:pt>
                <c:pt idx="6">
                  <c:v>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2C5-41D1-A015-C28F62F15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72768"/>
        <c:axId val="176911104"/>
      </c:scatterChart>
      <c:valAx>
        <c:axId val="133072768"/>
        <c:scaling>
          <c:orientation val="minMax"/>
          <c:max val="2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+mj-lt"/>
                  </a:defRPr>
                </a:pPr>
                <a:r>
                  <a:rPr lang="en-US" sz="2000" dirty="0" smtClean="0">
                    <a:latin typeface="+mj-lt"/>
                  </a:rPr>
                  <a:t>Equivalence Ratio, </a:t>
                </a:r>
                <a:r>
                  <a:rPr lang="az-Cyrl-AZ" sz="2000" dirty="0" smtClean="0">
                    <a:latin typeface="+mj-lt"/>
                    <a:cs typeface="Calibri" panose="020F0502020204030204" pitchFamily="34" charset="0"/>
                  </a:rPr>
                  <a:t>Ф</a:t>
                </a:r>
                <a:r>
                  <a:rPr lang="en-US" sz="2000" dirty="0" smtClean="0">
                    <a:latin typeface="+mj-lt"/>
                  </a:rPr>
                  <a:t> </a:t>
                </a:r>
                <a:endParaRPr lang="en-US" sz="20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26156118456891003"/>
              <c:y val="0.932989989897764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76911104"/>
        <c:crosses val="autoZero"/>
        <c:crossBetween val="midCat"/>
        <c:majorUnit val="0.5"/>
      </c:valAx>
      <c:valAx>
        <c:axId val="176911104"/>
        <c:scaling>
          <c:orientation val="minMax"/>
          <c:max val="150"/>
          <c:min val="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 b="1"/>
                </a:pPr>
                <a:r>
                  <a:rPr lang="en-US" sz="2000" b="1" dirty="0"/>
                  <a:t>HCN</a:t>
                </a:r>
                <a:r>
                  <a:rPr lang="en-US" sz="2000" b="1" baseline="0" dirty="0"/>
                  <a:t> </a:t>
                </a:r>
                <a:r>
                  <a:rPr lang="en-US" sz="2000" b="1" dirty="0"/>
                  <a:t>Yield</a:t>
                </a:r>
                <a:r>
                  <a:rPr lang="en-US" sz="2000" b="1" baseline="0" dirty="0"/>
                  <a:t> </a:t>
                </a:r>
                <a:r>
                  <a:rPr lang="en-US" sz="2000" b="1" dirty="0"/>
                  <a:t> (g/kg)</a:t>
                </a:r>
              </a:p>
            </c:rich>
          </c:tx>
          <c:layout>
            <c:manualLayout>
              <c:xMode val="edge"/>
              <c:yMode val="edge"/>
              <c:x val="3.0068588124597628E-2"/>
              <c:y val="0.2455212376621936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33072768"/>
        <c:crosses val="autoZero"/>
        <c:crossBetween val="midCat"/>
        <c:majorUnit val="50"/>
      </c:valAx>
      <c:spPr>
        <a:ln w="15875">
          <a:solidFill>
            <a:schemeClr val="tx1">
              <a:lumMod val="95000"/>
              <a:lumOff val="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PS</a:t>
            </a:r>
            <a:endParaRPr lang="en-US" sz="2000" b="1" dirty="0"/>
          </a:p>
        </c:rich>
      </c:tx>
      <c:layout>
        <c:manualLayout>
          <c:xMode val="edge"/>
          <c:yMode val="edge"/>
          <c:x val="0.24770491803278688"/>
          <c:y val="7.6190504758344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053782750840355"/>
          <c:y val="4.6216346310444543E-2"/>
          <c:w val="0.73241534357385663"/>
          <c:h val="0.68607599777877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PS!$AY$22</c:f>
              <c:strCache>
                <c:ptCount val="1"/>
                <c:pt idx="0">
                  <c:v>750°C</c:v>
                </c:pt>
              </c:strCache>
            </c:strRef>
          </c:tx>
          <c:spPr>
            <a:ln w="38100" cap="rnd">
              <a:solidFill>
                <a:srgbClr val="009BD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9BD2"/>
              </a:solidFill>
              <a:ln w="25400">
                <a:solidFill>
                  <a:srgbClr val="009BD2"/>
                </a:solidFill>
              </a:ln>
              <a:effectLst/>
            </c:spPr>
          </c:marker>
          <c:xVal>
            <c:numRef>
              <c:f>PS!$AX$23:$AX$25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PS!$AY$23:$AY$25</c:f>
              <c:numCache>
                <c:formatCode>0.000</c:formatCode>
                <c:ptCount val="3"/>
                <c:pt idx="0">
                  <c:v>0.97899999999999998</c:v>
                </c:pt>
                <c:pt idx="1">
                  <c:v>0.98899999999999999</c:v>
                </c:pt>
                <c:pt idx="2">
                  <c:v>0.77500000000000002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C5-46FA-9396-FE863EDC123A}"/>
            </c:ext>
          </c:extLst>
        </c:ser>
        <c:ser>
          <c:idx val="1"/>
          <c:order val="1"/>
          <c:tx>
            <c:strRef>
              <c:f>PS!$AZ$22</c:f>
              <c:strCache>
                <c:ptCount val="1"/>
                <c:pt idx="0">
                  <c:v>1000°C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  <a:effectLst/>
            </c:spPr>
          </c:marker>
          <c:xVal>
            <c:numRef>
              <c:f>PS!$AX$23:$AX$25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PS!$AZ$23:$AZ$25</c:f>
              <c:numCache>
                <c:formatCode>0.000</c:formatCode>
                <c:ptCount val="3"/>
                <c:pt idx="0">
                  <c:v>4.0000000000000001E-3</c:v>
                </c:pt>
                <c:pt idx="1">
                  <c:v>0.14660000000000001</c:v>
                </c:pt>
                <c:pt idx="2">
                  <c:v>1.4498000000000002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C5-46FA-9396-FE863EDC123A}"/>
            </c:ext>
          </c:extLst>
        </c:ser>
        <c:ser>
          <c:idx val="2"/>
          <c:order val="2"/>
          <c:tx>
            <c:strRef>
              <c:f>PS!$BA$22</c:f>
              <c:strCache>
                <c:ptCount val="1"/>
                <c:pt idx="0">
                  <c:v>1250°C</c:v>
                </c:pt>
              </c:strCache>
            </c:strRef>
          </c:tx>
          <c:spPr>
            <a:ln w="38100" cap="rnd">
              <a:solidFill>
                <a:srgbClr val="F279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  <a:effectLst/>
            </c:spPr>
          </c:marker>
          <c:xVal>
            <c:numRef>
              <c:f>PS!$AX$23:$AX$25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PS!$BA$23:$BA$25</c:f>
              <c:numCache>
                <c:formatCode>0.000</c:formatCode>
                <c:ptCount val="3"/>
                <c:pt idx="0">
                  <c:v>1E-3</c:v>
                </c:pt>
                <c:pt idx="1">
                  <c:v>0.154</c:v>
                </c:pt>
                <c:pt idx="2">
                  <c:v>1.2490000000000001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DC5-46FA-9396-FE863EDC123A}"/>
            </c:ext>
          </c:extLst>
        </c:ser>
        <c:ser>
          <c:idx val="3"/>
          <c:order val="3"/>
          <c:tx>
            <c:strRef>
              <c:f>PS!$BB$22</c:f>
              <c:strCache>
                <c:ptCount val="1"/>
                <c:pt idx="0">
                  <c:v>1500°C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xVal>
            <c:numRef>
              <c:f>PS!$AX$23:$AX$25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PS!$BB$23:$BB$25</c:f>
              <c:numCache>
                <c:formatCode>0.000</c:formatCode>
                <c:ptCount val="3"/>
                <c:pt idx="0">
                  <c:v>1E-3</c:v>
                </c:pt>
                <c:pt idx="1">
                  <c:v>0.10100000000000001</c:v>
                </c:pt>
                <c:pt idx="2">
                  <c:v>1.0007999999999999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DC5-46FA-9396-FE863EDC1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664448"/>
        <c:axId val="581664776"/>
      </c:scatterChart>
      <c:valAx>
        <c:axId val="581664448"/>
        <c:scaling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latin typeface="+mn-lt"/>
                  </a:rPr>
                  <a:t>Equivalence </a:t>
                </a:r>
                <a:r>
                  <a:rPr lang="en-US" sz="2000" b="1" dirty="0">
                    <a:latin typeface="+mn-lt"/>
                  </a:rPr>
                  <a:t>Ratio,  </a:t>
                </a:r>
                <a:r>
                  <a:rPr lang="el-GR" sz="2000" b="1" dirty="0">
                    <a:latin typeface="+mn-lt"/>
                  </a:rPr>
                  <a:t>Φ</a:t>
                </a:r>
                <a:endParaRPr lang="en-US" sz="20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26974418696058128"/>
              <c:y val="0.910161754330211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664776"/>
        <c:crossesAt val="0"/>
        <c:crossBetween val="midCat"/>
        <c:majorUnit val="0.25"/>
      </c:valAx>
      <c:valAx>
        <c:axId val="581664776"/>
        <c:scaling>
          <c:orientation val="minMax"/>
          <c:max val="1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 Yield  (g/g)</a:t>
                </a:r>
              </a:p>
            </c:rich>
          </c:tx>
          <c:layout>
            <c:manualLayout>
              <c:xMode val="edge"/>
              <c:yMode val="edge"/>
              <c:x val="0"/>
              <c:y val="0.101563592637267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664448"/>
        <c:crosses val="autoZero"/>
        <c:crossBetween val="midCat"/>
        <c:majorUnit val="0.5"/>
      </c:valAx>
      <c:spPr>
        <a:noFill/>
        <a:ln w="19050">
          <a:solidFill>
            <a:schemeClr val="tx1">
              <a:lumMod val="95000"/>
              <a:lumOff val="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CO</a:t>
            </a:r>
          </a:p>
        </c:rich>
      </c:tx>
      <c:layout>
        <c:manualLayout>
          <c:xMode val="edge"/>
          <c:yMode val="edge"/>
          <c:x val="0.18688261739559786"/>
          <c:y val="8.13182953666914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887599821298938"/>
          <c:y val="4.9121460134876421E-2"/>
          <c:w val="0.33632182115849379"/>
          <c:h val="0.6718462221906448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'!$AS$102</c:f>
              <c:strCache>
                <c:ptCount val="1"/>
                <c:pt idx="0">
                  <c:v>750C</c:v>
                </c:pt>
              </c:strCache>
            </c:strRef>
          </c:tx>
          <c:spPr>
            <a:ln w="25400">
              <a:solidFill>
                <a:srgbClr val="206BFF"/>
              </a:solidFill>
            </a:ln>
          </c:spPr>
          <c:marker>
            <c:symbol val="circle"/>
            <c:size val="9"/>
            <c:spPr>
              <a:solidFill>
                <a:srgbClr val="206BFF"/>
              </a:solidFill>
              <a:ln w="25400">
                <a:solidFill>
                  <a:srgbClr val="206BFF"/>
                </a:solidFill>
              </a:ln>
            </c:spPr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'!$AS$103:$AS$109</c:f>
              <c:numCache>
                <c:formatCode>General</c:formatCode>
                <c:ptCount val="7"/>
                <c:pt idx="0">
                  <c:v>367</c:v>
                </c:pt>
                <c:pt idx="1">
                  <c:v>703</c:v>
                </c:pt>
                <c:pt idx="2">
                  <c:v>769</c:v>
                </c:pt>
                <c:pt idx="3">
                  <c:v>649</c:v>
                </c:pt>
                <c:pt idx="4">
                  <c:v>567</c:v>
                </c:pt>
                <c:pt idx="5">
                  <c:v>461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36D-4B1C-AAA7-6901425254C7}"/>
            </c:ext>
          </c:extLst>
        </c:ser>
        <c:ser>
          <c:idx val="1"/>
          <c:order val="1"/>
          <c:tx>
            <c:strRef>
              <c:f>'PA66 '!$AT$102</c:f>
              <c:strCache>
                <c:ptCount val="1"/>
                <c:pt idx="0">
                  <c:v>1000C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</c:spPr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'!$AT$103:$AT$109</c:f>
              <c:numCache>
                <c:formatCode>General</c:formatCode>
                <c:ptCount val="7"/>
                <c:pt idx="0">
                  <c:v>6</c:v>
                </c:pt>
                <c:pt idx="1">
                  <c:v>10</c:v>
                </c:pt>
                <c:pt idx="2">
                  <c:v>53.599999999999994</c:v>
                </c:pt>
                <c:pt idx="3">
                  <c:v>434</c:v>
                </c:pt>
                <c:pt idx="4">
                  <c:v>668.8</c:v>
                </c:pt>
                <c:pt idx="5">
                  <c:v>956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36D-4B1C-AAA7-6901425254C7}"/>
            </c:ext>
          </c:extLst>
        </c:ser>
        <c:ser>
          <c:idx val="2"/>
          <c:order val="2"/>
          <c:tx>
            <c:strRef>
              <c:f>'PA66 '!$AU$102</c:f>
              <c:strCache>
                <c:ptCount val="1"/>
                <c:pt idx="0">
                  <c:v>1250C </c:v>
                </c:pt>
              </c:strCache>
            </c:strRef>
          </c:tx>
          <c:spPr>
            <a:ln w="25400">
              <a:solidFill>
                <a:srgbClr val="FF8B1A"/>
              </a:solidFill>
            </a:ln>
          </c:spPr>
          <c:marker>
            <c:symbol val="circle"/>
            <c:size val="9"/>
            <c:spPr>
              <a:solidFill>
                <a:srgbClr val="FF8B1A"/>
              </a:solidFill>
              <a:ln w="25400">
                <a:solidFill>
                  <a:srgbClr val="FF8B1A"/>
                </a:solidFill>
              </a:ln>
            </c:spPr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'!$AU$103:$AU$109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63.5</c:v>
                </c:pt>
                <c:pt idx="3">
                  <c:v>400</c:v>
                </c:pt>
                <c:pt idx="4">
                  <c:v>662</c:v>
                </c:pt>
                <c:pt idx="5">
                  <c:v>804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36D-4B1C-AAA7-6901425254C7}"/>
            </c:ext>
          </c:extLst>
        </c:ser>
        <c:ser>
          <c:idx val="3"/>
          <c:order val="3"/>
          <c:tx>
            <c:strRef>
              <c:f>'PA66 '!$AV$102</c:f>
              <c:strCache>
                <c:ptCount val="1"/>
                <c:pt idx="0">
                  <c:v>1500C     </c:v>
                </c:pt>
              </c:strCache>
            </c:strRef>
          </c:tx>
          <c:spPr>
            <a:ln w="25400">
              <a:solidFill>
                <a:srgbClr val="C00000"/>
              </a:solidFill>
            </a:ln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</c:spPr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'!$AV$103:$AV$109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67.400000000000006</c:v>
                </c:pt>
                <c:pt idx="3">
                  <c:v>474</c:v>
                </c:pt>
                <c:pt idx="4">
                  <c:v>762.4</c:v>
                </c:pt>
                <c:pt idx="5">
                  <c:v>884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36D-4B1C-AAA7-6901425254C7}"/>
            </c:ext>
          </c:extLst>
        </c:ser>
        <c:ser>
          <c:idx val="4"/>
          <c:order val="4"/>
          <c:tx>
            <c:strRef>
              <c:f>'PA66 '!$AW$102</c:f>
              <c:strCache>
                <c:ptCount val="1"/>
                <c:pt idx="0">
                  <c:v>ISO Room  1/3 scale</c:v>
                </c:pt>
              </c:strCache>
            </c:strRef>
          </c:tx>
          <c:spPr>
            <a:ln w="44450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'!$AW$103:$AW$109</c:f>
              <c:numCache>
                <c:formatCode>General</c:formatCode>
                <c:ptCount val="7"/>
                <c:pt idx="0">
                  <c:v>30</c:v>
                </c:pt>
                <c:pt idx="1">
                  <c:v>70</c:v>
                </c:pt>
                <c:pt idx="2">
                  <c:v>110</c:v>
                </c:pt>
                <c:pt idx="3">
                  <c:v>270</c:v>
                </c:pt>
                <c:pt idx="4">
                  <c:v>430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36D-4B1C-AAA7-6901425254C7}"/>
            </c:ext>
          </c:extLst>
        </c:ser>
        <c:ser>
          <c:idx val="5"/>
          <c:order val="5"/>
          <c:tx>
            <c:strRef>
              <c:f>'PA66 '!$AX$102</c:f>
              <c:strCache>
                <c:ptCount val="1"/>
                <c:pt idx="0">
                  <c:v>ISO Room</c:v>
                </c:pt>
              </c:strCache>
            </c:strRef>
          </c:tx>
          <c:spPr>
            <a:ln w="444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'!$AX$103:$AX$109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40</c:v>
                </c:pt>
                <c:pt idx="3">
                  <c:v>120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36D-4B1C-AAA7-6901425254C7}"/>
            </c:ext>
          </c:extLst>
        </c:ser>
        <c:ser>
          <c:idx val="6"/>
          <c:order val="6"/>
          <c:tx>
            <c:strRef>
              <c:f>'PA66 '!$AY$102</c:f>
              <c:strCache>
                <c:ptCount val="1"/>
                <c:pt idx="0">
                  <c:v>Steady-State Tube Furnace (ISO TS 19700 &amp; BS 7990) </c:v>
                </c:pt>
              </c:strCache>
            </c:strRef>
          </c:tx>
          <c:spPr>
            <a:ln w="44450">
              <a:solidFill>
                <a:srgbClr val="00B0F0"/>
              </a:solidFill>
              <a:prstDash val="solid"/>
            </a:ln>
          </c:spPr>
          <c:marker>
            <c:symbol val="none"/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'!$AY$103:$AY$109</c:f>
              <c:numCache>
                <c:formatCode>General</c:formatCode>
                <c:ptCount val="7"/>
                <c:pt idx="0">
                  <c:v>10</c:v>
                </c:pt>
                <c:pt idx="1">
                  <c:v>10</c:v>
                </c:pt>
                <c:pt idx="2">
                  <c:v>40</c:v>
                </c:pt>
                <c:pt idx="3">
                  <c:v>90</c:v>
                </c:pt>
                <c:pt idx="4">
                  <c:v>135</c:v>
                </c:pt>
                <c:pt idx="5">
                  <c:v>210</c:v>
                </c:pt>
                <c:pt idx="6">
                  <c:v>275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36D-4B1C-AAA7-6901425254C7}"/>
            </c:ext>
          </c:extLst>
        </c:ser>
        <c:ser>
          <c:idx val="7"/>
          <c:order val="7"/>
          <c:tx>
            <c:strRef>
              <c:f>'PA66 '!$AZ$102</c:f>
              <c:strCache>
                <c:ptCount val="1"/>
              </c:strCache>
            </c:strRef>
          </c:tx>
          <c:spPr>
            <a:ln w="44450">
              <a:noFill/>
              <a:prstDash val="solid"/>
            </a:ln>
          </c:spPr>
          <c:marker>
            <c:symbol val="none"/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'!$AZ$103:$AZ$109</c:f>
              <c:numCache>
                <c:formatCode>General</c:formatCode>
                <c:ptCount val="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36D-4B1C-AAA7-6901425254C7}"/>
            </c:ext>
          </c:extLst>
        </c:ser>
        <c:ser>
          <c:idx val="8"/>
          <c:order val="8"/>
          <c:tx>
            <c:strRef>
              <c:f>'PA66 '!$BA$102</c:f>
              <c:strCache>
                <c:ptCount val="1"/>
              </c:strCache>
            </c:strRef>
          </c:tx>
          <c:spPr>
            <a:ln>
              <a:noFill/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'!$BA$103:$BA$109</c:f>
              <c:numCache>
                <c:formatCode>General</c:formatCode>
                <c:ptCount val="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F36D-4B1C-AAA7-6901425254C7}"/>
            </c:ext>
          </c:extLst>
        </c:ser>
        <c:ser>
          <c:idx val="9"/>
          <c:order val="9"/>
          <c:tx>
            <c:strRef>
              <c:f>'PA66 '!$BB$102</c:f>
              <c:strCache>
                <c:ptCount val="1"/>
                <c:pt idx="0">
                  <c:v>FPA (ASTM E2058) predicted </c:v>
                </c:pt>
              </c:strCache>
            </c:strRef>
          </c:tx>
          <c:spPr>
            <a:ln w="63500">
              <a:solidFill>
                <a:schemeClr val="tx1">
                  <a:lumMod val="95000"/>
                  <a:lumOff val="5000"/>
                </a:schemeClr>
              </a:solidFill>
              <a:prstDash val="sysDot"/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'!$BB$103:$BB$109</c:f>
              <c:numCache>
                <c:formatCode>0.0</c:formatCode>
                <c:ptCount val="7"/>
                <c:pt idx="0">
                  <c:v>38.000002819658157</c:v>
                </c:pt>
                <c:pt idx="1">
                  <c:v>41.651650189935594</c:v>
                </c:pt>
                <c:pt idx="2">
                  <c:v>150.29227811749354</c:v>
                </c:pt>
                <c:pt idx="3">
                  <c:v>418.3550270199695</c:v>
                </c:pt>
                <c:pt idx="4">
                  <c:v>690.20854001915075</c:v>
                </c:pt>
                <c:pt idx="5">
                  <c:v>896.02462108156158</c:v>
                </c:pt>
                <c:pt idx="6">
                  <c:v>1038.8501803990059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F36D-4B1C-AAA7-6901425254C7}"/>
            </c:ext>
          </c:extLst>
        </c:ser>
        <c:ser>
          <c:idx val="10"/>
          <c:order val="10"/>
          <c:tx>
            <c:strRef>
              <c:f>'PA66 '!$BC$102</c:f>
              <c:strCache>
                <c:ptCount val="1"/>
              </c:strCache>
            </c:strRef>
          </c:tx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'!$BC$103:$BC$109</c:f>
              <c:numCache>
                <c:formatCode>General</c:formatCode>
                <c:ptCount val="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F36D-4B1C-AAA7-6901425254C7}"/>
            </c:ext>
          </c:extLst>
        </c:ser>
        <c:ser>
          <c:idx val="11"/>
          <c:order val="11"/>
          <c:tx>
            <c:strRef>
              <c:f>'PA66 '!$BD$102</c:f>
              <c:strCache>
                <c:ptCount val="1"/>
              </c:strCache>
            </c:strRef>
          </c:tx>
          <c:xVal>
            <c:numRef>
              <c:f>'PA66 '!$AR$103:$AR$109</c:f>
              <c:numCache>
                <c:formatCode>General</c:formatCode>
                <c:ptCount val="7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 formatCode="0.000">
                  <c:v>2</c:v>
                </c:pt>
              </c:numCache>
            </c:numRef>
          </c:xVal>
          <c:yVal>
            <c:numRef>
              <c:f>'PA66 '!$BD$103:$BD$109</c:f>
              <c:numCache>
                <c:formatCode>General</c:formatCode>
                <c:ptCount val="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F36D-4B1C-AAA7-690142525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72768"/>
        <c:axId val="176911104"/>
      </c:scatterChart>
      <c:valAx>
        <c:axId val="133072768"/>
        <c:scaling>
          <c:orientation val="minMax"/>
          <c:max val="2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>
                    <a:latin typeface="+mj-lt"/>
                  </a:rPr>
                  <a:t>Equivalence Ratio, </a:t>
                </a:r>
                <a:r>
                  <a:rPr lang="el-GR" sz="2000" dirty="0" smtClean="0">
                    <a:latin typeface="+mj-lt"/>
                  </a:rPr>
                  <a:t>Φ</a:t>
                </a:r>
                <a:endParaRPr lang="en-US" sz="20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13888503417270862"/>
              <c:y val="0.834722877878902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76911104"/>
        <c:crosses val="autoZero"/>
        <c:crossBetween val="midCat"/>
        <c:majorUnit val="0.5"/>
      </c:valAx>
      <c:valAx>
        <c:axId val="176911104"/>
        <c:scaling>
          <c:orientation val="minMax"/>
          <c:max val="1200"/>
          <c:min val="0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 b="1"/>
                </a:pPr>
                <a:r>
                  <a:rPr lang="en-US" sz="2000" b="1"/>
                  <a:t>CO Yield</a:t>
                </a:r>
                <a:r>
                  <a:rPr lang="en-US" sz="2000" b="1" baseline="0"/>
                  <a:t> </a:t>
                </a:r>
                <a:r>
                  <a:rPr lang="en-US" sz="2000" b="1"/>
                  <a:t> (g/kg)</a:t>
                </a:r>
              </a:p>
            </c:rich>
          </c:tx>
          <c:layout>
            <c:manualLayout>
              <c:xMode val="edge"/>
              <c:yMode val="edge"/>
              <c:x val="0"/>
              <c:y val="0.2409545212336879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33072768"/>
        <c:crosses val="autoZero"/>
        <c:crossBetween val="midCat"/>
        <c:majorUnit val="200"/>
      </c:valAx>
      <c:spPr>
        <a:ln w="15875">
          <a:solidFill>
            <a:schemeClr val="tx1">
              <a:lumMod val="95000"/>
              <a:lumOff val="5000"/>
            </a:schemeClr>
          </a:solidFill>
        </a:ln>
      </c:spPr>
    </c:plotArea>
    <c:legend>
      <c:legendPos val="r"/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191885605883424"/>
          <c:y val="2.3711312644409784E-2"/>
          <c:w val="0.48081143941165772"/>
          <c:h val="0.83355661266334402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/>
              <a:t>CO</a:t>
            </a:r>
          </a:p>
          <a:p>
            <a:pPr>
              <a:defRPr sz="2400"/>
            </a:pPr>
            <a:r>
              <a:rPr lang="en-US" sz="2400" b="1" baseline="0" dirty="0" smtClean="0"/>
              <a:t> </a:t>
            </a:r>
            <a:r>
              <a:rPr lang="en-US" sz="2400" b="1" dirty="0"/>
              <a:t>+/- </a:t>
            </a:r>
            <a:r>
              <a:rPr lang="en-US" sz="2400" b="1" dirty="0" smtClean="0"/>
              <a:t>1</a:t>
            </a:r>
            <a:r>
              <a:rPr lang="el-GR" sz="2800" b="1" dirty="0" smtClean="0">
                <a:latin typeface="Book Antiqua" panose="02040602050305030304" pitchFamily="18" charset="0"/>
              </a:rPr>
              <a:t>σ</a:t>
            </a:r>
            <a:endParaRPr lang="en-US" sz="2800" b="1" dirty="0"/>
          </a:p>
        </c:rich>
      </c:tx>
      <c:layout>
        <c:manualLayout>
          <c:xMode val="edge"/>
          <c:yMode val="edge"/>
          <c:x val="0.36958249404870902"/>
          <c:y val="6.0550674132743162E-2"/>
        </c:manualLayout>
      </c:layout>
      <c:overlay val="0"/>
      <c:spPr>
        <a:solidFill>
          <a:schemeClr val="bg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227635608048998"/>
          <c:y val="3.0557600318184313E-2"/>
          <c:w val="0.6159793307086614"/>
          <c:h val="0.8297750777491039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'!$C$72</c:f>
              <c:strCache>
                <c:ptCount val="1"/>
                <c:pt idx="0">
                  <c:v>Test #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'!$C$73:$C$75</c:f>
            </c:numRef>
          </c:yVal>
          <c:smooth val="1"/>
          <c:extLst>
            <c:ext xmlns:c16="http://schemas.microsoft.com/office/drawing/2014/chart" uri="{C3380CC4-5D6E-409C-BE32-E72D297353CC}">
              <c16:uniqueId val="{00000000-08C6-4E56-88B4-CD76A135D171}"/>
            </c:ext>
          </c:extLst>
        </c:ser>
        <c:ser>
          <c:idx val="1"/>
          <c:order val="1"/>
          <c:tx>
            <c:strRef>
              <c:f>'PA66 '!$D$72</c:f>
              <c:strCache>
                <c:ptCount val="1"/>
                <c:pt idx="0">
                  <c:v>CO  MCC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'PA66 '!$H$73:$H$75</c:f>
                <c:numCache>
                  <c:formatCode>General</c:formatCode>
                  <c:ptCount val="3"/>
                  <c:pt idx="0">
                    <c:v>30.36</c:v>
                  </c:pt>
                  <c:pt idx="1">
                    <c:v>23.17</c:v>
                  </c:pt>
                  <c:pt idx="2">
                    <c:v>40.44</c:v>
                  </c:pt>
                </c:numCache>
              </c:numRef>
            </c:plus>
            <c:minus>
              <c:numRef>
                <c:f>'PA66 '!$H$73:$H$75</c:f>
                <c:numCache>
                  <c:formatCode>General</c:formatCode>
                  <c:ptCount val="3"/>
                  <c:pt idx="0">
                    <c:v>30.36</c:v>
                  </c:pt>
                  <c:pt idx="1">
                    <c:v>23.17</c:v>
                  </c:pt>
                  <c:pt idx="2">
                    <c:v>40.44</c:v>
                  </c:pt>
                </c:numCache>
              </c:numRef>
            </c:minus>
            <c:spPr>
              <a:noFill/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  <a:effectLst/>
            </c:spPr>
          </c:errBars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'!$D$73:$D$75</c:f>
              <c:numCache>
                <c:formatCode>General</c:formatCode>
                <c:ptCount val="3"/>
                <c:pt idx="0">
                  <c:v>53.599999999999994</c:v>
                </c:pt>
                <c:pt idx="1">
                  <c:v>434</c:v>
                </c:pt>
                <c:pt idx="2">
                  <c:v>668.8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8C6-4E56-88B4-CD76A135D171}"/>
            </c:ext>
          </c:extLst>
        </c:ser>
        <c:ser>
          <c:idx val="2"/>
          <c:order val="2"/>
          <c:tx>
            <c:strRef>
              <c:f>'PA66 '!$E$72</c:f>
              <c:strCache>
                <c:ptCount val="1"/>
                <c:pt idx="0">
                  <c:v>CO    FTIR 1.69m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'!$E$73:$E$75</c:f>
            </c:numRef>
          </c:yVal>
          <c:smooth val="1"/>
          <c:extLst>
            <c:ext xmlns:c16="http://schemas.microsoft.com/office/drawing/2014/chart" uri="{C3380CC4-5D6E-409C-BE32-E72D297353CC}">
              <c16:uniqueId val="{00000002-08C6-4E56-88B4-CD76A135D171}"/>
            </c:ext>
          </c:extLst>
        </c:ser>
        <c:ser>
          <c:idx val="3"/>
          <c:order val="3"/>
          <c:tx>
            <c:strRef>
              <c:f>'PA66 '!$F$72</c:f>
              <c:strCache>
                <c:ptCount val="1"/>
                <c:pt idx="0">
                  <c:v>CO FTIR 2m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'!$F$73:$F$75</c:f>
            </c:numRef>
          </c:yVal>
          <c:smooth val="1"/>
          <c:extLst>
            <c:ext xmlns:c16="http://schemas.microsoft.com/office/drawing/2014/chart" uri="{C3380CC4-5D6E-409C-BE32-E72D297353CC}">
              <c16:uniqueId val="{00000003-08C6-4E56-88B4-CD76A135D171}"/>
            </c:ext>
          </c:extLst>
        </c:ser>
        <c:ser>
          <c:idx val="4"/>
          <c:order val="4"/>
          <c:tx>
            <c:strRef>
              <c:f>'PA66 '!$G$72</c:f>
              <c:strCache>
                <c:ptCount val="1"/>
                <c:pt idx="0">
                  <c:v>CO FTIR Peak, % 1.69m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'!$G$73:$G$75</c:f>
            </c:numRef>
          </c:yVal>
          <c:smooth val="1"/>
          <c:extLst>
            <c:ext xmlns:c16="http://schemas.microsoft.com/office/drawing/2014/chart" uri="{C3380CC4-5D6E-409C-BE32-E72D297353CC}">
              <c16:uniqueId val="{00000004-08C6-4E56-88B4-CD76A135D171}"/>
            </c:ext>
          </c:extLst>
        </c:ser>
        <c:ser>
          <c:idx val="7"/>
          <c:order val="7"/>
          <c:tx>
            <c:strRef>
              <c:f>'PA66 '!$J$72</c:f>
              <c:strCache>
                <c:ptCount val="1"/>
                <c:pt idx="0">
                  <c:v>CO2    FTIR 1.69m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'!$J$73:$J$75</c:f>
            </c:numRef>
          </c:yVal>
          <c:smooth val="1"/>
          <c:extLst>
            <c:ext xmlns:c16="http://schemas.microsoft.com/office/drawing/2014/chart" uri="{C3380CC4-5D6E-409C-BE32-E72D297353CC}">
              <c16:uniqueId val="{00000005-08C6-4E56-88B4-CD76A135D171}"/>
            </c:ext>
          </c:extLst>
        </c:ser>
        <c:ser>
          <c:idx val="8"/>
          <c:order val="8"/>
          <c:tx>
            <c:strRef>
              <c:f>'PA66 '!$K$72</c:f>
              <c:strCache>
                <c:ptCount val="1"/>
                <c:pt idx="0">
                  <c:v>CO2 Peak, %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'!$K$73:$K$75</c:f>
            </c:numRef>
          </c:yVal>
          <c:smooth val="1"/>
          <c:extLst>
            <c:ext xmlns:c16="http://schemas.microsoft.com/office/drawing/2014/chart" uri="{C3380CC4-5D6E-409C-BE32-E72D297353CC}">
              <c16:uniqueId val="{00000006-08C6-4E56-88B4-CD76A135D171}"/>
            </c:ext>
          </c:extLst>
        </c:ser>
        <c:ser>
          <c:idx val="9"/>
          <c:order val="9"/>
          <c:tx>
            <c:strRef>
              <c:f>'PA66 '!$L$72</c:f>
              <c:strCache>
                <c:ptCount val="1"/>
                <c:pt idx="0">
                  <c:v>CO2       FTIR 2m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'!$L$73:$L$75</c:f>
            </c:numRef>
          </c:yVal>
          <c:smooth val="1"/>
          <c:extLst>
            <c:ext xmlns:c16="http://schemas.microsoft.com/office/drawing/2014/chart" uri="{C3380CC4-5D6E-409C-BE32-E72D297353CC}">
              <c16:uniqueId val="{00000007-08C6-4E56-88B4-CD76A135D171}"/>
            </c:ext>
          </c:extLst>
        </c:ser>
        <c:ser>
          <c:idx val="12"/>
          <c:order val="12"/>
          <c:tx>
            <c:strRef>
              <c:f>'PA66 '!$O$72</c:f>
              <c:strCache>
                <c:ptCount val="1"/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'!$O$73:$O$75</c:f>
            </c:numRef>
          </c:yVal>
          <c:smooth val="1"/>
          <c:extLst>
            <c:ext xmlns:c16="http://schemas.microsoft.com/office/drawing/2014/chart" uri="{C3380CC4-5D6E-409C-BE32-E72D297353CC}">
              <c16:uniqueId val="{00000008-08C6-4E56-88B4-CD76A135D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446600"/>
        <c:axId val="387443320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'PA66 '!$H$72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'PA66 '!$H$73:$H$75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30.36</c:v>
                      </c:pt>
                      <c:pt idx="1">
                        <c:v>23.17</c:v>
                      </c:pt>
                      <c:pt idx="2">
                        <c:v>40.44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9-08C6-4E56-88B4-CD76A135D171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'!$I$72</c15:sqref>
                        </c15:formulaRef>
                      </c:ext>
                    </c:extLst>
                    <c:strCache>
                      <c:ptCount val="1"/>
                      <c:pt idx="0">
                        <c:v>CO2   MCC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'!$I$73:$I$75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2020.0000000000005</c:v>
                      </c:pt>
                      <c:pt idx="1">
                        <c:v>1399.75</c:v>
                      </c:pt>
                      <c:pt idx="2">
                        <c:v>822.19999999999993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8C6-4E56-88B4-CD76A135D171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'!$M$72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'!$M$73:$M$75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56</c:v>
                      </c:pt>
                      <c:pt idx="1">
                        <c:v>25</c:v>
                      </c:pt>
                      <c:pt idx="2">
                        <c:v>21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8C6-4E56-88B4-CD76A135D171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'!$N$72</c15:sqref>
                        </c15:formulaRef>
                      </c:ext>
                    </c:extLst>
                    <c:strCache>
                      <c:ptCount val="1"/>
                      <c:pt idx="0">
                        <c:v>HCN  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'!$N$73:$N$75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 formatCode="0.000">
                        <c:v>6.4566654731017756</c:v>
                      </c:pt>
                      <c:pt idx="1">
                        <c:v>60.931760153913224</c:v>
                      </c:pt>
                      <c:pt idx="2">
                        <c:v>81.349937236659343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8C6-4E56-88B4-CD76A135D171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'!$P$72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'!$P$73:$P$75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4</c:v>
                      </c:pt>
                      <c:pt idx="1">
                        <c:v>4</c:v>
                      </c:pt>
                      <c:pt idx="2">
                        <c:v>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8C6-4E56-88B4-CD76A135D171}"/>
                  </c:ext>
                </c:extLst>
              </c15:ser>
            </c15:filteredScatterSeries>
          </c:ext>
        </c:extLst>
      </c:scatterChart>
      <c:valAx>
        <c:axId val="387446600"/>
        <c:scaling>
          <c:orientation val="minMax"/>
          <c:max val="1.51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latin typeface="+mj-lt"/>
                  </a:rPr>
                  <a:t>Equivalence</a:t>
                </a:r>
                <a:r>
                  <a:rPr lang="en-US" sz="2000" b="1" baseline="0" dirty="0" smtClean="0">
                    <a:latin typeface="+mj-lt"/>
                  </a:rPr>
                  <a:t> Ratio, </a:t>
                </a:r>
                <a:r>
                  <a:rPr lang="el-GR" sz="2000" b="1" baseline="0" dirty="0" smtClean="0">
                    <a:latin typeface="+mj-lt"/>
                  </a:rPr>
                  <a:t>Φ</a:t>
                </a:r>
                <a:endParaRPr lang="en-US" sz="2000" b="1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21001922724775682"/>
              <c:y val="0.94452600968781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43320"/>
        <c:crossesAt val="0"/>
        <c:crossBetween val="midCat"/>
        <c:majorUnit val="0.25"/>
      </c:valAx>
      <c:valAx>
        <c:axId val="3874433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CO Yields </a:t>
                </a:r>
                <a:r>
                  <a:rPr 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(g/kg)</a:t>
                </a:r>
              </a:p>
            </c:rich>
          </c:tx>
          <c:layout>
            <c:manualLayout>
              <c:xMode val="edge"/>
              <c:yMode val="edge"/>
              <c:x val="2.242782152230971E-2"/>
              <c:y val="0.270764272678649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46600"/>
        <c:crossesAt val="0"/>
        <c:crossBetween val="midCat"/>
      </c:valAx>
      <c:spPr>
        <a:noFill/>
        <a:ln w="15875"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CO</a:t>
            </a:r>
            <a:r>
              <a:rPr lang="en-US" sz="2400" b="1" baseline="-25000" dirty="0"/>
              <a:t>2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>
              <a:defRPr sz="2400" b="1"/>
            </a:pPr>
            <a:r>
              <a:rPr lang="en-US" sz="2400" b="1" dirty="0" smtClean="0"/>
              <a:t>+/- 1</a:t>
            </a:r>
            <a:r>
              <a:rPr lang="el-GR" sz="2800" b="1" dirty="0" smtClean="0">
                <a:latin typeface="Book Antiqua" panose="02040602050305030304" pitchFamily="18" charset="0"/>
              </a:rPr>
              <a:t>σ</a:t>
            </a:r>
            <a:endParaRPr lang="en-US" sz="2800" b="1" dirty="0"/>
          </a:p>
        </c:rich>
      </c:tx>
      <c:layout>
        <c:manualLayout>
          <c:xMode val="edge"/>
          <c:yMode val="edge"/>
          <c:x val="0.38227061461067369"/>
          <c:y val="6.9787620760111163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474588403722265"/>
          <c:y val="2.3535576228034059E-2"/>
          <c:w val="0.61514044786954825"/>
          <c:h val="0.8369283270663457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'!$C$72</c:f>
              <c:strCache>
                <c:ptCount val="1"/>
                <c:pt idx="0">
                  <c:v>Test #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'!$C$73:$C$75</c:f>
            </c:numRef>
          </c:yVal>
          <c:smooth val="1"/>
          <c:extLst>
            <c:ext xmlns:c16="http://schemas.microsoft.com/office/drawing/2014/chart" uri="{C3380CC4-5D6E-409C-BE32-E72D297353CC}">
              <c16:uniqueId val="{00000000-5069-42F6-80F2-D72D48E5C19A}"/>
            </c:ext>
          </c:extLst>
        </c:ser>
        <c:ser>
          <c:idx val="2"/>
          <c:order val="2"/>
          <c:tx>
            <c:strRef>
              <c:f>'PA66 '!$E$72</c:f>
              <c:strCache>
                <c:ptCount val="1"/>
                <c:pt idx="0">
                  <c:v>CO    FTIR 1.69m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'!$E$73:$E$75</c:f>
            </c:numRef>
          </c:yVal>
          <c:smooth val="1"/>
          <c:extLst>
            <c:ext xmlns:c16="http://schemas.microsoft.com/office/drawing/2014/chart" uri="{C3380CC4-5D6E-409C-BE32-E72D297353CC}">
              <c16:uniqueId val="{00000001-5069-42F6-80F2-D72D48E5C19A}"/>
            </c:ext>
          </c:extLst>
        </c:ser>
        <c:ser>
          <c:idx val="3"/>
          <c:order val="3"/>
          <c:tx>
            <c:strRef>
              <c:f>'PA66 '!$F$72</c:f>
              <c:strCache>
                <c:ptCount val="1"/>
                <c:pt idx="0">
                  <c:v>CO FTIR 2m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'!$F$73:$F$75</c:f>
            </c:numRef>
          </c:yVal>
          <c:smooth val="1"/>
          <c:extLst>
            <c:ext xmlns:c16="http://schemas.microsoft.com/office/drawing/2014/chart" uri="{C3380CC4-5D6E-409C-BE32-E72D297353CC}">
              <c16:uniqueId val="{00000002-5069-42F6-80F2-D72D48E5C19A}"/>
            </c:ext>
          </c:extLst>
        </c:ser>
        <c:ser>
          <c:idx val="4"/>
          <c:order val="4"/>
          <c:tx>
            <c:strRef>
              <c:f>'PA66 '!$G$72</c:f>
              <c:strCache>
                <c:ptCount val="1"/>
                <c:pt idx="0">
                  <c:v>CO FTIR Peak, % 1.69m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'!$G$73:$G$75</c:f>
            </c:numRef>
          </c:yVal>
          <c:smooth val="1"/>
          <c:extLst>
            <c:ext xmlns:c16="http://schemas.microsoft.com/office/drawing/2014/chart" uri="{C3380CC4-5D6E-409C-BE32-E72D297353CC}">
              <c16:uniqueId val="{00000003-5069-42F6-80F2-D72D48E5C19A}"/>
            </c:ext>
          </c:extLst>
        </c:ser>
        <c:ser>
          <c:idx val="6"/>
          <c:order val="6"/>
          <c:tx>
            <c:strRef>
              <c:f>'PA66 '!$I$72</c:f>
              <c:strCache>
                <c:ptCount val="1"/>
                <c:pt idx="0">
                  <c:v>CO2   MCC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00B050"/>
              </a:solidFill>
              <a:ln w="12700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'PA66 '!$M$73:$M$75</c:f>
                <c:numCache>
                  <c:formatCode>General</c:formatCode>
                  <c:ptCount val="3"/>
                  <c:pt idx="0">
                    <c:v>56</c:v>
                  </c:pt>
                  <c:pt idx="1">
                    <c:v>25</c:v>
                  </c:pt>
                  <c:pt idx="2">
                    <c:v>21</c:v>
                  </c:pt>
                </c:numCache>
              </c:numRef>
            </c:plus>
            <c:minus>
              <c:numRef>
                <c:f>'PA66 '!$M$73:$M$75</c:f>
                <c:numCache>
                  <c:formatCode>General</c:formatCode>
                  <c:ptCount val="3"/>
                  <c:pt idx="0">
                    <c:v>56</c:v>
                  </c:pt>
                  <c:pt idx="1">
                    <c:v>25</c:v>
                  </c:pt>
                  <c:pt idx="2">
                    <c:v>21</c:v>
                  </c:pt>
                </c:numCache>
              </c:numRef>
            </c:minus>
            <c:spPr>
              <a:noFill/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  <a:effectLst/>
            </c:spPr>
          </c:errBars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'!$I$73:$I$75</c:f>
              <c:numCache>
                <c:formatCode>General</c:formatCode>
                <c:ptCount val="3"/>
                <c:pt idx="0">
                  <c:v>2020.0000000000005</c:v>
                </c:pt>
                <c:pt idx="1">
                  <c:v>1399.75</c:v>
                </c:pt>
                <c:pt idx="2">
                  <c:v>822.19999999999993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069-42F6-80F2-D72D48E5C19A}"/>
            </c:ext>
          </c:extLst>
        </c:ser>
        <c:ser>
          <c:idx val="7"/>
          <c:order val="7"/>
          <c:tx>
            <c:strRef>
              <c:f>'PA66 '!$J$72</c:f>
              <c:strCache>
                <c:ptCount val="1"/>
                <c:pt idx="0">
                  <c:v>CO2    FTIR 1.69m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'!$J$73:$J$75</c:f>
            </c:numRef>
          </c:yVal>
          <c:smooth val="1"/>
          <c:extLst>
            <c:ext xmlns:c16="http://schemas.microsoft.com/office/drawing/2014/chart" uri="{C3380CC4-5D6E-409C-BE32-E72D297353CC}">
              <c16:uniqueId val="{00000005-5069-42F6-80F2-D72D48E5C19A}"/>
            </c:ext>
          </c:extLst>
        </c:ser>
        <c:ser>
          <c:idx val="8"/>
          <c:order val="8"/>
          <c:tx>
            <c:strRef>
              <c:f>'PA66 '!$K$72</c:f>
              <c:strCache>
                <c:ptCount val="1"/>
                <c:pt idx="0">
                  <c:v>CO2 Peak, %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'!$K$73:$K$75</c:f>
            </c:numRef>
          </c:yVal>
          <c:smooth val="1"/>
          <c:extLst>
            <c:ext xmlns:c16="http://schemas.microsoft.com/office/drawing/2014/chart" uri="{C3380CC4-5D6E-409C-BE32-E72D297353CC}">
              <c16:uniqueId val="{00000006-5069-42F6-80F2-D72D48E5C19A}"/>
            </c:ext>
          </c:extLst>
        </c:ser>
        <c:ser>
          <c:idx val="9"/>
          <c:order val="9"/>
          <c:tx>
            <c:strRef>
              <c:f>'PA66 '!$L$72</c:f>
              <c:strCache>
                <c:ptCount val="1"/>
                <c:pt idx="0">
                  <c:v>CO2       FTIR 2m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'!$L$73:$L$75</c:f>
            </c:numRef>
          </c:yVal>
          <c:smooth val="1"/>
          <c:extLst>
            <c:ext xmlns:c16="http://schemas.microsoft.com/office/drawing/2014/chart" uri="{C3380CC4-5D6E-409C-BE32-E72D297353CC}">
              <c16:uniqueId val="{00000007-5069-42F6-80F2-D72D48E5C19A}"/>
            </c:ext>
          </c:extLst>
        </c:ser>
        <c:ser>
          <c:idx val="12"/>
          <c:order val="12"/>
          <c:tx>
            <c:strRef>
              <c:f>'PA66 '!$O$72</c:f>
              <c:strCache>
                <c:ptCount val="1"/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'!$O$73:$O$75</c:f>
            </c:numRef>
          </c:yVal>
          <c:smooth val="1"/>
          <c:extLst>
            <c:ext xmlns:c16="http://schemas.microsoft.com/office/drawing/2014/chart" uri="{C3380CC4-5D6E-409C-BE32-E72D297353CC}">
              <c16:uniqueId val="{00000008-5069-42F6-80F2-D72D48E5C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446600"/>
        <c:axId val="38744332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'PA66 '!$D$72</c15:sqref>
                        </c15:formulaRef>
                      </c:ext>
                    </c:extLst>
                    <c:strCache>
                      <c:ptCount val="1"/>
                      <c:pt idx="0">
                        <c:v>CO  MCC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'PA66 '!$D$73:$D$75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53.599999999999994</c:v>
                      </c:pt>
                      <c:pt idx="1">
                        <c:v>434</c:v>
                      </c:pt>
                      <c:pt idx="2">
                        <c:v>668.8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9-5069-42F6-80F2-D72D48E5C19A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'!$H$72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'!$H$73:$H$75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30.36</c:v>
                      </c:pt>
                      <c:pt idx="1">
                        <c:v>23.17</c:v>
                      </c:pt>
                      <c:pt idx="2">
                        <c:v>40.44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069-42F6-80F2-D72D48E5C19A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'!$M$72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'!$M$73:$M$75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56</c:v>
                      </c:pt>
                      <c:pt idx="1">
                        <c:v>25</c:v>
                      </c:pt>
                      <c:pt idx="2">
                        <c:v>21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069-42F6-80F2-D72D48E5C19A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'!$N$72</c15:sqref>
                        </c15:formulaRef>
                      </c:ext>
                    </c:extLst>
                    <c:strCache>
                      <c:ptCount val="1"/>
                      <c:pt idx="0">
                        <c:v>HCN  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'!$N$73:$N$75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 formatCode="0.000">
                        <c:v>6.4566654731017756</c:v>
                      </c:pt>
                      <c:pt idx="1">
                        <c:v>60.931760153913224</c:v>
                      </c:pt>
                      <c:pt idx="2">
                        <c:v>81.349937236659343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069-42F6-80F2-D72D48E5C19A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'!$P$72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'!$P$73:$P$75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4</c:v>
                      </c:pt>
                      <c:pt idx="1">
                        <c:v>4</c:v>
                      </c:pt>
                      <c:pt idx="2">
                        <c:v>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069-42F6-80F2-D72D48E5C19A}"/>
                  </c:ext>
                </c:extLst>
              </c15:ser>
            </c15:filteredScatterSeries>
          </c:ext>
        </c:extLst>
      </c:scatterChart>
      <c:valAx>
        <c:axId val="387446600"/>
        <c:scaling>
          <c:orientation val="minMax"/>
          <c:max val="1.51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r"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latin typeface="+mn-lt"/>
                  </a:rPr>
                  <a:t>Equivalence Ratio, </a:t>
                </a:r>
                <a:r>
                  <a:rPr lang="el-GR" sz="2000" b="1" dirty="0" smtClean="0">
                    <a:latin typeface="+mn-lt"/>
                  </a:rPr>
                  <a:t>Φ</a:t>
                </a:r>
                <a:endParaRPr lang="en-US" sz="20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22762467191601055"/>
              <c:y val="0.94452600968781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r"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43320"/>
        <c:crosses val="autoZero"/>
        <c:crossBetween val="midCat"/>
        <c:majorUnit val="0.25"/>
      </c:valAx>
      <c:valAx>
        <c:axId val="387443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CO</a:t>
                </a:r>
                <a:r>
                  <a:rPr lang="en-US" sz="2000" b="1" baseline="-25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2</a:t>
                </a:r>
                <a:r>
                  <a:rPr 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Yields </a:t>
                </a:r>
                <a:r>
                  <a:rPr 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(g/kg)</a:t>
                </a:r>
              </a:p>
            </c:rich>
          </c:tx>
          <c:layout>
            <c:manualLayout>
              <c:xMode val="edge"/>
              <c:yMode val="edge"/>
              <c:x val="6.3495188101487321E-3"/>
              <c:y val="0.286229851646734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46600"/>
        <c:crossesAt val="0"/>
        <c:crossBetween val="midCat"/>
      </c:valAx>
      <c:spPr>
        <a:noFill/>
        <a:ln w="15875"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/>
              <a:t>HCN</a:t>
            </a:r>
          </a:p>
          <a:p>
            <a:pPr>
              <a:defRPr sz="2400" b="1"/>
            </a:pPr>
            <a:r>
              <a:rPr lang="en-US" sz="2400" b="1" dirty="0" smtClean="0"/>
              <a:t> </a:t>
            </a:r>
            <a:r>
              <a:rPr lang="en-US" sz="2400" b="1" dirty="0"/>
              <a:t>+/- </a:t>
            </a:r>
            <a:r>
              <a:rPr lang="en-US" sz="2400" b="1" dirty="0" smtClean="0"/>
              <a:t>1</a:t>
            </a:r>
            <a:r>
              <a:rPr lang="el-GR" sz="2800" b="1" dirty="0" smtClean="0">
                <a:latin typeface="Book Antiqua" panose="02040602050305030304" pitchFamily="18" charset="0"/>
              </a:rPr>
              <a:t>σ</a:t>
            </a:r>
            <a:endParaRPr lang="en-US" sz="2800" b="1" dirty="0"/>
          </a:p>
        </c:rich>
      </c:tx>
      <c:layout>
        <c:manualLayout>
          <c:xMode val="edge"/>
          <c:yMode val="edge"/>
          <c:x val="0.36856741121645509"/>
          <c:y val="4.5055784554677333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528228614280365"/>
          <c:y val="2.3535576228034059E-2"/>
          <c:w val="0.65048797471744602"/>
          <c:h val="0.8358518010109503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'!$C$72</c:f>
              <c:strCache>
                <c:ptCount val="1"/>
                <c:pt idx="0">
                  <c:v>Test #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'!$C$73:$C$75</c:f>
            </c:numRef>
          </c:yVal>
          <c:smooth val="1"/>
          <c:extLst>
            <c:ext xmlns:c16="http://schemas.microsoft.com/office/drawing/2014/chart" uri="{C3380CC4-5D6E-409C-BE32-E72D297353CC}">
              <c16:uniqueId val="{00000000-3AAA-4832-B9FC-FBD28B96E1C9}"/>
            </c:ext>
          </c:extLst>
        </c:ser>
        <c:ser>
          <c:idx val="2"/>
          <c:order val="2"/>
          <c:tx>
            <c:strRef>
              <c:f>'PA66 '!$E$72</c:f>
              <c:strCache>
                <c:ptCount val="1"/>
                <c:pt idx="0">
                  <c:v>CO    FTIR 1.69m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'!$E$73:$E$75</c:f>
            </c:numRef>
          </c:yVal>
          <c:smooth val="1"/>
          <c:extLst>
            <c:ext xmlns:c16="http://schemas.microsoft.com/office/drawing/2014/chart" uri="{C3380CC4-5D6E-409C-BE32-E72D297353CC}">
              <c16:uniqueId val="{00000001-3AAA-4832-B9FC-FBD28B96E1C9}"/>
            </c:ext>
          </c:extLst>
        </c:ser>
        <c:ser>
          <c:idx val="3"/>
          <c:order val="3"/>
          <c:tx>
            <c:strRef>
              <c:f>'PA66 '!$F$72</c:f>
              <c:strCache>
                <c:ptCount val="1"/>
                <c:pt idx="0">
                  <c:v>CO FTIR 2m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'!$F$73:$F$75</c:f>
            </c:numRef>
          </c:yVal>
          <c:smooth val="1"/>
          <c:extLst>
            <c:ext xmlns:c16="http://schemas.microsoft.com/office/drawing/2014/chart" uri="{C3380CC4-5D6E-409C-BE32-E72D297353CC}">
              <c16:uniqueId val="{00000002-3AAA-4832-B9FC-FBD28B96E1C9}"/>
            </c:ext>
          </c:extLst>
        </c:ser>
        <c:ser>
          <c:idx val="4"/>
          <c:order val="4"/>
          <c:tx>
            <c:strRef>
              <c:f>'PA66 '!$G$72</c:f>
              <c:strCache>
                <c:ptCount val="1"/>
                <c:pt idx="0">
                  <c:v>CO FTIR Peak, % 1.69m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'!$G$73:$G$75</c:f>
            </c:numRef>
          </c:yVal>
          <c:smooth val="1"/>
          <c:extLst>
            <c:ext xmlns:c16="http://schemas.microsoft.com/office/drawing/2014/chart" uri="{C3380CC4-5D6E-409C-BE32-E72D297353CC}">
              <c16:uniqueId val="{00000003-3AAA-4832-B9FC-FBD28B96E1C9}"/>
            </c:ext>
          </c:extLst>
        </c:ser>
        <c:ser>
          <c:idx val="7"/>
          <c:order val="7"/>
          <c:tx>
            <c:strRef>
              <c:f>'PA66 '!$J$72</c:f>
              <c:strCache>
                <c:ptCount val="1"/>
                <c:pt idx="0">
                  <c:v>CO2    FTIR 1.69m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'!$J$73:$J$75</c:f>
            </c:numRef>
          </c:yVal>
          <c:smooth val="1"/>
          <c:extLst>
            <c:ext xmlns:c16="http://schemas.microsoft.com/office/drawing/2014/chart" uri="{C3380CC4-5D6E-409C-BE32-E72D297353CC}">
              <c16:uniqueId val="{00000004-3AAA-4832-B9FC-FBD28B96E1C9}"/>
            </c:ext>
          </c:extLst>
        </c:ser>
        <c:ser>
          <c:idx val="8"/>
          <c:order val="8"/>
          <c:tx>
            <c:strRef>
              <c:f>'PA66 '!$K$72</c:f>
              <c:strCache>
                <c:ptCount val="1"/>
                <c:pt idx="0">
                  <c:v>CO2 Peak, %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'!$K$73:$K$75</c:f>
            </c:numRef>
          </c:yVal>
          <c:smooth val="1"/>
          <c:extLst>
            <c:ext xmlns:c16="http://schemas.microsoft.com/office/drawing/2014/chart" uri="{C3380CC4-5D6E-409C-BE32-E72D297353CC}">
              <c16:uniqueId val="{00000005-3AAA-4832-B9FC-FBD28B96E1C9}"/>
            </c:ext>
          </c:extLst>
        </c:ser>
        <c:ser>
          <c:idx val="9"/>
          <c:order val="9"/>
          <c:tx>
            <c:strRef>
              <c:f>'PA66 '!$L$72</c:f>
              <c:strCache>
                <c:ptCount val="1"/>
                <c:pt idx="0">
                  <c:v>CO2       FTIR 2m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'!$L$73:$L$75</c:f>
            </c:numRef>
          </c:yVal>
          <c:smooth val="1"/>
          <c:extLst>
            <c:ext xmlns:c16="http://schemas.microsoft.com/office/drawing/2014/chart" uri="{C3380CC4-5D6E-409C-BE32-E72D297353CC}">
              <c16:uniqueId val="{00000006-3AAA-4832-B9FC-FBD28B96E1C9}"/>
            </c:ext>
          </c:extLst>
        </c:ser>
        <c:ser>
          <c:idx val="11"/>
          <c:order val="11"/>
          <c:tx>
            <c:strRef>
              <c:f>'PA66 '!$N$72</c:f>
              <c:strCache>
                <c:ptCount val="1"/>
                <c:pt idx="0">
                  <c:v>HCN  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'PA66 '!$P$73:$P$75</c:f>
                <c:numCache>
                  <c:formatCode>General</c:formatCode>
                  <c:ptCount val="3"/>
                  <c:pt idx="0">
                    <c:v>4</c:v>
                  </c:pt>
                  <c:pt idx="1">
                    <c:v>4</c:v>
                  </c:pt>
                  <c:pt idx="2">
                    <c:v>4</c:v>
                  </c:pt>
                </c:numCache>
              </c:numRef>
            </c:plus>
            <c:minus>
              <c:numRef>
                <c:f>'PA66 '!$P$73:$P$75</c:f>
                <c:numCache>
                  <c:formatCode>General</c:formatCode>
                  <c:ptCount val="3"/>
                  <c:pt idx="0">
                    <c:v>4</c:v>
                  </c:pt>
                  <c:pt idx="1">
                    <c:v>4</c:v>
                  </c:pt>
                  <c:pt idx="2">
                    <c:v>4</c:v>
                  </c:pt>
                </c:numCache>
              </c:numRef>
            </c:minus>
            <c:spPr>
              <a:noFill/>
              <a:ln w="381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  <a:effectLst/>
            </c:spPr>
          </c:errBars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'!$N$73:$N$75</c:f>
              <c:numCache>
                <c:formatCode>General</c:formatCode>
                <c:ptCount val="3"/>
                <c:pt idx="0" formatCode="0.000">
                  <c:v>6.4566654731017756</c:v>
                </c:pt>
                <c:pt idx="1">
                  <c:v>60.931760153913224</c:v>
                </c:pt>
                <c:pt idx="2">
                  <c:v>81.349937236659343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AAA-4832-B9FC-FBD28B96E1C9}"/>
            </c:ext>
          </c:extLst>
        </c:ser>
        <c:ser>
          <c:idx val="12"/>
          <c:order val="12"/>
          <c:tx>
            <c:strRef>
              <c:f>'PA66 '!$O$72</c:f>
              <c:strCache>
                <c:ptCount val="1"/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'PA66 '!$B$73:$B$75</c:f>
              <c:numCache>
                <c:formatCode>General</c:formatCode>
                <c:ptCount val="3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</c:numCache>
            </c:numRef>
          </c:xVal>
          <c:yVal>
            <c:numRef>
              <c:f>'PA66 '!$O$73:$O$75</c:f>
            </c:numRef>
          </c:yVal>
          <c:smooth val="1"/>
          <c:extLst>
            <c:ext xmlns:c16="http://schemas.microsoft.com/office/drawing/2014/chart" uri="{C3380CC4-5D6E-409C-BE32-E72D297353CC}">
              <c16:uniqueId val="{00000008-3AAA-4832-B9FC-FBD28B96E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446600"/>
        <c:axId val="38744332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'PA66 '!$D$72</c15:sqref>
                        </c15:formulaRef>
                      </c:ext>
                    </c:extLst>
                    <c:strCache>
                      <c:ptCount val="1"/>
                      <c:pt idx="0">
                        <c:v>CO  MCC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'PA66 '!$D$73:$D$75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53.599999999999994</c:v>
                      </c:pt>
                      <c:pt idx="1">
                        <c:v>434</c:v>
                      </c:pt>
                      <c:pt idx="2">
                        <c:v>668.8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9-3AAA-4832-B9FC-FBD28B96E1C9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'!$H$72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'!$H$73:$H$75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30.36</c:v>
                      </c:pt>
                      <c:pt idx="1">
                        <c:v>23.17</c:v>
                      </c:pt>
                      <c:pt idx="2">
                        <c:v>40.44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3AAA-4832-B9FC-FBD28B96E1C9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'!$I$72</c15:sqref>
                        </c15:formulaRef>
                      </c:ext>
                    </c:extLst>
                    <c:strCache>
                      <c:ptCount val="1"/>
                      <c:pt idx="0">
                        <c:v>CO2   MCC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'!$I$73:$I$75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2020.0000000000005</c:v>
                      </c:pt>
                      <c:pt idx="1">
                        <c:v>1399.75</c:v>
                      </c:pt>
                      <c:pt idx="2">
                        <c:v>822.19999999999993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3AAA-4832-B9FC-FBD28B96E1C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'!$M$72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'!$M$73:$M$75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56</c:v>
                      </c:pt>
                      <c:pt idx="1">
                        <c:v>25</c:v>
                      </c:pt>
                      <c:pt idx="2">
                        <c:v>21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AAA-4832-B9FC-FBD28B96E1C9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'!$P$72</c15:sqref>
                        </c15:formulaRef>
                      </c:ext>
                    </c:extLst>
                    <c:strCache>
                      <c:ptCount val="1"/>
                      <c:pt idx="0">
                        <c:v>SD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'!$B$73:$B$75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</c:v>
                      </c:pt>
                      <c:pt idx="1">
                        <c:v>1.25</c:v>
                      </c:pt>
                      <c:pt idx="2">
                        <c:v>1.5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'PA66 '!$P$73:$P$75</c15:sqref>
                        </c15:formulaRef>
                      </c:ext>
                    </c:extLst>
                    <c:numCache>
                      <c:formatCode>0.000</c:formatCode>
                      <c:ptCount val="3"/>
                      <c:pt idx="0">
                        <c:v>4</c:v>
                      </c:pt>
                      <c:pt idx="1">
                        <c:v>4</c:v>
                      </c:pt>
                      <c:pt idx="2">
                        <c:v>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AAA-4832-B9FC-FBD28B96E1C9}"/>
                  </c:ext>
                </c:extLst>
              </c15:ser>
            </c15:filteredScatterSeries>
          </c:ext>
        </c:extLst>
      </c:scatterChart>
      <c:valAx>
        <c:axId val="387446600"/>
        <c:scaling>
          <c:orientation val="minMax"/>
          <c:max val="1.51"/>
          <c:min val="1"/>
        </c:scaling>
        <c:delete val="0"/>
        <c:axPos val="b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latin typeface="+mj-lt"/>
                  </a:rPr>
                  <a:t>Equivalence Ratio, </a:t>
                </a:r>
                <a:r>
                  <a:rPr lang="el-GR" sz="2000" b="1" dirty="0" smtClean="0">
                    <a:latin typeface="+mj-lt"/>
                  </a:rPr>
                  <a:t>Φ</a:t>
                </a:r>
                <a:endParaRPr lang="en-US" sz="2000" b="1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26786357062510041"/>
              <c:y val="0.943368758001145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43320"/>
        <c:crosses val="autoZero"/>
        <c:crossBetween val="midCat"/>
        <c:majorUnit val="0.25"/>
      </c:valAx>
      <c:valAx>
        <c:axId val="387443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HCN Yields </a:t>
                </a:r>
                <a:r>
                  <a:rPr 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(g/g/kg)</a:t>
                </a:r>
              </a:p>
              <a:p>
                <a:pPr>
                  <a:defRPr sz="2000" b="1"/>
                </a:pPr>
                <a:endPara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9610316567571905E-2"/>
              <c:y val="0.25732640395327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46600"/>
        <c:crossesAt val="0"/>
        <c:crossBetween val="midCat"/>
      </c:valAx>
      <c:spPr>
        <a:noFill/>
        <a:ln w="15875"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PA66</a:t>
            </a:r>
            <a:endParaRPr lang="en-US" sz="2000" dirty="0"/>
          </a:p>
        </c:rich>
      </c:tx>
      <c:layout>
        <c:manualLayout>
          <c:xMode val="edge"/>
          <c:yMode val="edge"/>
          <c:x val="0.23579955871851435"/>
          <c:y val="7.90904206106586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635964067894389"/>
          <c:y val="4.6551074255559745E-2"/>
          <c:w val="0.71808255269770682"/>
          <c:h val="0.6630025787382773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'!$AS$78</c:f>
              <c:strCache>
                <c:ptCount val="1"/>
                <c:pt idx="0">
                  <c:v>750°C</c:v>
                </c:pt>
              </c:strCache>
            </c:strRef>
          </c:tx>
          <c:spPr>
            <a:ln w="38100">
              <a:solidFill>
                <a:srgbClr val="009BD2"/>
              </a:solidFill>
            </a:ln>
          </c:spPr>
          <c:marker>
            <c:symbol val="circle"/>
            <c:size val="9"/>
            <c:spPr>
              <a:solidFill>
                <a:srgbClr val="009BD2"/>
              </a:solidFill>
              <a:ln w="25400">
                <a:solidFill>
                  <a:srgbClr val="009BD2"/>
                </a:solidFill>
              </a:ln>
            </c:spPr>
          </c:marker>
          <c:xVal>
            <c:numRef>
              <c:f>'PA66 '!$AR$79:$AR$84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'!$AS$79:$AS$84</c:f>
              <c:numCache>
                <c:formatCode>0.000</c:formatCode>
                <c:ptCount val="6"/>
                <c:pt idx="0">
                  <c:v>0.36699999999999999</c:v>
                </c:pt>
                <c:pt idx="1">
                  <c:v>0.70299999999999996</c:v>
                </c:pt>
                <c:pt idx="2">
                  <c:v>0.76900000000000002</c:v>
                </c:pt>
                <c:pt idx="3">
                  <c:v>0.64900000000000002</c:v>
                </c:pt>
                <c:pt idx="4">
                  <c:v>0.56699999999999995</c:v>
                </c:pt>
                <c:pt idx="5">
                  <c:v>0.46100000000000002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CB2-4BC2-A864-313E9E9859BB}"/>
            </c:ext>
          </c:extLst>
        </c:ser>
        <c:ser>
          <c:idx val="1"/>
          <c:order val="1"/>
          <c:tx>
            <c:strRef>
              <c:f>'PA66 '!$AT$78</c:f>
              <c:strCache>
                <c:ptCount val="1"/>
                <c:pt idx="0">
                  <c:v>1000°C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</c:spPr>
          </c:marker>
          <c:xVal>
            <c:numRef>
              <c:f>'PA66 '!$AR$79:$AR$84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'!$AT$79:$AT$84</c:f>
              <c:numCache>
                <c:formatCode>0.000</c:formatCode>
                <c:ptCount val="6"/>
                <c:pt idx="0">
                  <c:v>6.0000000000000001E-3</c:v>
                </c:pt>
                <c:pt idx="1">
                  <c:v>0.01</c:v>
                </c:pt>
                <c:pt idx="2">
                  <c:v>5.3599999999999995E-2</c:v>
                </c:pt>
                <c:pt idx="3">
                  <c:v>0.434</c:v>
                </c:pt>
                <c:pt idx="4">
                  <c:v>0.66879999999999995</c:v>
                </c:pt>
                <c:pt idx="5">
                  <c:v>0.95599999999999996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CB2-4BC2-A864-313E9E9859BB}"/>
            </c:ext>
          </c:extLst>
        </c:ser>
        <c:ser>
          <c:idx val="2"/>
          <c:order val="2"/>
          <c:tx>
            <c:strRef>
              <c:f>'PA66 '!$AU$78</c:f>
              <c:strCache>
                <c:ptCount val="1"/>
                <c:pt idx="0">
                  <c:v>1250°C</c:v>
                </c:pt>
              </c:strCache>
            </c:strRef>
          </c:tx>
          <c:spPr>
            <a:ln w="38100">
              <a:solidFill>
                <a:srgbClr val="F27900"/>
              </a:solidFill>
            </a:ln>
          </c:spPr>
          <c:marker>
            <c:symbol val="circle"/>
            <c:size val="9"/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</c:spPr>
          </c:marker>
          <c:xVal>
            <c:numRef>
              <c:f>'PA66 '!$AR$79:$AR$84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'!$AU$79:$AU$84</c:f>
              <c:numCache>
                <c:formatCode>0.000</c:formatCode>
                <c:ptCount val="6"/>
                <c:pt idx="0">
                  <c:v>2E-3</c:v>
                </c:pt>
                <c:pt idx="1">
                  <c:v>2E-3</c:v>
                </c:pt>
                <c:pt idx="2">
                  <c:v>6.3500000000000001E-2</c:v>
                </c:pt>
                <c:pt idx="3">
                  <c:v>0.4</c:v>
                </c:pt>
                <c:pt idx="4">
                  <c:v>0.66200000000000003</c:v>
                </c:pt>
                <c:pt idx="5">
                  <c:v>0.80400000000000005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CB2-4BC2-A864-313E9E9859BB}"/>
            </c:ext>
          </c:extLst>
        </c:ser>
        <c:ser>
          <c:idx val="3"/>
          <c:order val="3"/>
          <c:tx>
            <c:strRef>
              <c:f>'PA66 '!$AV$78</c:f>
              <c:strCache>
                <c:ptCount val="1"/>
                <c:pt idx="0">
                  <c:v>1500°C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</c:spPr>
          </c:marker>
          <c:xVal>
            <c:numRef>
              <c:f>'PA66 '!$AR$79:$AR$84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'!$AV$79:$AV$84</c:f>
              <c:numCache>
                <c:formatCode>0.000</c:formatCode>
                <c:ptCount val="6"/>
                <c:pt idx="0">
                  <c:v>1E-3</c:v>
                </c:pt>
                <c:pt idx="1">
                  <c:v>1E-3</c:v>
                </c:pt>
                <c:pt idx="2">
                  <c:v>6.7400000000000002E-2</c:v>
                </c:pt>
                <c:pt idx="3">
                  <c:v>0.47399999999999998</c:v>
                </c:pt>
                <c:pt idx="4">
                  <c:v>0.76239999999999997</c:v>
                </c:pt>
                <c:pt idx="5">
                  <c:v>0.88400000000000001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CB2-4BC2-A864-313E9E9859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80192"/>
        <c:axId val="47066112"/>
      </c:scatterChart>
      <c:valAx>
        <c:axId val="47080192"/>
        <c:scaling>
          <c:orientation val="minMax"/>
          <c:max val="1.75"/>
          <c:min val="0.5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+mn-lt"/>
                  </a:defRPr>
                </a:pPr>
                <a:r>
                  <a:rPr lang="en-US" sz="2000" dirty="0" smtClean="0">
                    <a:latin typeface="+mn-lt"/>
                  </a:rPr>
                  <a:t>Equivalence </a:t>
                </a:r>
                <a:r>
                  <a:rPr lang="en-US" sz="2000" dirty="0">
                    <a:latin typeface="+mn-lt"/>
                  </a:rPr>
                  <a:t>Ratio,</a:t>
                </a:r>
                <a:r>
                  <a:rPr lang="en-US" sz="2000" baseline="0" dirty="0">
                    <a:latin typeface="+mn-lt"/>
                  </a:rPr>
                  <a:t>  </a:t>
                </a:r>
                <a:r>
                  <a:rPr lang="el-GR" sz="2000" baseline="0" dirty="0">
                    <a:latin typeface="+mn-lt"/>
                  </a:rPr>
                  <a:t>Φ</a:t>
                </a:r>
                <a:r>
                  <a:rPr lang="en-US" sz="2000" dirty="0">
                    <a:latin typeface="+mn-lt"/>
                  </a:rPr>
                  <a:t>  </a:t>
                </a:r>
              </a:p>
            </c:rich>
          </c:tx>
          <c:layout>
            <c:manualLayout>
              <c:xMode val="edge"/>
              <c:yMode val="edge"/>
              <c:x val="0.28585434023017675"/>
              <c:y val="0.88228113879660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47066112"/>
        <c:crossesAt val="0"/>
        <c:crossBetween val="midCat"/>
        <c:majorUnit val="0.25"/>
      </c:valAx>
      <c:valAx>
        <c:axId val="47066112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 dirty="0"/>
                  <a:t>CO Yield  (g/g)</a:t>
                </a:r>
              </a:p>
            </c:rich>
          </c:tx>
          <c:layout>
            <c:manualLayout>
              <c:xMode val="edge"/>
              <c:yMode val="edge"/>
              <c:x val="0"/>
              <c:y val="7.7553895046737348E-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47080192"/>
        <c:crosses val="autoZero"/>
        <c:crossBetween val="midCat"/>
        <c:majorUnit val="0.2"/>
      </c:valAx>
      <c:spPr>
        <a:ln w="19050">
          <a:solidFill>
            <a:schemeClr val="tx1">
              <a:lumMod val="95000"/>
              <a:lumOff val="5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PPS</a:t>
            </a:r>
            <a:endParaRPr lang="en-US" sz="2000" b="1" dirty="0"/>
          </a:p>
        </c:rich>
      </c:tx>
      <c:layout>
        <c:manualLayout>
          <c:xMode val="edge"/>
          <c:yMode val="edge"/>
          <c:x val="0.25125588097383139"/>
          <c:y val="5.5529829594986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739934073383313"/>
          <c:y val="4.7881157810707842E-2"/>
          <c:w val="0.71704283825148707"/>
          <c:h val="0.6695653747462061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PPS!$AW$34</c:f>
              <c:strCache>
                <c:ptCount val="1"/>
                <c:pt idx="0">
                  <c:v>750°C</c:v>
                </c:pt>
              </c:strCache>
            </c:strRef>
          </c:tx>
          <c:spPr>
            <a:ln w="38100" cap="rnd">
              <a:solidFill>
                <a:srgbClr val="009BD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9BD2"/>
              </a:solidFill>
              <a:ln w="25400">
                <a:solidFill>
                  <a:srgbClr val="009BD2"/>
                </a:solidFill>
              </a:ln>
              <a:effectLst/>
            </c:spPr>
          </c:marker>
          <c:xVal>
            <c:numRef>
              <c:f>PPS!$AV$35:$AV$40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PPS!$AW$35:$AW$40</c:f>
              <c:numCache>
                <c:formatCode>0.000</c:formatCode>
                <c:ptCount val="6"/>
                <c:pt idx="0">
                  <c:v>0.39</c:v>
                </c:pt>
                <c:pt idx="1">
                  <c:v>0.33100000000000002</c:v>
                </c:pt>
                <c:pt idx="2">
                  <c:v>0.28100000000000003</c:v>
                </c:pt>
                <c:pt idx="3">
                  <c:v>0.253</c:v>
                </c:pt>
                <c:pt idx="4">
                  <c:v>0.216</c:v>
                </c:pt>
                <c:pt idx="5">
                  <c:v>0.19600000000000001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BF5-46EE-972F-CFFB9882EAC7}"/>
            </c:ext>
          </c:extLst>
        </c:ser>
        <c:ser>
          <c:idx val="1"/>
          <c:order val="1"/>
          <c:tx>
            <c:strRef>
              <c:f>PPS!$AX$34</c:f>
              <c:strCache>
                <c:ptCount val="1"/>
                <c:pt idx="0">
                  <c:v>1000°C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  <a:effectLst/>
            </c:spPr>
          </c:marker>
          <c:xVal>
            <c:numRef>
              <c:f>PPS!$AV$35:$AV$40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PPS!$AX$35:$AX$40</c:f>
              <c:numCache>
                <c:formatCode>0.000</c:formatCode>
                <c:ptCount val="6"/>
                <c:pt idx="0">
                  <c:v>8.9999999999999993E-3</c:v>
                </c:pt>
                <c:pt idx="1">
                  <c:v>1.4999999999999999E-2</c:v>
                </c:pt>
                <c:pt idx="2">
                  <c:v>0.1648</c:v>
                </c:pt>
                <c:pt idx="3">
                  <c:v>0.437</c:v>
                </c:pt>
                <c:pt idx="4">
                  <c:v>0.42519999999999997</c:v>
                </c:pt>
                <c:pt idx="5">
                  <c:v>0.41399999999999998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BF5-46EE-972F-CFFB9882EAC7}"/>
            </c:ext>
          </c:extLst>
        </c:ser>
        <c:ser>
          <c:idx val="2"/>
          <c:order val="2"/>
          <c:tx>
            <c:strRef>
              <c:f>PPS!$AY$34</c:f>
              <c:strCache>
                <c:ptCount val="1"/>
                <c:pt idx="0">
                  <c:v>1250°C</c:v>
                </c:pt>
              </c:strCache>
            </c:strRef>
          </c:tx>
          <c:spPr>
            <a:ln w="38100" cap="rnd">
              <a:solidFill>
                <a:srgbClr val="F279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  <a:effectLst/>
            </c:spPr>
          </c:marker>
          <c:xVal>
            <c:numRef>
              <c:f>PPS!$AV$35:$AV$40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PPS!$AY$35:$AY$40</c:f>
              <c:numCache>
                <c:formatCode>0.000</c:formatCode>
                <c:ptCount val="6"/>
                <c:pt idx="0">
                  <c:v>1E-3</c:v>
                </c:pt>
                <c:pt idx="1">
                  <c:v>3.5999999999999997E-2</c:v>
                </c:pt>
                <c:pt idx="2">
                  <c:v>0.21099999999999999</c:v>
                </c:pt>
                <c:pt idx="3">
                  <c:v>0.48599999999999999</c:v>
                </c:pt>
                <c:pt idx="4">
                  <c:v>0.52100000000000002</c:v>
                </c:pt>
                <c:pt idx="5">
                  <c:v>0.53500000000000003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BF5-46EE-972F-CFFB9882EAC7}"/>
            </c:ext>
          </c:extLst>
        </c:ser>
        <c:ser>
          <c:idx val="3"/>
          <c:order val="3"/>
          <c:tx>
            <c:strRef>
              <c:f>PPS!$AZ$34</c:f>
              <c:strCache>
                <c:ptCount val="1"/>
                <c:pt idx="0">
                  <c:v>1500°C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xVal>
            <c:numRef>
              <c:f>PPS!$AV$35:$AV$40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PPS!$AZ$35:$AZ$40</c:f>
              <c:numCache>
                <c:formatCode>0.000</c:formatCode>
                <c:ptCount val="6"/>
                <c:pt idx="0">
                  <c:v>1E-3</c:v>
                </c:pt>
                <c:pt idx="1">
                  <c:v>2.3E-2</c:v>
                </c:pt>
                <c:pt idx="2">
                  <c:v>8.8599999999999998E-2</c:v>
                </c:pt>
                <c:pt idx="3">
                  <c:v>0.29299999999999998</c:v>
                </c:pt>
                <c:pt idx="4">
                  <c:v>0.41579999999999995</c:v>
                </c:pt>
                <c:pt idx="5">
                  <c:v>0.48199999999999998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BF5-46EE-972F-CFFB9882E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331392"/>
        <c:axId val="86333696"/>
      </c:scatterChart>
      <c:valAx>
        <c:axId val="86331392"/>
        <c:scaling>
          <c:orientation val="minMax"/>
          <c:max val="1.7500000000000002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latin typeface="+mn-lt"/>
                    <a:cs typeface="Arial" panose="020B0604020202020204" pitchFamily="34" charset="0"/>
                  </a:rPr>
                  <a:t>Equivalence </a:t>
                </a:r>
                <a:r>
                  <a:rPr lang="en-US" sz="2000" b="1" dirty="0">
                    <a:latin typeface="+mn-lt"/>
                    <a:cs typeface="Arial" panose="020B0604020202020204" pitchFamily="34" charset="0"/>
                  </a:rPr>
                  <a:t>Ratio,  </a:t>
                </a:r>
                <a:r>
                  <a:rPr lang="el-GR" sz="2000" b="1" dirty="0">
                    <a:latin typeface="+mn-lt"/>
                    <a:cs typeface="Arial" panose="020B0604020202020204" pitchFamily="34" charset="0"/>
                  </a:rPr>
                  <a:t>Φ</a:t>
                </a:r>
                <a:r>
                  <a:rPr lang="en-US" sz="2000" b="1" dirty="0">
                    <a:latin typeface="+mn-lt"/>
                    <a:cs typeface="Arial" panose="020B0604020202020204" pitchFamily="34" charset="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34407263291042467"/>
              <c:y val="0.925087076083373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33696"/>
        <c:crosses val="autoZero"/>
        <c:crossBetween val="midCat"/>
        <c:majorUnit val="0.25"/>
      </c:valAx>
      <c:valAx>
        <c:axId val="8633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 Yield  (g/g)</a:t>
                </a:r>
              </a:p>
            </c:rich>
          </c:tx>
          <c:layout>
            <c:manualLayout>
              <c:xMode val="edge"/>
              <c:yMode val="edge"/>
              <c:x val="0"/>
              <c:y val="0.102385115255011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31392"/>
        <c:crosses val="autoZero"/>
        <c:crossBetween val="midCat"/>
      </c:valAx>
      <c:spPr>
        <a:noFill/>
        <a:ln w="19050">
          <a:solidFill>
            <a:schemeClr val="tx1">
              <a:lumMod val="95000"/>
              <a:lumOff val="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PMMA</a:t>
            </a:r>
            <a:endParaRPr lang="en-US" sz="2000" b="1" dirty="0"/>
          </a:p>
        </c:rich>
      </c:tx>
      <c:layout>
        <c:manualLayout>
          <c:xMode val="edge"/>
          <c:yMode val="edge"/>
          <c:x val="0.30473990806743007"/>
          <c:y val="0.294011590754488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05869170978224"/>
          <c:y val="4.012076085029511E-2"/>
          <c:w val="0.44008804306221083"/>
          <c:h val="0.6897382362381875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PMMA!$BG$21</c:f>
              <c:strCache>
                <c:ptCount val="1"/>
                <c:pt idx="0">
                  <c:v>750°C (smouldering)</c:v>
                </c:pt>
              </c:strCache>
            </c:strRef>
          </c:tx>
          <c:spPr>
            <a:ln w="38100" cap="rnd">
              <a:solidFill>
                <a:srgbClr val="009BD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9BD2"/>
              </a:solidFill>
              <a:ln w="25400">
                <a:solidFill>
                  <a:srgbClr val="009BD2"/>
                </a:solidFill>
              </a:ln>
              <a:effectLst/>
            </c:spPr>
          </c:marker>
          <c:xVal>
            <c:numRef>
              <c:f>PMMA!$BF$22:$BF$24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PMMA!$BG$22:$BG$24</c:f>
              <c:numCache>
                <c:formatCode>0.000</c:formatCode>
                <c:ptCount val="3"/>
                <c:pt idx="0">
                  <c:v>0.77800000000000002</c:v>
                </c:pt>
                <c:pt idx="1">
                  <c:v>0.214</c:v>
                </c:pt>
                <c:pt idx="2">
                  <c:v>0.17699999999999999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BB5-4151-9826-E0EF67F610DA}"/>
            </c:ext>
          </c:extLst>
        </c:ser>
        <c:ser>
          <c:idx val="1"/>
          <c:order val="1"/>
          <c:tx>
            <c:strRef>
              <c:f>PMMA!$BH$21</c:f>
              <c:strCache>
                <c:ptCount val="1"/>
                <c:pt idx="0">
                  <c:v>1000°C</c:v>
                </c:pt>
              </c:strCache>
            </c:strRef>
          </c:tx>
          <c:spPr>
            <a:ln w="38100" cap="rnd">
              <a:solidFill>
                <a:srgbClr val="009BD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  <a:effectLst/>
            </c:spPr>
          </c:marker>
          <c:xVal>
            <c:numRef>
              <c:f>PMMA!$BF$22:$BF$24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PMMA!$BH$22:$BH$24</c:f>
              <c:numCache>
                <c:formatCode>0.000</c:formatCode>
                <c:ptCount val="3"/>
                <c:pt idx="0">
                  <c:v>2.1389999999999998</c:v>
                </c:pt>
                <c:pt idx="1">
                  <c:v>1.9458000000000002</c:v>
                </c:pt>
                <c:pt idx="2">
                  <c:v>0.77339999999999998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BB5-4151-9826-E0EF67F610DA}"/>
            </c:ext>
          </c:extLst>
        </c:ser>
        <c:ser>
          <c:idx val="2"/>
          <c:order val="2"/>
          <c:tx>
            <c:strRef>
              <c:f>PMMA!$BI$21</c:f>
              <c:strCache>
                <c:ptCount val="1"/>
                <c:pt idx="0">
                  <c:v>1250°C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PMMA!$BF$22:$BF$24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PMMA!$BI$22:$BI$24</c:f>
              <c:numCache>
                <c:formatCode>0.000</c:formatCode>
                <c:ptCount val="3"/>
                <c:pt idx="0">
                  <c:v>2.2029999999999998</c:v>
                </c:pt>
                <c:pt idx="1">
                  <c:v>1.921</c:v>
                </c:pt>
                <c:pt idx="2">
                  <c:v>0.93899999999999995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BB5-4151-9826-E0EF67F610DA}"/>
            </c:ext>
          </c:extLst>
        </c:ser>
        <c:ser>
          <c:idx val="3"/>
          <c:order val="3"/>
          <c:tx>
            <c:strRef>
              <c:f>PMMA!$BJ$21</c:f>
              <c:strCache>
                <c:ptCount val="1"/>
                <c:pt idx="0">
                  <c:v>1500°C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xVal>
            <c:numRef>
              <c:f>PMMA!$BF$22:$BF$24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PMMA!$BJ$22:$BJ$24</c:f>
              <c:numCache>
                <c:formatCode>0.000</c:formatCode>
                <c:ptCount val="3"/>
                <c:pt idx="0">
                  <c:v>2.1280000000000001</c:v>
                </c:pt>
                <c:pt idx="1">
                  <c:v>1.9689999999999999</c:v>
                </c:pt>
                <c:pt idx="2">
                  <c:v>0.90766666666666673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BB5-4151-9826-E0EF67F61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398912"/>
        <c:axId val="71400448"/>
      </c:scatterChart>
      <c:valAx>
        <c:axId val="71398912"/>
        <c:scaling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>
                    <a:latin typeface="+mn-lt"/>
                  </a:rPr>
                  <a:t>Equivalence Ratio,</a:t>
                </a:r>
                <a:r>
                  <a:rPr lang="en-US" sz="2000" b="1" baseline="0">
                    <a:latin typeface="+mn-lt"/>
                  </a:rPr>
                  <a:t>  </a:t>
                </a:r>
                <a:r>
                  <a:rPr lang="el-GR" sz="2000" b="1" baseline="0">
                    <a:latin typeface="+mn-lt"/>
                  </a:rPr>
                  <a:t>Φ</a:t>
                </a:r>
                <a:endParaRPr lang="en-US" sz="2000" b="1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20230953394339221"/>
              <c:y val="0.883986810035842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00448"/>
        <c:crosses val="autoZero"/>
        <c:crossBetween val="midCat"/>
        <c:majorUnit val="0.25"/>
      </c:valAx>
      <c:valAx>
        <c:axId val="71400448"/>
        <c:scaling>
          <c:orientation val="minMax"/>
          <c:max val="2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</a:t>
                </a:r>
                <a:r>
                  <a:rPr lang="en-US" sz="2000" b="1" baseline="-25000"/>
                  <a:t>2</a:t>
                </a:r>
                <a:r>
                  <a:rPr lang="en-US" sz="2000" b="1" baseline="0"/>
                  <a:t>  </a:t>
                </a:r>
                <a:r>
                  <a:rPr lang="en-US" sz="2000" b="1"/>
                  <a:t> Yield (g/g)</a:t>
                </a:r>
              </a:p>
            </c:rich>
          </c:tx>
          <c:layout>
            <c:manualLayout>
              <c:xMode val="edge"/>
              <c:yMode val="edge"/>
              <c:x val="2.2522522522522522E-3"/>
              <c:y val="1.840724304363318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398912"/>
        <c:crosses val="autoZero"/>
        <c:crossBetween val="midCat"/>
        <c:majorUnit val="0.5"/>
      </c:valAx>
      <c:spPr>
        <a:noFill/>
        <a:ln w="19050">
          <a:solidFill>
            <a:schemeClr val="tx1">
              <a:lumMod val="95000"/>
              <a:lumOff val="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59537038627759675"/>
          <c:y val="3.2869551005503844E-2"/>
          <c:w val="0.38435923108692505"/>
          <c:h val="0.69843093400396361"/>
        </c:manualLayout>
      </c:layout>
      <c:overlay val="0"/>
      <c:spPr>
        <a:noFill/>
        <a:ln w="19050">
          <a:solidFill>
            <a:schemeClr val="tx1">
              <a:lumMod val="95000"/>
              <a:lumOff val="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PS</a:t>
            </a:r>
            <a:endParaRPr lang="en-US" sz="2000" b="1" dirty="0"/>
          </a:p>
        </c:rich>
      </c:tx>
      <c:layout>
        <c:manualLayout>
          <c:xMode val="edge"/>
          <c:yMode val="edge"/>
          <c:x val="0.53626821431803773"/>
          <c:y val="0.312858076915049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598766776330541"/>
          <c:y val="4.3691685513201697E-2"/>
          <c:w val="0.73305256795678952"/>
          <c:h val="0.639890424570188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PS!$BE$22</c:f>
              <c:strCache>
                <c:ptCount val="1"/>
                <c:pt idx="0">
                  <c:v>750°C</c:v>
                </c:pt>
              </c:strCache>
            </c:strRef>
          </c:tx>
          <c:spPr>
            <a:ln w="38100" cap="rnd">
              <a:solidFill>
                <a:srgbClr val="009BD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9BD2"/>
              </a:solidFill>
              <a:ln w="25400">
                <a:solidFill>
                  <a:srgbClr val="009BD2"/>
                </a:solidFill>
              </a:ln>
              <a:effectLst/>
            </c:spPr>
          </c:marker>
          <c:xVal>
            <c:numRef>
              <c:f>PS!$BD$23:$BD$25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PS!$BE$23:$BE$25</c:f>
              <c:numCache>
                <c:formatCode>0.000</c:formatCode>
                <c:ptCount val="3"/>
                <c:pt idx="0">
                  <c:v>1.08</c:v>
                </c:pt>
                <c:pt idx="1">
                  <c:v>0.13</c:v>
                </c:pt>
                <c:pt idx="2">
                  <c:v>8.5999999999999993E-2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1F-445E-8B20-3703F3DBBE9A}"/>
            </c:ext>
          </c:extLst>
        </c:ser>
        <c:ser>
          <c:idx val="1"/>
          <c:order val="1"/>
          <c:tx>
            <c:strRef>
              <c:f>PS!$BF$22</c:f>
              <c:strCache>
                <c:ptCount val="1"/>
                <c:pt idx="0">
                  <c:v>1000°C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  <a:effectLst/>
            </c:spPr>
          </c:marker>
          <c:xVal>
            <c:numRef>
              <c:f>PS!$BD$23:$BD$25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PS!$BF$23:$BF$25</c:f>
              <c:numCache>
                <c:formatCode>0.000</c:formatCode>
                <c:ptCount val="3"/>
                <c:pt idx="0">
                  <c:v>3.3620000000000001</c:v>
                </c:pt>
                <c:pt idx="1">
                  <c:v>3.0919999999999996</c:v>
                </c:pt>
                <c:pt idx="2">
                  <c:v>0.96900000000000008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A1F-445E-8B20-3703F3DBBE9A}"/>
            </c:ext>
          </c:extLst>
        </c:ser>
        <c:ser>
          <c:idx val="2"/>
          <c:order val="2"/>
          <c:tx>
            <c:strRef>
              <c:f>PS!$BG$22</c:f>
              <c:strCache>
                <c:ptCount val="1"/>
                <c:pt idx="0">
                  <c:v>1250°C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PS!$BD$23:$BD$25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PS!$BG$23:$BG$25</c:f>
              <c:numCache>
                <c:formatCode>0.000</c:formatCode>
                <c:ptCount val="3"/>
                <c:pt idx="0">
                  <c:v>3.4159999999999999</c:v>
                </c:pt>
                <c:pt idx="1">
                  <c:v>3.1059999999999999</c:v>
                </c:pt>
                <c:pt idx="2">
                  <c:v>1.46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A1F-445E-8B20-3703F3DBBE9A}"/>
            </c:ext>
          </c:extLst>
        </c:ser>
        <c:ser>
          <c:idx val="3"/>
          <c:order val="3"/>
          <c:tx>
            <c:strRef>
              <c:f>PS!$BH$22</c:f>
              <c:strCache>
                <c:ptCount val="1"/>
                <c:pt idx="0">
                  <c:v>1500°C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xVal>
            <c:numRef>
              <c:f>PS!$BD$23:$BD$25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PS!$BH$23:$BH$25</c:f>
              <c:numCache>
                <c:formatCode>0.000</c:formatCode>
                <c:ptCount val="3"/>
                <c:pt idx="0">
                  <c:v>3.3210000000000002</c:v>
                </c:pt>
                <c:pt idx="1">
                  <c:v>3.1894</c:v>
                </c:pt>
                <c:pt idx="2">
                  <c:v>1.52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A1F-445E-8B20-3703F3DBB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664448"/>
        <c:axId val="581664776"/>
      </c:scatterChart>
      <c:valAx>
        <c:axId val="581664448"/>
        <c:scaling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>
                    <a:latin typeface="+mn-lt"/>
                  </a:rPr>
                  <a:t>Equivalence Ratio,  </a:t>
                </a:r>
                <a:r>
                  <a:rPr lang="el-GR" sz="2000" b="1">
                    <a:latin typeface="+mn-lt"/>
                  </a:rPr>
                  <a:t>Φ</a:t>
                </a:r>
                <a:endParaRPr lang="en-US" sz="2000" b="1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3358597987751531"/>
              <c:y val="0.92646889297317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664776"/>
        <c:crossesAt val="0"/>
        <c:crossBetween val="midCat"/>
        <c:majorUnit val="0.25"/>
      </c:valAx>
      <c:valAx>
        <c:axId val="581664776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</a:t>
                </a:r>
                <a:r>
                  <a:rPr lang="en-US" sz="2000" b="1" baseline="-25000"/>
                  <a:t>2</a:t>
                </a:r>
                <a:r>
                  <a:rPr lang="en-US" sz="2000" b="1"/>
                  <a:t>  Yield  (g/g)</a:t>
                </a:r>
              </a:p>
            </c:rich>
          </c:tx>
          <c:layout>
            <c:manualLayout>
              <c:xMode val="edge"/>
              <c:yMode val="edge"/>
              <c:x val="0"/>
              <c:y val="3.56108721603185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664448"/>
        <c:crosses val="autoZero"/>
        <c:crossBetween val="midCat"/>
        <c:majorUnit val="1"/>
      </c:valAx>
      <c:spPr>
        <a:noFill/>
        <a:ln w="19050">
          <a:solidFill>
            <a:schemeClr val="tx1">
              <a:lumMod val="95000"/>
              <a:lumOff val="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PA66</a:t>
            </a:r>
            <a:endParaRPr lang="en-US" sz="2000" dirty="0"/>
          </a:p>
        </c:rich>
      </c:tx>
      <c:layout>
        <c:manualLayout>
          <c:xMode val="edge"/>
          <c:yMode val="edge"/>
          <c:x val="0.50505800142873802"/>
          <c:y val="0.4037712357492208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104940610561052"/>
          <c:y val="3.4482308169262427E-2"/>
          <c:w val="0.71674171629760519"/>
          <c:h val="0.6766986801855897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'PA66 '!$AY$78</c:f>
              <c:strCache>
                <c:ptCount val="1"/>
                <c:pt idx="0">
                  <c:v>750°C</c:v>
                </c:pt>
              </c:strCache>
            </c:strRef>
          </c:tx>
          <c:spPr>
            <a:ln w="38100">
              <a:solidFill>
                <a:srgbClr val="009BD2"/>
              </a:solidFill>
            </a:ln>
          </c:spPr>
          <c:marker>
            <c:symbol val="circle"/>
            <c:size val="9"/>
            <c:spPr>
              <a:solidFill>
                <a:srgbClr val="009BD2"/>
              </a:solidFill>
              <a:ln w="25400">
                <a:solidFill>
                  <a:srgbClr val="009BD2"/>
                </a:solidFill>
              </a:ln>
            </c:spPr>
          </c:marker>
          <c:xVal>
            <c:numRef>
              <c:f>'PA66 '!$AX$79:$AX$84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'!$AY$79:$AY$84</c:f>
              <c:numCache>
                <c:formatCode>0.000</c:formatCode>
                <c:ptCount val="6"/>
                <c:pt idx="0">
                  <c:v>1.2809999999999999</c:v>
                </c:pt>
                <c:pt idx="1">
                  <c:v>0.53600000000000003</c:v>
                </c:pt>
                <c:pt idx="2">
                  <c:v>0.34300000000000003</c:v>
                </c:pt>
                <c:pt idx="3">
                  <c:v>0.193</c:v>
                </c:pt>
                <c:pt idx="4">
                  <c:v>0.151</c:v>
                </c:pt>
                <c:pt idx="5">
                  <c:v>0.14000000000000001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AA-4D89-81EA-031013920661}"/>
            </c:ext>
          </c:extLst>
        </c:ser>
        <c:ser>
          <c:idx val="1"/>
          <c:order val="1"/>
          <c:tx>
            <c:strRef>
              <c:f>'PA66 '!$AZ$78</c:f>
              <c:strCache>
                <c:ptCount val="1"/>
                <c:pt idx="0">
                  <c:v>1000°C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</c:spPr>
          </c:marker>
          <c:xVal>
            <c:numRef>
              <c:f>'PA66 '!$AX$79:$AX$84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'!$AZ$79:$AZ$84</c:f>
              <c:numCache>
                <c:formatCode>General</c:formatCode>
                <c:ptCount val="6"/>
                <c:pt idx="0">
                  <c:v>2.1150000000000002</c:v>
                </c:pt>
                <c:pt idx="1">
                  <c:v>2.169</c:v>
                </c:pt>
                <c:pt idx="2">
                  <c:v>2.0200000000000005</c:v>
                </c:pt>
                <c:pt idx="3">
                  <c:v>1.39975</c:v>
                </c:pt>
                <c:pt idx="4">
                  <c:v>0.82219999999999993</c:v>
                </c:pt>
                <c:pt idx="5">
                  <c:v>0.51800000000000002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7AA-4D89-81EA-031013920661}"/>
            </c:ext>
          </c:extLst>
        </c:ser>
        <c:ser>
          <c:idx val="2"/>
          <c:order val="2"/>
          <c:tx>
            <c:strRef>
              <c:f>'PA66 '!$BA$78</c:f>
              <c:strCache>
                <c:ptCount val="1"/>
                <c:pt idx="0">
                  <c:v>1250°C</c:v>
                </c:pt>
              </c:strCache>
            </c:strRef>
          </c:tx>
          <c:spPr>
            <a:ln w="38100">
              <a:solidFill>
                <a:srgbClr val="F27900"/>
              </a:solidFill>
            </a:ln>
          </c:spPr>
          <c:marker>
            <c:symbol val="circle"/>
            <c:size val="9"/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</c:spPr>
          </c:marker>
          <c:xVal>
            <c:numRef>
              <c:f>'PA66 '!$AX$79:$AX$84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'!$BA$79:$BA$84</c:f>
              <c:numCache>
                <c:formatCode>General</c:formatCode>
                <c:ptCount val="6"/>
                <c:pt idx="0">
                  <c:v>2.2269999999999999</c:v>
                </c:pt>
                <c:pt idx="1">
                  <c:v>2.2229999999999999</c:v>
                </c:pt>
                <c:pt idx="2">
                  <c:v>2.0640000000000001</c:v>
                </c:pt>
                <c:pt idx="3">
                  <c:v>1.423</c:v>
                </c:pt>
                <c:pt idx="4">
                  <c:v>0.97499999999999998</c:v>
                </c:pt>
                <c:pt idx="5">
                  <c:v>0.67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7AA-4D89-81EA-031013920661}"/>
            </c:ext>
          </c:extLst>
        </c:ser>
        <c:ser>
          <c:idx val="3"/>
          <c:order val="3"/>
          <c:tx>
            <c:strRef>
              <c:f>'PA66 '!$BB$78</c:f>
              <c:strCache>
                <c:ptCount val="1"/>
                <c:pt idx="0">
                  <c:v>1500°C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</c:spPr>
          </c:marker>
          <c:xVal>
            <c:numRef>
              <c:f>'PA66 '!$AX$79:$AX$84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'PA66 '!$BB$79:$BB$84</c:f>
              <c:numCache>
                <c:formatCode>General</c:formatCode>
                <c:ptCount val="6"/>
                <c:pt idx="0">
                  <c:v>2.15</c:v>
                </c:pt>
                <c:pt idx="1">
                  <c:v>2.1339999999999999</c:v>
                </c:pt>
                <c:pt idx="2">
                  <c:v>2.0339999999999998</c:v>
                </c:pt>
                <c:pt idx="3">
                  <c:v>1.3169999999999999</c:v>
                </c:pt>
                <c:pt idx="4">
                  <c:v>0.89960000000000007</c:v>
                </c:pt>
                <c:pt idx="5">
                  <c:v>0.65600000000000003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7AA-4D89-81EA-031013920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80192"/>
        <c:axId val="47066112"/>
      </c:scatterChart>
      <c:valAx>
        <c:axId val="47080192"/>
        <c:scaling>
          <c:orientation val="minMax"/>
          <c:max val="1.75"/>
          <c:min val="0.5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latin typeface="+mn-lt"/>
                  </a:defRPr>
                </a:pPr>
                <a:r>
                  <a:rPr lang="en-US" sz="2000" dirty="0">
                    <a:latin typeface="+mn-lt"/>
                  </a:rPr>
                  <a:t>Equivalence Ratio,  </a:t>
                </a:r>
                <a:r>
                  <a:rPr lang="el-GR" sz="2000" dirty="0">
                    <a:latin typeface="+mn-lt"/>
                  </a:rPr>
                  <a:t>Φ</a:t>
                </a:r>
                <a:r>
                  <a:rPr lang="en-US" sz="2000" dirty="0">
                    <a:latin typeface="+mn-lt"/>
                  </a:rPr>
                  <a:t>  </a:t>
                </a:r>
              </a:p>
            </c:rich>
          </c:tx>
          <c:layout>
            <c:manualLayout>
              <c:xMode val="edge"/>
              <c:yMode val="edge"/>
              <c:x val="0.30133617890964082"/>
              <c:y val="0.876471987348312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47066112"/>
        <c:crossesAt val="0"/>
        <c:crossBetween val="midCat"/>
        <c:majorUnit val="0.25"/>
      </c:valAx>
      <c:valAx>
        <c:axId val="47066112"/>
        <c:scaling>
          <c:orientation val="minMax"/>
          <c:max val="2.5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CO</a:t>
                </a:r>
                <a:r>
                  <a:rPr lang="en-US" sz="2000" b="1" baseline="-25000"/>
                  <a:t>2</a:t>
                </a:r>
                <a:r>
                  <a:rPr lang="en-US" sz="2000" b="1"/>
                  <a:t> Yield  (g/g)</a:t>
                </a:r>
              </a:p>
            </c:rich>
          </c:tx>
          <c:layout>
            <c:manualLayout>
              <c:xMode val="edge"/>
              <c:yMode val="edge"/>
              <c:x val="0"/>
              <c:y val="1.8785170443167194E-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47080192"/>
        <c:crosses val="autoZero"/>
        <c:crossBetween val="midCat"/>
        <c:majorUnit val="0.5"/>
      </c:valAx>
      <c:spPr>
        <a:ln w="19050">
          <a:solidFill>
            <a:schemeClr val="tx1">
              <a:lumMod val="95000"/>
              <a:lumOff val="5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PPS</a:t>
            </a:r>
            <a:endParaRPr lang="en-US" sz="2000" b="1" dirty="0"/>
          </a:p>
        </c:rich>
      </c:tx>
      <c:layout>
        <c:manualLayout>
          <c:xMode val="edge"/>
          <c:yMode val="edge"/>
          <c:x val="0.52151749781277346"/>
          <c:y val="0.150252437641988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2950870772744"/>
          <c:y val="4.371754751196593E-2"/>
          <c:w val="0.72449611101970079"/>
          <c:h val="0.6768532565047231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PPS!$BC$34</c:f>
              <c:strCache>
                <c:ptCount val="1"/>
                <c:pt idx="0">
                  <c:v>750°C</c:v>
                </c:pt>
              </c:strCache>
            </c:strRef>
          </c:tx>
          <c:spPr>
            <a:ln w="38100" cap="rnd">
              <a:solidFill>
                <a:srgbClr val="009BD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9BD2"/>
              </a:solidFill>
              <a:ln w="25400">
                <a:solidFill>
                  <a:srgbClr val="009BD2"/>
                </a:solidFill>
              </a:ln>
              <a:effectLst/>
            </c:spPr>
          </c:marker>
          <c:xVal>
            <c:numRef>
              <c:f>PPS!$BB$35:$BB$40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PPS!$BC$35:$BC$40</c:f>
              <c:numCache>
                <c:formatCode>0.000</c:formatCode>
                <c:ptCount val="6"/>
                <c:pt idx="0">
                  <c:v>0.14699999999999999</c:v>
                </c:pt>
                <c:pt idx="1">
                  <c:v>0.107</c:v>
                </c:pt>
                <c:pt idx="2">
                  <c:v>9.6000000000000002E-2</c:v>
                </c:pt>
                <c:pt idx="3">
                  <c:v>7.2999999999999995E-2</c:v>
                </c:pt>
                <c:pt idx="4">
                  <c:v>9.7000000000000003E-2</c:v>
                </c:pt>
                <c:pt idx="5">
                  <c:v>8.2000000000000003E-2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26-41AA-AD03-9951B6F79934}"/>
            </c:ext>
          </c:extLst>
        </c:ser>
        <c:ser>
          <c:idx val="1"/>
          <c:order val="1"/>
          <c:tx>
            <c:strRef>
              <c:f>PPS!$BD$34</c:f>
              <c:strCache>
                <c:ptCount val="1"/>
                <c:pt idx="0">
                  <c:v>1000°C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  <a:effectLst/>
            </c:spPr>
          </c:marker>
          <c:xVal>
            <c:numRef>
              <c:f>PPS!$BB$35:$BB$40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PPS!$BD$35:$BD$40</c:f>
              <c:numCache>
                <c:formatCode>0.000</c:formatCode>
                <c:ptCount val="6"/>
                <c:pt idx="0">
                  <c:v>1.077</c:v>
                </c:pt>
                <c:pt idx="1">
                  <c:v>1.012</c:v>
                </c:pt>
                <c:pt idx="2">
                  <c:v>0.69640000000000002</c:v>
                </c:pt>
                <c:pt idx="3">
                  <c:v>0.309</c:v>
                </c:pt>
                <c:pt idx="4">
                  <c:v>0.20260000000000003</c:v>
                </c:pt>
                <c:pt idx="5">
                  <c:v>0.17100000000000001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26-41AA-AD03-9951B6F79934}"/>
            </c:ext>
          </c:extLst>
        </c:ser>
        <c:ser>
          <c:idx val="2"/>
          <c:order val="2"/>
          <c:tx>
            <c:strRef>
              <c:f>PPS!$BE$34</c:f>
              <c:strCache>
                <c:ptCount val="1"/>
                <c:pt idx="0">
                  <c:v>1250°C</c:v>
                </c:pt>
              </c:strCache>
            </c:strRef>
          </c:tx>
          <c:spPr>
            <a:ln w="38100" cap="rnd">
              <a:solidFill>
                <a:srgbClr val="F279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27900"/>
              </a:solidFill>
              <a:ln w="25400">
                <a:solidFill>
                  <a:srgbClr val="F27900"/>
                </a:solidFill>
              </a:ln>
              <a:effectLst/>
            </c:spPr>
          </c:marker>
          <c:xVal>
            <c:numRef>
              <c:f>PPS!$BB$35:$BB$40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PPS!$BE$35:$BE$40</c:f>
              <c:numCache>
                <c:formatCode>0.000</c:formatCode>
                <c:ptCount val="6"/>
                <c:pt idx="0">
                  <c:v>1.0900000000000001</c:v>
                </c:pt>
                <c:pt idx="1">
                  <c:v>1.03</c:v>
                </c:pt>
                <c:pt idx="2">
                  <c:v>0.78300000000000003</c:v>
                </c:pt>
                <c:pt idx="3">
                  <c:v>0.48</c:v>
                </c:pt>
                <c:pt idx="4">
                  <c:v>0.32600000000000001</c:v>
                </c:pt>
                <c:pt idx="5">
                  <c:v>0.22900000000000001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126-41AA-AD03-9951B6F79934}"/>
            </c:ext>
          </c:extLst>
        </c:ser>
        <c:ser>
          <c:idx val="3"/>
          <c:order val="3"/>
          <c:tx>
            <c:strRef>
              <c:f>PPS!$BF$34</c:f>
              <c:strCache>
                <c:ptCount val="1"/>
                <c:pt idx="0">
                  <c:v>1500°C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xVal>
            <c:numRef>
              <c:f>PPS!$BB$35:$BB$40</c:f>
              <c:numCache>
                <c:formatCode>General</c:formatCode>
                <c:ptCount val="6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</c:numCache>
            </c:numRef>
          </c:xVal>
          <c:yVal>
            <c:numRef>
              <c:f>PPS!$BF$35:$BF$40</c:f>
              <c:numCache>
                <c:formatCode>0.000</c:formatCode>
                <c:ptCount val="6"/>
                <c:pt idx="0">
                  <c:v>1.0660000000000001</c:v>
                </c:pt>
                <c:pt idx="1">
                  <c:v>1.0070000000000001</c:v>
                </c:pt>
                <c:pt idx="2">
                  <c:v>0.86019999999999985</c:v>
                </c:pt>
                <c:pt idx="3">
                  <c:v>0.621</c:v>
                </c:pt>
                <c:pt idx="4">
                  <c:v>0.4758</c:v>
                </c:pt>
                <c:pt idx="5">
                  <c:v>0.41799999999999998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126-41AA-AD03-9951B6F79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331392"/>
        <c:axId val="86333696"/>
      </c:scatterChart>
      <c:valAx>
        <c:axId val="86331392"/>
        <c:scaling>
          <c:orientation val="minMax"/>
          <c:max val="1.7500000000000002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>
                    <a:latin typeface="+mn-lt"/>
                    <a:cs typeface="Arial" panose="020B0604020202020204" pitchFamily="34" charset="0"/>
                  </a:rPr>
                  <a:t>Equivalence Ratio,  </a:t>
                </a:r>
                <a:r>
                  <a:rPr lang="el-GR" sz="2000" b="1">
                    <a:latin typeface="+mn-lt"/>
                    <a:cs typeface="Arial" panose="020B0604020202020204" pitchFamily="34" charset="0"/>
                  </a:rPr>
                  <a:t>Φ</a:t>
                </a:r>
                <a:r>
                  <a:rPr lang="en-US" sz="2000" b="1">
                    <a:latin typeface="+mn-lt"/>
                    <a:cs typeface="Arial" panose="020B0604020202020204" pitchFamily="34" charset="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34407263291042467"/>
              <c:y val="0.925087076083373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33696"/>
        <c:crosses val="autoZero"/>
        <c:crossBetween val="midCat"/>
        <c:majorUnit val="0.25"/>
      </c:valAx>
      <c:valAx>
        <c:axId val="8633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</a:t>
                </a:r>
                <a:r>
                  <a:rPr lang="en-US" sz="2000" b="1" baseline="-25000"/>
                  <a:t>2</a:t>
                </a:r>
                <a:r>
                  <a:rPr lang="en-US" sz="2000" b="1"/>
                  <a:t>  Yield  (g/g)</a:t>
                </a:r>
              </a:p>
            </c:rich>
          </c:tx>
          <c:layout>
            <c:manualLayout>
              <c:xMode val="edge"/>
              <c:yMode val="edge"/>
              <c:x val="6.0077242168502364E-3"/>
              <c:y val="6.23597480244982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31392"/>
        <c:crosses val="autoZero"/>
        <c:crossBetween val="midCat"/>
      </c:valAx>
      <c:spPr>
        <a:noFill/>
        <a:ln w="19050">
          <a:solidFill>
            <a:schemeClr val="tx1">
              <a:lumMod val="95000"/>
              <a:lumOff val="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2000" b="1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51540901137357831"/>
          <c:y val="8.87509870926714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37073490813649"/>
          <c:y val="4.6254999980077954E-2"/>
          <c:w val="0.76237029746281715"/>
          <c:h val="0.6839570361363270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Sheet1!$B$18</c:f>
              <c:strCache>
                <c:ptCount val="1"/>
                <c:pt idx="0">
                  <c:v>MCC 750ºC 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  <a:effectLst/>
            </c:spPr>
          </c:marker>
          <c:xVal>
            <c:numRef>
              <c:f>Sheet1!$A$19:$A$21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Sheet1!$B$19:$B$21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0.13</c:v>
                </c:pt>
                <c:pt idx="2">
                  <c:v>0.11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A9-4012-A6AE-04D9C1D47142}"/>
            </c:ext>
          </c:extLst>
        </c:ser>
        <c:ser>
          <c:idx val="1"/>
          <c:order val="1"/>
          <c:tx>
            <c:strRef>
              <c:f>Sheet1!$C$18</c:f>
              <c:strCache>
                <c:ptCount val="1"/>
                <c:pt idx="0">
                  <c:v>MCC 1000ºC 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xVal>
            <c:numRef>
              <c:f>Sheet1!$A$19:$A$21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Sheet1!$C$19:$C$21</c:f>
              <c:numCache>
                <c:formatCode>General</c:formatCode>
                <c:ptCount val="3"/>
                <c:pt idx="0">
                  <c:v>841</c:v>
                </c:pt>
                <c:pt idx="1">
                  <c:v>21</c:v>
                </c:pt>
                <c:pt idx="2">
                  <c:v>0.67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A9-4012-A6AE-04D9C1D47142}"/>
            </c:ext>
          </c:extLst>
        </c:ser>
        <c:ser>
          <c:idx val="2"/>
          <c:order val="2"/>
          <c:tx>
            <c:strRef>
              <c:f>Sheet1!$D$18</c:f>
              <c:strCache>
                <c:ptCount val="1"/>
                <c:pt idx="0">
                  <c:v>MCC 1250ºC</c:v>
                </c:pt>
              </c:strCache>
            </c:strRef>
          </c:tx>
          <c:spPr>
            <a:ln w="38100" cap="rnd">
              <a:solidFill>
                <a:srgbClr val="FF5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FF5050"/>
              </a:solidFill>
              <a:ln w="38100">
                <a:solidFill>
                  <a:srgbClr val="FF5050"/>
                </a:solidFill>
              </a:ln>
              <a:effectLst/>
            </c:spPr>
          </c:marker>
          <c:xVal>
            <c:numRef>
              <c:f>Sheet1!$A$19:$A$21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Sheet1!$D$19:$D$21</c:f>
              <c:numCache>
                <c:formatCode>General</c:formatCode>
                <c:ptCount val="3"/>
                <c:pt idx="0">
                  <c:v>3416</c:v>
                </c:pt>
                <c:pt idx="1">
                  <c:v>20</c:v>
                </c:pt>
                <c:pt idx="2">
                  <c:v>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3A9-4012-A6AE-04D9C1D47142}"/>
            </c:ext>
          </c:extLst>
        </c:ser>
        <c:ser>
          <c:idx val="3"/>
          <c:order val="3"/>
          <c:tx>
            <c:strRef>
              <c:f>Sheet1!$E$18</c:f>
              <c:strCache>
                <c:ptCount val="1"/>
                <c:pt idx="0">
                  <c:v>MCC 1500ºC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Sheet1!$A$19:$A$21</c:f>
              <c:numCache>
                <c:formatCode>General</c:formatCode>
                <c:ptCount val="3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</c:numCache>
            </c:numRef>
          </c:xVal>
          <c:yVal>
            <c:numRef>
              <c:f>Sheet1!$E$19:$E$21</c:f>
              <c:numCache>
                <c:formatCode>General</c:formatCode>
                <c:ptCount val="3"/>
                <c:pt idx="0">
                  <c:v>3321</c:v>
                </c:pt>
                <c:pt idx="1">
                  <c:v>32</c:v>
                </c:pt>
                <c:pt idx="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3A9-4012-A6AE-04D9C1D47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472544"/>
        <c:axId val="336476808"/>
      </c:scatterChart>
      <c:valAx>
        <c:axId val="336472544"/>
        <c:scaling>
          <c:orientation val="minMax"/>
          <c:max val="1.5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Equivalence Ratio</a:t>
                </a:r>
                <a:r>
                  <a:rPr lang="en-US" sz="18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l-GR" sz="18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Φ 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c:rich>
          </c:tx>
          <c:layout>
            <c:manualLayout>
              <c:xMode val="edge"/>
              <c:yMode val="edge"/>
              <c:x val="0.29911679790026247"/>
              <c:y val="0.864187928468101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6476808"/>
        <c:crossesAt val="0.1"/>
        <c:crossBetween val="midCat"/>
        <c:majorUnit val="0.5"/>
      </c:valAx>
      <c:valAx>
        <c:axId val="336476808"/>
        <c:scaling>
          <c:logBase val="10"/>
          <c:orientation val="minMax"/>
          <c:max val="10000"/>
          <c:min val="0.1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6472544"/>
        <c:crossesAt val="0"/>
        <c:crossBetween val="midCat"/>
      </c:valAx>
      <c:spPr>
        <a:noFill/>
        <a:ln w="22225">
          <a:solidFill>
            <a:schemeClr val="tx1">
              <a:lumMod val="95000"/>
              <a:lumOff val="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FBEF85-7895-3745-B181-16135DE2BFC8}" type="datetime1">
              <a:rPr lang="en-US"/>
              <a:pPr/>
              <a:t>10/28/2019</a:t>
            </a:fld>
            <a:endParaRPr lang="en-US" dirty="0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632072-B26E-CB4E-AA7F-05A52526889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56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6A9A0B8E-0EE6-7743-BF23-5641C3B67B44}" type="datetime1">
              <a:rPr lang="en-US"/>
              <a:pPr/>
              <a:t>10/28/2019</a:t>
            </a:fld>
            <a:endParaRPr lang="en-US" dirty="0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 dirty="0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79E23040-BAEE-8545-BDB4-934B1A617F9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49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20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region must start or end at  the baseline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7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Yields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54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8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52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57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50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levels of HCN at 750C for all phis (smoldering)</a:t>
            </a:r>
          </a:p>
          <a:p>
            <a:r>
              <a:rPr lang="en-US" baseline="0" dirty="0" smtClean="0"/>
              <a:t>Lowest HCN levels at 1500C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 NO</a:t>
            </a:r>
            <a:r>
              <a:rPr lang="en-US" baseline="-25000" dirty="0" smtClean="0"/>
              <a:t>2</a:t>
            </a:r>
            <a:r>
              <a:rPr lang="en-US" dirty="0" smtClean="0"/>
              <a:t> detected. </a:t>
            </a:r>
          </a:p>
          <a:p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Limit</a:t>
            </a:r>
            <a:r>
              <a:rPr lang="en-US" baseline="0" dirty="0" smtClean="0"/>
              <a:t> of detection high due to NO</a:t>
            </a:r>
            <a:r>
              <a:rPr lang="en-US" baseline="-25000" dirty="0" smtClean="0"/>
              <a:t>2</a:t>
            </a:r>
            <a:r>
              <a:rPr lang="en-US" baseline="0" dirty="0" smtClean="0"/>
              <a:t> absorbing in spectral area  with a lot of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95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11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49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941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FTIR errors are seen as indicated at 1.5 phi at 1000 and 1250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678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Frequencies wobble back and forth within 19 days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resultant errors are not acceptable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more robust method is needed: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21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46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 accuracy will be improved for wobbly spectra by decreasing the resolution </a:t>
            </a:r>
            <a:r>
              <a:rPr lang="en-US" baseline="0" dirty="0" smtClean="0"/>
              <a:t>from 0.5 to 2 cm.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83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Collecting spectra at a lower resolution (2cm-1) will minimize interferometer</a:t>
            </a:r>
            <a:r>
              <a:rPr lang="en-US" baseline="0" dirty="0" smtClean="0"/>
              <a:t> frequency shifting errors.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Advantages  of high resolution (0.5 cm-1): better spectral discrimination (better discrimination, less likely to misidentify gases)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our instrument, high 0.5 cm-1 is a disadvantage  due to shifting (wobbly) spectra: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More likely to misidentify gas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Intermittant</a:t>
            </a:r>
            <a:r>
              <a:rPr lang="en-US" baseline="0" dirty="0" smtClean="0"/>
              <a:t> large quantification errors.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 cm-1 should provide a more  robust method.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Gases that will markedly benefit include H</a:t>
            </a:r>
            <a:r>
              <a:rPr lang="en-US" baseline="-25000" dirty="0" smtClean="0"/>
              <a:t>2</a:t>
            </a:r>
            <a:r>
              <a:rPr lang="en-US" baseline="0" dirty="0" smtClean="0"/>
              <a:t>0, CO, HCN,  HF, </a:t>
            </a:r>
            <a:r>
              <a:rPr lang="en-US" baseline="0" dirty="0" err="1" smtClean="0"/>
              <a:t>HCl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HBr</a:t>
            </a:r>
            <a:r>
              <a:rPr lang="en-US" baseline="0" dirty="0" smtClean="0"/>
              <a:t>, NO, CH</a:t>
            </a:r>
            <a:r>
              <a:rPr lang="en-US" baseline="-25000" dirty="0" smtClean="0"/>
              <a:t>4</a:t>
            </a:r>
            <a:r>
              <a:rPr lang="en-US" baseline="0" dirty="0" smtClean="0"/>
              <a:t> and C</a:t>
            </a:r>
            <a:r>
              <a:rPr lang="en-US" baseline="-25000" dirty="0" smtClean="0"/>
              <a:t>2</a:t>
            </a:r>
            <a:r>
              <a:rPr lang="en-US" baseline="0" dirty="0" smtClean="0"/>
              <a:t>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52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17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3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60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80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1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7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FTIR and gas analyzers  run concurrently to check quantification accuracy.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67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5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spectra</a:t>
            </a:r>
            <a:r>
              <a:rPr lang="en-US" baseline="0" dirty="0" smtClean="0"/>
              <a:t> shown are for maximum calibration concentrations</a:t>
            </a:r>
          </a:p>
          <a:p>
            <a:r>
              <a:rPr lang="en-US" baseline="0" dirty="0" smtClean="0"/>
              <a:t>Up to 32 spectra are included in the method for some gases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.) CO</a:t>
            </a:r>
            <a:r>
              <a:rPr lang="en-US" baseline="-25000" dirty="0" smtClean="0"/>
              <a:t>2</a:t>
            </a:r>
            <a:r>
              <a:rPr lang="en-US" baseline="0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Nonlinear calibration curves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Normalized spectra changing shapes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region must start or end at the baseline ( Zero absorbance)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3040-BAEE-8545-BDB4-934B1A617F9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0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2667000" y="228600"/>
            <a:ext cx="7010400" cy="6324600"/>
          </a:xfrm>
          <a:prstGeom prst="rect">
            <a:avLst/>
          </a:prstGeom>
        </p:spPr>
      </p:pic>
      <p:sp>
        <p:nvSpPr>
          <p:cNvPr id="64516" name="Rectangle 2"/>
          <p:cNvSpPr>
            <a:spLocks noChangeArrowheads="1"/>
          </p:cNvSpPr>
          <p:nvPr userDrawn="1"/>
        </p:nvSpPr>
        <p:spPr bwMode="auto">
          <a:xfrm>
            <a:off x="609600" y="1066800"/>
            <a:ext cx="10972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i="0" dirty="0" smtClean="0">
                <a:solidFill>
                  <a:schemeClr val="tx2"/>
                </a:solidFill>
                <a:sym typeface="Symbol" charset="2"/>
              </a:rPr>
              <a:t>POLYMER COMBUSTION PRODUCTS AT CONSTANT FUEL/OXYGEN RATIOS</a:t>
            </a:r>
            <a:endParaRPr lang="en-US" sz="4400" i="0" dirty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64517" name="Rectangle 3"/>
          <p:cNvSpPr>
            <a:spLocks noChangeArrowheads="1"/>
          </p:cNvSpPr>
          <p:nvPr userDrawn="1"/>
        </p:nvSpPr>
        <p:spPr bwMode="auto">
          <a:xfrm>
            <a:off x="2235200" y="4495800"/>
            <a:ext cx="7721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1800" b="1" i="0" dirty="0"/>
              <a:t>Federal Aviation Administration</a:t>
            </a:r>
          </a:p>
          <a:p>
            <a:pPr algn="ctr">
              <a:spcBef>
                <a:spcPct val="20000"/>
              </a:spcBef>
            </a:pPr>
            <a:r>
              <a:rPr lang="en-US" sz="1800" b="1" i="0" dirty="0"/>
              <a:t>William J Hughes Technical Center</a:t>
            </a:r>
          </a:p>
          <a:p>
            <a:pPr algn="ctr">
              <a:spcBef>
                <a:spcPct val="20000"/>
              </a:spcBef>
            </a:pPr>
            <a:r>
              <a:rPr lang="en-US" sz="1800" b="1" i="0" dirty="0"/>
              <a:t>Fire Safety Branch ANG-E21</a:t>
            </a:r>
          </a:p>
          <a:p>
            <a:pPr algn="ctr">
              <a:spcBef>
                <a:spcPct val="20000"/>
              </a:spcBef>
            </a:pPr>
            <a:r>
              <a:rPr lang="en-US" sz="1800" b="1" i="0" dirty="0"/>
              <a:t>Atlantic City </a:t>
            </a:r>
            <a:r>
              <a:rPr lang="en-US" sz="1800" b="1" i="0" dirty="0" smtClean="0"/>
              <a:t>International </a:t>
            </a:r>
            <a:r>
              <a:rPr lang="en-US" sz="1800" b="1" i="0" dirty="0"/>
              <a:t>Airport, NJ 08405</a:t>
            </a:r>
          </a:p>
        </p:txBody>
      </p:sp>
      <p:sp>
        <p:nvSpPr>
          <p:cNvPr id="64518" name="Rectangle 6"/>
          <p:cNvSpPr>
            <a:spLocks noChangeArrowheads="1"/>
          </p:cNvSpPr>
          <p:nvPr userDrawn="1"/>
        </p:nvSpPr>
        <p:spPr bwMode="auto">
          <a:xfrm>
            <a:off x="812800" y="3505200"/>
            <a:ext cx="80550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0" u="sng" baseline="0" dirty="0" smtClean="0"/>
              <a:t>Louise Speitel</a:t>
            </a:r>
            <a:r>
              <a:rPr lang="en-US" sz="2400" i="0" u="none" baseline="0" dirty="0" smtClean="0"/>
              <a:t>, </a:t>
            </a:r>
            <a:r>
              <a:rPr lang="en-US" sz="2400" i="0" u="none" dirty="0" smtClean="0"/>
              <a:t>Richard N. Walters</a:t>
            </a:r>
            <a:r>
              <a:rPr lang="en-US" sz="2400" i="0" dirty="0" smtClean="0"/>
              <a:t>, </a:t>
            </a:r>
            <a:r>
              <a:rPr lang="en-US" sz="2400" i="0" u="none" baseline="0" dirty="0" smtClean="0"/>
              <a:t> </a:t>
            </a:r>
            <a:r>
              <a:rPr lang="en-US" sz="2400" i="0" dirty="0"/>
              <a:t>&amp; </a:t>
            </a:r>
            <a:r>
              <a:rPr lang="en-US" sz="2400" i="0" u="none" dirty="0"/>
              <a:t>Richard E. Lyon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2514600" y="266700"/>
            <a:ext cx="6858000" cy="632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1066801"/>
            <a:ext cx="10769600" cy="1470025"/>
          </a:xfrm>
        </p:spPr>
        <p:txBody>
          <a:bodyPr/>
          <a:lstStyle>
            <a:lvl1pPr>
              <a:defRPr sz="3500" b="1" i="0" baseline="0"/>
            </a:lvl1pPr>
          </a:lstStyle>
          <a:p>
            <a:r>
              <a:rPr lang="en-US" dirty="0" smtClean="0"/>
              <a:t>Toxicity Assessment of Polymers at Constant Fuel/Oxygen Ratios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048000"/>
            <a:ext cx="11277600" cy="1752600"/>
          </a:xfrm>
        </p:spPr>
        <p:txBody>
          <a:bodyPr/>
          <a:lstStyle>
            <a:lvl1pPr marL="0" indent="0" algn="ctr">
              <a:buNone/>
              <a:defRPr sz="2400" b="1" i="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Louise C. Speitel, Richard N. Walters, &amp; Richard E. Lyon</a:t>
            </a: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406400" y="4648200"/>
            <a:ext cx="11277600" cy="1524000"/>
          </a:xfr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2200" b="0" i="0" dirty="0" smtClean="0"/>
          </a:p>
          <a:p>
            <a:r>
              <a:rPr lang="en-US" sz="2000" b="0" i="0" kern="0" dirty="0" smtClean="0"/>
              <a:t>The 8</a:t>
            </a:r>
            <a:r>
              <a:rPr lang="en-US" sz="2000" b="0" i="0" kern="0" baseline="30000" dirty="0" smtClean="0"/>
              <a:t>th</a:t>
            </a:r>
            <a:r>
              <a:rPr lang="en-US" sz="2000" b="0" i="0" kern="0" dirty="0" smtClean="0"/>
              <a:t> Triennial Int’l Fire &amp; Cabin Safety Conference</a:t>
            </a:r>
          </a:p>
          <a:p>
            <a:r>
              <a:rPr lang="en-US" sz="2000" b="0" i="0" kern="0" dirty="0" smtClean="0"/>
              <a:t>Atlantic City, NJ</a:t>
            </a:r>
          </a:p>
          <a:p>
            <a:r>
              <a:rPr lang="en-US" sz="2000" b="0" i="0" kern="0" dirty="0" smtClean="0"/>
              <a:t>October 24-27, 2016</a:t>
            </a:r>
            <a:endParaRPr lang="en-US" sz="2000" b="0" i="0" kern="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17601" y="3657600"/>
            <a:ext cx="10363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0" dirty="0" smtClean="0"/>
              <a:t>Federal </a:t>
            </a:r>
            <a:r>
              <a:rPr lang="en-US" sz="2200" b="1" i="0" baseline="0" dirty="0" smtClean="0"/>
              <a:t>Aviation Administration, Fire Safety Branch</a:t>
            </a:r>
          </a:p>
          <a:p>
            <a:pPr algn="ctr"/>
            <a:r>
              <a:rPr lang="en-US" sz="2200" b="1" i="0" baseline="0" dirty="0" smtClean="0"/>
              <a:t>http:/www.fire.tc.faa.gov</a:t>
            </a:r>
          </a:p>
          <a:p>
            <a:endParaRPr lang="en-US" sz="2000" b="0" i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812800" y="990600"/>
            <a:ext cx="975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9600" y="152708"/>
            <a:ext cx="1117600" cy="837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re.tc.faa.gov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20000" r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990600"/>
            <a:ext cx="11430000" cy="1396987"/>
          </a:xfrm>
        </p:spPr>
        <p:txBody>
          <a:bodyPr/>
          <a:lstStyle/>
          <a:p>
            <a:r>
              <a:rPr lang="en-US" dirty="0" smtClean="0"/>
              <a:t>Measuring toxic potency of smoke over a range of fire stages using milligram samples</a:t>
            </a:r>
            <a:endParaRPr lang="en-US" sz="3200" strike="sngStrik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200400"/>
            <a:ext cx="11430000" cy="609600"/>
          </a:xfrm>
        </p:spPr>
        <p:txBody>
          <a:bodyPr/>
          <a:lstStyle/>
          <a:p>
            <a:r>
              <a:rPr lang="en-US" dirty="0" smtClean="0"/>
              <a:t>Louise C. Speitel, Richard N. Walters, Natallia Safronava, </a:t>
            </a:r>
            <a:r>
              <a:rPr lang="en-US" dirty="0"/>
              <a:t>&amp; Richard </a:t>
            </a:r>
            <a:r>
              <a:rPr lang="en-US" dirty="0" smtClean="0"/>
              <a:t>E. Lyon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24100" y="4382632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/>
              <a:t>Federal Aviation Administration, Fire Safety Branch</a:t>
            </a:r>
          </a:p>
          <a:p>
            <a:pPr algn="ctr"/>
            <a:r>
              <a:rPr lang="en-US" dirty="0">
                <a:hlinkClick r:id="rId4"/>
              </a:rPr>
              <a:t>http://www.fire.tc.faa.gov</a:t>
            </a:r>
            <a:endParaRPr lang="en-US" dirty="0"/>
          </a:p>
          <a:p>
            <a:pPr algn="ctr"/>
            <a:r>
              <a:rPr lang="en-US" dirty="0" smtClean="0"/>
              <a:t>9thTriennial Cabin Fire </a:t>
            </a:r>
            <a:r>
              <a:rPr lang="en-US" dirty="0"/>
              <a:t>a</a:t>
            </a:r>
            <a:r>
              <a:rPr lang="en-US" dirty="0" smtClean="0"/>
              <a:t>nd Cabin Safety Conference</a:t>
            </a:r>
            <a:endParaRPr lang="en-US" dirty="0"/>
          </a:p>
          <a:p>
            <a:pPr algn="ctr"/>
            <a:r>
              <a:rPr lang="en-US" dirty="0" smtClean="0"/>
              <a:t>Atlantic City, NJ </a:t>
            </a:r>
            <a:endParaRPr lang="en-US" dirty="0"/>
          </a:p>
          <a:p>
            <a:pPr algn="ctr"/>
            <a:r>
              <a:rPr lang="en-US" dirty="0" smtClean="0"/>
              <a:t>October 28 - 31, </a:t>
            </a:r>
            <a:r>
              <a:rPr lang="en-US" dirty="0"/>
              <a:t>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-6458" y="339060"/>
            <a:ext cx="1104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 dirty="0"/>
              <a:t>Spectral Regions for Combustion </a:t>
            </a:r>
            <a:r>
              <a:rPr lang="en-US" sz="2800" i="0" dirty="0" smtClean="0"/>
              <a:t>Gases:  HCN </a:t>
            </a:r>
            <a:r>
              <a:rPr lang="en-US" sz="2800" i="0" dirty="0"/>
              <a:t>and C</a:t>
            </a:r>
            <a:r>
              <a:rPr lang="en-US" sz="2800" i="0" baseline="-25000" dirty="0"/>
              <a:t>2</a:t>
            </a:r>
            <a:r>
              <a:rPr lang="en-US" sz="2800" i="0" dirty="0"/>
              <a:t>H</a:t>
            </a:r>
            <a:r>
              <a:rPr lang="en-US" sz="2800" i="0" baseline="-25000" dirty="0"/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058" y="1143000"/>
            <a:ext cx="13030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143000" y="304800"/>
            <a:ext cx="937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0" dirty="0" smtClean="0">
                <a:latin typeface="+mj-lt"/>
              </a:rPr>
              <a:t>CO Yields in the MCC-</a:t>
            </a:r>
            <a:r>
              <a:rPr lang="el-GR" sz="3200" i="0" dirty="0">
                <a:latin typeface="+mj-lt"/>
              </a:rPr>
              <a:t> </a:t>
            </a:r>
            <a:r>
              <a:rPr lang="el-GR" sz="3200" i="0" dirty="0" smtClean="0">
                <a:latin typeface="+mj-lt"/>
              </a:rPr>
              <a:t>Φ</a:t>
            </a:r>
            <a:r>
              <a:rPr lang="en-US" sz="3200" i="0" dirty="0" smtClean="0">
                <a:latin typeface="+mj-lt"/>
              </a:rPr>
              <a:t> by NDIR</a:t>
            </a:r>
            <a:endParaRPr lang="en-US" sz="3200" i="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1101607"/>
            <a:ext cx="11430000" cy="5547665"/>
            <a:chOff x="304800" y="1101607"/>
            <a:chExt cx="11430000" cy="5547665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4087FACE-501C-3646-9515-93D2C16B6DE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5323027"/>
                </p:ext>
              </p:extLst>
            </p:nvPr>
          </p:nvGraphicFramePr>
          <p:xfrm>
            <a:off x="304800" y="1107395"/>
            <a:ext cx="7162800" cy="27374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97292855"/>
                </p:ext>
              </p:extLst>
            </p:nvPr>
          </p:nvGraphicFramePr>
          <p:xfrm>
            <a:off x="304800" y="3878768"/>
            <a:ext cx="4114800" cy="27630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78803530"/>
                </p:ext>
              </p:extLst>
            </p:nvPr>
          </p:nvGraphicFramePr>
          <p:xfrm>
            <a:off x="7543800" y="1101607"/>
            <a:ext cx="4191000" cy="27432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87E33475-D059-9343-BE78-5A1F5E2F3C6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16370391"/>
                </p:ext>
              </p:extLst>
            </p:nvPr>
          </p:nvGraphicFramePr>
          <p:xfrm>
            <a:off x="7543800" y="3886202"/>
            <a:ext cx="4191000" cy="27630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703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143000" y="304800"/>
            <a:ext cx="937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0" dirty="0" smtClean="0">
                <a:latin typeface="+mj-lt"/>
              </a:rPr>
              <a:t>CO</a:t>
            </a:r>
            <a:r>
              <a:rPr lang="en-US" sz="3200" i="0" baseline="-25000" dirty="0" smtClean="0">
                <a:latin typeface="+mj-lt"/>
              </a:rPr>
              <a:t>2</a:t>
            </a:r>
            <a:r>
              <a:rPr lang="en-US" sz="3200" i="0" dirty="0" smtClean="0">
                <a:latin typeface="+mj-lt"/>
              </a:rPr>
              <a:t> Yields in the MCC-</a:t>
            </a:r>
            <a:r>
              <a:rPr lang="el-GR" sz="3200" i="0" dirty="0">
                <a:latin typeface="+mj-lt"/>
              </a:rPr>
              <a:t> </a:t>
            </a:r>
            <a:r>
              <a:rPr lang="el-GR" sz="3200" i="0" dirty="0" smtClean="0">
                <a:latin typeface="+mj-lt"/>
              </a:rPr>
              <a:t>Φ</a:t>
            </a:r>
            <a:r>
              <a:rPr lang="en-US" sz="3200" i="0" dirty="0" smtClean="0">
                <a:latin typeface="+mj-lt"/>
              </a:rPr>
              <a:t> by NDIR</a:t>
            </a:r>
            <a:endParaRPr lang="en-US" sz="3200" i="0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599" y="1030880"/>
            <a:ext cx="11887201" cy="5700122"/>
            <a:chOff x="228599" y="1030880"/>
            <a:chExt cx="11887201" cy="5700122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4087FACE-501C-3646-9515-93D2C16B6DE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64456358"/>
                </p:ext>
              </p:extLst>
            </p:nvPr>
          </p:nvGraphicFramePr>
          <p:xfrm>
            <a:off x="228599" y="1055649"/>
            <a:ext cx="7275985" cy="27166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40505646"/>
                </p:ext>
              </p:extLst>
            </p:nvPr>
          </p:nvGraphicFramePr>
          <p:xfrm>
            <a:off x="228600" y="3808271"/>
            <a:ext cx="4419600" cy="29227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57952211"/>
                </p:ext>
              </p:extLst>
            </p:nvPr>
          </p:nvGraphicFramePr>
          <p:xfrm>
            <a:off x="7541757" y="1030880"/>
            <a:ext cx="4536871" cy="27773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87E33475-D059-9343-BE78-5A1F5E2F3C6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84253978"/>
                </p:ext>
              </p:extLst>
            </p:nvPr>
          </p:nvGraphicFramePr>
          <p:xfrm>
            <a:off x="7543800" y="3772297"/>
            <a:ext cx="4572000" cy="27814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690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524000" y="311662"/>
            <a:ext cx="937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0" dirty="0" smtClean="0">
                <a:latin typeface="+mj-lt"/>
              </a:rPr>
              <a:t>CO</a:t>
            </a:r>
            <a:r>
              <a:rPr lang="en-US" sz="3200" i="0" baseline="-25000" dirty="0" smtClean="0">
                <a:latin typeface="+mj-lt"/>
              </a:rPr>
              <a:t>2</a:t>
            </a:r>
            <a:r>
              <a:rPr lang="en-US" sz="3200" i="0" dirty="0" smtClean="0">
                <a:latin typeface="+mj-lt"/>
              </a:rPr>
              <a:t>/CO Yield Ratios in the MCC-</a:t>
            </a:r>
            <a:r>
              <a:rPr lang="el-GR" sz="3200" i="0" dirty="0">
                <a:latin typeface="+mj-lt"/>
              </a:rPr>
              <a:t> </a:t>
            </a:r>
            <a:r>
              <a:rPr lang="el-GR" sz="3200" i="0" dirty="0" smtClean="0">
                <a:latin typeface="+mj-lt"/>
              </a:rPr>
              <a:t>Φ</a:t>
            </a:r>
            <a:r>
              <a:rPr lang="en-US" sz="3200" i="0" dirty="0" smtClean="0">
                <a:latin typeface="+mj-lt"/>
              </a:rPr>
              <a:t> by NDIR</a:t>
            </a:r>
            <a:endParaRPr lang="en-US" sz="3200" i="0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1031681"/>
            <a:ext cx="11887200" cy="5758900"/>
            <a:chOff x="152400" y="1031681"/>
            <a:chExt cx="11887200" cy="5758900"/>
          </a:xfrm>
        </p:grpSpPr>
        <p:graphicFrame>
          <p:nvGraphicFramePr>
            <p:cNvPr id="25" name="Char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79576212"/>
                </p:ext>
              </p:extLst>
            </p:nvPr>
          </p:nvGraphicFramePr>
          <p:xfrm>
            <a:off x="152400" y="3928641"/>
            <a:ext cx="4572000" cy="28619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75399663"/>
                </p:ext>
              </p:extLst>
            </p:nvPr>
          </p:nvGraphicFramePr>
          <p:xfrm>
            <a:off x="152400" y="1065341"/>
            <a:ext cx="7543800" cy="2829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7" name="Chart 2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64609591"/>
                </p:ext>
              </p:extLst>
            </p:nvPr>
          </p:nvGraphicFramePr>
          <p:xfrm>
            <a:off x="7543800" y="1031681"/>
            <a:ext cx="4495800" cy="28632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8" name="Chart 2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73628894"/>
                </p:ext>
              </p:extLst>
            </p:nvPr>
          </p:nvGraphicFramePr>
          <p:xfrm>
            <a:off x="7543800" y="3894980"/>
            <a:ext cx="4495800" cy="2895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568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00200" y="436123"/>
            <a:ext cx="84582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800" i="0" kern="0" dirty="0"/>
              <a:t>Yields of </a:t>
            </a:r>
            <a:r>
              <a:rPr lang="en-US" sz="2800" i="0" kern="0" dirty="0" err="1"/>
              <a:t>CO</a:t>
            </a:r>
            <a:r>
              <a:rPr lang="en-US" sz="2800" i="0" kern="0" baseline="-25000" dirty="0" err="1"/>
              <a:t>x</a:t>
            </a:r>
            <a:r>
              <a:rPr lang="en-US" sz="2800" i="0" kern="0" dirty="0"/>
              <a:t> Normalized for the Theoretical </a:t>
            </a:r>
          </a:p>
          <a:p>
            <a:pPr eaLnBrk="1" hangingPunct="1"/>
            <a:r>
              <a:rPr lang="en-US" sz="2800" i="0" kern="0" dirty="0" err="1"/>
              <a:t>CO</a:t>
            </a:r>
            <a:r>
              <a:rPr lang="en-US" sz="2800" i="0" kern="0" baseline="-25000" dirty="0" err="1"/>
              <a:t>x</a:t>
            </a:r>
            <a:r>
              <a:rPr lang="en-US" sz="2800" i="0" kern="0" baseline="-25000" dirty="0"/>
              <a:t> </a:t>
            </a:r>
            <a:r>
              <a:rPr lang="en-US" sz="2800" i="0" kern="0" dirty="0"/>
              <a:t>Maximums at </a:t>
            </a:r>
            <a:r>
              <a:rPr lang="en-US" sz="2800" i="0" kern="0" dirty="0">
                <a:cs typeface="Calibri" panose="020F0502020204030204" pitchFamily="34" charset="0"/>
              </a:rPr>
              <a:t>1000⁰</a:t>
            </a:r>
            <a:r>
              <a:rPr lang="en-US" sz="2800" i="0" dirty="0"/>
              <a:t>C</a:t>
            </a:r>
            <a:r>
              <a:rPr lang="en-US" sz="2800" i="0" kern="0" dirty="0">
                <a:cs typeface="Calibri" panose="020F0502020204030204" pitchFamily="34" charset="0"/>
              </a:rPr>
              <a:t>, 1250⁰C and 1500⁰C</a:t>
            </a:r>
            <a:r>
              <a:rPr lang="en-US" sz="3200" i="0" kern="0" dirty="0">
                <a:latin typeface="Helvetica" charset="0"/>
              </a:rPr>
              <a:t/>
            </a:r>
            <a:br>
              <a:rPr lang="en-US" sz="3200" i="0" kern="0" dirty="0">
                <a:latin typeface="Helvetica" charset="0"/>
              </a:rPr>
            </a:br>
            <a:endParaRPr lang="en-US" sz="3200" i="0" kern="0" dirty="0">
              <a:latin typeface="Helvetica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9677399" cy="55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1295400"/>
            <a:ext cx="11887200" cy="5181600"/>
            <a:chOff x="381000" y="1142999"/>
            <a:chExt cx="8305800" cy="5696392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58642884"/>
                </p:ext>
              </p:extLst>
            </p:nvPr>
          </p:nvGraphicFramePr>
          <p:xfrm>
            <a:off x="381000" y="1142999"/>
            <a:ext cx="3395809" cy="51629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71146400"/>
                </p:ext>
              </p:extLst>
            </p:nvPr>
          </p:nvGraphicFramePr>
          <p:xfrm>
            <a:off x="3658118" y="1238690"/>
            <a:ext cx="2561493" cy="56007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33780887"/>
                </p:ext>
              </p:extLst>
            </p:nvPr>
          </p:nvGraphicFramePr>
          <p:xfrm>
            <a:off x="6096000" y="1238690"/>
            <a:ext cx="2590800" cy="56007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2540" y="302733"/>
            <a:ext cx="10439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0" dirty="0" smtClean="0">
                <a:latin typeface="+mj-lt"/>
              </a:rPr>
              <a:t>MCC</a:t>
            </a:r>
            <a:r>
              <a:rPr lang="en-US" sz="3200" i="0" dirty="0" smtClean="0">
                <a:latin typeface="+mj-lt"/>
                <a:cs typeface="Arial" panose="020B0604020202020204" pitchFamily="34" charset="0"/>
              </a:rPr>
              <a:t>-</a:t>
            </a:r>
            <a:r>
              <a:rPr lang="el-GR" sz="3200" i="0" dirty="0">
                <a:latin typeface="+mj-lt"/>
                <a:cs typeface="Arial" panose="020B0604020202020204" pitchFamily="34" charset="0"/>
              </a:rPr>
              <a:t>Φ </a:t>
            </a:r>
            <a:r>
              <a:rPr lang="en-US" sz="3200" i="0" dirty="0" smtClean="0">
                <a:latin typeface="+mj-lt"/>
              </a:rPr>
              <a:t> </a:t>
            </a:r>
            <a:r>
              <a:rPr lang="en-US" sz="3200" i="0" dirty="0">
                <a:latin typeface="+mj-lt"/>
              </a:rPr>
              <a:t>Yields of SO</a:t>
            </a:r>
            <a:r>
              <a:rPr lang="en-US" sz="3200" i="0" baseline="-25000" dirty="0">
                <a:latin typeface="+mj-lt"/>
              </a:rPr>
              <a:t>2</a:t>
            </a:r>
            <a:r>
              <a:rPr lang="en-US" sz="3200" i="0" dirty="0">
                <a:latin typeface="+mj-lt"/>
              </a:rPr>
              <a:t>, COS, and CS</a:t>
            </a:r>
            <a:r>
              <a:rPr lang="en-US" sz="3200" i="0" baseline="-25000" dirty="0">
                <a:latin typeface="+mj-lt"/>
              </a:rPr>
              <a:t>2</a:t>
            </a:r>
            <a:r>
              <a:rPr lang="en-US" sz="3200" i="0" dirty="0">
                <a:latin typeface="+mj-lt"/>
              </a:rPr>
              <a:t> </a:t>
            </a:r>
            <a:r>
              <a:rPr lang="en-US" sz="3200" i="0" dirty="0" smtClean="0">
                <a:latin typeface="+mj-lt"/>
              </a:rPr>
              <a:t>by FTIR for </a:t>
            </a:r>
            <a:r>
              <a:rPr lang="en-US" sz="3200" i="0" dirty="0">
                <a:latin typeface="+mj-lt"/>
              </a:rPr>
              <a:t>PPS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396898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 </a:t>
            </a:r>
            <a:r>
              <a:rPr lang="en-US" i="0" dirty="0" smtClean="0"/>
              <a:t>Maximum theoretical SO</a:t>
            </a:r>
            <a:r>
              <a:rPr lang="en-US" i="0" baseline="-25000" dirty="0" smtClean="0"/>
              <a:t>2</a:t>
            </a:r>
            <a:r>
              <a:rPr lang="en-US" i="0" dirty="0" smtClean="0"/>
              <a:t> yield =    592g/kg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4802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1219200"/>
            <a:ext cx="11201400" cy="5350042"/>
            <a:chOff x="533400" y="1295400"/>
            <a:chExt cx="8153400" cy="52578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90480243"/>
                </p:ext>
              </p:extLst>
            </p:nvPr>
          </p:nvGraphicFramePr>
          <p:xfrm>
            <a:off x="533400" y="1295400"/>
            <a:ext cx="3247737" cy="5105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92007656"/>
                </p:ext>
              </p:extLst>
            </p:nvPr>
          </p:nvGraphicFramePr>
          <p:xfrm>
            <a:off x="3628738" y="1371600"/>
            <a:ext cx="2590222" cy="518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89996214"/>
                </p:ext>
              </p:extLst>
            </p:nvPr>
          </p:nvGraphicFramePr>
          <p:xfrm>
            <a:off x="6019800" y="1350335"/>
            <a:ext cx="2667000" cy="472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0" y="284190"/>
            <a:ext cx="1059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MCC-</a:t>
            </a:r>
            <a:r>
              <a:rPr lang="el-GR" sz="3200" i="0" dirty="0">
                <a:latin typeface="Arial" panose="020B0604020202020204" pitchFamily="34" charset="0"/>
                <a:cs typeface="Arial" panose="020B0604020202020204" pitchFamily="34" charset="0"/>
              </a:rPr>
              <a:t>Φ </a:t>
            </a:r>
            <a:r>
              <a:rPr lang="en-US" sz="3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Yields </a:t>
            </a:r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of HCN, N</a:t>
            </a:r>
            <a:r>
              <a:rPr lang="en-US" sz="3200" i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O, and NO </a:t>
            </a:r>
            <a:r>
              <a:rPr lang="en-US" sz="3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by FTIR for </a:t>
            </a:r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PA66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396898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 </a:t>
            </a:r>
            <a:r>
              <a:rPr lang="en-US" i="0" dirty="0" smtClean="0"/>
              <a:t>Maximum theoretical HCN yield = 239g/kg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2427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49" y="304800"/>
            <a:ext cx="1089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Gas Yields in Vitiated Small/ Full/ Bench Scale: Nylon 66</a:t>
            </a:r>
            <a:endParaRPr lang="en-US" sz="28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8600" y="1143000"/>
            <a:ext cx="11477625" cy="5461022"/>
            <a:chOff x="228600" y="1168378"/>
            <a:chExt cx="11477625" cy="5461022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89630997"/>
                </p:ext>
              </p:extLst>
            </p:nvPr>
          </p:nvGraphicFramePr>
          <p:xfrm>
            <a:off x="7881281" y="1168378"/>
            <a:ext cx="3824944" cy="49276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59041087"/>
                </p:ext>
              </p:extLst>
            </p:nvPr>
          </p:nvGraphicFramePr>
          <p:xfrm>
            <a:off x="228600" y="1168378"/>
            <a:ext cx="7696200" cy="54610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4038600" y="3048000"/>
              <a:ext cx="3776006" cy="2000548"/>
            </a:xfrm>
            <a:prstGeom prst="rect">
              <a:avLst/>
            </a:prstGeom>
            <a:solidFill>
              <a:srgbClr val="FF0000">
                <a:alpha val="4000"/>
              </a:srgbClr>
            </a:solidFill>
            <a:ln w="1587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800" i="0" dirty="0" smtClean="0">
                <a:latin typeface="+mj-lt"/>
              </a:endParaRPr>
            </a:p>
            <a:p>
              <a:endParaRPr lang="en-US" sz="1800" i="0" dirty="0">
                <a:latin typeface="+mj-lt"/>
              </a:endParaRPr>
            </a:p>
            <a:p>
              <a:endParaRPr lang="en-US" sz="1800" i="0" dirty="0" smtClean="0">
                <a:latin typeface="+mj-lt"/>
              </a:endParaRPr>
            </a:p>
            <a:p>
              <a:endParaRPr lang="en-US" sz="1800" i="0" dirty="0" smtClean="0">
                <a:latin typeface="+mj-lt"/>
              </a:endParaRPr>
            </a:p>
            <a:p>
              <a:endParaRPr lang="en-US" sz="1800" i="0" dirty="0" smtClean="0">
                <a:latin typeface="+mj-lt"/>
              </a:endParaRPr>
            </a:p>
            <a:p>
              <a:endParaRPr lang="en-US" sz="1800" i="0" dirty="0" smtClean="0">
                <a:latin typeface="+mj-lt"/>
              </a:endParaRPr>
            </a:p>
            <a:p>
              <a:r>
                <a:rPr lang="en-US" sz="1600" i="0" dirty="0" smtClean="0">
                  <a:latin typeface="+mj-lt"/>
                </a:rPr>
                <a:t>A. </a:t>
              </a:r>
              <a:r>
                <a:rPr lang="en-US" sz="1600" i="0" dirty="0" err="1" smtClean="0">
                  <a:latin typeface="+mj-lt"/>
                </a:rPr>
                <a:t>Stec</a:t>
              </a:r>
              <a:r>
                <a:rPr lang="en-US" sz="1600" i="0" dirty="0">
                  <a:latin typeface="+mj-lt"/>
                </a:rPr>
                <a:t> </a:t>
              </a:r>
              <a:r>
                <a:rPr lang="en-US" sz="1600" i="0" dirty="0" smtClean="0">
                  <a:latin typeface="+mj-lt"/>
                </a:rPr>
                <a:t>&amp; R. Hull, Fire Toxicity, 2010</a:t>
              </a:r>
              <a:endParaRPr lang="en-US" sz="1600" i="0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19550" y="5296436"/>
              <a:ext cx="3814106" cy="1323439"/>
            </a:xfrm>
            <a:prstGeom prst="rect">
              <a:avLst/>
            </a:prstGeom>
            <a:solidFill>
              <a:srgbClr val="FFFF00">
                <a:alpha val="8000"/>
              </a:srgbClr>
            </a:solidFill>
            <a:ln w="1587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600" i="0" dirty="0" smtClean="0">
                <a:latin typeface="+mj-lt"/>
              </a:endParaRPr>
            </a:p>
            <a:p>
              <a:endParaRPr lang="en-US" sz="1600" i="0" dirty="0" smtClean="0">
                <a:latin typeface="+mj-lt"/>
              </a:endParaRPr>
            </a:p>
            <a:p>
              <a:r>
                <a:rPr lang="en-US" sz="1600" i="0" dirty="0" smtClean="0">
                  <a:latin typeface="+mj-lt"/>
                </a:rPr>
                <a:t>A. </a:t>
              </a:r>
              <a:r>
                <a:rPr lang="en-US" sz="1600" i="0" dirty="0" err="1" smtClean="0">
                  <a:latin typeface="+mj-lt"/>
                </a:rPr>
                <a:t>Tewarson</a:t>
              </a:r>
              <a:r>
                <a:rPr lang="en-US" sz="1600" i="0" dirty="0" smtClean="0">
                  <a:latin typeface="+mj-lt"/>
                </a:rPr>
                <a:t>, The SFPE Handbook of Fire Protection Engineering, Sec.3, Ch. 4., 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53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4127" y="304800"/>
            <a:ext cx="1112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2800" i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, and HCN Variance </a:t>
            </a:r>
            <a:r>
              <a:rPr lang="en-US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PA66 in MCC-</a:t>
            </a:r>
            <a:r>
              <a:rPr lang="el-GR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at 1000C </a:t>
            </a:r>
            <a:endParaRPr lang="en-US" sz="28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600" y="1129756"/>
            <a:ext cx="11582400" cy="5499644"/>
            <a:chOff x="228600" y="1129756"/>
            <a:chExt cx="11582400" cy="5499644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60817467"/>
                </p:ext>
              </p:extLst>
            </p:nvPr>
          </p:nvGraphicFramePr>
          <p:xfrm>
            <a:off x="228600" y="1203614"/>
            <a:ext cx="3657600" cy="54257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50118183"/>
                </p:ext>
              </p:extLst>
            </p:nvPr>
          </p:nvGraphicFramePr>
          <p:xfrm>
            <a:off x="4152900" y="1129756"/>
            <a:ext cx="3657600" cy="54996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7982635"/>
                </p:ext>
              </p:extLst>
            </p:nvPr>
          </p:nvGraphicFramePr>
          <p:xfrm>
            <a:off x="8077200" y="1203614"/>
            <a:ext cx="3733800" cy="54257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200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52400"/>
            <a:ext cx="93726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>
                <a:latin typeface="Helvetica" charset="0"/>
              </a:rPr>
              <a:t>Yields of CO</a:t>
            </a:r>
            <a:r>
              <a:rPr lang="en-US" sz="2400" b="1" baseline="-25000" dirty="0">
                <a:latin typeface="Helvetica" charset="0"/>
              </a:rPr>
              <a:t>2</a:t>
            </a:r>
            <a:r>
              <a:rPr lang="en-US" sz="2400" b="1" dirty="0">
                <a:latin typeface="Helvetica" charset="0"/>
              </a:rPr>
              <a:t> and Water at 1500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400" b="1" dirty="0">
                <a:latin typeface="Helvetica" charset="0"/>
              </a:rPr>
              <a:t>C Relative to Theoretical Yield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in Excess Oxygen </a:t>
            </a:r>
            <a:r>
              <a:rPr lang="en-US" sz="2400" b="1" dirty="0">
                <a:latin typeface="Helvetica" charset="0"/>
              </a:rPr>
              <a:t>(</a:t>
            </a:r>
            <a:r>
              <a:rPr lang="el-GR" sz="2400" b="1" dirty="0"/>
              <a:t>Φ</a:t>
            </a:r>
            <a:r>
              <a:rPr lang="en-US" sz="2400" b="1" dirty="0"/>
              <a:t>= 0.5)</a:t>
            </a:r>
            <a:r>
              <a:rPr lang="en-US" sz="2400" b="1" dirty="0">
                <a:latin typeface="Helvetica" charset="0"/>
              </a:rPr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09800" y="1447800"/>
            <a:ext cx="7772400" cy="495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2800" dirty="0">
              <a:latin typeface="Helvetica" charset="0"/>
            </a:endParaRPr>
          </a:p>
          <a:p>
            <a:pPr eaLnBrk="1" hangingPunct="1"/>
            <a:endParaRPr lang="en-US" sz="2800" dirty="0">
              <a:latin typeface="Helvetica" charset="0"/>
            </a:endParaRPr>
          </a:p>
          <a:p>
            <a:pPr eaLnBrk="1" hangingPunct="1"/>
            <a:endParaRPr lang="en-US" sz="2800" dirty="0">
              <a:latin typeface="Helvetica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097606"/>
              </p:ext>
            </p:extLst>
          </p:nvPr>
        </p:nvGraphicFramePr>
        <p:xfrm>
          <a:off x="1295400" y="1219201"/>
          <a:ext cx="9601199" cy="48767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6959">
                  <a:extLst>
                    <a:ext uri="{9D8B030D-6E8A-4147-A177-3AD203B41FA5}">
                      <a16:colId xmlns:a16="http://schemas.microsoft.com/office/drawing/2014/main" val="3310092008"/>
                    </a:ext>
                  </a:extLst>
                </a:gridCol>
                <a:gridCol w="2421895">
                  <a:extLst>
                    <a:ext uri="{9D8B030D-6E8A-4147-A177-3AD203B41FA5}">
                      <a16:colId xmlns:a16="http://schemas.microsoft.com/office/drawing/2014/main" val="2999425118"/>
                    </a:ext>
                  </a:extLst>
                </a:gridCol>
                <a:gridCol w="2294427">
                  <a:extLst>
                    <a:ext uri="{9D8B030D-6E8A-4147-A177-3AD203B41FA5}">
                      <a16:colId xmlns:a16="http://schemas.microsoft.com/office/drawing/2014/main" val="4115532490"/>
                    </a:ext>
                  </a:extLst>
                </a:gridCol>
                <a:gridCol w="2717918">
                  <a:extLst>
                    <a:ext uri="{9D8B030D-6E8A-4147-A177-3AD203B41FA5}">
                      <a16:colId xmlns:a16="http://schemas.microsoft.com/office/drawing/2014/main" val="3876247473"/>
                    </a:ext>
                  </a:extLst>
                </a:gridCol>
              </a:tblGrid>
              <a:tr h="130057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Sample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Analyzer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FTIR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Water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FTIR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676633"/>
                  </a:ext>
                </a:extLst>
              </a:tr>
              <a:tr h="89405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PMMA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0.97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0.97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1.02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314197"/>
                  </a:ext>
                </a:extLst>
              </a:tr>
              <a:tr h="89405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0.98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0.89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0.81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861105"/>
                  </a:ext>
                </a:extLst>
              </a:tr>
              <a:tr h="89405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PA66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0.92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0.97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0.86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664300"/>
                  </a:ext>
                </a:extLst>
              </a:tr>
              <a:tr h="89405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PPS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*</a:t>
                      </a:r>
                      <a:endParaRPr lang="en-US" sz="24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0.44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0.42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0.90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70734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6382" y="6172199"/>
            <a:ext cx="475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*Does not account for carbon in char</a:t>
            </a:r>
          </a:p>
        </p:txBody>
      </p:sp>
    </p:spTree>
    <p:extLst>
      <p:ext uri="{BB962C8B-B14F-4D97-AF65-F5344CB8AC3E}">
        <p14:creationId xmlns:p14="http://schemas.microsoft.com/office/powerpoint/2010/main" val="20043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1000" y="1371600"/>
            <a:ext cx="11277600" cy="668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i="0" dirty="0"/>
              <a:t>Make conditions of micro combustion calorimeter (MCC) </a:t>
            </a:r>
            <a:r>
              <a:rPr lang="en-US" sz="2200" i="0" dirty="0" smtClean="0"/>
              <a:t>similar </a:t>
            </a:r>
            <a:r>
              <a:rPr lang="en-US" sz="2200" i="0" dirty="0"/>
              <a:t>to the physical/chemical processes of </a:t>
            </a:r>
            <a:r>
              <a:rPr lang="en-US" sz="22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flaming combustion by varying the fuel/oxygen ratio relative to stoichiometric (</a:t>
            </a:r>
            <a:r>
              <a:rPr lang="el-GR" sz="22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Φ</a:t>
            </a:r>
            <a:r>
              <a:rPr lang="en-US" sz="22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 and increasing  the combustor temperature to the range of flame temperatures,  T</a:t>
            </a:r>
            <a:r>
              <a:rPr lang="en-US" sz="2200" i="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 </a:t>
            </a:r>
            <a:r>
              <a:rPr lang="en-US" sz="22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1300</a:t>
            </a:r>
            <a:r>
              <a:rPr lang="en-US" sz="2200" i="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2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C-1800</a:t>
            </a:r>
            <a:r>
              <a:rPr lang="en-US" sz="2200" i="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2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C.</a:t>
            </a:r>
          </a:p>
          <a:p>
            <a:pPr marL="114300" lvl="1">
              <a:lnSpc>
                <a:spcPct val="140000"/>
              </a:lnSpc>
            </a:pPr>
            <a:endParaRPr lang="en-US" sz="2200" i="0" dirty="0"/>
          </a:p>
          <a:p>
            <a:pPr marL="4000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i="0" dirty="0"/>
              <a:t>This MCC methodology combined with </a:t>
            </a:r>
            <a:r>
              <a:rPr lang="en-US" sz="2200" i="0" dirty="0" smtClean="0"/>
              <a:t>analysis of combustion products is </a:t>
            </a:r>
            <a:r>
              <a:rPr lang="en-US" sz="2200" i="0" dirty="0"/>
              <a:t>hoped to  be a valuable tool in combustion toxicity assessments for aircraft materials and commercial/residential furnishings over a range of fire stages </a:t>
            </a:r>
            <a:r>
              <a:rPr lang="en-US" sz="2200" i="0" dirty="0" smtClean="0"/>
              <a:t>from</a:t>
            </a:r>
            <a:r>
              <a:rPr lang="en-US" sz="2200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initiation </a:t>
            </a:r>
            <a:r>
              <a:rPr lang="en-US" sz="2200" i="0" dirty="0"/>
              <a:t>to flashover.</a:t>
            </a:r>
          </a:p>
          <a:p>
            <a:pPr marL="4000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1800" i="0" dirty="0"/>
          </a:p>
          <a:p>
            <a:pPr marL="4000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1800" i="0" dirty="0"/>
          </a:p>
          <a:p>
            <a:pPr marL="4000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1800" i="0" dirty="0"/>
          </a:p>
          <a:p>
            <a:pPr marL="4000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1800" i="0" dirty="0"/>
          </a:p>
          <a:p>
            <a:pPr marL="4000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1800" i="0" dirty="0"/>
          </a:p>
          <a:p>
            <a:pPr marL="114300" lvl="1">
              <a:lnSpc>
                <a:spcPct val="140000"/>
              </a:lnSpc>
            </a:pPr>
            <a:endParaRPr lang="en-US" sz="1800" i="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95800" y="304800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600" i="0" dirty="0">
                <a:solidFill>
                  <a:schemeClr val="tx2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6744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04800" y="1143000"/>
            <a:ext cx="9753600" cy="6324600"/>
            <a:chOff x="1981200" y="1143000"/>
            <a:chExt cx="7730836" cy="63246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1143000"/>
              <a:ext cx="7730836" cy="63246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766363" y="5638800"/>
              <a:ext cx="68248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400" i="0" dirty="0"/>
                <a:t>Φ</a:t>
              </a:r>
              <a:r>
                <a:rPr lang="en-US" sz="2400" i="0" dirty="0"/>
                <a:t>= </a:t>
              </a:r>
              <a:r>
                <a:rPr lang="en-US" sz="2400" i="0" dirty="0" smtClean="0"/>
                <a:t>  </a:t>
              </a:r>
              <a:r>
                <a:rPr lang="en-US" i="0" dirty="0" smtClean="0"/>
                <a:t>0.5    1 </a:t>
              </a:r>
              <a:r>
                <a:rPr lang="en-US" i="0" dirty="0"/>
                <a:t> </a:t>
              </a:r>
              <a:r>
                <a:rPr lang="en-US" i="0" dirty="0" smtClean="0"/>
                <a:t> 1.5        0.5      1     1.5       0.5      1     1.5         0.5    1     1.5 </a:t>
              </a:r>
              <a:endParaRPr lang="en-US" i="0" dirty="0"/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V="1">
              <a:off x="4720891" y="1989308"/>
              <a:ext cx="0" cy="4450544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6374270" y="1989308"/>
              <a:ext cx="0" cy="4450544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8102804" y="1989308"/>
              <a:ext cx="0" cy="4450544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124435" y="1989308"/>
              <a:ext cx="0" cy="892957"/>
            </a:xfrm>
            <a:prstGeom prst="straightConnector1">
              <a:avLst/>
            </a:prstGeom>
            <a:ln w="38100">
              <a:headEnd type="none" w="med" len="med"/>
              <a:tailEnd type="triangle" w="med" len="lg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7751410" y="2463653"/>
              <a:ext cx="0" cy="892957"/>
            </a:xfrm>
            <a:prstGeom prst="straightConnector1">
              <a:avLst/>
            </a:prstGeom>
            <a:ln w="38100">
              <a:headEnd type="none" w="med" len="med"/>
              <a:tailEnd type="triangle" w="med" len="lg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0292151" y="2366308"/>
            <a:ext cx="1447800" cy="1938992"/>
          </a:xfrm>
          <a:prstGeom prst="rect">
            <a:avLst/>
          </a:prstGeom>
          <a:solidFill>
            <a:srgbClr val="FFFF99"/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Arrows indicate  large  FTIR   errors</a:t>
            </a:r>
            <a:endParaRPr lang="en-US" sz="24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7200" y="284190"/>
            <a:ext cx="10439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CO Yields: NDIR and FTIR  for PMMA</a:t>
            </a:r>
            <a:endParaRPr lang="en-US" sz="3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5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2000" y="381000"/>
            <a:ext cx="975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Normalized CO Spectra for PMMA </a:t>
            </a:r>
            <a:endParaRPr lang="en-US" sz="3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600" y="1427946"/>
            <a:ext cx="11430000" cy="4668054"/>
            <a:chOff x="228600" y="1427946"/>
            <a:chExt cx="11430000" cy="4668054"/>
          </a:xfrm>
        </p:grpSpPr>
        <p:grpSp>
          <p:nvGrpSpPr>
            <p:cNvPr id="14" name="Group 13"/>
            <p:cNvGrpSpPr/>
            <p:nvPr/>
          </p:nvGrpSpPr>
          <p:grpSpPr>
            <a:xfrm>
              <a:off x="228600" y="2133600"/>
              <a:ext cx="11430000" cy="3962400"/>
              <a:chOff x="228600" y="1676400"/>
              <a:chExt cx="11466084" cy="54102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916" y="1676400"/>
                <a:ext cx="10587768" cy="5410200"/>
              </a:xfrm>
              <a:prstGeom prst="rect">
                <a:avLst/>
              </a:prstGeom>
            </p:spPr>
          </p:pic>
          <p:cxnSp>
            <p:nvCxnSpPr>
              <p:cNvPr id="4" name="Straight Arrow Connector 3"/>
              <p:cNvCxnSpPr/>
              <p:nvPr/>
            </p:nvCxnSpPr>
            <p:spPr bwMode="auto">
              <a:xfrm>
                <a:off x="6393870" y="2590800"/>
                <a:ext cx="685800" cy="0"/>
              </a:xfrm>
              <a:prstGeom prst="straightConnector1">
                <a:avLst/>
              </a:prstGeom>
              <a:solidFill>
                <a:schemeClr val="accent1"/>
              </a:solidFill>
              <a:ln w="41275" cap="flat" cmpd="sng" algn="ctr">
                <a:solidFill>
                  <a:schemeClr val="tx1"/>
                </a:solidFill>
                <a:prstDash val="solid"/>
                <a:round/>
                <a:headEnd type="triangle" w="med" len="lg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Arrow Connector 8"/>
              <p:cNvCxnSpPr/>
              <p:nvPr/>
            </p:nvCxnSpPr>
            <p:spPr bwMode="auto">
              <a:xfrm>
                <a:off x="6553200" y="3089242"/>
                <a:ext cx="685800" cy="0"/>
              </a:xfrm>
              <a:prstGeom prst="straightConnector1">
                <a:avLst/>
              </a:prstGeom>
              <a:solidFill>
                <a:schemeClr val="accent1"/>
              </a:solidFill>
              <a:ln w="41275" cap="flat" cmpd="sng" algn="ctr">
                <a:solidFill>
                  <a:schemeClr val="tx1"/>
                </a:solidFill>
                <a:prstDash val="solid"/>
                <a:round/>
                <a:headEnd type="triangle" w="med" len="lg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228600" y="2362200"/>
                <a:ext cx="685800" cy="0"/>
              </a:xfrm>
              <a:prstGeom prst="straightConnector1">
                <a:avLst/>
              </a:prstGeom>
              <a:solidFill>
                <a:schemeClr val="accent1"/>
              </a:solidFill>
              <a:ln w="41275" cap="flat" cmpd="sng" algn="ctr">
                <a:solidFill>
                  <a:schemeClr val="tx1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228600" y="2604655"/>
                <a:ext cx="685800" cy="0"/>
              </a:xfrm>
              <a:prstGeom prst="straightConnector1">
                <a:avLst/>
              </a:prstGeom>
              <a:solidFill>
                <a:schemeClr val="accent1"/>
              </a:solidFill>
              <a:ln w="41275" cap="flat" cmpd="sng" algn="ctr">
                <a:solidFill>
                  <a:schemeClr val="tx1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6896100" y="1793880"/>
                <a:ext cx="1328259" cy="2563424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 dirty="0"/>
              </a:p>
              <a:p>
                <a:pPr algn="ctr"/>
                <a:r>
                  <a:rPr lang="en-US" sz="2400" dirty="0" smtClean="0"/>
                  <a:t>Large</a:t>
                </a:r>
              </a:p>
              <a:p>
                <a:pPr algn="ctr"/>
                <a:r>
                  <a:rPr lang="en-US" sz="2400" dirty="0" smtClean="0"/>
                  <a:t>Yield</a:t>
                </a:r>
              </a:p>
              <a:p>
                <a:pPr algn="ctr"/>
                <a:r>
                  <a:rPr lang="en-US" sz="2400" dirty="0" smtClean="0"/>
                  <a:t>Errors</a:t>
                </a:r>
              </a:p>
              <a:p>
                <a:pPr algn="ctr"/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12242" y="1427946"/>
              <a:ext cx="37442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1.0  +/- 0.15 percent CO</a:t>
              </a:r>
              <a:endParaRPr lang="en-US" sz="2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33296" y="6139934"/>
            <a:ext cx="372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/>
              <a:t>Wavenumbers   (cm</a:t>
            </a:r>
            <a:r>
              <a:rPr lang="en-US" i="0" baseline="30000" dirty="0" smtClean="0"/>
              <a:t>-1</a:t>
            </a:r>
            <a:r>
              <a:rPr lang="en-US" i="0" dirty="0" smtClean="0"/>
              <a:t> </a:t>
            </a:r>
            <a:r>
              <a:rPr lang="en-US" i="0" dirty="0"/>
              <a:t>)</a:t>
            </a:r>
            <a:endParaRPr lang="en-US" i="0" baseline="30000" dirty="0"/>
          </a:p>
        </p:txBody>
      </p:sp>
    </p:spTree>
    <p:extLst>
      <p:ext uri="{BB962C8B-B14F-4D97-AF65-F5344CB8AC3E}">
        <p14:creationId xmlns:p14="http://schemas.microsoft.com/office/powerpoint/2010/main" val="7621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306684"/>
            <a:ext cx="1082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CO Normalized Spectra for PMMA </a:t>
            </a:r>
            <a:endParaRPr lang="en-US" sz="3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057400" y="1074887"/>
            <a:ext cx="62071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MCC  and Calibration Spectra: 200 </a:t>
            </a:r>
            <a:r>
              <a:rPr lang="en-US" sz="2200" dirty="0"/>
              <a:t>+/- </a:t>
            </a:r>
            <a:r>
              <a:rPr lang="en-US" sz="2200" dirty="0" smtClean="0"/>
              <a:t>20ppm</a:t>
            </a:r>
            <a:endParaRPr lang="en-US" sz="2200" dirty="0"/>
          </a:p>
        </p:txBody>
      </p:sp>
      <p:grpSp>
        <p:nvGrpSpPr>
          <p:cNvPr id="74" name="Group 73"/>
          <p:cNvGrpSpPr/>
          <p:nvPr/>
        </p:nvGrpSpPr>
        <p:grpSpPr>
          <a:xfrm>
            <a:off x="381000" y="1485778"/>
            <a:ext cx="11506200" cy="5184339"/>
            <a:chOff x="381000" y="1485778"/>
            <a:chExt cx="11506200" cy="5184339"/>
          </a:xfrm>
        </p:grpSpPr>
        <p:grpSp>
          <p:nvGrpSpPr>
            <p:cNvPr id="72" name="Group 71"/>
            <p:cNvGrpSpPr/>
            <p:nvPr/>
          </p:nvGrpSpPr>
          <p:grpSpPr>
            <a:xfrm>
              <a:off x="381000" y="1485778"/>
              <a:ext cx="11506200" cy="4843975"/>
              <a:chOff x="228600" y="1447800"/>
              <a:chExt cx="11506200" cy="484397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9753600" y="2819400"/>
                <a:ext cx="1981200" cy="1877437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2400" dirty="0" smtClean="0"/>
              </a:p>
              <a:p>
                <a:pPr algn="ctr"/>
                <a:r>
                  <a:rPr lang="en-US" sz="2400" dirty="0" smtClean="0"/>
                  <a:t>Significant shifting observed</a:t>
                </a:r>
              </a:p>
              <a:p>
                <a:pPr algn="ctr"/>
                <a:endParaRPr lang="en-US" dirty="0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228600" y="1447800"/>
                <a:ext cx="9448800" cy="4843975"/>
                <a:chOff x="228600" y="1447800"/>
                <a:chExt cx="8686800" cy="4843975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" y="1447800"/>
                  <a:ext cx="8686800" cy="4843975"/>
                </a:xfrm>
                <a:prstGeom prst="rect">
                  <a:avLst/>
                </a:prstGeom>
                <a:solidFill>
                  <a:srgbClr val="FFFF99"/>
                </a:solidFill>
              </p:spPr>
            </p:pic>
            <p:cxnSp>
              <p:nvCxnSpPr>
                <p:cNvPr id="4" name="Straight Connector 3"/>
                <p:cNvCxnSpPr/>
                <p:nvPr/>
              </p:nvCxnSpPr>
              <p:spPr bwMode="auto">
                <a:xfrm>
                  <a:off x="7543800" y="4876800"/>
                  <a:ext cx="304800" cy="533400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Straight Connector 19"/>
                <p:cNvCxnSpPr/>
                <p:nvPr/>
              </p:nvCxnSpPr>
              <p:spPr bwMode="auto">
                <a:xfrm>
                  <a:off x="7848600" y="5410200"/>
                  <a:ext cx="838200" cy="304800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" name="Straight Connector 20"/>
                <p:cNvCxnSpPr/>
                <p:nvPr/>
              </p:nvCxnSpPr>
              <p:spPr bwMode="auto">
                <a:xfrm>
                  <a:off x="6019800" y="1676400"/>
                  <a:ext cx="1524000" cy="3200400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" name="Straight Connector 22"/>
                <p:cNvCxnSpPr/>
                <p:nvPr/>
              </p:nvCxnSpPr>
              <p:spPr bwMode="auto">
                <a:xfrm flipV="1">
                  <a:off x="5181600" y="1676400"/>
                  <a:ext cx="838200" cy="2514602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flipH="1">
                  <a:off x="4267200" y="4191000"/>
                  <a:ext cx="914400" cy="1613833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" name="Straight Connector 44"/>
                <p:cNvCxnSpPr/>
                <p:nvPr/>
              </p:nvCxnSpPr>
              <p:spPr bwMode="auto">
                <a:xfrm flipV="1">
                  <a:off x="4343400" y="5715001"/>
                  <a:ext cx="838200" cy="89832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rgbClr val="009E47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 flipV="1">
                  <a:off x="5181600" y="2635716"/>
                  <a:ext cx="857250" cy="3079286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rgbClr val="009E47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 flipV="1">
                  <a:off x="6038850" y="1676400"/>
                  <a:ext cx="895350" cy="959316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rgbClr val="009E47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" name="Straight Connector 50"/>
                <p:cNvCxnSpPr/>
                <p:nvPr/>
              </p:nvCxnSpPr>
              <p:spPr bwMode="auto">
                <a:xfrm>
                  <a:off x="8722242" y="4707988"/>
                  <a:ext cx="40758" cy="16413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rgbClr val="009E47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7848600" y="4021764"/>
                  <a:ext cx="873642" cy="702637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rgbClr val="009E47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" name="Straight Connector 61"/>
                <p:cNvCxnSpPr/>
                <p:nvPr/>
              </p:nvCxnSpPr>
              <p:spPr bwMode="auto">
                <a:xfrm>
                  <a:off x="6912492" y="1676400"/>
                  <a:ext cx="936108" cy="2362200"/>
                </a:xfrm>
                <a:prstGeom prst="line">
                  <a:avLst/>
                </a:prstGeom>
                <a:solidFill>
                  <a:srgbClr val="FFFF99"/>
                </a:solidFill>
                <a:ln w="38100" cap="flat" cmpd="sng" algn="ctr">
                  <a:solidFill>
                    <a:srgbClr val="009E47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73" name="Rectangle 72"/>
            <p:cNvSpPr/>
            <p:nvPr/>
          </p:nvSpPr>
          <p:spPr>
            <a:xfrm>
              <a:off x="5512670" y="6270007"/>
              <a:ext cx="29034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0" dirty="0"/>
                <a:t>Wavenumbers   (cm</a:t>
              </a:r>
              <a:r>
                <a:rPr lang="en-US" i="0" baseline="30000" dirty="0"/>
                <a:t>-1</a:t>
              </a:r>
              <a:r>
                <a:rPr lang="en-US" i="0" dirty="0"/>
                <a:t> )</a:t>
              </a:r>
              <a:endParaRPr lang="en-US" i="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903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384553"/>
            <a:ext cx="1051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CO Normalized Spectra at High and Low Resolution </a:t>
            </a:r>
            <a:endParaRPr lang="en-US" sz="32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6934200" y="3115338"/>
            <a:ext cx="633716" cy="886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triangle" w="med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7391400" y="3809999"/>
            <a:ext cx="381000" cy="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med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7601489" y="2899894"/>
            <a:ext cx="13345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</a:rPr>
              <a:t>0.5 cm</a:t>
            </a:r>
            <a:r>
              <a:rPr lang="en-US" sz="2200" baseline="30000" dirty="0" smtClean="0">
                <a:solidFill>
                  <a:srgbClr val="C00000"/>
                </a:solidFill>
              </a:rPr>
              <a:t>-1</a:t>
            </a:r>
            <a:endParaRPr lang="en-US" sz="2200" baseline="300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1809" y="3594554"/>
            <a:ext cx="1053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 cm</a:t>
            </a:r>
            <a:r>
              <a:rPr lang="en-US" sz="2200" baseline="30000" dirty="0" smtClean="0"/>
              <a:t>-1</a:t>
            </a:r>
            <a:endParaRPr lang="en-US" sz="2200" baseline="300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8902495" y="3115338"/>
            <a:ext cx="622505" cy="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8678411" y="3809998"/>
            <a:ext cx="381000" cy="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7266756" y="1550972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1083 ppm CO</a:t>
            </a:r>
            <a:endParaRPr lang="en-US" sz="2400" baseline="30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4800" y="1371600"/>
            <a:ext cx="11372850" cy="5279817"/>
            <a:chOff x="304800" y="1371600"/>
            <a:chExt cx="11372850" cy="52798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371600"/>
              <a:ext cx="11372850" cy="48006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781800" y="6251307"/>
              <a:ext cx="29034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0" dirty="0"/>
                <a:t>Wavenumbers   (cm</a:t>
              </a:r>
              <a:r>
                <a:rPr lang="en-US" i="0" baseline="30000" dirty="0"/>
                <a:t>-1</a:t>
              </a:r>
              <a:r>
                <a:rPr lang="en-US" i="0" dirty="0"/>
                <a:t> )</a:t>
              </a:r>
              <a:endParaRPr lang="en-US" i="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03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38200" y="327853"/>
            <a:ext cx="1028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1083ppm CO </a:t>
            </a:r>
            <a:r>
              <a:rPr lang="en-US" sz="3200" i="0" dirty="0">
                <a:latin typeface="Arial" panose="020B0604020202020204" pitchFamily="34" charset="0"/>
                <a:cs typeface="Arial" panose="020B0604020202020204" pitchFamily="34" charset="0"/>
              </a:rPr>
              <a:t>Spectra at High and Low Resolution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4455" y="1066800"/>
            <a:ext cx="11971596" cy="5598164"/>
            <a:chOff x="152400" y="1066800"/>
            <a:chExt cx="11971596" cy="5598164"/>
          </a:xfrm>
        </p:grpSpPr>
        <p:grpSp>
          <p:nvGrpSpPr>
            <p:cNvPr id="26" name="Group 25"/>
            <p:cNvGrpSpPr/>
            <p:nvPr/>
          </p:nvGrpSpPr>
          <p:grpSpPr>
            <a:xfrm>
              <a:off x="152400" y="1066800"/>
              <a:ext cx="11971596" cy="5598164"/>
              <a:chOff x="0" y="1036016"/>
              <a:chExt cx="11971596" cy="559816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4648199" y="6234070"/>
                <a:ext cx="29034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0" dirty="0"/>
                  <a:t>Wavenumbers   (cm</a:t>
                </a:r>
                <a:r>
                  <a:rPr lang="en-US" i="0" baseline="30000" dirty="0"/>
                  <a:t>-1</a:t>
                </a:r>
                <a:r>
                  <a:rPr lang="en-US" i="0" dirty="0"/>
                  <a:t> )</a:t>
                </a:r>
                <a:endParaRPr lang="en-US" i="0" baseline="30000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0" y="1036016"/>
                <a:ext cx="11971596" cy="5133747"/>
                <a:chOff x="114145" y="1066653"/>
                <a:chExt cx="11971596" cy="5133747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145" y="1066653"/>
                  <a:ext cx="11971596" cy="244378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620" y="3646744"/>
                  <a:ext cx="11582400" cy="2553656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990599" y="1295400"/>
                  <a:ext cx="1976230" cy="918867"/>
                  <a:chOff x="990599" y="1295400"/>
                  <a:chExt cx="1976230" cy="918867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990599" y="1295400"/>
                    <a:ext cx="1976230" cy="461665"/>
                    <a:chOff x="990599" y="1295400"/>
                    <a:chExt cx="1976230" cy="461665"/>
                  </a:xfrm>
                </p:grpSpPr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1524000" y="1295400"/>
                      <a:ext cx="1442829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/>
                        <a:t>0.5 cm</a:t>
                      </a:r>
                      <a:r>
                        <a:rPr lang="en-US" sz="2400" baseline="30000" dirty="0" smtClean="0"/>
                        <a:t>-1</a:t>
                      </a:r>
                      <a:endParaRPr lang="en-US" sz="2400" baseline="30000" dirty="0"/>
                    </a:p>
                  </p:txBody>
                </p:sp>
                <p:cxnSp>
                  <p:nvCxnSpPr>
                    <p:cNvPr id="11" name="Straight Connector 10"/>
                    <p:cNvCxnSpPr/>
                    <p:nvPr/>
                  </p:nvCxnSpPr>
                  <p:spPr bwMode="auto">
                    <a:xfrm>
                      <a:off x="990599" y="1517372"/>
                      <a:ext cx="424361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016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990599" y="1752602"/>
                    <a:ext cx="1846930" cy="461665"/>
                    <a:chOff x="3289803" y="1063843"/>
                    <a:chExt cx="1562898" cy="295978"/>
                  </a:xfrm>
                </p:grpSpPr>
                <p:cxnSp>
                  <p:nvCxnSpPr>
                    <p:cNvPr id="12" name="Straight Connector 11"/>
                    <p:cNvCxnSpPr/>
                    <p:nvPr/>
                  </p:nvCxnSpPr>
                  <p:spPr bwMode="auto">
                    <a:xfrm>
                      <a:off x="3289803" y="1221963"/>
                      <a:ext cx="3810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016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3741173" y="1063843"/>
                      <a:ext cx="1111528" cy="2959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/>
                        <a:t>2 cm</a:t>
                      </a:r>
                      <a:r>
                        <a:rPr lang="en-US" sz="2400" baseline="30000" dirty="0" smtClean="0"/>
                        <a:t>-1</a:t>
                      </a:r>
                      <a:endParaRPr lang="en-US" sz="2400" baseline="30000" dirty="0"/>
                    </a:p>
                  </p:txBody>
                </p:sp>
              </p:grpSp>
            </p:grpSp>
          </p:grpSp>
        </p:grpSp>
        <p:sp>
          <p:nvSpPr>
            <p:cNvPr id="16" name="TextBox 15"/>
            <p:cNvSpPr txBox="1"/>
            <p:nvPr/>
          </p:nvSpPr>
          <p:spPr>
            <a:xfrm>
              <a:off x="762000" y="4171774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Normalized</a:t>
              </a:r>
              <a:endParaRPr lang="en-US" sz="24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33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228600"/>
            <a:ext cx="73914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dirty="0">
                <a:latin typeface="Helvetica" charset="0"/>
              </a:rPr>
              <a:t>Conclusion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14400" y="1524000"/>
            <a:ext cx="9906000" cy="441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charset="0"/>
              </a:rPr>
              <a:t>MCC-</a:t>
            </a:r>
            <a:r>
              <a:rPr lang="el-GR" sz="2400" b="1" dirty="0"/>
              <a:t> Φ</a:t>
            </a:r>
            <a:r>
              <a:rPr lang="en-US" sz="2400" b="1" dirty="0">
                <a:latin typeface="Helvetica" charset="0"/>
              </a:rPr>
              <a:t> at a range of combustion  temperatures (</a:t>
            </a:r>
            <a:r>
              <a:rPr lang="en-US" sz="2400" b="1" i="1" dirty="0">
                <a:latin typeface="Helvetica" charset="0"/>
              </a:rPr>
              <a:t>T</a:t>
            </a:r>
            <a:r>
              <a:rPr lang="en-US" sz="2400" b="1" baseline="-25000" dirty="0">
                <a:latin typeface="Helvetica" charset="0"/>
              </a:rPr>
              <a:t>c</a:t>
            </a:r>
            <a:r>
              <a:rPr lang="en-US" sz="2400" b="1" dirty="0">
                <a:latin typeface="Helvetica" charset="0"/>
              </a:rPr>
              <a:t>) and fuel/oxygen ratios (</a:t>
            </a:r>
            <a:r>
              <a:rPr lang="el-GR" sz="2400" b="1" dirty="0"/>
              <a:t>Φ</a:t>
            </a:r>
            <a:r>
              <a:rPr lang="en-US" sz="2400" b="1" dirty="0"/>
              <a:t>) is </a:t>
            </a:r>
            <a:r>
              <a:rPr lang="en-US" sz="2400" b="1" dirty="0">
                <a:latin typeface="Helvetica" charset="0"/>
              </a:rPr>
              <a:t>a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viable</a:t>
            </a:r>
            <a:r>
              <a:rPr lang="en-US" sz="2400" b="1" dirty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sz="2400" b="1" dirty="0">
                <a:latin typeface="Helvetica" charset="0"/>
              </a:rPr>
              <a:t>tool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 for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generating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gaseous and solid combustion products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for various stages of fires.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charset="0"/>
              </a:rPr>
              <a:t>The CO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/CO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2</a:t>
            </a:r>
            <a:r>
              <a:rPr lang="en-US" sz="2400" b="1" dirty="0">
                <a:latin typeface="Helvetica" charset="0"/>
              </a:rPr>
              <a:t> ratio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, FTIR gas analysis and gravimetric soot  measurements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determine which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MCC test conditions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best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reproduce flaming combustion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.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The FTIR interferometer at a resolution of 0.5 cm-1 has an intermittent frequency wobble causing significant intermittent errors for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CO…….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Helvetic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trike="sngStrike" dirty="0" smtClean="0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sz="2400" strike="sngStrike" dirty="0" smtClean="0">
                <a:solidFill>
                  <a:schemeClr val="bg1"/>
                </a:solidFill>
              </a:rPr>
              <a:t> </a:t>
            </a:r>
            <a:r>
              <a:rPr lang="en-US" sz="2400" strike="sngStrike" dirty="0">
                <a:solidFill>
                  <a:schemeClr val="bg1"/>
                </a:solidFill>
              </a:rPr>
              <a:t>C</a:t>
            </a:r>
            <a:r>
              <a:rPr lang="en-US" sz="2400" strike="sngStrike" dirty="0">
                <a:solidFill>
                  <a:schemeClr val="bg1"/>
                </a:solidFill>
                <a:sym typeface="Symbol" charset="2"/>
              </a:rPr>
              <a:t> </a:t>
            </a:r>
            <a:r>
              <a:rPr lang="en-US" sz="2400" strike="sngStrike" dirty="0">
                <a:solidFill>
                  <a:schemeClr val="bg1"/>
                </a:solidFill>
              </a:rPr>
              <a:t> C </a:t>
            </a:r>
            <a:endParaRPr lang="en-US" sz="2400" b="1" strike="sngStrike" dirty="0">
              <a:latin typeface="Helvetica" charset="0"/>
            </a:endParaRPr>
          </a:p>
          <a:p>
            <a:pPr marL="274320" indent="-274320" eaLnBrk="1" hangingPunct="1">
              <a:lnSpc>
                <a:spcPct val="90000"/>
              </a:lnSpc>
              <a:buFont typeface="Times" charset="0"/>
              <a:buChar char="•"/>
            </a:pPr>
            <a:endParaRPr lang="en-US" sz="2400" dirty="0">
              <a:latin typeface="Helvetica" charset="0"/>
            </a:endParaRPr>
          </a:p>
          <a:p>
            <a:pPr marL="274320" indent="-274320" eaLnBrk="1" hangingPunct="1">
              <a:lnSpc>
                <a:spcPct val="90000"/>
              </a:lnSpc>
            </a:pPr>
            <a:endParaRPr lang="en-US" sz="24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08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228600"/>
            <a:ext cx="73914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dirty="0" smtClean="0">
                <a:latin typeface="Helvetica" charset="0"/>
              </a:rPr>
              <a:t>Future Work </a:t>
            </a:r>
            <a:endParaRPr lang="en-US" sz="4000" b="1" dirty="0">
              <a:latin typeface="Helvetica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90600" y="940981"/>
            <a:ext cx="9982200" cy="5029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cs typeface="Helvetica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Run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future MCC-</a:t>
            </a:r>
            <a:r>
              <a:rPr lang="el-G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Φ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 tests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with FTIR resolution set to 2 cm</a:t>
            </a:r>
            <a:r>
              <a:rPr lang="en-US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-1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 to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improve quantification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accuracy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and robustness of the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method, where shifting frequencies up to 0.25 cm</a:t>
            </a:r>
            <a:r>
              <a:rPr lang="en-US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-1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 do not cause a problem.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cs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Helvetica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Run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more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materials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 in the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MCC-</a:t>
            </a:r>
            <a:r>
              <a:rPr lang="el-G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Φ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Helvetica" panose="020B060402020202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Helvetica" panose="020B0604020202020204" pitchFamily="34" charset="0"/>
            </a:endParaRPr>
          </a:p>
          <a:p>
            <a:pPr marL="274320" indent="-274320" eaLnBrk="1" hangingPunct="1">
              <a:lnSpc>
                <a:spcPct val="90000"/>
              </a:lnSpc>
              <a:buFont typeface="Times" charset="0"/>
              <a:buChar char="•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Calculate the toxic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potency of smoke from burning polymers over the entire range of fire conditions from early stage (over ventilated) to late stage (vitiated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) for  various combustor temperatures.</a:t>
            </a:r>
          </a:p>
          <a:p>
            <a:pPr marL="274320" indent="-274320" eaLnBrk="1" hangingPunct="1">
              <a:lnSpc>
                <a:spcPct val="90000"/>
              </a:lnSpc>
              <a:buFont typeface="Times" charset="0"/>
              <a:buChar char="•"/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Helvetica" panose="020B0604020202020204" pitchFamily="34" charset="0"/>
            </a:endParaRPr>
          </a:p>
          <a:p>
            <a:pPr marL="274320" indent="-274320" eaLnBrk="1" hangingPunct="1">
              <a:lnSpc>
                <a:spcPct val="90000"/>
              </a:lnSpc>
              <a:buFont typeface="Times" charset="0"/>
              <a:buChar char="•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Determine whether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flame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retardants increase the toxic potency of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combustion products.</a:t>
            </a:r>
          </a:p>
          <a:p>
            <a:pPr marL="274320" indent="-274320" eaLnBrk="1" hangingPunct="1">
              <a:lnSpc>
                <a:spcPct val="90000"/>
              </a:lnSpc>
              <a:buFont typeface="Times" charset="0"/>
              <a:buChar char="•"/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Helvetica" panose="020B0604020202020204" pitchFamily="34" charset="0"/>
            </a:endParaRPr>
          </a:p>
          <a:p>
            <a:pPr marL="274320" indent="-274320" eaLnBrk="1" hangingPunct="1">
              <a:lnSpc>
                <a:spcPct val="90000"/>
              </a:lnSpc>
              <a:buFont typeface="Times" charset="0"/>
              <a:buChar char="•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Evaluate the use of solid state metal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xide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ensors for NO, NO</a:t>
            </a:r>
            <a:r>
              <a:rPr lang="en-US" sz="20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2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 and </a:t>
            </a:r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SO</a:t>
            </a:r>
            <a:r>
              <a:rPr lang="en-US" sz="2000" b="1" baseline="-25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2</a:t>
            </a:r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 </a:t>
            </a:r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etc.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to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Helvetica" panose="020B0604020202020204" pitchFamily="34" charset="0"/>
              </a:rPr>
              <a:t>supplement/ replace FTIR analysis of combustion gases.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Helvetica" panose="020B0604020202020204" pitchFamily="34" charset="0"/>
            </a:endParaRPr>
          </a:p>
          <a:p>
            <a:pPr marL="274320" indent="-274320" eaLnBrk="1" hangingPunct="1">
              <a:lnSpc>
                <a:spcPct val="90000"/>
              </a:lnSpc>
              <a:buFont typeface="Times" charset="0"/>
              <a:buChar char="•"/>
            </a:pP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Helvetica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Helvetic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33400" y="762000"/>
            <a:ext cx="11049000" cy="595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100" i="0" dirty="0"/>
          </a:p>
          <a:p>
            <a:pPr marL="4000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i="0" dirty="0"/>
              <a:t>Upgrade the MCC combustion furnace to reach flame temperatures. </a:t>
            </a:r>
          </a:p>
          <a:p>
            <a:pPr marL="4000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100" i="0" dirty="0"/>
          </a:p>
          <a:p>
            <a:pPr marL="4000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i="0" dirty="0"/>
              <a:t>Upgrade the FTIR method </a:t>
            </a:r>
            <a:r>
              <a:rPr lang="en-US" sz="2100" i="0" dirty="0" smtClean="0"/>
              <a:t>.</a:t>
            </a:r>
            <a:endParaRPr lang="en-US" sz="2100" i="0" dirty="0"/>
          </a:p>
          <a:p>
            <a:pPr marL="4000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100" i="0" dirty="0"/>
          </a:p>
          <a:p>
            <a:pPr marL="4000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i="0" dirty="0"/>
              <a:t>Hold the equivalence ratio, </a:t>
            </a:r>
            <a:r>
              <a:rPr lang="el-GR" sz="2100" i="0" dirty="0"/>
              <a:t>Φ</a:t>
            </a:r>
            <a:r>
              <a:rPr lang="en-US" sz="2100" i="0" dirty="0"/>
              <a:t> ,  and combustion temperature constant over the entire constant heating rate pyrolysis history</a:t>
            </a:r>
            <a:r>
              <a:rPr lang="en-US" sz="2100" i="0" dirty="0" smtClean="0"/>
              <a:t>.</a:t>
            </a:r>
          </a:p>
          <a:p>
            <a:pPr marL="4000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100" i="0" dirty="0"/>
          </a:p>
          <a:p>
            <a:pPr marL="4000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i="0" dirty="0"/>
              <a:t>Run selected materials in the MCC-</a:t>
            </a:r>
            <a:r>
              <a:rPr lang="el-GR" sz="2100" i="0" dirty="0"/>
              <a:t>Φ</a:t>
            </a:r>
            <a:r>
              <a:rPr lang="en-US" sz="2100" i="0" dirty="0"/>
              <a:t> with:</a:t>
            </a:r>
          </a:p>
          <a:p>
            <a:pPr marL="857250" lvl="2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100" i="0" dirty="0"/>
              <a:t>Combustor 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Temperatures, </a:t>
            </a:r>
            <a:r>
              <a:rPr lang="en-US" sz="2100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2100" i="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750</a:t>
            </a:r>
            <a:r>
              <a:rPr lang="en-US" sz="2100" i="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C, 1000</a:t>
            </a:r>
            <a:r>
              <a:rPr lang="en-US" sz="2100" i="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C, 1250</a:t>
            </a:r>
            <a:r>
              <a:rPr lang="en-US" sz="2100" i="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 and 1500</a:t>
            </a:r>
            <a:r>
              <a:rPr lang="en-US" sz="2100" i="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  <a:p>
            <a:pPr marL="857250" lvl="2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Constant</a:t>
            </a:r>
            <a:r>
              <a:rPr lang="el-GR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Φ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0.5 to 1.75 (fuel lean to fuel rich</a:t>
            </a:r>
            <a:r>
              <a:rPr lang="en-US" sz="2100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  <a:endParaRPr lang="en-US" sz="2100" i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71500" lvl="2">
              <a:lnSpc>
                <a:spcPct val="120000"/>
              </a:lnSpc>
            </a:pPr>
            <a:endParaRPr lang="en-US" sz="2100" i="0" dirty="0"/>
          </a:p>
          <a:p>
            <a:pPr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00" i="0" dirty="0"/>
              <a:t>Evaluate </a:t>
            </a:r>
            <a:r>
              <a:rPr lang="en-US" sz="2100" i="0" dirty="0" smtClean="0"/>
              <a:t>the gaseous combustion </a:t>
            </a:r>
            <a:r>
              <a:rPr lang="en-US" sz="2100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products 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 a function of T</a:t>
            </a:r>
            <a:r>
              <a:rPr lang="en-US" sz="2100" i="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10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100" i="0" dirty="0"/>
              <a:t>and </a:t>
            </a:r>
            <a:r>
              <a:rPr lang="el-GR" sz="2100" i="0" dirty="0"/>
              <a:t>Φ</a:t>
            </a:r>
            <a:r>
              <a:rPr lang="en-US" sz="2100" i="0" dirty="0"/>
              <a:t> using FTIR </a:t>
            </a:r>
            <a:r>
              <a:rPr lang="en-US" sz="2100" i="0" dirty="0" smtClean="0"/>
              <a:t>and gas analyzers.</a:t>
            </a:r>
            <a:endParaRPr lang="en-US" sz="1800" i="0" dirty="0"/>
          </a:p>
          <a:p>
            <a:pPr marL="344488" lvl="1" indent="-230188">
              <a:lnSpc>
                <a:spcPct val="140000"/>
              </a:lnSpc>
              <a:buFont typeface="Times" charset="0"/>
              <a:buChar char="•"/>
            </a:pPr>
            <a:endParaRPr lang="en-US" i="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95800" y="304800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600" i="0" dirty="0">
                <a:solidFill>
                  <a:schemeClr val="tx2"/>
                </a:solidFill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9167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0095" y="304801"/>
            <a:ext cx="6211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>
              <a:defRPr/>
            </a:pPr>
            <a:r>
              <a:rPr lang="en-US" sz="3600" i="0" kern="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Fuel / Oxygen Ratio in MCC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71442"/>
            <a:ext cx="8001000" cy="437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3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Sphi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7924800" cy="510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76200"/>
            <a:ext cx="10744200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i="0" kern="0" dirty="0">
                <a:solidFill>
                  <a:srgbClr val="000000"/>
                </a:solidFill>
                <a:latin typeface="Arial"/>
                <a:ea typeface="ＭＳ Ｐゴシック"/>
              </a:rPr>
              <a:t>Specific Heat Release Rate, Q, and </a:t>
            </a:r>
            <a:r>
              <a:rPr lang="el-GR" sz="2600" i="0" kern="0" dirty="0">
                <a:solidFill>
                  <a:srgbClr val="000000"/>
                </a:solidFill>
                <a:latin typeface="Arial"/>
                <a:ea typeface="ＭＳ Ｐゴシック"/>
              </a:rPr>
              <a:t>Φ</a:t>
            </a:r>
            <a:r>
              <a:rPr lang="en-US" sz="2600" i="0" kern="0" dirty="0">
                <a:solidFill>
                  <a:srgbClr val="000000"/>
                </a:solidFill>
                <a:latin typeface="Arial"/>
                <a:ea typeface="ＭＳ Ｐゴシック"/>
              </a:rPr>
              <a:t> in the Standard Test </a:t>
            </a:r>
            <a:r>
              <a:rPr lang="en-US" sz="2600" i="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 </a:t>
            </a:r>
          </a:p>
          <a:p>
            <a:pPr algn="ctr"/>
            <a:r>
              <a:rPr lang="en-US" sz="2600" i="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(</a:t>
            </a:r>
            <a:r>
              <a:rPr lang="en-US" sz="2600" i="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</a:rPr>
              <a:t>ASTM</a:t>
            </a:r>
            <a:r>
              <a:rPr lang="en-US" sz="2600" i="0" kern="0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600" i="0" kern="0" dirty="0">
                <a:solidFill>
                  <a:srgbClr val="000000"/>
                </a:solidFill>
                <a:latin typeface="Arial"/>
                <a:ea typeface="ＭＳ Ｐゴシック"/>
              </a:rPr>
              <a:t>D7309) </a:t>
            </a:r>
            <a:endParaRPr lang="en-US" sz="2600" i="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0" y="2286000"/>
            <a:ext cx="2057400" cy="3046988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contrast, in MCC-</a:t>
            </a:r>
            <a:r>
              <a:rPr lang="el-GR" sz="2400" i="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Φ</a:t>
            </a:r>
            <a:r>
              <a:rPr lang="en-US" sz="2400" dirty="0" smtClean="0"/>
              <a:t>, the equivalence ratio is held constant (square wave shape)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91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1371601" y="50007"/>
            <a:ext cx="839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0" dirty="0"/>
              <a:t>MCC-</a:t>
            </a:r>
            <a:r>
              <a:rPr lang="el-GR" sz="2800" i="0" dirty="0"/>
              <a:t>Φ</a:t>
            </a:r>
            <a:r>
              <a:rPr lang="en-US" sz="2800" i="0" dirty="0"/>
              <a:t> (Constant </a:t>
            </a:r>
            <a:r>
              <a:rPr lang="el-GR" sz="2800" i="0" dirty="0"/>
              <a:t>Φ</a:t>
            </a:r>
            <a:r>
              <a:rPr lang="en-US" sz="2800" i="0" dirty="0"/>
              <a:t>): </a:t>
            </a:r>
          </a:p>
          <a:p>
            <a:pPr algn="ctr"/>
            <a:r>
              <a:rPr lang="en-US" sz="2800" i="0" dirty="0"/>
              <a:t> Fuel / O</a:t>
            </a:r>
            <a:r>
              <a:rPr lang="en-US" sz="2800" i="0" baseline="-25000" dirty="0"/>
              <a:t>2</a:t>
            </a:r>
            <a:r>
              <a:rPr lang="en-US" sz="2800" i="0" dirty="0"/>
              <a:t> Control and Measurement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762000" y="1143001"/>
            <a:ext cx="10058399" cy="5500729"/>
            <a:chOff x="371475" y="1069162"/>
            <a:chExt cx="8153595" cy="5500729"/>
          </a:xfrm>
        </p:grpSpPr>
        <p:grpSp>
          <p:nvGrpSpPr>
            <p:cNvPr id="2" name="Group 1"/>
            <p:cNvGrpSpPr/>
            <p:nvPr/>
          </p:nvGrpSpPr>
          <p:grpSpPr>
            <a:xfrm>
              <a:off x="371475" y="1069162"/>
              <a:ext cx="8153595" cy="5484038"/>
              <a:chOff x="371475" y="1069162"/>
              <a:chExt cx="8153595" cy="5484038"/>
            </a:xfrm>
          </p:grpSpPr>
          <p:sp>
            <p:nvSpPr>
              <p:cNvPr id="3" name="Line 36"/>
              <p:cNvSpPr>
                <a:spLocks noChangeShapeType="1"/>
              </p:cNvSpPr>
              <p:nvPr/>
            </p:nvSpPr>
            <p:spPr bwMode="auto">
              <a:xfrm>
                <a:off x="4402138" y="2590800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1540616" y="1284385"/>
                <a:ext cx="1416050" cy="7699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 eaLnBrk="1" hangingPunct="1">
                  <a:spcBef>
                    <a:spcPct val="20000"/>
                  </a:spcBef>
                </a:pPr>
                <a:r>
                  <a:rPr lang="en-US" dirty="0"/>
                  <a:t>Pyrolysis</a:t>
                </a:r>
              </a:p>
              <a:p>
                <a:pPr marL="342900" indent="-342900" eaLnBrk="1" hangingPunct="1">
                  <a:spcBef>
                    <a:spcPct val="20000"/>
                  </a:spcBef>
                </a:pPr>
                <a:r>
                  <a:rPr lang="en-US" dirty="0"/>
                  <a:t>(Ramp T)	</a:t>
                </a:r>
              </a:p>
            </p:txBody>
          </p:sp>
          <p:sp>
            <p:nvSpPr>
              <p:cNvPr id="5" name="Line 23"/>
              <p:cNvSpPr>
                <a:spLocks noChangeShapeType="1"/>
              </p:cNvSpPr>
              <p:nvPr/>
            </p:nvSpPr>
            <p:spPr bwMode="auto">
              <a:xfrm>
                <a:off x="7539038" y="2346325"/>
                <a:ext cx="0" cy="38862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Line 36"/>
              <p:cNvSpPr>
                <a:spLocks noChangeShapeType="1"/>
              </p:cNvSpPr>
              <p:nvPr/>
            </p:nvSpPr>
            <p:spPr bwMode="auto">
              <a:xfrm>
                <a:off x="2630488" y="2574925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Line 32"/>
              <p:cNvSpPr>
                <a:spLocks noChangeShapeType="1"/>
              </p:cNvSpPr>
              <p:nvPr/>
            </p:nvSpPr>
            <p:spPr bwMode="auto">
              <a:xfrm>
                <a:off x="5751513" y="2667000"/>
                <a:ext cx="198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Line 33"/>
              <p:cNvSpPr>
                <a:spLocks noChangeShapeType="1"/>
              </p:cNvSpPr>
              <p:nvPr/>
            </p:nvSpPr>
            <p:spPr bwMode="auto">
              <a:xfrm flipV="1">
                <a:off x="2624138" y="3406775"/>
                <a:ext cx="4962525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Line 29"/>
              <p:cNvSpPr>
                <a:spLocks noChangeShapeType="1"/>
              </p:cNvSpPr>
              <p:nvPr/>
            </p:nvSpPr>
            <p:spPr bwMode="auto">
              <a:xfrm>
                <a:off x="2003425" y="4098925"/>
                <a:ext cx="0" cy="1158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30"/>
              <p:cNvSpPr>
                <a:spLocks noChangeShapeType="1"/>
              </p:cNvSpPr>
              <p:nvPr/>
            </p:nvSpPr>
            <p:spPr bwMode="auto">
              <a:xfrm>
                <a:off x="3600450" y="4098925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27"/>
              <p:cNvSpPr>
                <a:spLocks noChangeShapeType="1"/>
              </p:cNvSpPr>
              <p:nvPr/>
            </p:nvSpPr>
            <p:spPr bwMode="auto">
              <a:xfrm flipV="1">
                <a:off x="3598863" y="2851150"/>
                <a:ext cx="0" cy="13716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26"/>
              <p:cNvSpPr>
                <a:spLocks noChangeShapeType="1"/>
              </p:cNvSpPr>
              <p:nvPr/>
            </p:nvSpPr>
            <p:spPr bwMode="auto">
              <a:xfrm flipV="1">
                <a:off x="2001838" y="2851150"/>
                <a:ext cx="0" cy="1295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22"/>
              <p:cNvSpPr>
                <a:spLocks noChangeShapeType="1"/>
              </p:cNvSpPr>
              <p:nvPr/>
            </p:nvSpPr>
            <p:spPr bwMode="auto">
              <a:xfrm>
                <a:off x="4968875" y="2360613"/>
                <a:ext cx="268763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5218113" y="2170113"/>
                <a:ext cx="1447800" cy="381000"/>
              </a:xfrm>
              <a:prstGeom prst="rect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7043738" y="1941513"/>
                <a:ext cx="990600" cy="838200"/>
              </a:xfrm>
              <a:prstGeom prst="rect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3181350" y="3717925"/>
                <a:ext cx="838200" cy="838200"/>
              </a:xfrm>
              <a:prstGeom prst="ellipse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1584325" y="3717925"/>
                <a:ext cx="838200" cy="838200"/>
              </a:xfrm>
              <a:prstGeom prst="ellipse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1589088" y="2232025"/>
                <a:ext cx="124301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Pyrolyzer</a:t>
                </a:r>
              </a:p>
            </p:txBody>
          </p:sp>
          <p:sp>
            <p:nvSpPr>
              <p:cNvPr id="19" name="Text Box 19"/>
              <p:cNvSpPr txBox="1">
                <a:spLocks noChangeArrowheads="1"/>
              </p:cNvSpPr>
              <p:nvPr/>
            </p:nvSpPr>
            <p:spPr bwMode="auto">
              <a:xfrm>
                <a:off x="5294313" y="2139950"/>
                <a:ext cx="13001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 dirty="0">
                    <a:latin typeface="Arial" charset="0"/>
                  </a:rPr>
                  <a:t>Cold Trap</a:t>
                </a:r>
              </a:p>
            </p:txBody>
          </p:sp>
          <p:sp>
            <p:nvSpPr>
              <p:cNvPr id="20" name="Text Box 20"/>
              <p:cNvSpPr txBox="1">
                <a:spLocks noChangeArrowheads="1"/>
              </p:cNvSpPr>
              <p:nvPr/>
            </p:nvSpPr>
            <p:spPr bwMode="auto">
              <a:xfrm>
                <a:off x="7121525" y="1990725"/>
                <a:ext cx="833438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 dirty="0">
                    <a:latin typeface="Arial" charset="0"/>
                  </a:rPr>
                  <a:t>Flow</a:t>
                </a:r>
              </a:p>
              <a:p>
                <a:pPr algn="ctr"/>
                <a:r>
                  <a:rPr lang="en-US" b="0" i="0" dirty="0">
                    <a:latin typeface="Arial" charset="0"/>
                  </a:rPr>
                  <a:t>Meter</a:t>
                </a:r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6943725" y="3108325"/>
                <a:ext cx="1163638" cy="762000"/>
              </a:xfrm>
              <a:prstGeom prst="rect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6958013" y="3155950"/>
                <a:ext cx="1173162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O</a:t>
                </a:r>
                <a:r>
                  <a:rPr lang="en-US" b="0" i="0" baseline="-25000">
                    <a:latin typeface="Arial" charset="0"/>
                  </a:rPr>
                  <a:t>2</a:t>
                </a:r>
                <a:endParaRPr lang="en-US" b="0" i="0">
                  <a:latin typeface="Arial" charset="0"/>
                </a:endParaRPr>
              </a:p>
              <a:p>
                <a:pPr algn="ctr"/>
                <a:r>
                  <a:rPr lang="en-US" b="0" i="0">
                    <a:latin typeface="Arial" charset="0"/>
                  </a:rPr>
                  <a:t>Analyzer</a:t>
                </a:r>
              </a:p>
            </p:txBody>
          </p:sp>
          <p:sp>
            <p:nvSpPr>
              <p:cNvPr id="23" name="Text Box 24"/>
              <p:cNvSpPr txBox="1">
                <a:spLocks noChangeArrowheads="1"/>
              </p:cNvSpPr>
              <p:nvPr/>
            </p:nvSpPr>
            <p:spPr bwMode="auto">
              <a:xfrm>
                <a:off x="3391605" y="3930650"/>
                <a:ext cx="4780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O</a:t>
                </a:r>
                <a:r>
                  <a:rPr lang="en-US" b="0" i="0" baseline="-25000">
                    <a:latin typeface="Arial" charset="0"/>
                  </a:rPr>
                  <a:t>2</a:t>
                </a:r>
                <a:endParaRPr lang="en-US" b="0" i="0">
                  <a:latin typeface="Arial" charset="0"/>
                </a:endParaRPr>
              </a:p>
            </p:txBody>
          </p: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auto">
              <a:xfrm>
                <a:off x="1795436" y="3930650"/>
                <a:ext cx="46519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N</a:t>
                </a:r>
                <a:r>
                  <a:rPr lang="en-US" b="0" i="0" baseline="-25000">
                    <a:latin typeface="Arial" charset="0"/>
                  </a:rPr>
                  <a:t>2</a:t>
                </a:r>
                <a:endParaRPr lang="en-US" b="0" i="0">
                  <a:latin typeface="Arial" charset="0"/>
                </a:endParaRPr>
              </a:p>
            </p:txBody>
          </p:sp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 flipV="1">
                <a:off x="2008188" y="5241925"/>
                <a:ext cx="3697287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34"/>
              <p:cNvSpPr>
                <a:spLocks noChangeShapeType="1"/>
              </p:cNvSpPr>
              <p:nvPr/>
            </p:nvSpPr>
            <p:spPr bwMode="auto">
              <a:xfrm>
                <a:off x="5715000" y="2667000"/>
                <a:ext cx="0" cy="25908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Text Box 38"/>
              <p:cNvSpPr txBox="1">
                <a:spLocks noChangeArrowheads="1"/>
              </p:cNvSpPr>
              <p:nvPr/>
            </p:nvSpPr>
            <p:spPr bwMode="auto">
              <a:xfrm>
                <a:off x="371475" y="2136622"/>
                <a:ext cx="10461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 dirty="0">
                    <a:latin typeface="Arial" charset="0"/>
                  </a:rPr>
                  <a:t>Sample</a:t>
                </a:r>
              </a:p>
            </p:txBody>
          </p:sp>
          <p:sp>
            <p:nvSpPr>
              <p:cNvPr id="28" name="Text Box 42"/>
              <p:cNvSpPr txBox="1">
                <a:spLocks noChangeArrowheads="1"/>
              </p:cNvSpPr>
              <p:nvPr/>
            </p:nvSpPr>
            <p:spPr bwMode="auto">
              <a:xfrm>
                <a:off x="6988175" y="6156325"/>
                <a:ext cx="11017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Exhaust</a:t>
                </a:r>
              </a:p>
            </p:txBody>
          </p:sp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>
                <a:off x="2867025" y="1295400"/>
                <a:ext cx="0" cy="4784725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5"/>
              <p:cNvSpPr>
                <a:spLocks noChangeArrowheads="1"/>
              </p:cNvSpPr>
              <p:nvPr/>
            </p:nvSpPr>
            <p:spPr bwMode="auto">
              <a:xfrm>
                <a:off x="1920875" y="2603500"/>
                <a:ext cx="152400" cy="228600"/>
              </a:xfrm>
              <a:prstGeom prst="rect">
                <a:avLst/>
              </a:prstGeom>
              <a:solidFill>
                <a:srgbClr val="FF8B1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6"/>
              <p:cNvSpPr>
                <a:spLocks noChangeArrowheads="1"/>
              </p:cNvSpPr>
              <p:nvPr/>
            </p:nvSpPr>
            <p:spPr bwMode="auto">
              <a:xfrm>
                <a:off x="3521075" y="2603500"/>
                <a:ext cx="152400" cy="215900"/>
              </a:xfrm>
              <a:prstGeom prst="rect">
                <a:avLst/>
              </a:prstGeom>
              <a:solidFill>
                <a:srgbClr val="FF4D0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47"/>
              <p:cNvSpPr>
                <a:spLocks noChangeShapeType="1"/>
              </p:cNvSpPr>
              <p:nvPr/>
            </p:nvSpPr>
            <p:spPr bwMode="auto">
              <a:xfrm>
                <a:off x="1920875" y="26670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48"/>
              <p:cNvSpPr>
                <a:spLocks noChangeShapeType="1"/>
              </p:cNvSpPr>
              <p:nvPr/>
            </p:nvSpPr>
            <p:spPr bwMode="auto">
              <a:xfrm>
                <a:off x="2073275" y="26670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49"/>
              <p:cNvSpPr>
                <a:spLocks noChangeShapeType="1"/>
              </p:cNvSpPr>
              <p:nvPr/>
            </p:nvSpPr>
            <p:spPr bwMode="auto">
              <a:xfrm>
                <a:off x="3521075" y="26670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50"/>
              <p:cNvSpPr>
                <a:spLocks noChangeShapeType="1"/>
              </p:cNvSpPr>
              <p:nvPr/>
            </p:nvSpPr>
            <p:spPr bwMode="auto">
              <a:xfrm>
                <a:off x="3673475" y="26670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51"/>
              <p:cNvSpPr>
                <a:spLocks noChangeArrowheads="1"/>
              </p:cNvSpPr>
              <p:nvPr/>
            </p:nvSpPr>
            <p:spPr bwMode="auto">
              <a:xfrm>
                <a:off x="2587625" y="262255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53"/>
              <p:cNvSpPr>
                <a:spLocks noChangeArrowheads="1"/>
              </p:cNvSpPr>
              <p:nvPr/>
            </p:nvSpPr>
            <p:spPr bwMode="auto">
              <a:xfrm>
                <a:off x="4359275" y="2638425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54"/>
              <p:cNvSpPr>
                <a:spLocks noChangeArrowheads="1"/>
              </p:cNvSpPr>
              <p:nvPr/>
            </p:nvSpPr>
            <p:spPr bwMode="auto">
              <a:xfrm>
                <a:off x="3121130" y="1069162"/>
                <a:ext cx="1681871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dirty="0"/>
                  <a:t>Premixed</a:t>
                </a:r>
              </a:p>
              <a:p>
                <a:pPr algn="ctr"/>
                <a:r>
                  <a:rPr lang="en-US" dirty="0"/>
                  <a:t>Combustion</a:t>
                </a:r>
              </a:p>
              <a:p>
                <a:pPr algn="ctr"/>
                <a:r>
                  <a:rPr lang="en-US" dirty="0"/>
                  <a:t>(Constant T)</a:t>
                </a:r>
              </a:p>
            </p:txBody>
          </p:sp>
          <p:sp>
            <p:nvSpPr>
              <p:cNvPr id="39" name="Text Box 21"/>
              <p:cNvSpPr txBox="1">
                <a:spLocks noChangeArrowheads="1"/>
              </p:cNvSpPr>
              <p:nvPr/>
            </p:nvSpPr>
            <p:spPr bwMode="auto">
              <a:xfrm>
                <a:off x="7861106" y="5013325"/>
                <a:ext cx="66396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i="0">
                    <a:solidFill>
                      <a:schemeClr val="bg1"/>
                    </a:solidFill>
                    <a:latin typeface="Arial" charset="0"/>
                  </a:rPr>
                  <a:t>CO</a:t>
                </a:r>
                <a:r>
                  <a:rPr lang="en-US" i="0" baseline="-25000">
                    <a:solidFill>
                      <a:schemeClr val="bg1"/>
                    </a:solidFill>
                    <a:latin typeface="Arial" charset="0"/>
                  </a:rPr>
                  <a:t>2</a:t>
                </a:r>
                <a:endParaRPr lang="en-US" i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0" name="Text Box 21"/>
              <p:cNvSpPr txBox="1">
                <a:spLocks noChangeArrowheads="1"/>
              </p:cNvSpPr>
              <p:nvPr/>
            </p:nvSpPr>
            <p:spPr bwMode="auto">
              <a:xfrm>
                <a:off x="7910513" y="4632325"/>
                <a:ext cx="56515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i="0" dirty="0">
                    <a:solidFill>
                      <a:schemeClr val="bg1"/>
                    </a:solidFill>
                    <a:latin typeface="Arial" charset="0"/>
                  </a:rPr>
                  <a:t>CO</a:t>
                </a:r>
              </a:p>
            </p:txBody>
          </p:sp>
          <p:sp>
            <p:nvSpPr>
              <p:cNvPr id="41" name="Line 31"/>
              <p:cNvSpPr>
                <a:spLocks noChangeShapeType="1"/>
              </p:cNvSpPr>
              <p:nvPr/>
            </p:nvSpPr>
            <p:spPr bwMode="auto">
              <a:xfrm flipV="1">
                <a:off x="3595688" y="4946650"/>
                <a:ext cx="2090737" cy="95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4343400" y="3565525"/>
                <a:ext cx="4130675" cy="2120900"/>
                <a:chOff x="4343400" y="3565525"/>
                <a:chExt cx="4130675" cy="2120900"/>
              </a:xfrm>
            </p:grpSpPr>
            <p:sp>
              <p:nvSpPr>
                <p:cNvPr id="48" name="Line 34"/>
                <p:cNvSpPr>
                  <a:spLocks noChangeShapeType="1"/>
                </p:cNvSpPr>
                <p:nvPr/>
              </p:nvSpPr>
              <p:spPr bwMode="auto">
                <a:xfrm>
                  <a:off x="6067425" y="3565525"/>
                  <a:ext cx="779463" cy="914400"/>
                </a:xfrm>
                <a:prstGeom prst="line">
                  <a:avLst/>
                </a:prstGeom>
                <a:noFill/>
                <a:ln w="28575">
                  <a:solidFill>
                    <a:srgbClr val="ED171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34"/>
                <p:cNvSpPr>
                  <a:spLocks noChangeShapeType="1"/>
                </p:cNvSpPr>
                <p:nvPr/>
              </p:nvSpPr>
              <p:spPr bwMode="auto">
                <a:xfrm>
                  <a:off x="5903913" y="3870325"/>
                  <a:ext cx="990600" cy="1219200"/>
                </a:xfrm>
                <a:prstGeom prst="line">
                  <a:avLst/>
                </a:prstGeom>
                <a:noFill/>
                <a:ln w="28575">
                  <a:solidFill>
                    <a:srgbClr val="ED171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50" name="Picture 32" descr="DSC04147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340475" y="4191000"/>
                  <a:ext cx="2133600" cy="1495425"/>
                </a:xfrm>
                <a:prstGeom prst="rect">
                  <a:avLst/>
                </a:prstGeom>
                <a:noFill/>
                <a:ln w="19050">
                  <a:solidFill>
                    <a:srgbClr val="C30501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/>
              </p:spPr>
            </p:pic>
            <p:sp>
              <p:nvSpPr>
                <p:cNvPr id="52" name="Rectangle 58"/>
                <p:cNvSpPr>
                  <a:spLocks noChangeArrowheads="1"/>
                </p:cNvSpPr>
                <p:nvPr/>
              </p:nvSpPr>
              <p:spPr bwMode="auto">
                <a:xfrm>
                  <a:off x="4343400" y="4711700"/>
                  <a:ext cx="914400" cy="762000"/>
                </a:xfrm>
                <a:prstGeom prst="rect">
                  <a:avLst/>
                </a:prstGeom>
                <a:solidFill>
                  <a:srgbClr val="B3B3B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565650" y="4762500"/>
                  <a:ext cx="61106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0" i="0" dirty="0">
                      <a:sym typeface="Symbol" charset="2"/>
                    </a:rPr>
                    <a:t> </a:t>
                  </a:r>
                  <a:endParaRPr lang="en-US" sz="3200" dirty="0"/>
                </a:p>
              </p:txBody>
            </p:sp>
          </p:grpSp>
          <p:sp>
            <p:nvSpPr>
              <p:cNvPr id="43" name="Rectangle 44"/>
              <p:cNvSpPr>
                <a:spLocks noChangeArrowheads="1"/>
              </p:cNvSpPr>
              <p:nvPr/>
            </p:nvSpPr>
            <p:spPr bwMode="auto">
              <a:xfrm>
                <a:off x="1463675" y="2057400"/>
                <a:ext cx="3505200" cy="609600"/>
              </a:xfrm>
              <a:prstGeom prst="rect">
                <a:avLst/>
              </a:prstGeom>
              <a:gradFill rotWithShape="0">
                <a:gsLst>
                  <a:gs pos="0">
                    <a:srgbClr val="FF8B1A"/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56"/>
              <p:cNvSpPr>
                <a:spLocks noChangeArrowheads="1"/>
              </p:cNvSpPr>
              <p:nvPr/>
            </p:nvSpPr>
            <p:spPr bwMode="auto">
              <a:xfrm>
                <a:off x="3025229" y="2179617"/>
                <a:ext cx="18710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i="0" dirty="0">
                    <a:solidFill>
                      <a:schemeClr val="bg1"/>
                    </a:solidFill>
                  </a:rPr>
                  <a:t>750</a:t>
                </a:r>
                <a:r>
                  <a:rPr lang="en-US" sz="1800" b="0" i="0" dirty="0">
                    <a:solidFill>
                      <a:schemeClr val="bg1"/>
                    </a:solidFill>
                    <a:sym typeface="Symbol" charset="2"/>
                  </a:rPr>
                  <a:t>C - 1500 C</a:t>
                </a:r>
                <a:endParaRPr lang="en-US" sz="1800" b="0" i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Line 41"/>
              <p:cNvSpPr>
                <a:spLocks noChangeShapeType="1"/>
              </p:cNvSpPr>
              <p:nvPr/>
            </p:nvSpPr>
            <p:spPr bwMode="auto">
              <a:xfrm>
                <a:off x="1385888" y="2355774"/>
                <a:ext cx="3619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AutoShape 12"/>
              <p:cNvSpPr>
                <a:spLocks noChangeArrowheads="1"/>
              </p:cNvSpPr>
              <p:nvPr/>
            </p:nvSpPr>
            <p:spPr bwMode="auto">
              <a:xfrm>
                <a:off x="5065713" y="2809875"/>
                <a:ext cx="1295400" cy="1219200"/>
              </a:xfrm>
              <a:prstGeom prst="diamond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47" name="Text Box 37"/>
              <p:cNvSpPr txBox="1">
                <a:spLocks noChangeArrowheads="1"/>
              </p:cNvSpPr>
              <p:nvPr/>
            </p:nvSpPr>
            <p:spPr bwMode="auto">
              <a:xfrm>
                <a:off x="5346700" y="3214688"/>
                <a:ext cx="73501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DAQ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71475" y="1295400"/>
              <a:ext cx="8153595" cy="5274491"/>
              <a:chOff x="371475" y="1295400"/>
              <a:chExt cx="8153595" cy="5274491"/>
            </a:xfrm>
          </p:grpSpPr>
          <p:sp>
            <p:nvSpPr>
              <p:cNvPr id="56" name="Line 36"/>
              <p:cNvSpPr>
                <a:spLocks noChangeShapeType="1"/>
              </p:cNvSpPr>
              <p:nvPr/>
            </p:nvSpPr>
            <p:spPr bwMode="auto">
              <a:xfrm>
                <a:off x="4402138" y="2590800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23"/>
              <p:cNvSpPr>
                <a:spLocks noChangeShapeType="1"/>
              </p:cNvSpPr>
              <p:nvPr/>
            </p:nvSpPr>
            <p:spPr bwMode="auto">
              <a:xfrm>
                <a:off x="7539038" y="2346325"/>
                <a:ext cx="0" cy="38862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36"/>
              <p:cNvSpPr>
                <a:spLocks noChangeShapeType="1"/>
              </p:cNvSpPr>
              <p:nvPr/>
            </p:nvSpPr>
            <p:spPr bwMode="auto">
              <a:xfrm>
                <a:off x="2630488" y="2574925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32"/>
              <p:cNvSpPr>
                <a:spLocks noChangeShapeType="1"/>
              </p:cNvSpPr>
              <p:nvPr/>
            </p:nvSpPr>
            <p:spPr bwMode="auto">
              <a:xfrm>
                <a:off x="5751513" y="2667000"/>
                <a:ext cx="198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33"/>
              <p:cNvSpPr>
                <a:spLocks noChangeShapeType="1"/>
              </p:cNvSpPr>
              <p:nvPr/>
            </p:nvSpPr>
            <p:spPr bwMode="auto">
              <a:xfrm flipV="1">
                <a:off x="2624138" y="3406775"/>
                <a:ext cx="4962525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2003425" y="4098925"/>
                <a:ext cx="0" cy="1158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30"/>
              <p:cNvSpPr>
                <a:spLocks noChangeShapeType="1"/>
              </p:cNvSpPr>
              <p:nvPr/>
            </p:nvSpPr>
            <p:spPr bwMode="auto">
              <a:xfrm>
                <a:off x="3600450" y="4098925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7"/>
              <p:cNvSpPr>
                <a:spLocks noChangeShapeType="1"/>
              </p:cNvSpPr>
              <p:nvPr/>
            </p:nvSpPr>
            <p:spPr bwMode="auto">
              <a:xfrm flipV="1">
                <a:off x="3598863" y="2851150"/>
                <a:ext cx="0" cy="13716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6"/>
              <p:cNvSpPr>
                <a:spLocks noChangeShapeType="1"/>
              </p:cNvSpPr>
              <p:nvPr/>
            </p:nvSpPr>
            <p:spPr bwMode="auto">
              <a:xfrm flipV="1">
                <a:off x="2001838" y="2851150"/>
                <a:ext cx="0" cy="1295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2"/>
              <p:cNvSpPr>
                <a:spLocks noChangeShapeType="1"/>
              </p:cNvSpPr>
              <p:nvPr/>
            </p:nvSpPr>
            <p:spPr bwMode="auto">
              <a:xfrm>
                <a:off x="4968875" y="2360613"/>
                <a:ext cx="268763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5218113" y="2170113"/>
                <a:ext cx="1447800" cy="381000"/>
              </a:xfrm>
              <a:prstGeom prst="rect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7043738" y="1941513"/>
                <a:ext cx="990600" cy="838200"/>
              </a:xfrm>
              <a:prstGeom prst="rect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69" name="Oval 13"/>
              <p:cNvSpPr>
                <a:spLocks noChangeArrowheads="1"/>
              </p:cNvSpPr>
              <p:nvPr/>
            </p:nvSpPr>
            <p:spPr bwMode="auto">
              <a:xfrm>
                <a:off x="3181350" y="3717925"/>
                <a:ext cx="838200" cy="838200"/>
              </a:xfrm>
              <a:prstGeom prst="ellipse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70" name="Oval 14"/>
              <p:cNvSpPr>
                <a:spLocks noChangeArrowheads="1"/>
              </p:cNvSpPr>
              <p:nvPr/>
            </p:nvSpPr>
            <p:spPr bwMode="auto">
              <a:xfrm>
                <a:off x="1584325" y="3717925"/>
                <a:ext cx="838200" cy="838200"/>
              </a:xfrm>
              <a:prstGeom prst="ellipse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71" name="Text Box 17"/>
              <p:cNvSpPr txBox="1">
                <a:spLocks noChangeArrowheads="1"/>
              </p:cNvSpPr>
              <p:nvPr/>
            </p:nvSpPr>
            <p:spPr bwMode="auto">
              <a:xfrm>
                <a:off x="1589088" y="2232025"/>
                <a:ext cx="124301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Pyrolyzer</a:t>
                </a:r>
              </a:p>
            </p:txBody>
          </p:sp>
          <p:sp>
            <p:nvSpPr>
              <p:cNvPr id="72" name="Text Box 19"/>
              <p:cNvSpPr txBox="1">
                <a:spLocks noChangeArrowheads="1"/>
              </p:cNvSpPr>
              <p:nvPr/>
            </p:nvSpPr>
            <p:spPr bwMode="auto">
              <a:xfrm>
                <a:off x="5288607" y="2139950"/>
                <a:ext cx="131157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 dirty="0">
                    <a:latin typeface="Arial" charset="0"/>
                  </a:rPr>
                  <a:t>Desiccant</a:t>
                </a:r>
              </a:p>
            </p:txBody>
          </p:sp>
          <p:sp>
            <p:nvSpPr>
              <p:cNvPr id="73" name="Text Box 20"/>
              <p:cNvSpPr txBox="1">
                <a:spLocks noChangeArrowheads="1"/>
              </p:cNvSpPr>
              <p:nvPr/>
            </p:nvSpPr>
            <p:spPr bwMode="auto">
              <a:xfrm>
                <a:off x="7121525" y="1990725"/>
                <a:ext cx="833438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 dirty="0">
                    <a:latin typeface="Arial" charset="0"/>
                  </a:rPr>
                  <a:t>Flow</a:t>
                </a:r>
              </a:p>
              <a:p>
                <a:pPr algn="ctr"/>
                <a:r>
                  <a:rPr lang="en-US" b="0" i="0" dirty="0">
                    <a:latin typeface="Arial" charset="0"/>
                  </a:rPr>
                  <a:t>Meter</a:t>
                </a:r>
              </a:p>
            </p:txBody>
          </p:sp>
          <p:sp>
            <p:nvSpPr>
              <p:cNvPr id="74" name="Rectangle 10"/>
              <p:cNvSpPr>
                <a:spLocks noChangeArrowheads="1"/>
              </p:cNvSpPr>
              <p:nvPr/>
            </p:nvSpPr>
            <p:spPr bwMode="auto">
              <a:xfrm>
                <a:off x="6943725" y="3108325"/>
                <a:ext cx="1163638" cy="762000"/>
              </a:xfrm>
              <a:prstGeom prst="rect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75" name="Text Box 21"/>
              <p:cNvSpPr txBox="1">
                <a:spLocks noChangeArrowheads="1"/>
              </p:cNvSpPr>
              <p:nvPr/>
            </p:nvSpPr>
            <p:spPr bwMode="auto">
              <a:xfrm>
                <a:off x="6958013" y="3155950"/>
                <a:ext cx="1173162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O</a:t>
                </a:r>
                <a:r>
                  <a:rPr lang="en-US" b="0" i="0" baseline="-25000">
                    <a:latin typeface="Arial" charset="0"/>
                  </a:rPr>
                  <a:t>2</a:t>
                </a:r>
                <a:endParaRPr lang="en-US" b="0" i="0">
                  <a:latin typeface="Arial" charset="0"/>
                </a:endParaRPr>
              </a:p>
              <a:p>
                <a:pPr algn="ctr"/>
                <a:r>
                  <a:rPr lang="en-US" b="0" i="0">
                    <a:latin typeface="Arial" charset="0"/>
                  </a:rPr>
                  <a:t>Analyzer</a:t>
                </a:r>
              </a:p>
            </p:txBody>
          </p:sp>
          <p:sp>
            <p:nvSpPr>
              <p:cNvPr id="76" name="Text Box 24"/>
              <p:cNvSpPr txBox="1">
                <a:spLocks noChangeArrowheads="1"/>
              </p:cNvSpPr>
              <p:nvPr/>
            </p:nvSpPr>
            <p:spPr bwMode="auto">
              <a:xfrm>
                <a:off x="3391605" y="3930650"/>
                <a:ext cx="4780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O</a:t>
                </a:r>
                <a:r>
                  <a:rPr lang="en-US" b="0" i="0" baseline="-25000">
                    <a:latin typeface="Arial" charset="0"/>
                  </a:rPr>
                  <a:t>2</a:t>
                </a:r>
                <a:endParaRPr lang="en-US" b="0" i="0">
                  <a:latin typeface="Arial" charset="0"/>
                </a:endParaRPr>
              </a:p>
            </p:txBody>
          </p:sp>
          <p:sp>
            <p:nvSpPr>
              <p:cNvPr id="77" name="Text Box 25"/>
              <p:cNvSpPr txBox="1">
                <a:spLocks noChangeArrowheads="1"/>
              </p:cNvSpPr>
              <p:nvPr/>
            </p:nvSpPr>
            <p:spPr bwMode="auto">
              <a:xfrm>
                <a:off x="1795436" y="3930650"/>
                <a:ext cx="46519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N</a:t>
                </a:r>
                <a:r>
                  <a:rPr lang="en-US" b="0" i="0" baseline="-25000">
                    <a:latin typeface="Arial" charset="0"/>
                  </a:rPr>
                  <a:t>2</a:t>
                </a:r>
                <a:endParaRPr lang="en-US" b="0" i="0">
                  <a:latin typeface="Arial" charset="0"/>
                </a:endParaRPr>
              </a:p>
            </p:txBody>
          </p:sp>
          <p:sp>
            <p:nvSpPr>
              <p:cNvPr id="78" name="Line 31"/>
              <p:cNvSpPr>
                <a:spLocks noChangeShapeType="1"/>
              </p:cNvSpPr>
              <p:nvPr/>
            </p:nvSpPr>
            <p:spPr bwMode="auto">
              <a:xfrm flipV="1">
                <a:off x="2008188" y="5241925"/>
                <a:ext cx="3697287" cy="15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34"/>
              <p:cNvSpPr>
                <a:spLocks noChangeShapeType="1"/>
              </p:cNvSpPr>
              <p:nvPr/>
            </p:nvSpPr>
            <p:spPr bwMode="auto">
              <a:xfrm>
                <a:off x="5715000" y="2667000"/>
                <a:ext cx="0" cy="25908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Text Box 38"/>
              <p:cNvSpPr txBox="1">
                <a:spLocks noChangeArrowheads="1"/>
              </p:cNvSpPr>
              <p:nvPr/>
            </p:nvSpPr>
            <p:spPr bwMode="auto">
              <a:xfrm>
                <a:off x="371475" y="2136622"/>
                <a:ext cx="1046162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 dirty="0">
                    <a:latin typeface="Arial" charset="0"/>
                  </a:rPr>
                  <a:t>Sample</a:t>
                </a:r>
              </a:p>
            </p:txBody>
          </p:sp>
          <p:sp>
            <p:nvSpPr>
              <p:cNvPr id="81" name="Text Box 42"/>
              <p:cNvSpPr txBox="1">
                <a:spLocks noChangeArrowheads="1"/>
              </p:cNvSpPr>
              <p:nvPr/>
            </p:nvSpPr>
            <p:spPr bwMode="auto">
              <a:xfrm>
                <a:off x="7005638" y="6173016"/>
                <a:ext cx="11017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Exhaust</a:t>
                </a:r>
              </a:p>
            </p:txBody>
          </p:sp>
          <p:sp>
            <p:nvSpPr>
              <p:cNvPr id="82" name="Line 28"/>
              <p:cNvSpPr>
                <a:spLocks noChangeShapeType="1"/>
              </p:cNvSpPr>
              <p:nvPr/>
            </p:nvSpPr>
            <p:spPr bwMode="auto">
              <a:xfrm>
                <a:off x="2867025" y="1295400"/>
                <a:ext cx="0" cy="4784725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5"/>
              <p:cNvSpPr>
                <a:spLocks noChangeArrowheads="1"/>
              </p:cNvSpPr>
              <p:nvPr/>
            </p:nvSpPr>
            <p:spPr bwMode="auto">
              <a:xfrm>
                <a:off x="1920875" y="2603500"/>
                <a:ext cx="152400" cy="228600"/>
              </a:xfrm>
              <a:prstGeom prst="rect">
                <a:avLst/>
              </a:prstGeom>
              <a:solidFill>
                <a:srgbClr val="FF8B1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6"/>
              <p:cNvSpPr>
                <a:spLocks noChangeArrowheads="1"/>
              </p:cNvSpPr>
              <p:nvPr/>
            </p:nvSpPr>
            <p:spPr bwMode="auto">
              <a:xfrm>
                <a:off x="3521075" y="2603500"/>
                <a:ext cx="152400" cy="215900"/>
              </a:xfrm>
              <a:prstGeom prst="rect">
                <a:avLst/>
              </a:prstGeom>
              <a:solidFill>
                <a:srgbClr val="FF4D0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47"/>
              <p:cNvSpPr>
                <a:spLocks noChangeShapeType="1"/>
              </p:cNvSpPr>
              <p:nvPr/>
            </p:nvSpPr>
            <p:spPr bwMode="auto">
              <a:xfrm>
                <a:off x="1920875" y="26670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48"/>
              <p:cNvSpPr>
                <a:spLocks noChangeShapeType="1"/>
              </p:cNvSpPr>
              <p:nvPr/>
            </p:nvSpPr>
            <p:spPr bwMode="auto">
              <a:xfrm>
                <a:off x="2073275" y="26670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Line 49"/>
              <p:cNvSpPr>
                <a:spLocks noChangeShapeType="1"/>
              </p:cNvSpPr>
              <p:nvPr/>
            </p:nvSpPr>
            <p:spPr bwMode="auto">
              <a:xfrm>
                <a:off x="3521075" y="26670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50"/>
              <p:cNvSpPr>
                <a:spLocks noChangeShapeType="1"/>
              </p:cNvSpPr>
              <p:nvPr/>
            </p:nvSpPr>
            <p:spPr bwMode="auto">
              <a:xfrm>
                <a:off x="3673475" y="26670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51"/>
              <p:cNvSpPr>
                <a:spLocks noChangeArrowheads="1"/>
              </p:cNvSpPr>
              <p:nvPr/>
            </p:nvSpPr>
            <p:spPr bwMode="auto">
              <a:xfrm>
                <a:off x="2587625" y="2622550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53"/>
              <p:cNvSpPr>
                <a:spLocks noChangeArrowheads="1"/>
              </p:cNvSpPr>
              <p:nvPr/>
            </p:nvSpPr>
            <p:spPr bwMode="auto">
              <a:xfrm>
                <a:off x="4359275" y="2638425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Text Box 21"/>
              <p:cNvSpPr txBox="1">
                <a:spLocks noChangeArrowheads="1"/>
              </p:cNvSpPr>
              <p:nvPr/>
            </p:nvSpPr>
            <p:spPr bwMode="auto">
              <a:xfrm>
                <a:off x="7861106" y="5013325"/>
                <a:ext cx="66396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i="0">
                    <a:solidFill>
                      <a:schemeClr val="bg1"/>
                    </a:solidFill>
                    <a:latin typeface="Arial" charset="0"/>
                  </a:rPr>
                  <a:t>CO</a:t>
                </a:r>
                <a:r>
                  <a:rPr lang="en-US" i="0" baseline="-25000">
                    <a:solidFill>
                      <a:schemeClr val="bg1"/>
                    </a:solidFill>
                    <a:latin typeface="Arial" charset="0"/>
                  </a:rPr>
                  <a:t>2</a:t>
                </a:r>
                <a:endParaRPr lang="en-US" i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3" name="Text Box 21"/>
              <p:cNvSpPr txBox="1">
                <a:spLocks noChangeArrowheads="1"/>
              </p:cNvSpPr>
              <p:nvPr/>
            </p:nvSpPr>
            <p:spPr bwMode="auto">
              <a:xfrm>
                <a:off x="7910513" y="4632325"/>
                <a:ext cx="56515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i="0" dirty="0">
                    <a:solidFill>
                      <a:schemeClr val="bg1"/>
                    </a:solidFill>
                    <a:latin typeface="Arial" charset="0"/>
                  </a:rPr>
                  <a:t>CO</a:t>
                </a:r>
              </a:p>
            </p:txBody>
          </p:sp>
          <p:sp>
            <p:nvSpPr>
              <p:cNvPr id="94" name="Line 31"/>
              <p:cNvSpPr>
                <a:spLocks noChangeShapeType="1"/>
              </p:cNvSpPr>
              <p:nvPr/>
            </p:nvSpPr>
            <p:spPr bwMode="auto">
              <a:xfrm flipV="1">
                <a:off x="3595688" y="4946650"/>
                <a:ext cx="2090737" cy="95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3070227" y="3565525"/>
                <a:ext cx="5403848" cy="2670305"/>
                <a:chOff x="3070227" y="3565525"/>
                <a:chExt cx="5403848" cy="2670305"/>
              </a:xfrm>
            </p:grpSpPr>
            <p:sp>
              <p:nvSpPr>
                <p:cNvPr id="101" name="Line 34"/>
                <p:cNvSpPr>
                  <a:spLocks noChangeShapeType="1"/>
                </p:cNvSpPr>
                <p:nvPr/>
              </p:nvSpPr>
              <p:spPr bwMode="auto">
                <a:xfrm>
                  <a:off x="6067425" y="3565525"/>
                  <a:ext cx="779463" cy="914400"/>
                </a:xfrm>
                <a:prstGeom prst="line">
                  <a:avLst/>
                </a:prstGeom>
                <a:noFill/>
                <a:ln w="28575">
                  <a:solidFill>
                    <a:srgbClr val="ED171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34"/>
                <p:cNvSpPr>
                  <a:spLocks noChangeShapeType="1"/>
                </p:cNvSpPr>
                <p:nvPr/>
              </p:nvSpPr>
              <p:spPr bwMode="auto">
                <a:xfrm>
                  <a:off x="5903913" y="3870325"/>
                  <a:ext cx="990600" cy="1219200"/>
                </a:xfrm>
                <a:prstGeom prst="line">
                  <a:avLst/>
                </a:prstGeom>
                <a:noFill/>
                <a:ln w="28575">
                  <a:solidFill>
                    <a:srgbClr val="ED171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103" name="Picture 32" descr="DSC04147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340475" y="4191000"/>
                  <a:ext cx="2133600" cy="1495425"/>
                </a:xfrm>
                <a:prstGeom prst="rect">
                  <a:avLst/>
                </a:prstGeom>
                <a:noFill/>
                <a:ln w="19050">
                  <a:solidFill>
                    <a:srgbClr val="C30501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/>
              </p:spPr>
            </p:pic>
            <p:sp>
              <p:nvSpPr>
                <p:cNvPr id="104" name="Rectangle 59"/>
                <p:cNvSpPr>
                  <a:spLocks noChangeArrowheads="1"/>
                </p:cNvSpPr>
                <p:nvPr/>
              </p:nvSpPr>
              <p:spPr bwMode="auto">
                <a:xfrm>
                  <a:off x="3070227" y="5527944"/>
                  <a:ext cx="3152774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i="0" dirty="0">
                      <a:sym typeface="Symbol" charset="2"/>
                    </a:rPr>
                    <a:t>Computer controls MFCs maintaining constant  </a:t>
                  </a:r>
                  <a:endParaRPr lang="en-US" b="0" i="0" dirty="0"/>
                </a:p>
              </p:txBody>
            </p:sp>
            <p:sp>
              <p:nvSpPr>
                <p:cNvPr id="105" name="Rectangle 58"/>
                <p:cNvSpPr>
                  <a:spLocks noChangeArrowheads="1"/>
                </p:cNvSpPr>
                <p:nvPr/>
              </p:nvSpPr>
              <p:spPr bwMode="auto">
                <a:xfrm>
                  <a:off x="4343400" y="4711700"/>
                  <a:ext cx="914400" cy="762000"/>
                </a:xfrm>
                <a:prstGeom prst="rect">
                  <a:avLst/>
                </a:prstGeom>
                <a:solidFill>
                  <a:srgbClr val="B3B3B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4565650" y="4762500"/>
                  <a:ext cx="61106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0" i="0" dirty="0">
                      <a:sym typeface="Symbol" charset="2"/>
                    </a:rPr>
                    <a:t> </a:t>
                  </a:r>
                  <a:endParaRPr lang="en-US" sz="3200" dirty="0"/>
                </a:p>
              </p:txBody>
            </p:sp>
          </p:grpSp>
          <p:sp>
            <p:nvSpPr>
              <p:cNvPr id="96" name="Rectangle 44"/>
              <p:cNvSpPr>
                <a:spLocks noChangeArrowheads="1"/>
              </p:cNvSpPr>
              <p:nvPr/>
            </p:nvSpPr>
            <p:spPr bwMode="auto">
              <a:xfrm>
                <a:off x="1463675" y="2057400"/>
                <a:ext cx="3505200" cy="609600"/>
              </a:xfrm>
              <a:prstGeom prst="rect">
                <a:avLst/>
              </a:prstGeom>
              <a:gradFill rotWithShape="0">
                <a:gsLst>
                  <a:gs pos="0">
                    <a:srgbClr val="FF8B1A"/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6"/>
              <p:cNvSpPr>
                <a:spLocks noChangeArrowheads="1"/>
              </p:cNvSpPr>
              <p:nvPr/>
            </p:nvSpPr>
            <p:spPr bwMode="auto">
              <a:xfrm>
                <a:off x="3054655" y="2183851"/>
                <a:ext cx="18966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 dirty="0">
                    <a:solidFill>
                      <a:schemeClr val="bg1"/>
                    </a:solidFill>
                  </a:rPr>
                  <a:t>(Up to 1600</a:t>
                </a:r>
                <a:r>
                  <a:rPr lang="en-US" b="0" dirty="0">
                    <a:solidFill>
                      <a:schemeClr val="bg1"/>
                    </a:solidFill>
                    <a:sym typeface="Symbol" charset="2"/>
                  </a:rPr>
                  <a:t>C)</a:t>
                </a:r>
                <a:endParaRPr lang="en-US" b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Line 41"/>
              <p:cNvSpPr>
                <a:spLocks noChangeShapeType="1"/>
              </p:cNvSpPr>
              <p:nvPr/>
            </p:nvSpPr>
            <p:spPr bwMode="auto">
              <a:xfrm>
                <a:off x="1385888" y="2355774"/>
                <a:ext cx="3619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AutoShape 12"/>
              <p:cNvSpPr>
                <a:spLocks noChangeArrowheads="1"/>
              </p:cNvSpPr>
              <p:nvPr/>
            </p:nvSpPr>
            <p:spPr bwMode="auto">
              <a:xfrm>
                <a:off x="5065713" y="2809875"/>
                <a:ext cx="1295400" cy="1219200"/>
              </a:xfrm>
              <a:prstGeom prst="diamond">
                <a:avLst/>
              </a:prstGeom>
              <a:solidFill>
                <a:srgbClr val="E6E6E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latin typeface="Arial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5346700" y="3214688"/>
                <a:ext cx="73501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>
                    <a:latin typeface="Arial" charset="0"/>
                  </a:rPr>
                  <a:t>DAQ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61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360866" y="200431"/>
            <a:ext cx="72390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>
                <a:latin typeface="Helvetica" charset="0"/>
              </a:rPr>
              <a:t>Schematic MCC-</a:t>
            </a:r>
            <a:r>
              <a:rPr lang="el-GR" sz="3600" b="1" dirty="0">
                <a:latin typeface="Helvetica" charset="0"/>
              </a:rPr>
              <a:t>Φ</a:t>
            </a:r>
            <a:r>
              <a:rPr lang="en-US" sz="3600" b="1" dirty="0">
                <a:latin typeface="Helvetica" charset="0"/>
              </a:rPr>
              <a:t>-FTIR</a:t>
            </a:r>
          </a:p>
        </p:txBody>
      </p:sp>
      <p:grpSp>
        <p:nvGrpSpPr>
          <p:cNvPr id="121879" name="Group 121878"/>
          <p:cNvGrpSpPr/>
          <p:nvPr/>
        </p:nvGrpSpPr>
        <p:grpSpPr>
          <a:xfrm>
            <a:off x="914400" y="1143000"/>
            <a:ext cx="9601200" cy="5502903"/>
            <a:chOff x="371475" y="1059485"/>
            <a:chExt cx="7962978" cy="5502903"/>
          </a:xfrm>
        </p:grpSpPr>
        <p:sp>
          <p:nvSpPr>
            <p:cNvPr id="64" name="Line 27"/>
            <p:cNvSpPr>
              <a:spLocks noChangeShapeType="1"/>
            </p:cNvSpPr>
            <p:nvPr/>
          </p:nvSpPr>
          <p:spPr bwMode="auto">
            <a:xfrm flipH="1">
              <a:off x="7520150" y="3413125"/>
              <a:ext cx="16614" cy="283527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088594" y="1980682"/>
              <a:ext cx="778806" cy="7339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25400"/>
              <a:bevelB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33400" i="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Line 36"/>
            <p:cNvSpPr>
              <a:spLocks noChangeShapeType="1"/>
            </p:cNvSpPr>
            <p:nvPr/>
          </p:nvSpPr>
          <p:spPr bwMode="auto">
            <a:xfrm>
              <a:off x="4402138" y="2590800"/>
              <a:ext cx="0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1474240" y="1296911"/>
              <a:ext cx="14160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r>
                <a:rPr lang="en-US" i="0" dirty="0"/>
                <a:t>Pyrolysis</a:t>
              </a:r>
            </a:p>
            <a:p>
              <a:pPr marL="342900" indent="-342900" eaLnBrk="1" hangingPunct="1">
                <a:spcBef>
                  <a:spcPct val="20000"/>
                </a:spcBef>
              </a:pPr>
              <a:r>
                <a:rPr lang="en-US" sz="1600" dirty="0"/>
                <a:t>  (Ramp T)</a:t>
              </a:r>
              <a:r>
                <a:rPr lang="en-US" dirty="0"/>
                <a:t>	</a:t>
              </a:r>
            </a:p>
          </p:txBody>
        </p:sp>
        <p:sp>
          <p:nvSpPr>
            <p:cNvPr id="10" name="Line 23"/>
            <p:cNvSpPr>
              <a:spLocks noChangeShapeType="1"/>
            </p:cNvSpPr>
            <p:nvPr/>
          </p:nvSpPr>
          <p:spPr bwMode="auto">
            <a:xfrm>
              <a:off x="7539037" y="2057400"/>
              <a:ext cx="7199" cy="1371600"/>
            </a:xfrm>
            <a:prstGeom prst="line">
              <a:avLst/>
            </a:prstGeom>
            <a:noFill/>
            <a:ln w="82550" cmpd="tri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36"/>
            <p:cNvSpPr>
              <a:spLocks noChangeShapeType="1"/>
            </p:cNvSpPr>
            <p:nvPr/>
          </p:nvSpPr>
          <p:spPr bwMode="auto">
            <a:xfrm>
              <a:off x="2630488" y="2574925"/>
              <a:ext cx="0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2624138" y="3422650"/>
              <a:ext cx="24050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9"/>
            <p:cNvSpPr>
              <a:spLocks noChangeShapeType="1"/>
            </p:cNvSpPr>
            <p:nvPr/>
          </p:nvSpPr>
          <p:spPr bwMode="auto">
            <a:xfrm>
              <a:off x="2003425" y="4098925"/>
              <a:ext cx="0" cy="11588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30"/>
            <p:cNvSpPr>
              <a:spLocks noChangeShapeType="1"/>
            </p:cNvSpPr>
            <p:nvPr/>
          </p:nvSpPr>
          <p:spPr bwMode="auto">
            <a:xfrm>
              <a:off x="3600450" y="4098925"/>
              <a:ext cx="0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V="1">
              <a:off x="3598863" y="2851150"/>
              <a:ext cx="0" cy="1371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6"/>
            <p:cNvSpPr>
              <a:spLocks noChangeShapeType="1"/>
            </p:cNvSpPr>
            <p:nvPr/>
          </p:nvSpPr>
          <p:spPr bwMode="auto">
            <a:xfrm flipV="1">
              <a:off x="2001838" y="2851150"/>
              <a:ext cx="0" cy="1295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3181350" y="3717925"/>
              <a:ext cx="838200" cy="838200"/>
            </a:xfrm>
            <a:prstGeom prst="ellipse">
              <a:avLst/>
            </a:prstGeom>
            <a:solidFill>
              <a:srgbClr val="E6E6E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latin typeface="Arial" charset="0"/>
              </a:endParaRPr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1584325" y="3717925"/>
              <a:ext cx="838200" cy="838200"/>
            </a:xfrm>
            <a:prstGeom prst="ellipse">
              <a:avLst/>
            </a:prstGeom>
            <a:solidFill>
              <a:srgbClr val="E6E6E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latin typeface="Arial" charset="0"/>
              </a:endParaRP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1589088" y="2232025"/>
              <a:ext cx="12430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>
                  <a:latin typeface="Arial" charset="0"/>
                </a:rPr>
                <a:t>Pyrolyzer</a:t>
              </a: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710290" y="5090802"/>
              <a:ext cx="1624163" cy="7078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 dirty="0">
                  <a:latin typeface="Arial" charset="0"/>
                </a:rPr>
                <a:t>O</a:t>
              </a:r>
              <a:r>
                <a:rPr lang="en-US" b="0" i="0" baseline="-25000" dirty="0">
                  <a:latin typeface="Arial" charset="0"/>
                </a:rPr>
                <a:t>2</a:t>
              </a:r>
              <a:r>
                <a:rPr lang="en-US" b="0" i="0" dirty="0">
                  <a:latin typeface="Arial" charset="0"/>
                </a:rPr>
                <a:t>, CO</a:t>
              </a:r>
              <a:r>
                <a:rPr lang="en-US" b="0" i="0" baseline="-25000" dirty="0">
                  <a:latin typeface="Arial" charset="0"/>
                </a:rPr>
                <a:t>2</a:t>
              </a:r>
              <a:r>
                <a:rPr lang="en-US" b="0" i="0" dirty="0">
                  <a:latin typeface="Arial" charset="0"/>
                </a:rPr>
                <a:t>, CO</a:t>
              </a:r>
            </a:p>
            <a:p>
              <a:pPr algn="ctr"/>
              <a:r>
                <a:rPr lang="en-US" b="0" i="0" dirty="0">
                  <a:latin typeface="Arial" charset="0"/>
                </a:rPr>
                <a:t>Analyzers</a:t>
              </a: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3391605" y="3930650"/>
              <a:ext cx="4780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>
                  <a:latin typeface="Arial" charset="0"/>
                </a:rPr>
                <a:t>O</a:t>
              </a:r>
              <a:r>
                <a:rPr lang="en-US" b="0" i="0" baseline="-25000">
                  <a:latin typeface="Arial" charset="0"/>
                </a:rPr>
                <a:t>2</a:t>
              </a:r>
              <a:endParaRPr lang="en-US" b="0" i="0">
                <a:latin typeface="Arial" charset="0"/>
              </a:endParaRPr>
            </a:p>
          </p:txBody>
        </p:sp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1795436" y="3930650"/>
              <a:ext cx="46519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>
                  <a:latin typeface="Arial" charset="0"/>
                </a:rPr>
                <a:t>N</a:t>
              </a:r>
              <a:r>
                <a:rPr lang="en-US" b="0" i="0" baseline="-25000">
                  <a:latin typeface="Arial" charset="0"/>
                </a:rPr>
                <a:t>2</a:t>
              </a:r>
              <a:endParaRPr lang="en-US" b="0" i="0">
                <a:latin typeface="Arial" charset="0"/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2008188" y="5241925"/>
              <a:ext cx="3697287" cy="158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 flipH="1">
              <a:off x="5714999" y="2809875"/>
              <a:ext cx="4763" cy="24479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371475" y="2136622"/>
              <a:ext cx="10461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 dirty="0">
                  <a:latin typeface="Arial" charset="0"/>
                </a:rPr>
                <a:t>Sample</a:t>
              </a:r>
            </a:p>
          </p:txBody>
        </p:sp>
        <p:sp>
          <p:nvSpPr>
            <p:cNvPr id="33" name="Text Box 42"/>
            <p:cNvSpPr txBox="1">
              <a:spLocks noChangeArrowheads="1"/>
            </p:cNvSpPr>
            <p:nvPr/>
          </p:nvSpPr>
          <p:spPr bwMode="auto">
            <a:xfrm>
              <a:off x="6988175" y="6156325"/>
              <a:ext cx="11017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>
                  <a:latin typeface="Arial" charset="0"/>
                </a:rPr>
                <a:t>Exhaust</a:t>
              </a:r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 flipH="1">
              <a:off x="2841624" y="1066800"/>
              <a:ext cx="25401" cy="510540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45"/>
            <p:cNvSpPr>
              <a:spLocks noChangeArrowheads="1"/>
            </p:cNvSpPr>
            <p:nvPr/>
          </p:nvSpPr>
          <p:spPr bwMode="auto">
            <a:xfrm>
              <a:off x="1920875" y="2603500"/>
              <a:ext cx="152400" cy="228600"/>
            </a:xfrm>
            <a:prstGeom prst="rect">
              <a:avLst/>
            </a:prstGeom>
            <a:solidFill>
              <a:srgbClr val="FF8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3521075" y="2603500"/>
              <a:ext cx="152400" cy="215900"/>
            </a:xfrm>
            <a:prstGeom prst="rect">
              <a:avLst/>
            </a:prstGeom>
            <a:solidFill>
              <a:srgbClr val="FF4D0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1920875" y="2667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2073275" y="2667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9"/>
            <p:cNvSpPr>
              <a:spLocks noChangeShapeType="1"/>
            </p:cNvSpPr>
            <p:nvPr/>
          </p:nvSpPr>
          <p:spPr bwMode="auto">
            <a:xfrm>
              <a:off x="3521075" y="2667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>
              <a:off x="3673475" y="26670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51"/>
            <p:cNvSpPr>
              <a:spLocks noChangeArrowheads="1"/>
            </p:cNvSpPr>
            <p:nvPr/>
          </p:nvSpPr>
          <p:spPr bwMode="auto">
            <a:xfrm>
              <a:off x="2587625" y="262255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53"/>
            <p:cNvSpPr>
              <a:spLocks noChangeArrowheads="1"/>
            </p:cNvSpPr>
            <p:nvPr/>
          </p:nvSpPr>
          <p:spPr bwMode="auto">
            <a:xfrm>
              <a:off x="4359275" y="2638425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54"/>
            <p:cNvSpPr>
              <a:spLocks noChangeArrowheads="1"/>
            </p:cNvSpPr>
            <p:nvPr/>
          </p:nvSpPr>
          <p:spPr bwMode="auto">
            <a:xfrm>
              <a:off x="3144560" y="1059485"/>
              <a:ext cx="1681871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i="0" dirty="0"/>
                <a:t>Premixed</a:t>
              </a:r>
            </a:p>
            <a:p>
              <a:pPr algn="ctr"/>
              <a:r>
                <a:rPr lang="en-US" i="0" dirty="0"/>
                <a:t>Combustion</a:t>
              </a:r>
            </a:p>
            <a:p>
              <a:pPr algn="ctr"/>
              <a:r>
                <a:rPr lang="en-US" sz="1600" dirty="0"/>
                <a:t>(Constant T)</a:t>
              </a:r>
            </a:p>
          </p:txBody>
        </p:sp>
        <p:sp>
          <p:nvSpPr>
            <p:cNvPr id="46" name="Line 31"/>
            <p:cNvSpPr>
              <a:spLocks noChangeShapeType="1"/>
            </p:cNvSpPr>
            <p:nvPr/>
          </p:nvSpPr>
          <p:spPr bwMode="auto">
            <a:xfrm flipV="1">
              <a:off x="3595688" y="4946650"/>
              <a:ext cx="2090737" cy="95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425086" y="4711700"/>
              <a:ext cx="2747113" cy="1850688"/>
              <a:chOff x="3425086" y="4711700"/>
              <a:chExt cx="2747113" cy="1850688"/>
            </a:xfrm>
          </p:grpSpPr>
          <p:sp>
            <p:nvSpPr>
              <p:cNvPr id="56" name="Rectangle 59"/>
              <p:cNvSpPr>
                <a:spLocks noChangeArrowheads="1"/>
              </p:cNvSpPr>
              <p:nvPr/>
            </p:nvSpPr>
            <p:spPr bwMode="auto">
              <a:xfrm>
                <a:off x="3425086" y="5546725"/>
                <a:ext cx="2747113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i="0" dirty="0">
                    <a:sym typeface="Symbol" charset="2"/>
                  </a:rPr>
                  <a:t>Control From Look-up Table Maintaining Constant </a:t>
                </a:r>
                <a:endParaRPr lang="en-US" b="0" i="0" dirty="0"/>
              </a:p>
            </p:txBody>
          </p:sp>
          <p:sp>
            <p:nvSpPr>
              <p:cNvPr id="57" name="Rectangle 58"/>
              <p:cNvSpPr>
                <a:spLocks noChangeArrowheads="1"/>
              </p:cNvSpPr>
              <p:nvPr/>
            </p:nvSpPr>
            <p:spPr bwMode="auto">
              <a:xfrm>
                <a:off x="4343400" y="4711700"/>
                <a:ext cx="914400" cy="76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565650" y="4762500"/>
                <a:ext cx="6110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0" i="0" dirty="0">
                    <a:sym typeface="Symbol" charset="2"/>
                  </a:rPr>
                  <a:t> </a:t>
                </a:r>
                <a:endParaRPr lang="en-US" sz="3200" dirty="0"/>
              </a:p>
            </p:txBody>
          </p:sp>
        </p:grpSp>
        <p:sp>
          <p:nvSpPr>
            <p:cNvPr id="48" name="Rectangle 44"/>
            <p:cNvSpPr>
              <a:spLocks noChangeArrowheads="1"/>
            </p:cNvSpPr>
            <p:nvPr/>
          </p:nvSpPr>
          <p:spPr bwMode="auto">
            <a:xfrm>
              <a:off x="1463675" y="2057400"/>
              <a:ext cx="3505200" cy="609600"/>
            </a:xfrm>
            <a:prstGeom prst="rect">
              <a:avLst/>
            </a:prstGeom>
            <a:gradFill rotWithShape="0">
              <a:gsLst>
                <a:gs pos="0">
                  <a:srgbClr val="FF8B1A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56"/>
            <p:cNvSpPr>
              <a:spLocks noChangeArrowheads="1"/>
            </p:cNvSpPr>
            <p:nvPr/>
          </p:nvSpPr>
          <p:spPr bwMode="auto">
            <a:xfrm>
              <a:off x="2932173" y="2145793"/>
              <a:ext cx="19239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chemeClr val="bg1"/>
                  </a:solidFill>
                </a:rPr>
                <a:t>(up to 1600</a:t>
              </a:r>
              <a:r>
                <a:rPr lang="en-US" b="0" dirty="0">
                  <a:solidFill>
                    <a:schemeClr val="bg1"/>
                  </a:solidFill>
                  <a:sym typeface="Symbol" charset="2"/>
                </a:rPr>
                <a:t></a:t>
              </a:r>
              <a:r>
                <a:rPr lang="en-US" b="0" dirty="0">
                  <a:solidFill>
                    <a:schemeClr val="bg1"/>
                  </a:solidFill>
                </a:rPr>
                <a:t> C)</a:t>
              </a:r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1385888" y="2355774"/>
              <a:ext cx="3619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AutoShape 12"/>
            <p:cNvSpPr>
              <a:spLocks noChangeArrowheads="1"/>
            </p:cNvSpPr>
            <p:nvPr/>
          </p:nvSpPr>
          <p:spPr bwMode="auto">
            <a:xfrm>
              <a:off x="5065713" y="2809875"/>
              <a:ext cx="1295400" cy="1219200"/>
            </a:xfrm>
            <a:prstGeom prst="diamond">
              <a:avLst/>
            </a:prstGeom>
            <a:solidFill>
              <a:srgbClr val="E6E6E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latin typeface="Arial" charset="0"/>
              </a:endParaRPr>
            </a:p>
          </p:txBody>
        </p:sp>
        <p:sp>
          <p:nvSpPr>
            <p:cNvPr id="52" name="Text Box 37"/>
            <p:cNvSpPr txBox="1">
              <a:spLocks noChangeArrowheads="1"/>
            </p:cNvSpPr>
            <p:nvPr/>
          </p:nvSpPr>
          <p:spPr bwMode="auto">
            <a:xfrm>
              <a:off x="5346700" y="3214688"/>
              <a:ext cx="7350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>
                  <a:latin typeface="Arial" charset="0"/>
                </a:rPr>
                <a:t>DAQ</a:t>
              </a:r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>
              <a:off x="4968876" y="2360611"/>
              <a:ext cx="1984799" cy="7044"/>
            </a:xfrm>
            <a:prstGeom prst="line">
              <a:avLst/>
            </a:prstGeom>
            <a:noFill/>
            <a:ln w="82550" cmpd="tri">
              <a:solidFill>
                <a:srgbClr val="C3050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5372101" y="2111298"/>
              <a:ext cx="190499" cy="493713"/>
            </a:xfrm>
            <a:prstGeom prst="rect">
              <a:avLst/>
            </a:prstGeom>
            <a:solidFill>
              <a:srgbClr val="FF505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latin typeface="Arial" charset="0"/>
              </a:endParaRPr>
            </a:p>
          </p:txBody>
        </p:sp>
        <p:sp>
          <p:nvSpPr>
            <p:cNvPr id="59" name="Rectangle 54"/>
            <p:cNvSpPr>
              <a:spLocks noChangeArrowheads="1"/>
            </p:cNvSpPr>
            <p:nvPr/>
          </p:nvSpPr>
          <p:spPr bwMode="auto">
            <a:xfrm>
              <a:off x="5893530" y="1413548"/>
              <a:ext cx="1040670" cy="95410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i="0" dirty="0">
                  <a:latin typeface="Arial" charset="0"/>
                </a:rPr>
                <a:t>Heated</a:t>
              </a:r>
            </a:p>
            <a:p>
              <a:pPr algn="ctr"/>
              <a:r>
                <a:rPr lang="en-US" i="0" dirty="0">
                  <a:latin typeface="Arial" charset="0"/>
                </a:rPr>
                <a:t> Line</a:t>
              </a:r>
            </a:p>
            <a:p>
              <a:pPr algn="ctr"/>
              <a:r>
                <a:rPr lang="en-US" sz="1600" dirty="0">
                  <a:latin typeface="Arial" charset="0"/>
                </a:rPr>
                <a:t>(165</a:t>
              </a:r>
              <a:r>
                <a:rPr lang="en-US" sz="1600" dirty="0">
                  <a:solidFill>
                    <a:schemeClr val="bg2"/>
                  </a:solidFill>
                  <a:sym typeface="Symbol" charset="2"/>
                </a:rPr>
                <a:t> </a:t>
              </a:r>
              <a:r>
                <a:rPr lang="en-US" sz="1600" dirty="0">
                  <a:latin typeface="Arial" charset="0"/>
                </a:rPr>
                <a:t>C)</a:t>
              </a:r>
            </a:p>
          </p:txBody>
        </p:sp>
        <p:sp>
          <p:nvSpPr>
            <p:cNvPr id="60" name="Rectangle 54"/>
            <p:cNvSpPr>
              <a:spLocks noChangeArrowheads="1"/>
            </p:cNvSpPr>
            <p:nvPr/>
          </p:nvSpPr>
          <p:spPr bwMode="auto">
            <a:xfrm>
              <a:off x="4724400" y="1078605"/>
              <a:ext cx="1447799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i="0" dirty="0">
                  <a:latin typeface="Arial" charset="0"/>
                </a:rPr>
                <a:t>Filter</a:t>
              </a:r>
            </a:p>
            <a:p>
              <a:pPr algn="ctr"/>
              <a:r>
                <a:rPr lang="en-US" sz="1600" dirty="0">
                  <a:latin typeface="Arial" charset="0"/>
                </a:rPr>
                <a:t>(160</a:t>
              </a:r>
              <a:r>
                <a:rPr lang="en-US" sz="1600" dirty="0">
                  <a:solidFill>
                    <a:schemeClr val="bg2"/>
                  </a:solidFill>
                  <a:sym typeface="Symbol" charset="2"/>
                </a:rPr>
                <a:t> </a:t>
              </a:r>
              <a:r>
                <a:rPr lang="en-US" sz="1600" dirty="0">
                  <a:latin typeface="Arial" charset="0"/>
                </a:rPr>
                <a:t>C</a:t>
              </a:r>
            </a:p>
            <a:p>
              <a:pPr algn="ctr"/>
              <a:r>
                <a:rPr lang="en-US" sz="1600" dirty="0">
                  <a:latin typeface="Arial" charset="0"/>
                </a:rPr>
                <a:t>Tube oven)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960483" y="1280061"/>
              <a:ext cx="1184376" cy="1631216"/>
            </a:xfrm>
            <a:prstGeom prst="rect">
              <a:avLst/>
            </a:prstGeom>
            <a:solidFill>
              <a:srgbClr val="FF0000"/>
            </a:solidFill>
            <a:ln w="254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i="0" dirty="0">
                  <a:solidFill>
                    <a:schemeClr val="bg1"/>
                  </a:solidFill>
                </a:rPr>
                <a:t>FTIR</a:t>
              </a:r>
            </a:p>
            <a:p>
              <a:pPr algn="ctr"/>
              <a:r>
                <a:rPr lang="en-US" b="0" i="0" dirty="0">
                  <a:solidFill>
                    <a:schemeClr val="bg1"/>
                  </a:solidFill>
                </a:rPr>
                <a:t>90 ml cell</a:t>
              </a:r>
            </a:p>
            <a:p>
              <a:pPr algn="ctr"/>
              <a:r>
                <a:rPr lang="en-US" b="0" dirty="0">
                  <a:solidFill>
                    <a:schemeClr val="bg1"/>
                  </a:solidFill>
                </a:rPr>
                <a:t>(170</a:t>
              </a:r>
              <a:r>
                <a:rPr lang="en-US" b="0" dirty="0">
                  <a:solidFill>
                    <a:schemeClr val="bg1"/>
                  </a:solidFill>
                  <a:sym typeface="Symbol" charset="2"/>
                </a:rPr>
                <a:t>  </a:t>
              </a:r>
              <a:r>
                <a:rPr lang="en-US" b="0" dirty="0">
                  <a:solidFill>
                    <a:schemeClr val="bg1"/>
                  </a:solidFill>
                </a:rPr>
                <a:t>C</a:t>
              </a:r>
              <a:r>
                <a:rPr lang="en-US" b="0" dirty="0" smtClean="0">
                  <a:solidFill>
                    <a:schemeClr val="bg1"/>
                  </a:solidFill>
                </a:rPr>
                <a:t>)</a:t>
              </a:r>
            </a:p>
            <a:p>
              <a:pPr algn="ctr"/>
              <a:r>
                <a:rPr lang="en-US" b="0" dirty="0" smtClean="0">
                  <a:solidFill>
                    <a:schemeClr val="bg1"/>
                  </a:solidFill>
                </a:rPr>
                <a:t>0.5 cm</a:t>
              </a:r>
              <a:r>
                <a:rPr lang="en-US" b="0" baseline="30000" dirty="0" smtClean="0">
                  <a:solidFill>
                    <a:schemeClr val="bg1"/>
                  </a:solidFill>
                </a:rPr>
                <a:t>-1 </a:t>
              </a:r>
              <a:r>
                <a:rPr lang="en-US" b="0" dirty="0" smtClean="0">
                  <a:solidFill>
                    <a:schemeClr val="bg1"/>
                  </a:solidFill>
                </a:rPr>
                <a:t>resolution</a:t>
              </a:r>
              <a:endParaRPr lang="en-US" b="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 Box 38"/>
            <p:cNvSpPr txBox="1">
              <a:spLocks noChangeArrowheads="1"/>
            </p:cNvSpPr>
            <p:nvPr/>
          </p:nvSpPr>
          <p:spPr bwMode="auto">
            <a:xfrm>
              <a:off x="5861017" y="4086865"/>
              <a:ext cx="13821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 dirty="0">
                  <a:latin typeface="Arial" charset="0"/>
                </a:rPr>
                <a:t>Desiccant </a:t>
              </a:r>
            </a:p>
          </p:txBody>
        </p:sp>
        <p:sp>
          <p:nvSpPr>
            <p:cNvPr id="68" name="Rectangle 8"/>
            <p:cNvSpPr>
              <a:spLocks noChangeArrowheads="1"/>
            </p:cNvSpPr>
            <p:nvPr/>
          </p:nvSpPr>
          <p:spPr bwMode="auto">
            <a:xfrm>
              <a:off x="7443787" y="3930651"/>
              <a:ext cx="176213" cy="641350"/>
            </a:xfrm>
            <a:prstGeom prst="rect">
              <a:avLst/>
            </a:prstGeom>
            <a:solidFill>
              <a:srgbClr val="00A5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latin typeface="Arial" charset="0"/>
              </a:endParaRPr>
            </a:p>
          </p:txBody>
        </p:sp>
        <p:sp>
          <p:nvSpPr>
            <p:cNvPr id="69" name="Line 41"/>
            <p:cNvSpPr>
              <a:spLocks noChangeShapeType="1"/>
            </p:cNvSpPr>
            <p:nvPr/>
          </p:nvSpPr>
          <p:spPr bwMode="auto">
            <a:xfrm>
              <a:off x="7192223" y="4316648"/>
              <a:ext cx="19917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7307885" y="4740275"/>
              <a:ext cx="488622" cy="18936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25400"/>
              <a:bevelB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33400" i="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0" name="Text Box 38"/>
            <p:cNvSpPr txBox="1">
              <a:spLocks noChangeArrowheads="1"/>
            </p:cNvSpPr>
            <p:nvPr/>
          </p:nvSpPr>
          <p:spPr bwMode="auto">
            <a:xfrm>
              <a:off x="6255065" y="4609299"/>
              <a:ext cx="7553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0" i="0" dirty="0">
                  <a:latin typeface="Arial" charset="0"/>
                </a:rPr>
                <a:t>Filter</a:t>
              </a:r>
            </a:p>
          </p:txBody>
        </p:sp>
        <p:sp>
          <p:nvSpPr>
            <p:cNvPr id="71" name="Line 41"/>
            <p:cNvSpPr>
              <a:spLocks noChangeShapeType="1"/>
            </p:cNvSpPr>
            <p:nvPr/>
          </p:nvSpPr>
          <p:spPr bwMode="auto">
            <a:xfrm>
              <a:off x="6934200" y="4821620"/>
              <a:ext cx="3046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21873" name="Straight Connector 121872"/>
            <p:cNvCxnSpPr/>
            <p:nvPr/>
          </p:nvCxnSpPr>
          <p:spPr bwMode="auto">
            <a:xfrm>
              <a:off x="5464455" y="2133600"/>
              <a:ext cx="0" cy="44767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1878" name="Straight Connector 121877"/>
            <p:cNvCxnSpPr/>
            <p:nvPr/>
          </p:nvCxnSpPr>
          <p:spPr bwMode="auto">
            <a:xfrm>
              <a:off x="7307885" y="4829860"/>
              <a:ext cx="488622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401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77354"/>
            <a:ext cx="92964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dirty="0">
                <a:latin typeface="Helvetica" charset="0"/>
              </a:rPr>
              <a:t>Ultra High Temperature </a:t>
            </a:r>
            <a:r>
              <a:rPr lang="en-US" sz="3200" b="1" dirty="0" smtClean="0">
                <a:latin typeface="Helvetica" charset="0"/>
              </a:rPr>
              <a:t>Combustion Furnace</a:t>
            </a:r>
            <a:endParaRPr lang="en-US" sz="3200" b="1" dirty="0">
              <a:latin typeface="Helvetica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09800" y="1447800"/>
            <a:ext cx="7772400" cy="495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2800" dirty="0">
              <a:latin typeface="Helvetica" charset="0"/>
            </a:endParaRPr>
          </a:p>
          <a:p>
            <a:pPr eaLnBrk="1" hangingPunct="1"/>
            <a:endParaRPr lang="en-US" sz="2800" dirty="0">
              <a:latin typeface="Helvetica" charset="0"/>
            </a:endParaRPr>
          </a:p>
          <a:p>
            <a:pPr eaLnBrk="1" hangingPunct="1"/>
            <a:endParaRPr lang="en-US" sz="2800" dirty="0">
              <a:latin typeface="Helvetica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3FAC3B-0678-4F4F-8D34-B9B0B7256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55477"/>
            <a:ext cx="5179017" cy="553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4200" y="1905000"/>
            <a:ext cx="510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0" dirty="0" smtClean="0"/>
              <a:t>Combustor </a:t>
            </a:r>
            <a:r>
              <a:rPr lang="en-US" sz="2400" i="0" dirty="0"/>
              <a:t>temperatures within the range of flame temperatures, </a:t>
            </a:r>
          </a:p>
          <a:p>
            <a:r>
              <a:rPr lang="en-US" sz="2400" i="0" dirty="0"/>
              <a:t>T</a:t>
            </a:r>
            <a:r>
              <a:rPr lang="en-US" sz="2400" i="0" baseline="-25000" dirty="0"/>
              <a:t>F </a:t>
            </a:r>
            <a:r>
              <a:rPr lang="en-US" sz="2400" i="0" dirty="0"/>
              <a:t>= 1300</a:t>
            </a:r>
            <a:r>
              <a:rPr lang="en-US" sz="2400" i="0" kern="0" dirty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400" i="0" dirty="0"/>
              <a:t>C-1800</a:t>
            </a:r>
            <a:r>
              <a:rPr lang="en-US" sz="2400" i="0" kern="0" dirty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400" i="0" dirty="0" smtClean="0"/>
              <a:t>C</a:t>
            </a:r>
          </a:p>
          <a:p>
            <a:endParaRPr lang="en-US" sz="2400" i="0" dirty="0"/>
          </a:p>
          <a:p>
            <a:r>
              <a:rPr lang="en-US" sz="2400" i="0" dirty="0" smtClean="0"/>
              <a:t>Run combustor at temperatures:</a:t>
            </a:r>
            <a:endParaRPr lang="en-US" altLang="en-US" sz="2400" i="0" dirty="0">
              <a:latin typeface="Helvetica" pitchFamily="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i="0" dirty="0" smtClean="0">
                <a:latin typeface="Helvetica" pitchFamily="2" charset="0"/>
              </a:rPr>
              <a:t>750</a:t>
            </a:r>
            <a:r>
              <a:rPr lang="en-US" sz="2400" i="0" kern="0" dirty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400" i="0" dirty="0" smtClean="0"/>
              <a:t>C</a:t>
            </a:r>
            <a:endParaRPr lang="en-US" altLang="en-US" sz="2400" i="0" dirty="0" smtClean="0">
              <a:latin typeface="Helvetica" pitchFamily="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i="0" dirty="0" smtClean="0">
                <a:latin typeface="Helvetica" pitchFamily="2" charset="0"/>
              </a:rPr>
              <a:t>1000</a:t>
            </a:r>
            <a:r>
              <a:rPr lang="en-US" sz="2400" i="0" kern="0" dirty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400" i="0" dirty="0" smtClean="0"/>
              <a:t>C</a:t>
            </a:r>
            <a:endParaRPr lang="en-US" altLang="en-US" sz="2400" i="0" dirty="0" smtClean="0">
              <a:latin typeface="Helvetica" pitchFamily="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i="0" dirty="0" smtClean="0">
                <a:latin typeface="Helvetica" pitchFamily="2" charset="0"/>
              </a:rPr>
              <a:t>1250</a:t>
            </a:r>
            <a:r>
              <a:rPr lang="en-US" sz="2400" i="0" kern="0" dirty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400" i="0" dirty="0" smtClean="0"/>
              <a:t>C</a:t>
            </a:r>
            <a:endParaRPr lang="en-US" altLang="en-US" sz="2400" i="0" dirty="0" smtClean="0">
              <a:latin typeface="Helvetica" pitchFamily="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400" i="0" dirty="0" smtClean="0">
                <a:latin typeface="Helvetica" pitchFamily="2" charset="0"/>
              </a:rPr>
              <a:t>150</a:t>
            </a:r>
            <a:r>
              <a:rPr lang="en-US" sz="2400" i="0" dirty="0" smtClean="0"/>
              <a:t>0</a:t>
            </a:r>
            <a:r>
              <a:rPr lang="en-US" sz="2400" i="0" kern="0" dirty="0">
                <a:latin typeface="Calibri" panose="020F0502020204030204" pitchFamily="34" charset="0"/>
                <a:cs typeface="Calibri" panose="020F0502020204030204" pitchFamily="34" charset="0"/>
              </a:rPr>
              <a:t>⁰</a:t>
            </a:r>
            <a:r>
              <a:rPr lang="en-US" sz="2400" i="0" dirty="0" smtClean="0"/>
              <a:t>C</a:t>
            </a:r>
            <a:endParaRPr lang="en-US" altLang="en-US" sz="2400" i="0" dirty="0">
              <a:latin typeface="Helvetic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63840" y="311662"/>
            <a:ext cx="106327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0" dirty="0"/>
              <a:t>Spectral Regions for Combustion </a:t>
            </a:r>
            <a:r>
              <a:rPr lang="en-US" sz="3200" i="0" dirty="0" smtClean="0"/>
              <a:t>Gases: Method </a:t>
            </a:r>
            <a:endParaRPr lang="en-US" sz="3200" i="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04800" y="1029812"/>
            <a:ext cx="11734800" cy="5740677"/>
            <a:chOff x="304800" y="1029812"/>
            <a:chExt cx="11734800" cy="5740677"/>
          </a:xfrm>
        </p:grpSpPr>
        <p:grpSp>
          <p:nvGrpSpPr>
            <p:cNvPr id="20" name="Group 19"/>
            <p:cNvGrpSpPr/>
            <p:nvPr/>
          </p:nvGrpSpPr>
          <p:grpSpPr>
            <a:xfrm>
              <a:off x="627220" y="1029812"/>
              <a:ext cx="11049000" cy="5540622"/>
              <a:chOff x="242574" y="965430"/>
              <a:chExt cx="8762999" cy="6252307"/>
            </a:xfrm>
          </p:grpSpPr>
          <p:pic>
            <p:nvPicPr>
              <p:cNvPr id="3" name="Picture 2"/>
              <p:cNvPicPr/>
              <p:nvPr/>
            </p:nvPicPr>
            <p:blipFill rotWithShape="1">
              <a:blip r:embed="rId3"/>
              <a:srcRect l="10374" t="4749" r="2267" b="14546"/>
              <a:stretch/>
            </p:blipFill>
            <p:spPr bwMode="auto">
              <a:xfrm>
                <a:off x="242574" y="979082"/>
                <a:ext cx="8762999" cy="623865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762121" y="965430"/>
                <a:ext cx="641305" cy="5758606"/>
                <a:chOff x="762121" y="990425"/>
                <a:chExt cx="641305" cy="5758606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762121" y="990425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CO</a:t>
                  </a:r>
                  <a:endParaRPr lang="en-US" i="0" baseline="-25000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762121" y="2427523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NO</a:t>
                  </a:r>
                  <a:r>
                    <a:rPr lang="en-US" i="0" baseline="-25000" dirty="0"/>
                    <a:t>2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762121" y="1362296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CO</a:t>
                  </a:r>
                  <a:r>
                    <a:rPr lang="en-US" i="0" baseline="-25000" dirty="0"/>
                    <a:t>2</a:t>
                  </a: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762121" y="2089739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NO</a:t>
                  </a: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762121" y="1720413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HCN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762121" y="3119558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SO</a:t>
                  </a:r>
                  <a:r>
                    <a:rPr lang="en-US" i="0" baseline="-25000" dirty="0"/>
                    <a:t>2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762121" y="2783237"/>
                  <a:ext cx="547695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N</a:t>
                  </a:r>
                  <a:r>
                    <a:rPr lang="en-US" i="0" baseline="-25000" dirty="0"/>
                    <a:t>2</a:t>
                  </a:r>
                  <a:r>
                    <a:rPr lang="en-US" i="0" dirty="0"/>
                    <a:t>O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762121" y="3474057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COS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762121" y="4182780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H</a:t>
                  </a:r>
                  <a:r>
                    <a:rPr lang="en-US" i="0" baseline="-25000" dirty="0"/>
                    <a:t>2</a:t>
                  </a:r>
                  <a:r>
                    <a:rPr lang="en-US" i="0" dirty="0"/>
                    <a:t>O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62121" y="3823595"/>
                  <a:ext cx="53260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CS</a:t>
                  </a:r>
                  <a:r>
                    <a:rPr lang="en-US" i="0" baseline="-25000" dirty="0"/>
                    <a:t>2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762121" y="4897833"/>
                  <a:ext cx="641305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</a:t>
                  </a:r>
                  <a:r>
                    <a:rPr lang="en-US" i="0" baseline="-25000" dirty="0"/>
                    <a:t>2</a:t>
                  </a:r>
                  <a:r>
                    <a:rPr lang="en-US" i="0" dirty="0"/>
                    <a:t>H</a:t>
                  </a:r>
                  <a:r>
                    <a:rPr lang="en-US" i="0" baseline="-25000" dirty="0"/>
                    <a:t>2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62121" y="4537535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CH</a:t>
                  </a:r>
                  <a:r>
                    <a:rPr lang="en-US" i="0" baseline="-25000" dirty="0"/>
                    <a:t>4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762121" y="5587736"/>
                  <a:ext cx="641305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</a:t>
                  </a:r>
                  <a:r>
                    <a:rPr lang="en-US" i="0" baseline="-25000" dirty="0"/>
                    <a:t>2</a:t>
                  </a:r>
                  <a:r>
                    <a:rPr lang="en-US" i="0" dirty="0"/>
                    <a:t>H</a:t>
                  </a:r>
                  <a:r>
                    <a:rPr lang="en-US" i="0" baseline="-25000" dirty="0"/>
                    <a:t>6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62121" y="5258942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</a:t>
                  </a:r>
                  <a:r>
                    <a:rPr lang="en-US" i="0" baseline="-25000" dirty="0"/>
                    <a:t>2</a:t>
                  </a:r>
                  <a:r>
                    <a:rPr lang="en-US" i="0" dirty="0"/>
                    <a:t>H</a:t>
                  </a:r>
                  <a:r>
                    <a:rPr lang="en-US" i="0" baseline="-25000" dirty="0"/>
                    <a:t>4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62121" y="5956400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</a:t>
                  </a:r>
                  <a:r>
                    <a:rPr lang="en-US" i="0" baseline="-25000" dirty="0"/>
                    <a:t>3</a:t>
                  </a:r>
                  <a:r>
                    <a:rPr lang="en-US" i="0" dirty="0"/>
                    <a:t>H</a:t>
                  </a:r>
                  <a:r>
                    <a:rPr lang="en-US" i="0" baseline="-25000" dirty="0"/>
                    <a:t>8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62121" y="6348922"/>
                  <a:ext cx="569387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i="0" dirty="0"/>
                    <a:t>C</a:t>
                  </a:r>
                  <a:r>
                    <a:rPr lang="en-US" i="0" baseline="-25000" dirty="0"/>
                    <a:t>6</a:t>
                  </a:r>
                  <a:r>
                    <a:rPr lang="en-US" i="0" dirty="0"/>
                    <a:t>H</a:t>
                  </a:r>
                  <a:r>
                    <a:rPr lang="en-US" i="0" baseline="-25000" dirty="0"/>
                    <a:t>5</a:t>
                  </a:r>
                  <a:r>
                    <a:rPr lang="en-US" i="0" dirty="0"/>
                    <a:t>OH</a:t>
                  </a: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304800" y="6370379"/>
              <a:ext cx="117348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0" dirty="0" smtClean="0"/>
                <a:t>Wavenumbers  (cm</a:t>
              </a:r>
              <a:r>
                <a:rPr lang="en-US" i="0" baseline="30000" dirty="0" smtClean="0"/>
                <a:t>-1</a:t>
              </a:r>
              <a:r>
                <a:rPr lang="en-US" i="0" dirty="0" smtClean="0"/>
                <a:t>)</a:t>
              </a:r>
              <a:endParaRPr lang="en-US" i="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1000" y="1041806"/>
              <a:ext cx="492443" cy="5358994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i="0" dirty="0" smtClean="0"/>
                <a:t>Absorbance</a:t>
              </a:r>
              <a:endParaRPr lang="en-US" i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81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400" b="1" i="0" u="none" strike="noStrike" cap="none" normalizeH="0" baseline="0">
            <a:ln>
              <a:noFill/>
            </a:ln>
            <a:solidFill>
              <a:srgbClr val="333399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400" b="1" i="0" u="none" strike="noStrike" cap="none" normalizeH="0" baseline="0">
            <a:ln>
              <a:noFill/>
            </a:ln>
            <a:solidFill>
              <a:srgbClr val="333399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61232</TotalTime>
  <Words>1478</Words>
  <Application>Microsoft Office PowerPoint</Application>
  <PresentationFormat>Widescreen</PresentationFormat>
  <Paragraphs>342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Book Antiqua</vt:lpstr>
      <vt:lpstr>Calibri</vt:lpstr>
      <vt:lpstr>Helvetica</vt:lpstr>
      <vt:lpstr>Symbol</vt:lpstr>
      <vt:lpstr>Times</vt:lpstr>
      <vt:lpstr>Wingdings</vt:lpstr>
      <vt:lpstr>Blank Presentation</vt:lpstr>
      <vt:lpstr>Measuring toxic potency of smoke over a range of fire stages using milligram samples</vt:lpstr>
      <vt:lpstr>PowerPoint Presentation</vt:lpstr>
      <vt:lpstr>PowerPoint Presentation</vt:lpstr>
      <vt:lpstr>PowerPoint Presentation</vt:lpstr>
      <vt:lpstr> </vt:lpstr>
      <vt:lpstr>PowerPoint Presentation</vt:lpstr>
      <vt:lpstr>Schematic MCC-Φ-FTIR</vt:lpstr>
      <vt:lpstr>Ultra High Temperature Combustion Furnace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Yields of CO2 and Water at 1500⁰C Relative to Theoretical Yield in Excess Oxygen (Φ= 0.5)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Future Work </vt:lpstr>
    </vt:vector>
  </TitlesOfParts>
  <Company>Federal Aviation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Toxic Potency Of Smoke Over A Range Of Fire Stages Using Mg Samples</dc:title>
  <dc:creator>Louise Speitel</dc:creator>
  <cp:keywords>FTIR;MCC-PHI;MCC;Combustion Gases;Equivalence Ratio</cp:keywords>
  <cp:lastModifiedBy>Speitel, Louise (FAA)</cp:lastModifiedBy>
  <cp:revision>463</cp:revision>
  <cp:lastPrinted>2019-10-28T23:56:13Z</cp:lastPrinted>
  <dcterms:created xsi:type="dcterms:W3CDTF">2019-05-17T14:25:47Z</dcterms:created>
  <dcterms:modified xsi:type="dcterms:W3CDTF">2019-10-29T00:26:18Z</dcterms:modified>
</cp:coreProperties>
</file>