
<file path=[Content_Types].xml><?xml version="1.0" encoding="utf-8"?>
<Types xmlns="http://schemas.openxmlformats.org/package/2006/content-types">
  <Default Extension="png" ContentType="image/png"/>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handoutMasterIdLst>
    <p:handoutMasterId r:id="rId54"/>
  </p:handoutMasterIdLst>
  <p:sldIdLst>
    <p:sldId id="256" r:id="rId2"/>
    <p:sldId id="278" r:id="rId3"/>
    <p:sldId id="279" r:id="rId4"/>
    <p:sldId id="472" r:id="rId5"/>
    <p:sldId id="280" r:id="rId6"/>
    <p:sldId id="282" r:id="rId7"/>
    <p:sldId id="283" r:id="rId8"/>
    <p:sldId id="284" r:id="rId9"/>
    <p:sldId id="281" r:id="rId10"/>
    <p:sldId id="372" r:id="rId11"/>
    <p:sldId id="276" r:id="rId12"/>
    <p:sldId id="285" r:id="rId13"/>
    <p:sldId id="259" r:id="rId14"/>
    <p:sldId id="286" r:id="rId15"/>
    <p:sldId id="304" r:id="rId16"/>
    <p:sldId id="263" r:id="rId17"/>
    <p:sldId id="264" r:id="rId18"/>
    <p:sldId id="277" r:id="rId19"/>
    <p:sldId id="260" r:id="rId20"/>
    <p:sldId id="287" r:id="rId21"/>
    <p:sldId id="267" r:id="rId22"/>
    <p:sldId id="268" r:id="rId23"/>
    <p:sldId id="269" r:id="rId24"/>
    <p:sldId id="288" r:id="rId25"/>
    <p:sldId id="262" r:id="rId26"/>
    <p:sldId id="271" r:id="rId27"/>
    <p:sldId id="273" r:id="rId28"/>
    <p:sldId id="295" r:id="rId29"/>
    <p:sldId id="296" r:id="rId30"/>
    <p:sldId id="308" r:id="rId31"/>
    <p:sldId id="292" r:id="rId32"/>
    <p:sldId id="293" r:id="rId33"/>
    <p:sldId id="309" r:id="rId34"/>
    <p:sldId id="294" r:id="rId35"/>
    <p:sldId id="299" r:id="rId36"/>
    <p:sldId id="301" r:id="rId37"/>
    <p:sldId id="302" r:id="rId38"/>
    <p:sldId id="297" r:id="rId39"/>
    <p:sldId id="298" r:id="rId40"/>
    <p:sldId id="289" r:id="rId41"/>
    <p:sldId id="373" r:id="rId42"/>
    <p:sldId id="307" r:id="rId43"/>
    <p:sldId id="305" r:id="rId44"/>
    <p:sldId id="306" r:id="rId45"/>
    <p:sldId id="275" r:id="rId46"/>
    <p:sldId id="471" r:id="rId47"/>
    <p:sldId id="352" r:id="rId48"/>
    <p:sldId id="459" r:id="rId49"/>
    <p:sldId id="451" r:id="rId50"/>
    <p:sldId id="290" r:id="rId51"/>
    <p:sldId id="47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74" autoAdjust="0"/>
  </p:normalViewPr>
  <p:slideViewPr>
    <p:cSldViewPr snapToGrid="0" snapToObjects="1">
      <p:cViewPr varScale="1">
        <p:scale>
          <a:sx n="97" d="100"/>
          <a:sy n="97" d="100"/>
        </p:scale>
        <p:origin x="57" y="2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106164-866F-DD45-8261-65B4C4467983}" type="datetimeFigureOut">
              <a:rPr lang="en-US" smtClean="0"/>
              <a:t>10/29/2019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69464C-16D0-7B4A-9206-A8B760A5B2DB}" type="slidenum">
              <a:rPr lang="en-US" smtClean="0"/>
              <a:t>‹#›</a:t>
            </a:fld>
            <a:endParaRPr lang="en-US"/>
          </a:p>
        </p:txBody>
      </p:sp>
    </p:spTree>
    <p:extLst>
      <p:ext uri="{BB962C8B-B14F-4D97-AF65-F5344CB8AC3E}">
        <p14:creationId xmlns:p14="http://schemas.microsoft.com/office/powerpoint/2010/main" val="22651182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4431B-2FD5-B443-AC8E-9775F282396F}" type="datetimeFigureOut">
              <a:rPr lang="en-US" smtClean="0"/>
              <a:t>10/29/2019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9C8202-3BF9-1C4F-9DC7-5044FA5953D7}" type="slidenum">
              <a:rPr lang="en-US" smtClean="0"/>
              <a:t>‹#›</a:t>
            </a:fld>
            <a:endParaRPr lang="en-US"/>
          </a:p>
        </p:txBody>
      </p:sp>
    </p:spTree>
    <p:extLst>
      <p:ext uri="{BB962C8B-B14F-4D97-AF65-F5344CB8AC3E}">
        <p14:creationId xmlns:p14="http://schemas.microsoft.com/office/powerpoint/2010/main" val="944479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2D8C7-DE39-4FD4-BCA1-6E7F4B8230D7}" type="slidenum">
              <a:rPr lang="en-US" smtClean="0"/>
              <a:pPr/>
              <a:t>10</a:t>
            </a:fld>
            <a:endParaRPr lang="en-US"/>
          </a:p>
        </p:txBody>
      </p:sp>
    </p:spTree>
    <p:extLst>
      <p:ext uri="{BB962C8B-B14F-4D97-AF65-F5344CB8AC3E}">
        <p14:creationId xmlns:p14="http://schemas.microsoft.com/office/powerpoint/2010/main" val="246281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2D8C7-DE39-4FD4-BCA1-6E7F4B8230D7}" type="slidenum">
              <a:rPr lang="en-US" smtClean="0"/>
              <a:pPr/>
              <a:t>11</a:t>
            </a:fld>
            <a:endParaRPr lang="en-US"/>
          </a:p>
        </p:txBody>
      </p:sp>
    </p:spTree>
    <p:extLst>
      <p:ext uri="{BB962C8B-B14F-4D97-AF65-F5344CB8AC3E}">
        <p14:creationId xmlns:p14="http://schemas.microsoft.com/office/powerpoint/2010/main" val="100250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2D8C7-DE39-4FD4-BCA1-6E7F4B8230D7}" type="slidenum">
              <a:rPr lang="en-US" smtClean="0"/>
              <a:pPr/>
              <a:t>41</a:t>
            </a:fld>
            <a:endParaRPr lang="en-US"/>
          </a:p>
        </p:txBody>
      </p:sp>
    </p:spTree>
    <p:extLst>
      <p:ext uri="{BB962C8B-B14F-4D97-AF65-F5344CB8AC3E}">
        <p14:creationId xmlns:p14="http://schemas.microsoft.com/office/powerpoint/2010/main" val="246281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phosphorous, </a:t>
            </a:r>
            <a:r>
              <a:rPr lang="en-US" dirty="0" err="1"/>
              <a:t>q’crit</a:t>
            </a:r>
            <a:r>
              <a:rPr lang="en-US" dirty="0"/>
              <a:t> is independent</a:t>
            </a:r>
            <a:r>
              <a:rPr lang="en-US" baseline="0" dirty="0"/>
              <a:t> of loading </a:t>
            </a:r>
          </a:p>
          <a:p>
            <a:r>
              <a:rPr lang="en-US" baseline="0" dirty="0"/>
              <a:t>For Bromine, we may see up to a 40% increase in </a:t>
            </a:r>
            <a:r>
              <a:rPr lang="en-US" baseline="0" dirty="0" err="1"/>
              <a:t>Q’crit</a:t>
            </a:r>
            <a:r>
              <a:rPr lang="en-US" baseline="0" dirty="0"/>
              <a:t> from higher to lower loading, but we cannot say that this trend is statistically significant. Moving forward, it will be important to model burning behavior of this system to see sensitivity of flame spread rate, increase in MLR to this value</a:t>
            </a:r>
          </a:p>
          <a:p>
            <a:r>
              <a:rPr lang="en-US" baseline="0" dirty="0"/>
              <a:t>For brominated samples, visual flame heights were not significantly different between different FR loadings:</a:t>
            </a:r>
          </a:p>
          <a:p>
            <a:r>
              <a:rPr lang="en-US" baseline="0" dirty="0"/>
              <a:t>Less than a factor of two difference between samples at the same energy release rate. Predictions of flame height as a function of  energy release rate would be within 40% of one another using a single curve for all data vs. individual expressions for samples of either loading. </a:t>
            </a:r>
          </a:p>
          <a:p>
            <a:endParaRPr lang="en-US" baseline="0" dirty="0"/>
          </a:p>
          <a:p>
            <a:r>
              <a:rPr lang="en-US" baseline="0" dirty="0"/>
              <a:t>So what is putting these out? Less than a factor of two difference in flame height/critical energy release for sustained flaming of bromine samples but that’s close to the uncertainty in measurements so it’s difficult to say for sure.</a:t>
            </a:r>
          </a:p>
          <a:p>
            <a:endParaRPr lang="en-US" baseline="0" dirty="0"/>
          </a:p>
          <a:p>
            <a:r>
              <a:rPr lang="en-US" baseline="0" dirty="0" err="1"/>
              <a:t>Q’crit</a:t>
            </a:r>
            <a:r>
              <a:rPr lang="en-US" baseline="0" dirty="0"/>
              <a:t> is definitely not affected for phosphorous based samples. These self extinguish due to the production of a thin, flaky char layer across the surface of the sample. Slowly, this layer develops and flames continue to burn only in cracks in this char or in small pockets that remain stable long after extinction across the majority of the sample’s surface. Removal of this flaky char layer (which is not difficult to do) allows for sustained, stronger flaming.</a:t>
            </a:r>
          </a:p>
          <a:p>
            <a:endParaRPr lang="en-US" baseline="0" dirty="0"/>
          </a:p>
          <a:p>
            <a:r>
              <a:rPr lang="en-US" baseline="0" dirty="0"/>
              <a:t>Brominated samples extinguish suddenly, much quicker despite an otherwise strong flame. First we see destabilization of the flame at it’s base, flickering, detachment of the base of the flame, vertical flickering, and final complete extinction. Two possibilities</a:t>
            </a:r>
          </a:p>
          <a:p>
            <a:r>
              <a:rPr lang="en-US" baseline="0" dirty="0"/>
              <a:t>We measure total flame heat flux to the surface of a water cooled gauge, not the sample itself. This value doesn’t vary until the flame is out entirely, but a residual glass/glass matrix layer is left at the front surface of the sample as it burns. Heat transfer through this layer may be limited thus energy transfer to the virgin material behind this glass matrix may be lower than that measured by the gauge.</a:t>
            </a:r>
          </a:p>
          <a:p>
            <a:endParaRPr lang="en-US" baseline="0" dirty="0"/>
          </a:p>
          <a:p>
            <a:r>
              <a:rPr lang="en-US" baseline="0" dirty="0"/>
              <a:t>Additionally, energy release rate at extinction is approximately 2x higher than that at ignition. This difference indicates that the heat of combustion or the chemical composition of the gaseous volatiles has changed later in the test as the sample has been burning for a while, is heated more </a:t>
            </a:r>
            <a:r>
              <a:rPr lang="en-US" baseline="0" dirty="0" err="1"/>
              <a:t>indepth</a:t>
            </a:r>
            <a:r>
              <a:rPr lang="en-US" baseline="0" dirty="0"/>
              <a:t>. This suggests extinction, more so than ignition, is </a:t>
            </a:r>
            <a:r>
              <a:rPr lang="en-US" baseline="0" dirty="0" err="1"/>
              <a:t>goverened</a:t>
            </a:r>
            <a:r>
              <a:rPr lang="en-US" baseline="0" dirty="0"/>
              <a:t> by gas phase affects/the presence of this flame retardant.</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46</a:t>
            </a:fld>
            <a:endParaRPr lang="en-US"/>
          </a:p>
        </p:txBody>
      </p:sp>
    </p:spTree>
    <p:extLst>
      <p:ext uri="{BB962C8B-B14F-4D97-AF65-F5344CB8AC3E}">
        <p14:creationId xmlns:p14="http://schemas.microsoft.com/office/powerpoint/2010/main" val="193919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phosphorous, </a:t>
            </a:r>
            <a:r>
              <a:rPr lang="en-US" dirty="0" err="1"/>
              <a:t>q’crit</a:t>
            </a:r>
            <a:r>
              <a:rPr lang="en-US" dirty="0"/>
              <a:t> is independent</a:t>
            </a:r>
            <a:r>
              <a:rPr lang="en-US" baseline="0" dirty="0"/>
              <a:t> of loading </a:t>
            </a:r>
          </a:p>
          <a:p>
            <a:r>
              <a:rPr lang="en-US" baseline="0" dirty="0"/>
              <a:t>For Bromine, we may see up to a 40% increase in </a:t>
            </a:r>
            <a:r>
              <a:rPr lang="en-US" baseline="0" dirty="0" err="1"/>
              <a:t>Q’crit</a:t>
            </a:r>
            <a:r>
              <a:rPr lang="en-US" baseline="0" dirty="0"/>
              <a:t> from higher to lower loading, but we cannot say that this trend is statistically significant. Moving forward, it will be important to model burning behavior of this system to see sensitivity of flame spread rate, increase in MLR to this value</a:t>
            </a:r>
          </a:p>
          <a:p>
            <a:r>
              <a:rPr lang="en-US" baseline="0" dirty="0"/>
              <a:t>For brominated samples, visual flame heights were not significantly different between different FR loadings:</a:t>
            </a:r>
          </a:p>
          <a:p>
            <a:r>
              <a:rPr lang="en-US" baseline="0" dirty="0"/>
              <a:t>Less than a factor of two difference between samples at the same energy release rate. Predictions of flame height as a function of  energy release rate would be within 40% of one another using a single curve for all data vs. individual expressions for samples of either loading. </a:t>
            </a:r>
          </a:p>
          <a:p>
            <a:endParaRPr lang="en-US" baseline="0" dirty="0"/>
          </a:p>
          <a:p>
            <a:r>
              <a:rPr lang="en-US" baseline="0" dirty="0"/>
              <a:t>So what is putting these out? Less than a factor of two difference in flame height/critical energy release for sustained flaming of bromine samples but that’s close to the uncertainty in measurements so it’s difficult to say for sure.</a:t>
            </a:r>
          </a:p>
          <a:p>
            <a:endParaRPr lang="en-US" baseline="0" dirty="0"/>
          </a:p>
          <a:p>
            <a:r>
              <a:rPr lang="en-US" baseline="0" dirty="0" err="1"/>
              <a:t>Q’crit</a:t>
            </a:r>
            <a:r>
              <a:rPr lang="en-US" baseline="0" dirty="0"/>
              <a:t> is definitely not affected for phosphorous based samples. These self extinguish due to the production of a thin, flaky char layer across the surface of the sample. Slowly, this layer develops and flames continue to burn only in cracks in this char or in small pockets that remain stable long after extinction across the majority of the sample’s surface. Removal of this flaky char layer (which is not difficult to do) allows for sustained, stronger flaming.</a:t>
            </a:r>
          </a:p>
          <a:p>
            <a:endParaRPr lang="en-US" baseline="0" dirty="0"/>
          </a:p>
          <a:p>
            <a:r>
              <a:rPr lang="en-US" baseline="0" dirty="0"/>
              <a:t>Brominated samples extinguish suddenly, much quicker despite an otherwise strong flame. First we see destabilization of the flame at it’s base, flickering, detachment of the base of the flame, vertical flickering, and final complete extinction. Two possibilities</a:t>
            </a:r>
          </a:p>
          <a:p>
            <a:r>
              <a:rPr lang="en-US" baseline="0" dirty="0"/>
              <a:t>We measure total flame heat flux to the surface of a water cooled gauge, not the sample itself. This value doesn’t vary until the flame is out entirely, but a residual glass/glass matrix layer is left at the front surface of the sample as it burns. Heat transfer through this layer may be limited thus energy transfer to the virgin material behind this glass matrix may be lower than that measured by the gauge.</a:t>
            </a:r>
          </a:p>
          <a:p>
            <a:endParaRPr lang="en-US" baseline="0" dirty="0"/>
          </a:p>
          <a:p>
            <a:r>
              <a:rPr lang="en-US" baseline="0" dirty="0"/>
              <a:t>Additionally, energy release rate at extinction is approximately 2x higher than that at ignition. This difference indicates that the heat of combustion or the chemical composition of the gaseous volatiles has changed later in the test as the sample has been burning for a while, is heated more </a:t>
            </a:r>
            <a:r>
              <a:rPr lang="en-US" baseline="0" dirty="0" err="1"/>
              <a:t>indepth</a:t>
            </a:r>
            <a:r>
              <a:rPr lang="en-US" baseline="0" dirty="0"/>
              <a:t>. This suggests extinction, more so than ignition, is </a:t>
            </a:r>
            <a:r>
              <a:rPr lang="en-US" baseline="0" dirty="0" err="1"/>
              <a:t>goverened</a:t>
            </a:r>
            <a:r>
              <a:rPr lang="en-US" baseline="0" dirty="0"/>
              <a:t> by gas phase affects/the presence of this flame retardant.</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47</a:t>
            </a:fld>
            <a:endParaRPr lang="en-US"/>
          </a:p>
        </p:txBody>
      </p:sp>
    </p:spTree>
    <p:extLst>
      <p:ext uri="{BB962C8B-B14F-4D97-AF65-F5344CB8AC3E}">
        <p14:creationId xmlns:p14="http://schemas.microsoft.com/office/powerpoint/2010/main" val="324335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phosphorous, </a:t>
            </a:r>
            <a:r>
              <a:rPr lang="en-US" dirty="0" err="1"/>
              <a:t>q’crit</a:t>
            </a:r>
            <a:r>
              <a:rPr lang="en-US" dirty="0"/>
              <a:t> is independent</a:t>
            </a:r>
            <a:r>
              <a:rPr lang="en-US" baseline="0" dirty="0"/>
              <a:t> of loading </a:t>
            </a:r>
          </a:p>
          <a:p>
            <a:r>
              <a:rPr lang="en-US" baseline="0" dirty="0"/>
              <a:t>For Bromine, we may see up to a 40% increase in </a:t>
            </a:r>
            <a:r>
              <a:rPr lang="en-US" baseline="0" dirty="0" err="1"/>
              <a:t>Q’crit</a:t>
            </a:r>
            <a:r>
              <a:rPr lang="en-US" baseline="0" dirty="0"/>
              <a:t> from higher to lower loading, but we cannot say that this trend is statistically significant. Moving forward, it will be important to model burning behavior of this system to see sensitivity of flame spread rate, increase in MLR to this value</a:t>
            </a:r>
          </a:p>
          <a:p>
            <a:r>
              <a:rPr lang="en-US" baseline="0" dirty="0"/>
              <a:t>For brominated samples, visual flame heights were not significantly different between different FR loadings:</a:t>
            </a:r>
          </a:p>
          <a:p>
            <a:r>
              <a:rPr lang="en-US" baseline="0" dirty="0"/>
              <a:t>Less than a factor of two difference between samples at the same energy release rate. Predictions of flame height as a function of  energy release rate would be within 40% of one another using a single curve for all data vs. individual expressions for samples of either loading. </a:t>
            </a:r>
          </a:p>
          <a:p>
            <a:endParaRPr lang="en-US" baseline="0" dirty="0"/>
          </a:p>
          <a:p>
            <a:r>
              <a:rPr lang="en-US" baseline="0" dirty="0"/>
              <a:t>So what is putting these out? Less than a factor of two difference in flame height/critical energy release for sustained flaming of bromine samples but that’s close to the uncertainty in measurements so it’s difficult to say for sure.</a:t>
            </a:r>
          </a:p>
          <a:p>
            <a:endParaRPr lang="en-US" baseline="0" dirty="0"/>
          </a:p>
          <a:p>
            <a:r>
              <a:rPr lang="en-US" baseline="0" dirty="0" err="1"/>
              <a:t>Q’crit</a:t>
            </a:r>
            <a:r>
              <a:rPr lang="en-US" baseline="0" dirty="0"/>
              <a:t> is definitely not affected for phosphorous based samples. These self extinguish due to the production of a thin, flaky char layer across the surface of the sample. Slowly, this layer develops and flames continue to burn only in cracks in this char or in small pockets that remain stable long after extinction across the majority of the sample’s surface. Removal of this flaky char layer (which is not difficult to do) allows for sustained, stronger flaming.</a:t>
            </a:r>
          </a:p>
          <a:p>
            <a:endParaRPr lang="en-US" baseline="0" dirty="0"/>
          </a:p>
          <a:p>
            <a:r>
              <a:rPr lang="en-US" baseline="0" dirty="0"/>
              <a:t>Brominated samples extinguish suddenly, much quicker despite an otherwise strong flame. First we see destabilization of the flame at it’s base, flickering, detachment of the base of the flame, vertical flickering, and final complete extinction. Two possibilities</a:t>
            </a:r>
          </a:p>
          <a:p>
            <a:r>
              <a:rPr lang="en-US" baseline="0" dirty="0"/>
              <a:t>We measure total flame heat flux to the surface of a water cooled gauge, not the sample itself. This value doesn’t vary until the flame is out entirely, but a residual glass/glass matrix layer is left at the front surface of the sample as it burns. Heat transfer through this layer may be limited thus energy transfer to the virgin material behind this glass matrix may be lower than that measured by the gauge.</a:t>
            </a:r>
          </a:p>
          <a:p>
            <a:endParaRPr lang="en-US" baseline="0" dirty="0"/>
          </a:p>
          <a:p>
            <a:r>
              <a:rPr lang="en-US" baseline="0" dirty="0"/>
              <a:t>Additionally, energy release rate at extinction is approximately 2x higher than that at ignition. This difference indicates that the heat of combustion or the chemical composition of the gaseous volatiles has changed later in the test as the sample has been burning for a while, is heated more </a:t>
            </a:r>
            <a:r>
              <a:rPr lang="en-US" baseline="0" dirty="0" err="1"/>
              <a:t>indepth</a:t>
            </a:r>
            <a:r>
              <a:rPr lang="en-US" baseline="0" dirty="0"/>
              <a:t>. This suggests extinction, more so than ignition, is </a:t>
            </a:r>
            <a:r>
              <a:rPr lang="en-US" baseline="0" dirty="0" err="1"/>
              <a:t>goverened</a:t>
            </a:r>
            <a:r>
              <a:rPr lang="en-US" baseline="0" dirty="0"/>
              <a:t> by gas phase affects/the presence of this flame retardant.</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48</a:t>
            </a:fld>
            <a:endParaRPr lang="en-US"/>
          </a:p>
        </p:txBody>
      </p:sp>
    </p:spTree>
    <p:extLst>
      <p:ext uri="{BB962C8B-B14F-4D97-AF65-F5344CB8AC3E}">
        <p14:creationId xmlns:p14="http://schemas.microsoft.com/office/powerpoint/2010/main" val="370063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2D8C7-DE39-4FD4-BCA1-6E7F4B8230D7}" type="slidenum">
              <a:rPr lang="en-US" smtClean="0"/>
              <a:pPr/>
              <a:t>49</a:t>
            </a:fld>
            <a:endParaRPr lang="en-US"/>
          </a:p>
        </p:txBody>
      </p:sp>
    </p:spTree>
    <p:extLst>
      <p:ext uri="{BB962C8B-B14F-4D97-AF65-F5344CB8AC3E}">
        <p14:creationId xmlns:p14="http://schemas.microsoft.com/office/powerpoint/2010/main" val="351587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57028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59450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306023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with o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
            <a:ext cx="8229600" cy="1143000"/>
          </a:xfrm>
        </p:spPr>
        <p:txBody>
          <a:bodyPr>
            <a:noAutofit/>
          </a:bodyPr>
          <a:lstStyle>
            <a:lvl1pPr>
              <a:defRPr sz="4000">
                <a:latin typeface="Levenim MT" pitchFamily="2" charset="-79"/>
                <a:cs typeface="Levenim MT" pitchFamily="2" charset="-79"/>
              </a:defRPr>
            </a:lvl1pPr>
          </a:lstStyle>
          <a:p>
            <a:r>
              <a:rPr lang="en-US" dirty="0"/>
              <a:t> Click to edit Title</a:t>
            </a:r>
          </a:p>
        </p:txBody>
      </p:sp>
      <p:sp>
        <p:nvSpPr>
          <p:cNvPr id="3" name="Content Placeholder 2"/>
          <p:cNvSpPr>
            <a:spLocks noGrp="1"/>
          </p:cNvSpPr>
          <p:nvPr>
            <p:ph idx="1" hasCustomPrompt="1"/>
          </p:nvPr>
        </p:nvSpPr>
        <p:spPr>
          <a:xfrm>
            <a:off x="2438400" y="1371600"/>
            <a:ext cx="6629400" cy="5029200"/>
          </a:xfrm>
        </p:spPr>
        <p:txBody>
          <a:bodyPr/>
          <a:lstStyle>
            <a:lvl1pPr>
              <a:defRPr baseline="0">
                <a:latin typeface="Levenim MT" pitchFamily="2" charset="-79"/>
                <a:cs typeface="Levenim MT" pitchFamily="2" charset="-79"/>
              </a:defRPr>
            </a:lvl1pPr>
            <a:lvl2pPr>
              <a:defRPr>
                <a:latin typeface="Levenim MT" pitchFamily="2" charset="-79"/>
                <a:cs typeface="Levenim MT" pitchFamily="2" charset="-79"/>
              </a:defRPr>
            </a:lvl2pPr>
            <a:lvl3pPr>
              <a:defRPr>
                <a:latin typeface="Levenim MT" pitchFamily="2" charset="-79"/>
                <a:cs typeface="Levenim MT" pitchFamily="2" charset="-79"/>
              </a:defRPr>
            </a:lvl3pPr>
            <a:lvl4pPr>
              <a:defRPr>
                <a:latin typeface="Levenim MT" pitchFamily="2" charset="-79"/>
                <a:cs typeface="Levenim MT" pitchFamily="2" charset="-79"/>
              </a:defRPr>
            </a:lvl4pPr>
            <a:lvl5pPr>
              <a:defRPr>
                <a:latin typeface="Levenim MT" pitchFamily="2" charset="-79"/>
                <a:cs typeface="Levenim MT" pitchFamily="2" charset="-79"/>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3" hasCustomPrompt="1"/>
          </p:nvPr>
        </p:nvSpPr>
        <p:spPr>
          <a:xfrm>
            <a:off x="0" y="1371600"/>
            <a:ext cx="2438400" cy="5029200"/>
          </a:xfrm>
        </p:spPr>
        <p:txBody>
          <a:bodyPr>
            <a:normAutofit/>
          </a:bodyPr>
          <a:lstStyle>
            <a:lvl1pPr>
              <a:buNone/>
              <a:defRPr sz="1200" baseline="0">
                <a:latin typeface="Levenim MT" pitchFamily="2" charset="-79"/>
                <a:cs typeface="Levenim MT" pitchFamily="2" charset="-79"/>
              </a:defRPr>
            </a:lvl1pPr>
            <a:lvl2pPr>
              <a:defRPr>
                <a:latin typeface="Levenim MT" pitchFamily="2" charset="-79"/>
                <a:cs typeface="Levenim MT" pitchFamily="2" charset="-79"/>
              </a:defRPr>
            </a:lvl2pPr>
            <a:lvl3pPr>
              <a:defRPr>
                <a:latin typeface="Levenim MT" pitchFamily="2" charset="-79"/>
                <a:cs typeface="Levenim MT" pitchFamily="2" charset="-79"/>
              </a:defRPr>
            </a:lvl3pPr>
            <a:lvl4pPr>
              <a:defRPr>
                <a:latin typeface="Levenim MT" pitchFamily="2" charset="-79"/>
                <a:cs typeface="Levenim MT" pitchFamily="2" charset="-79"/>
              </a:defRPr>
            </a:lvl4pPr>
            <a:lvl5pPr>
              <a:defRPr>
                <a:latin typeface="Levenim MT" pitchFamily="2" charset="-79"/>
                <a:cs typeface="Levenim MT" pitchFamily="2" charset="-79"/>
              </a:defRPr>
            </a:lvl5pPr>
          </a:lstStyle>
          <a:p>
            <a:pPr lvl="0"/>
            <a:r>
              <a:rPr lang="en-US" sz="1100" dirty="0"/>
              <a:t>Introduction</a:t>
            </a:r>
          </a:p>
          <a:p>
            <a:pPr lvl="0"/>
            <a:r>
              <a:rPr lang="en-US" sz="1100" dirty="0"/>
              <a:t>	Subsection 1</a:t>
            </a:r>
          </a:p>
          <a:p>
            <a:pPr lvl="0"/>
            <a:r>
              <a:rPr lang="en-US" sz="1100" dirty="0"/>
              <a:t>	Subsection 2</a:t>
            </a:r>
          </a:p>
          <a:p>
            <a:pPr lvl="0"/>
            <a:r>
              <a:rPr lang="en-US" sz="1100" dirty="0"/>
              <a:t>	Subsection 3</a:t>
            </a:r>
          </a:p>
          <a:p>
            <a:pPr lvl="0"/>
            <a:endParaRPr lang="en-US" sz="1100" dirty="0"/>
          </a:p>
          <a:p>
            <a:pPr lvl="0"/>
            <a:r>
              <a:rPr lang="en-US" sz="1100" dirty="0"/>
              <a:t>Section 1</a:t>
            </a:r>
          </a:p>
          <a:p>
            <a:pPr lvl="0"/>
            <a:r>
              <a:rPr lang="en-US" sz="1100" dirty="0"/>
              <a:t>	Subsection 1</a:t>
            </a:r>
          </a:p>
          <a:p>
            <a:pPr lvl="0"/>
            <a:r>
              <a:rPr lang="en-US" sz="1100" dirty="0"/>
              <a:t>	Subsection 2</a:t>
            </a:r>
          </a:p>
          <a:p>
            <a:pPr lvl="0"/>
            <a:r>
              <a:rPr lang="en-US" sz="1100" dirty="0"/>
              <a:t>	Subsection 3</a:t>
            </a:r>
          </a:p>
          <a:p>
            <a:pPr lvl="0"/>
            <a:endParaRPr lang="en-US" dirty="0"/>
          </a:p>
          <a:p>
            <a:pPr lvl="0"/>
            <a:r>
              <a:rPr lang="en-US" dirty="0"/>
              <a:t>Section 2</a:t>
            </a:r>
          </a:p>
          <a:p>
            <a:pPr lvl="0"/>
            <a:r>
              <a:rPr lang="en-US" sz="1100" dirty="0"/>
              <a:t>	Subsection 1</a:t>
            </a:r>
          </a:p>
          <a:p>
            <a:pPr lvl="0"/>
            <a:r>
              <a:rPr lang="en-US" sz="1100" dirty="0"/>
              <a:t>	Subsection 2</a:t>
            </a:r>
          </a:p>
          <a:p>
            <a:pPr lvl="0"/>
            <a:r>
              <a:rPr lang="en-US" sz="1100" dirty="0"/>
              <a:t>	Subsection 3</a:t>
            </a:r>
          </a:p>
          <a:p>
            <a:pPr lvl="0"/>
            <a:endParaRPr lang="en-US" dirty="0"/>
          </a:p>
          <a:p>
            <a:pPr lvl="0"/>
            <a:r>
              <a:rPr lang="en-US" dirty="0"/>
              <a:t>Section 3</a:t>
            </a:r>
          </a:p>
          <a:p>
            <a:pPr lvl="0"/>
            <a:r>
              <a:rPr lang="en-US" sz="1100" dirty="0"/>
              <a:t>	Subsection 1</a:t>
            </a:r>
          </a:p>
          <a:p>
            <a:pPr lvl="0"/>
            <a:r>
              <a:rPr lang="en-US" sz="1100" dirty="0"/>
              <a:t>	Subsection 2</a:t>
            </a:r>
          </a:p>
          <a:p>
            <a:pPr lvl="0"/>
            <a:endParaRPr lang="en-US" dirty="0"/>
          </a:p>
          <a:p>
            <a:pPr lvl="0"/>
            <a:r>
              <a:rPr lang="en-US" dirty="0"/>
              <a:t>Conclusions and Future Work</a:t>
            </a:r>
          </a:p>
        </p:txBody>
      </p:sp>
      <p:sp>
        <p:nvSpPr>
          <p:cNvPr id="5" name="Footer Placeholder 4"/>
          <p:cNvSpPr>
            <a:spLocks noGrp="1"/>
          </p:cNvSpPr>
          <p:nvPr>
            <p:ph type="ftr" sz="quarter" idx="11"/>
          </p:nvPr>
        </p:nvSpPr>
        <p:spPr>
          <a:xfrm>
            <a:off x="762000" y="6607908"/>
            <a:ext cx="4648200" cy="250092"/>
          </a:xfrm>
        </p:spPr>
        <p:txBody>
          <a:bodyPr/>
          <a:lstStyle>
            <a:lvl1pPr>
              <a:defRPr sz="1050" b="0">
                <a:solidFill>
                  <a:schemeClr val="tx1">
                    <a:lumMod val="75000"/>
                    <a:lumOff val="25000"/>
                  </a:schemeClr>
                </a:solidFill>
                <a:latin typeface="Arial" panose="020B0604020202020204" pitchFamily="34" charset="0"/>
                <a:cs typeface="Arial" panose="020B0604020202020204" pitchFamily="34" charset="0"/>
              </a:defRPr>
            </a:lvl1pPr>
          </a:lstStyle>
          <a:p>
            <a:r>
              <a:rPr lang="en-US"/>
              <a:t>Presentation/Conference Name</a:t>
            </a:r>
            <a:endParaRPr lang="en-US" dirty="0"/>
          </a:p>
        </p:txBody>
      </p:sp>
      <p:sp>
        <p:nvSpPr>
          <p:cNvPr id="6" name="Slide Number Placeholder 5"/>
          <p:cNvSpPr>
            <a:spLocks noGrp="1"/>
          </p:cNvSpPr>
          <p:nvPr>
            <p:ph type="sldNum" sz="quarter" idx="12"/>
          </p:nvPr>
        </p:nvSpPr>
        <p:spPr>
          <a:xfrm>
            <a:off x="-1954" y="6603895"/>
            <a:ext cx="763954" cy="250094"/>
          </a:xfrm>
        </p:spPr>
        <p:txBody>
          <a:bodyPr/>
          <a:lstStyle>
            <a:lvl1pPr algn="ctr">
              <a:defRPr sz="1050" b="0">
                <a:solidFill>
                  <a:schemeClr val="tx1">
                    <a:lumMod val="75000"/>
                    <a:lumOff val="25000"/>
                  </a:schemeClr>
                </a:solidFill>
                <a:latin typeface="Arial" panose="020B0604020202020204" pitchFamily="34" charset="0"/>
                <a:cs typeface="Arial" panose="020B0604020202020204" pitchFamily="34" charset="0"/>
              </a:defRPr>
            </a:lvl1pPr>
          </a:lstStyle>
          <a:p>
            <a:r>
              <a:rPr lang="en-US"/>
              <a:t>Slide </a:t>
            </a:r>
            <a:fld id="{86A2BEE4-D810-4DFA-998F-64296D93E7C6}" type="slidenum">
              <a:rPr lang="en-US" smtClean="0"/>
              <a:pPr/>
              <a:t>‹#›</a:t>
            </a:fld>
            <a:endParaRPr lang="en-US" dirty="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90092"/>
          <a:stretch/>
        </p:blipFill>
        <p:spPr>
          <a:xfrm>
            <a:off x="0" y="1249681"/>
            <a:ext cx="9144000" cy="45719"/>
          </a:xfrm>
          <a:prstGeom prst="rect">
            <a:avLst/>
          </a:prstGeom>
        </p:spPr>
      </p:pic>
    </p:spTree>
    <p:extLst>
      <p:ext uri="{BB962C8B-B14F-4D97-AF65-F5344CB8AC3E}">
        <p14:creationId xmlns:p14="http://schemas.microsoft.com/office/powerpoint/2010/main" val="141587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347710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39548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October 29, 2019</a:t>
            </a:r>
          </a:p>
        </p:txBody>
      </p:sp>
      <p:sp>
        <p:nvSpPr>
          <p:cNvPr id="6" name="Footer Placeholder 5"/>
          <p:cNvSpPr>
            <a:spLocks noGrp="1"/>
          </p:cNvSpPr>
          <p:nvPr>
            <p:ph type="ftr" sz="quarter" idx="11"/>
          </p:nvPr>
        </p:nvSpPr>
        <p:spPr/>
        <p:txBody>
          <a:bodyPr/>
          <a:lstStyle/>
          <a:p>
            <a:r>
              <a:rPr lang="en-US"/>
              <a:t>Automated Characterization</a:t>
            </a:r>
          </a:p>
        </p:txBody>
      </p:sp>
      <p:sp>
        <p:nvSpPr>
          <p:cNvPr id="7" name="Slide Number Placeholder 6"/>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367132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October 29, 2019</a:t>
            </a:r>
          </a:p>
        </p:txBody>
      </p:sp>
      <p:sp>
        <p:nvSpPr>
          <p:cNvPr id="8" name="Footer Placeholder 7"/>
          <p:cNvSpPr>
            <a:spLocks noGrp="1"/>
          </p:cNvSpPr>
          <p:nvPr>
            <p:ph type="ftr" sz="quarter" idx="11"/>
          </p:nvPr>
        </p:nvSpPr>
        <p:spPr/>
        <p:txBody>
          <a:bodyPr/>
          <a:lstStyle/>
          <a:p>
            <a:r>
              <a:rPr lang="en-US"/>
              <a:t>Automated Characterization</a:t>
            </a:r>
          </a:p>
        </p:txBody>
      </p:sp>
      <p:sp>
        <p:nvSpPr>
          <p:cNvPr id="9" name="Slide Number Placeholder 8"/>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208632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October 29, 2019</a:t>
            </a:r>
          </a:p>
        </p:txBody>
      </p:sp>
      <p:sp>
        <p:nvSpPr>
          <p:cNvPr id="4" name="Footer Placeholder 3"/>
          <p:cNvSpPr>
            <a:spLocks noGrp="1"/>
          </p:cNvSpPr>
          <p:nvPr>
            <p:ph type="ftr" sz="quarter" idx="11"/>
          </p:nvPr>
        </p:nvSpPr>
        <p:spPr/>
        <p:txBody>
          <a:bodyPr/>
          <a:lstStyle/>
          <a:p>
            <a:r>
              <a:rPr lang="en-US"/>
              <a:t>Automated Characterization</a:t>
            </a:r>
          </a:p>
        </p:txBody>
      </p:sp>
      <p:sp>
        <p:nvSpPr>
          <p:cNvPr id="5" name="Slide Number Placeholder 4"/>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4205196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October 29, 2019</a:t>
            </a:r>
          </a:p>
        </p:txBody>
      </p:sp>
      <p:sp>
        <p:nvSpPr>
          <p:cNvPr id="3" name="Footer Placeholder 2"/>
          <p:cNvSpPr>
            <a:spLocks noGrp="1"/>
          </p:cNvSpPr>
          <p:nvPr>
            <p:ph type="ftr" sz="quarter" idx="11"/>
          </p:nvPr>
        </p:nvSpPr>
        <p:spPr/>
        <p:txBody>
          <a:bodyPr/>
          <a:lstStyle/>
          <a:p>
            <a:r>
              <a:rPr lang="en-US"/>
              <a:t>Automated Characterization</a:t>
            </a:r>
          </a:p>
        </p:txBody>
      </p:sp>
      <p:sp>
        <p:nvSpPr>
          <p:cNvPr id="4" name="Slide Number Placeholder 3"/>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68350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29, 2019</a:t>
            </a:r>
          </a:p>
        </p:txBody>
      </p:sp>
      <p:sp>
        <p:nvSpPr>
          <p:cNvPr id="6" name="Footer Placeholder 5"/>
          <p:cNvSpPr>
            <a:spLocks noGrp="1"/>
          </p:cNvSpPr>
          <p:nvPr>
            <p:ph type="ftr" sz="quarter" idx="11"/>
          </p:nvPr>
        </p:nvSpPr>
        <p:spPr/>
        <p:txBody>
          <a:bodyPr/>
          <a:lstStyle/>
          <a:p>
            <a:r>
              <a:rPr lang="en-US"/>
              <a:t>Automated Characterization</a:t>
            </a:r>
          </a:p>
        </p:txBody>
      </p:sp>
      <p:sp>
        <p:nvSpPr>
          <p:cNvPr id="7" name="Slide Number Placeholder 6"/>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400671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October 29, 2019</a:t>
            </a:r>
          </a:p>
        </p:txBody>
      </p:sp>
      <p:sp>
        <p:nvSpPr>
          <p:cNvPr id="6" name="Footer Placeholder 5"/>
          <p:cNvSpPr>
            <a:spLocks noGrp="1"/>
          </p:cNvSpPr>
          <p:nvPr>
            <p:ph type="ftr" sz="quarter" idx="11"/>
          </p:nvPr>
        </p:nvSpPr>
        <p:spPr/>
        <p:txBody>
          <a:bodyPr/>
          <a:lstStyle/>
          <a:p>
            <a:r>
              <a:rPr lang="en-US"/>
              <a:t>Automated Characterization</a:t>
            </a:r>
          </a:p>
        </p:txBody>
      </p:sp>
      <p:sp>
        <p:nvSpPr>
          <p:cNvPr id="7" name="Slide Number Placeholder 6"/>
          <p:cNvSpPr>
            <a:spLocks noGrp="1"/>
          </p:cNvSpPr>
          <p:nvPr>
            <p:ph type="sldNum" sz="quarter" idx="12"/>
          </p:nvPr>
        </p:nvSpPr>
        <p:spPr/>
        <p:txBody>
          <a:bodyPr/>
          <a:lstStyle/>
          <a:p>
            <a:fld id="{8CBF2206-979A-F34E-A86F-7D7BA145F70F}" type="slidenum">
              <a:rPr lang="en-US" smtClean="0"/>
              <a:t>‹#›</a:t>
            </a:fld>
            <a:endParaRPr lang="en-US"/>
          </a:p>
        </p:txBody>
      </p:sp>
    </p:spTree>
    <p:extLst>
      <p:ext uri="{BB962C8B-B14F-4D97-AF65-F5344CB8AC3E}">
        <p14:creationId xmlns:p14="http://schemas.microsoft.com/office/powerpoint/2010/main" val="252735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a:cs typeface="Helvetica Neue"/>
              </a:defRPr>
            </a:lvl1pPr>
          </a:lstStyle>
          <a:p>
            <a:r>
              <a:rPr lang="en-US"/>
              <a:t>October 29, 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a:cs typeface="Helvetica Neue"/>
              </a:defRPr>
            </a:lvl1pPr>
          </a:lstStyle>
          <a:p>
            <a:r>
              <a:rPr lang="en-US"/>
              <a:t>Automated Characterization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a:cs typeface="Helvetica Neue"/>
              </a:defRPr>
            </a:lvl1pPr>
          </a:lstStyle>
          <a:p>
            <a:fld id="{8CBF2206-979A-F34E-A86F-7D7BA145F70F}" type="slidenum">
              <a:rPr lang="en-US" smtClean="0"/>
              <a:pPr/>
              <a:t>‹#›</a:t>
            </a:fld>
            <a:endParaRPr lang="en-US"/>
          </a:p>
        </p:txBody>
      </p:sp>
    </p:spTree>
    <p:extLst>
      <p:ext uri="{BB962C8B-B14F-4D97-AF65-F5344CB8AC3E}">
        <p14:creationId xmlns:p14="http://schemas.microsoft.com/office/powerpoint/2010/main" val="71508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b="0" i="0" kern="1200">
          <a:solidFill>
            <a:schemeClr val="tx1"/>
          </a:solidFill>
          <a:latin typeface="Helvetica Neue"/>
          <a:ea typeface="+mj-ea"/>
          <a:cs typeface="Helvetica Neu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jpeg"/><Relationship Id="rId7"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jpeg"/><Relationship Id="rId7"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4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4.png"/><Relationship Id="rId4"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emf"/><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5850"/>
            <a:ext cx="7772400" cy="1470025"/>
          </a:xfrm>
        </p:spPr>
        <p:txBody>
          <a:bodyPr>
            <a:normAutofit fontScale="90000"/>
          </a:bodyPr>
          <a:lstStyle/>
          <a:p>
            <a:r>
              <a:rPr lang="en-US" dirty="0"/>
              <a:t>Automated Material Characterization for Fire Modeling</a:t>
            </a:r>
          </a:p>
        </p:txBody>
      </p:sp>
      <p:sp>
        <p:nvSpPr>
          <p:cNvPr id="3" name="Subtitle 2"/>
          <p:cNvSpPr>
            <a:spLocks noGrp="1"/>
          </p:cNvSpPr>
          <p:nvPr>
            <p:ph type="subTitle" idx="1"/>
          </p:nvPr>
        </p:nvSpPr>
        <p:spPr>
          <a:xfrm>
            <a:off x="1371600" y="3886200"/>
            <a:ext cx="6400800" cy="1955800"/>
          </a:xfrm>
        </p:spPr>
        <p:txBody>
          <a:bodyPr>
            <a:normAutofit fontScale="62500" lnSpcReduction="20000"/>
          </a:bodyPr>
          <a:lstStyle/>
          <a:p>
            <a:pPr algn="r">
              <a:lnSpc>
                <a:spcPct val="70000"/>
              </a:lnSpc>
            </a:pPr>
            <a:r>
              <a:rPr lang="en-US" dirty="0"/>
              <a:t>October 29, 2019</a:t>
            </a:r>
          </a:p>
          <a:p>
            <a:pPr>
              <a:lnSpc>
                <a:spcPct val="70000"/>
              </a:lnSpc>
            </a:pPr>
            <a:endParaRPr lang="en-US" dirty="0"/>
          </a:p>
          <a:p>
            <a:pPr algn="r">
              <a:lnSpc>
                <a:spcPct val="70000"/>
              </a:lnSpc>
            </a:pPr>
            <a:r>
              <a:rPr lang="en-US" b="1" dirty="0"/>
              <a:t>Morgan C. Bruns </a:t>
            </a:r>
          </a:p>
          <a:p>
            <a:pPr algn="r">
              <a:lnSpc>
                <a:spcPct val="70000"/>
              </a:lnSpc>
            </a:pPr>
            <a:r>
              <a:rPr lang="en-US" i="1" dirty="0"/>
              <a:t>Virginia Military Institute (USA)</a:t>
            </a:r>
          </a:p>
          <a:p>
            <a:pPr>
              <a:lnSpc>
                <a:spcPct val="70000"/>
              </a:lnSpc>
            </a:pPr>
            <a:endParaRPr lang="en-US" dirty="0"/>
          </a:p>
          <a:p>
            <a:pPr algn="r">
              <a:lnSpc>
                <a:spcPct val="70000"/>
              </a:lnSpc>
            </a:pPr>
            <a:r>
              <a:rPr lang="en-US" dirty="0"/>
              <a:t>Isaac T. </a:t>
            </a:r>
            <a:r>
              <a:rPr lang="en-US" dirty="0" err="1"/>
              <a:t>Leventon</a:t>
            </a:r>
            <a:r>
              <a:rPr lang="en-US" dirty="0"/>
              <a:t> </a:t>
            </a:r>
          </a:p>
          <a:p>
            <a:pPr algn="r"/>
            <a:r>
              <a:rPr lang="en-US" i="1" dirty="0"/>
              <a:t>National Institute of </a:t>
            </a:r>
          </a:p>
          <a:p>
            <a:pPr algn="r"/>
            <a:r>
              <a:rPr lang="en-US" i="1" dirty="0"/>
              <a:t>Standards and Technology (USA)</a:t>
            </a:r>
          </a:p>
        </p:txBody>
      </p:sp>
      <p:pic>
        <p:nvPicPr>
          <p:cNvPr id="5" name="Picture 4" descr="nist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216" y="5225356"/>
            <a:ext cx="1371600" cy="361652"/>
          </a:xfrm>
          <a:prstGeom prst="rect">
            <a:avLst/>
          </a:prstGeom>
        </p:spPr>
      </p:pic>
      <p:pic>
        <p:nvPicPr>
          <p:cNvPr id="6" name="Picture 5" descr="vm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33" y="3819754"/>
            <a:ext cx="1242483" cy="1236961"/>
          </a:xfrm>
          <a:prstGeom prst="rect">
            <a:avLst/>
          </a:prstGeom>
        </p:spPr>
      </p:pic>
    </p:spTree>
    <p:extLst>
      <p:ext uri="{BB962C8B-B14F-4D97-AF65-F5344CB8AC3E}">
        <p14:creationId xmlns:p14="http://schemas.microsoft.com/office/powerpoint/2010/main" val="1256971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Parameterization:</a:t>
            </a:r>
            <a:br>
              <a:rPr lang="en-US" dirty="0"/>
            </a:br>
            <a:r>
              <a:rPr lang="en-US" dirty="0"/>
              <a:t>Framework</a:t>
            </a:r>
          </a:p>
        </p:txBody>
      </p:sp>
      <p:sp>
        <p:nvSpPr>
          <p:cNvPr id="5" name="Footer Placeholder 4"/>
          <p:cNvSpPr>
            <a:spLocks noGrp="1"/>
          </p:cNvSpPr>
          <p:nvPr>
            <p:ph type="ftr" sz="quarter" idx="11"/>
          </p:nvPr>
        </p:nvSpPr>
        <p:spPr>
          <a:xfrm>
            <a:off x="457200" y="6607908"/>
            <a:ext cx="4876800" cy="250092"/>
          </a:xfrm>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10</a:t>
            </a:fld>
            <a:endParaRPr lang="en-US" dirty="0"/>
          </a:p>
        </p:txBody>
      </p:sp>
      <p:sp>
        <p:nvSpPr>
          <p:cNvPr id="63" name="Rectangle 62">
            <a:extLst>
              <a:ext uri="{FF2B5EF4-FFF2-40B4-BE49-F238E27FC236}">
                <a16:creationId xmlns:a16="http://schemas.microsoft.com/office/drawing/2014/main" id="{F475CF8B-8621-40E7-8E74-827E1A5148DD}"/>
              </a:ext>
            </a:extLst>
          </p:cNvPr>
          <p:cNvSpPr/>
          <p:nvPr/>
        </p:nvSpPr>
        <p:spPr>
          <a:xfrm>
            <a:off x="-1955" y="5690184"/>
            <a:ext cx="2388557" cy="891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ooter Placeholder 4">
            <a:extLst>
              <a:ext uri="{FF2B5EF4-FFF2-40B4-BE49-F238E27FC236}">
                <a16:creationId xmlns:a16="http://schemas.microsoft.com/office/drawing/2014/main" id="{BE15C68F-7238-4D85-BBDB-F3D5ABDC80E9}"/>
              </a:ext>
            </a:extLst>
          </p:cNvPr>
          <p:cNvSpPr txBox="1">
            <a:spLocks/>
          </p:cNvSpPr>
          <p:nvPr/>
        </p:nvSpPr>
        <p:spPr>
          <a:xfrm>
            <a:off x="457200" y="6607908"/>
            <a:ext cx="4876800" cy="250092"/>
          </a:xfrm>
          <a:prstGeom prst="rect">
            <a:avLst/>
          </a:prstGeom>
        </p:spPr>
        <p:txBody>
          <a:bodyPr vert="horz" lIns="91440" tIns="45720" rIns="91440" bIns="45720" rtlCol="0" anchor="ctr"/>
          <a:lstStyle>
            <a:defPPr>
              <a:defRPr lang="en-US"/>
            </a:defPPr>
            <a:lvl1pPr marL="0" algn="ctr" defTabSz="457200" rtl="0" eaLnBrk="1" latinLnBrk="0" hangingPunct="1">
              <a:defRPr sz="105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Measurement and Prediction of Material Flammability Performance</a:t>
            </a:r>
            <a:endParaRPr lang="en-US" dirty="0"/>
          </a:p>
        </p:txBody>
      </p:sp>
      <p:sp>
        <p:nvSpPr>
          <p:cNvPr id="65" name="TextBox 64">
            <a:extLst>
              <a:ext uri="{FF2B5EF4-FFF2-40B4-BE49-F238E27FC236}">
                <a16:creationId xmlns:a16="http://schemas.microsoft.com/office/drawing/2014/main" id="{5FAB9292-7C3E-4E97-8A6F-9EC6CBB314B4}"/>
              </a:ext>
            </a:extLst>
          </p:cNvPr>
          <p:cNvSpPr txBox="1"/>
          <p:nvPr/>
        </p:nvSpPr>
        <p:spPr>
          <a:xfrm>
            <a:off x="2952352" y="2801970"/>
            <a:ext cx="1079871" cy="1231106"/>
          </a:xfrm>
          <a:prstGeom prst="rect">
            <a:avLst/>
          </a:prstGeom>
          <a:noFill/>
          <a:ln>
            <a:solidFill>
              <a:schemeClr val="tx1"/>
            </a:solidFill>
          </a:ln>
        </p:spPr>
        <p:txBody>
          <a:bodyPr wrap="square" rtlCol="0">
            <a:spAutoFit/>
          </a:bodyPr>
          <a:lstStyle/>
          <a:p>
            <a:r>
              <a:rPr lang="en-US" i="1" dirty="0">
                <a:latin typeface="Cambria Math" panose="02040503050406030204" pitchFamily="18" charset="0"/>
                <a:ea typeface="Cambria Math" panose="02040503050406030204" pitchFamily="18" charset="0"/>
              </a:rPr>
              <a:t>A   E   </a:t>
            </a:r>
            <a:r>
              <a:rPr lang="en-US" i="1" dirty="0">
                <a:latin typeface="Times New Roman" panose="02020603050405020304" pitchFamily="18" charset="0"/>
                <a:ea typeface="Cambria Math" panose="02040503050406030204" pitchFamily="18" charset="0"/>
                <a:cs typeface="Times New Roman" panose="02020603050405020304" pitchFamily="18" charset="0"/>
              </a:rPr>
              <a:t> v </a:t>
            </a:r>
            <a:r>
              <a:rPr lang="en-US" i="1" dirty="0">
                <a:latin typeface="Cambria Math" panose="02040503050406030204" pitchFamily="18" charset="0"/>
                <a:ea typeface="Cambria Math" panose="02040503050406030204" pitchFamily="18" charset="0"/>
              </a:rPr>
              <a:t>c</a:t>
            </a:r>
            <a:r>
              <a:rPr lang="en-US" i="1" baseline="-25000" dirty="0">
                <a:latin typeface="Cambria Math" panose="02040503050406030204" pitchFamily="18" charset="0"/>
                <a:ea typeface="Cambria Math" panose="02040503050406030204" pitchFamily="18" charset="0"/>
              </a:rPr>
              <a:t>p</a:t>
            </a:r>
            <a:r>
              <a:rPr lang="en-US" i="1" dirty="0">
                <a:latin typeface="Cambria Math" panose="02040503050406030204" pitchFamily="18" charset="0"/>
                <a:ea typeface="Cambria Math" panose="02040503050406030204" pitchFamily="18" charset="0"/>
              </a:rPr>
              <a:t>  h</a:t>
            </a:r>
            <a:r>
              <a:rPr lang="en-US" i="1" baseline="-25000" dirty="0">
                <a:latin typeface="Cambria Math" panose="02040503050406030204" pitchFamily="18" charset="0"/>
                <a:ea typeface="Cambria Math" panose="02040503050406030204" pitchFamily="18" charset="0"/>
              </a:rPr>
              <a:t>i  </a:t>
            </a:r>
            <a:r>
              <a:rPr lang="en-US" i="1" dirty="0">
                <a:latin typeface="Cambria Math" panose="02040503050406030204" pitchFamily="18" charset="0"/>
                <a:ea typeface="Cambria Math" panose="02040503050406030204" pitchFamily="18" charset="0"/>
              </a:rPr>
              <a:t>∆</a:t>
            </a:r>
            <a:r>
              <a:rPr lang="en-US" i="1" dirty="0" err="1">
                <a:latin typeface="Cambria Math" panose="02040503050406030204" pitchFamily="18" charset="0"/>
                <a:ea typeface="Cambria Math" panose="02040503050406030204" pitchFamily="18" charset="0"/>
              </a:rPr>
              <a:t>H</a:t>
            </a:r>
            <a:r>
              <a:rPr lang="en-US" i="1" baseline="-25000" dirty="0" err="1">
                <a:latin typeface="Cambria Math" panose="02040503050406030204" pitchFamily="18" charset="0"/>
                <a:ea typeface="Cambria Math" panose="02040503050406030204" pitchFamily="18" charset="0"/>
              </a:rPr>
              <a:t>c</a:t>
            </a:r>
            <a:endParaRPr lang="en-US" i="1" dirty="0">
              <a:latin typeface="Cambria Math" panose="02040503050406030204" pitchFamily="18" charset="0"/>
              <a:ea typeface="Cambria Math" panose="02040503050406030204" pitchFamily="18" charset="0"/>
            </a:endParaRPr>
          </a:p>
          <a:p>
            <a:r>
              <a:rPr lang="en-US" i="1" dirty="0">
                <a:latin typeface="Cambria Math" panose="02040503050406030204" pitchFamily="18" charset="0"/>
                <a:ea typeface="Cambria Math" panose="02040503050406030204" pitchFamily="18" charset="0"/>
              </a:rPr>
              <a:t>k    </a:t>
            </a:r>
            <a:r>
              <a:rPr lang="el-GR" i="1" dirty="0">
                <a:latin typeface="Cambria Math" panose="02040503050406030204" pitchFamily="18" charset="0"/>
                <a:ea typeface="Cambria Math" panose="02040503050406030204" pitchFamily="18" charset="0"/>
              </a:rPr>
              <a:t>ρ</a:t>
            </a:r>
            <a:endParaRPr lang="en-US" i="1" dirty="0">
              <a:latin typeface="Cambria Math" panose="02040503050406030204" pitchFamily="18" charset="0"/>
              <a:ea typeface="Cambria Math" panose="02040503050406030204" pitchFamily="18" charset="0"/>
            </a:endParaRPr>
          </a:p>
          <a:p>
            <a:r>
              <a:rPr lang="el-GR" i="1" dirty="0">
                <a:latin typeface="Cambria Math" panose="02040503050406030204" pitchFamily="18" charset="0"/>
                <a:ea typeface="Cambria Math" panose="02040503050406030204" pitchFamily="18" charset="0"/>
              </a:rPr>
              <a:t>α</a:t>
            </a:r>
            <a:r>
              <a:rPr lang="en-US" i="1" dirty="0">
                <a:latin typeface="Cambria Math" panose="02040503050406030204" pitchFamily="18" charset="0"/>
                <a:ea typeface="Cambria Math" panose="02040503050406030204" pitchFamily="18" charset="0"/>
              </a:rPr>
              <a:t>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ε</a:t>
            </a:r>
            <a:endParaRPr lang="en-US" sz="2000" i="1" dirty="0">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66" name="Arrow: Right 65">
            <a:extLst>
              <a:ext uri="{FF2B5EF4-FFF2-40B4-BE49-F238E27FC236}">
                <a16:creationId xmlns:a16="http://schemas.microsoft.com/office/drawing/2014/main" id="{C983A7C9-AC46-48C4-AFB9-058AD43549BF}"/>
              </a:ext>
            </a:extLst>
          </p:cNvPr>
          <p:cNvSpPr/>
          <p:nvPr/>
        </p:nvSpPr>
        <p:spPr>
          <a:xfrm>
            <a:off x="2068647" y="3427607"/>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87209C76-66DA-412C-A092-46853CB6C185}"/>
              </a:ext>
            </a:extLst>
          </p:cNvPr>
          <p:cNvSpPr/>
          <p:nvPr/>
        </p:nvSpPr>
        <p:spPr>
          <a:xfrm>
            <a:off x="4189887" y="3443996"/>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6AF82FB-3D68-458D-A311-AB03BE853BC3}"/>
              </a:ext>
            </a:extLst>
          </p:cNvPr>
          <p:cNvSpPr txBox="1"/>
          <p:nvPr/>
        </p:nvSpPr>
        <p:spPr>
          <a:xfrm>
            <a:off x="1880716" y="2990319"/>
            <a:ext cx="1019324" cy="523220"/>
          </a:xfrm>
          <a:prstGeom prst="rect">
            <a:avLst/>
          </a:prstGeom>
          <a:noFill/>
        </p:spPr>
        <p:txBody>
          <a:bodyPr wrap="square" rtlCol="0">
            <a:spAutoFit/>
          </a:bodyPr>
          <a:lstStyle/>
          <a:p>
            <a:pPr algn="ctr"/>
            <a:r>
              <a:rPr lang="en-US" sz="1400" dirty="0"/>
              <a:t>Analysis tools</a:t>
            </a:r>
          </a:p>
        </p:txBody>
      </p:sp>
      <p:sp>
        <p:nvSpPr>
          <p:cNvPr id="69" name="TextBox 68">
            <a:extLst>
              <a:ext uri="{FF2B5EF4-FFF2-40B4-BE49-F238E27FC236}">
                <a16:creationId xmlns:a16="http://schemas.microsoft.com/office/drawing/2014/main" id="{DF43BC59-3332-46FA-9DFE-5CB6F3E305F7}"/>
              </a:ext>
            </a:extLst>
          </p:cNvPr>
          <p:cNvSpPr txBox="1"/>
          <p:nvPr/>
        </p:nvSpPr>
        <p:spPr>
          <a:xfrm>
            <a:off x="3817682" y="3070771"/>
            <a:ext cx="1450101" cy="461665"/>
          </a:xfrm>
          <a:prstGeom prst="rect">
            <a:avLst/>
          </a:prstGeom>
          <a:noFill/>
        </p:spPr>
        <p:txBody>
          <a:bodyPr wrap="square" rtlCol="0">
            <a:spAutoFit/>
          </a:bodyPr>
          <a:lstStyle/>
          <a:p>
            <a:pPr algn="ctr"/>
            <a:r>
              <a:rPr lang="en-US" sz="1200" dirty="0"/>
              <a:t>Computational Model</a:t>
            </a:r>
          </a:p>
        </p:txBody>
      </p:sp>
      <p:sp>
        <p:nvSpPr>
          <p:cNvPr id="70" name="TextBox 69">
            <a:extLst>
              <a:ext uri="{FF2B5EF4-FFF2-40B4-BE49-F238E27FC236}">
                <a16:creationId xmlns:a16="http://schemas.microsoft.com/office/drawing/2014/main" id="{2EB300A8-76E4-408B-8BCE-91621B921FBA}"/>
              </a:ext>
            </a:extLst>
          </p:cNvPr>
          <p:cNvSpPr txBox="1"/>
          <p:nvPr/>
        </p:nvSpPr>
        <p:spPr>
          <a:xfrm>
            <a:off x="374798" y="5936350"/>
            <a:ext cx="1462331" cy="307777"/>
          </a:xfrm>
          <a:prstGeom prst="rect">
            <a:avLst/>
          </a:prstGeom>
          <a:noFill/>
        </p:spPr>
        <p:txBody>
          <a:bodyPr wrap="square" rtlCol="0">
            <a:spAutoFit/>
          </a:bodyPr>
          <a:lstStyle/>
          <a:p>
            <a:pPr algn="ctr"/>
            <a:r>
              <a:rPr lang="en-US" sz="1400" dirty="0"/>
              <a:t>mg-scale testing </a:t>
            </a:r>
          </a:p>
        </p:txBody>
      </p:sp>
      <p:sp>
        <p:nvSpPr>
          <p:cNvPr id="71" name="TextBox 70">
            <a:extLst>
              <a:ext uri="{FF2B5EF4-FFF2-40B4-BE49-F238E27FC236}">
                <a16:creationId xmlns:a16="http://schemas.microsoft.com/office/drawing/2014/main" id="{ED3E61AA-1543-489E-A9AB-58805A058186}"/>
              </a:ext>
            </a:extLst>
          </p:cNvPr>
          <p:cNvSpPr txBox="1"/>
          <p:nvPr/>
        </p:nvSpPr>
        <p:spPr>
          <a:xfrm>
            <a:off x="2585736" y="2243717"/>
            <a:ext cx="1813100" cy="523220"/>
          </a:xfrm>
          <a:prstGeom prst="rect">
            <a:avLst/>
          </a:prstGeom>
          <a:noFill/>
        </p:spPr>
        <p:txBody>
          <a:bodyPr wrap="square" rtlCol="0">
            <a:spAutoFit/>
          </a:bodyPr>
          <a:lstStyle/>
          <a:p>
            <a:pPr algn="ctr"/>
            <a:r>
              <a:rPr lang="en-US" sz="1400" dirty="0"/>
              <a:t>Thermophysical properties</a:t>
            </a:r>
          </a:p>
        </p:txBody>
      </p:sp>
      <p:sp>
        <p:nvSpPr>
          <p:cNvPr id="72" name="TextBox 71">
            <a:extLst>
              <a:ext uri="{FF2B5EF4-FFF2-40B4-BE49-F238E27FC236}">
                <a16:creationId xmlns:a16="http://schemas.microsoft.com/office/drawing/2014/main" id="{31755570-2688-49CD-A409-582B29ABB75E}"/>
              </a:ext>
            </a:extLst>
          </p:cNvPr>
          <p:cNvSpPr txBox="1"/>
          <p:nvPr/>
        </p:nvSpPr>
        <p:spPr>
          <a:xfrm>
            <a:off x="5119987" y="4379861"/>
            <a:ext cx="1813100" cy="738664"/>
          </a:xfrm>
          <a:prstGeom prst="rect">
            <a:avLst/>
          </a:prstGeom>
          <a:noFill/>
        </p:spPr>
        <p:txBody>
          <a:bodyPr wrap="square" rtlCol="0">
            <a:spAutoFit/>
          </a:bodyPr>
          <a:lstStyle/>
          <a:p>
            <a:pPr algn="ctr"/>
            <a:r>
              <a:rPr lang="en-US" sz="1400" dirty="0"/>
              <a:t>Quantitative prediction of fire growth</a:t>
            </a:r>
          </a:p>
        </p:txBody>
      </p:sp>
      <p:pic>
        <p:nvPicPr>
          <p:cNvPr id="73" name="Picture 10" descr="Image result for parallel panel fire test">
            <a:extLst>
              <a:ext uri="{FF2B5EF4-FFF2-40B4-BE49-F238E27FC236}">
                <a16:creationId xmlns:a16="http://schemas.microsoft.com/office/drawing/2014/main" id="{BD242DB2-BB52-4DF3-B97D-EEDE3447A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487" y="1346524"/>
            <a:ext cx="1582958" cy="1058732"/>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63BD8939-EA2A-47B3-8CD0-044667DD172E}"/>
              </a:ext>
            </a:extLst>
          </p:cNvPr>
          <p:cNvSpPr txBox="1"/>
          <p:nvPr/>
        </p:nvSpPr>
        <p:spPr>
          <a:xfrm>
            <a:off x="3638046" y="1364820"/>
            <a:ext cx="2051565" cy="523220"/>
          </a:xfrm>
          <a:prstGeom prst="rect">
            <a:avLst/>
          </a:prstGeom>
          <a:noFill/>
        </p:spPr>
        <p:txBody>
          <a:bodyPr wrap="square" rtlCol="0">
            <a:spAutoFit/>
          </a:bodyPr>
          <a:lstStyle/>
          <a:p>
            <a:r>
              <a:rPr lang="en-US" sz="1400" dirty="0"/>
              <a:t>Full scale testing for model validation</a:t>
            </a:r>
          </a:p>
        </p:txBody>
      </p:sp>
      <p:pic>
        <p:nvPicPr>
          <p:cNvPr id="75" name="Picture 74">
            <a:extLst>
              <a:ext uri="{FF2B5EF4-FFF2-40B4-BE49-F238E27FC236}">
                <a16:creationId xmlns:a16="http://schemas.microsoft.com/office/drawing/2014/main" id="{CE6914E5-6AE1-4EB9-AFA3-6D7EF0480C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68" r="6056"/>
          <a:stretch/>
        </p:blipFill>
        <p:spPr>
          <a:xfrm>
            <a:off x="177345" y="1336396"/>
            <a:ext cx="1702469" cy="1549273"/>
          </a:xfrm>
          <a:prstGeom prst="rect">
            <a:avLst/>
          </a:prstGeom>
        </p:spPr>
      </p:pic>
      <p:pic>
        <p:nvPicPr>
          <p:cNvPr id="76" name="Picture 75">
            <a:extLst>
              <a:ext uri="{FF2B5EF4-FFF2-40B4-BE49-F238E27FC236}">
                <a16:creationId xmlns:a16="http://schemas.microsoft.com/office/drawing/2014/main" id="{3DBB8905-6560-47C4-AB10-8C02CE3DBF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9" r="6135"/>
          <a:stretch/>
        </p:blipFill>
        <p:spPr>
          <a:xfrm>
            <a:off x="153082" y="2775401"/>
            <a:ext cx="1717660" cy="1531405"/>
          </a:xfrm>
          <a:prstGeom prst="rect">
            <a:avLst/>
          </a:prstGeom>
        </p:spPr>
      </p:pic>
      <p:pic>
        <p:nvPicPr>
          <p:cNvPr id="77" name="Picture 76">
            <a:extLst>
              <a:ext uri="{FF2B5EF4-FFF2-40B4-BE49-F238E27FC236}">
                <a16:creationId xmlns:a16="http://schemas.microsoft.com/office/drawing/2014/main" id="{3FFCC893-EE56-4E61-81D3-C1571D4771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82"/>
          <a:stretch/>
        </p:blipFill>
        <p:spPr>
          <a:xfrm>
            <a:off x="105747" y="4358222"/>
            <a:ext cx="1860798" cy="1537181"/>
          </a:xfrm>
          <a:prstGeom prst="rect">
            <a:avLst/>
          </a:prstGeom>
        </p:spPr>
      </p:pic>
      <p:sp>
        <p:nvSpPr>
          <p:cNvPr id="78" name="TextBox 77">
            <a:extLst>
              <a:ext uri="{FF2B5EF4-FFF2-40B4-BE49-F238E27FC236}">
                <a16:creationId xmlns:a16="http://schemas.microsoft.com/office/drawing/2014/main" id="{876A9E8D-89DE-45CF-9AD9-58A13F57206E}"/>
              </a:ext>
            </a:extLst>
          </p:cNvPr>
          <p:cNvSpPr txBox="1"/>
          <p:nvPr/>
        </p:nvSpPr>
        <p:spPr>
          <a:xfrm>
            <a:off x="3352180" y="4283078"/>
            <a:ext cx="1450101" cy="461665"/>
          </a:xfrm>
          <a:prstGeom prst="rect">
            <a:avLst/>
          </a:prstGeom>
          <a:noFill/>
        </p:spPr>
        <p:txBody>
          <a:bodyPr wrap="square" rtlCol="0">
            <a:spAutoFit/>
          </a:bodyPr>
          <a:lstStyle/>
          <a:p>
            <a:pPr algn="ctr"/>
            <a:r>
              <a:rPr lang="en-US" sz="1200" dirty="0"/>
              <a:t>Computational Model</a:t>
            </a:r>
          </a:p>
        </p:txBody>
      </p:sp>
      <p:pic>
        <p:nvPicPr>
          <p:cNvPr id="79" name="Picture 78">
            <a:extLst>
              <a:ext uri="{FF2B5EF4-FFF2-40B4-BE49-F238E27FC236}">
                <a16:creationId xmlns:a16="http://schemas.microsoft.com/office/drawing/2014/main" id="{5F7B5B96-022E-4BBC-9201-8C449C8813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036" y="4959013"/>
            <a:ext cx="2162905" cy="1622179"/>
          </a:xfrm>
          <a:prstGeom prst="rect">
            <a:avLst/>
          </a:prstGeom>
        </p:spPr>
      </p:pic>
      <p:sp>
        <p:nvSpPr>
          <p:cNvPr id="80" name="Arrow: Left-Right 79">
            <a:extLst>
              <a:ext uri="{FF2B5EF4-FFF2-40B4-BE49-F238E27FC236}">
                <a16:creationId xmlns:a16="http://schemas.microsoft.com/office/drawing/2014/main" id="{0BDCDBA7-192D-48E6-A59B-066B1AE330D5}"/>
              </a:ext>
            </a:extLst>
          </p:cNvPr>
          <p:cNvSpPr/>
          <p:nvPr/>
        </p:nvSpPr>
        <p:spPr>
          <a:xfrm rot="5400000">
            <a:off x="3083019" y="4457792"/>
            <a:ext cx="818535" cy="2500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C3391278-FC3F-4CEB-A169-95BAE31C438B}"/>
              </a:ext>
            </a:extLst>
          </p:cNvPr>
          <p:cNvSpPr txBox="1"/>
          <p:nvPr/>
        </p:nvSpPr>
        <p:spPr>
          <a:xfrm>
            <a:off x="4508753" y="5526071"/>
            <a:ext cx="2002258" cy="738664"/>
          </a:xfrm>
          <a:prstGeom prst="rect">
            <a:avLst/>
          </a:prstGeom>
          <a:noFill/>
        </p:spPr>
        <p:txBody>
          <a:bodyPr wrap="square" rtlCol="0">
            <a:spAutoFit/>
          </a:bodyPr>
          <a:lstStyle/>
          <a:p>
            <a:pPr algn="ctr"/>
            <a:r>
              <a:rPr lang="en-US" sz="1400" dirty="0"/>
              <a:t>Bench scale experiments for model calibration </a:t>
            </a:r>
            <a:r>
              <a:rPr lang="en-US" sz="1400" i="1" dirty="0"/>
              <a:t>and</a:t>
            </a:r>
            <a:r>
              <a:rPr lang="en-US" sz="1400" dirty="0"/>
              <a:t> validation</a:t>
            </a:r>
          </a:p>
        </p:txBody>
      </p:sp>
      <p:sp>
        <p:nvSpPr>
          <p:cNvPr id="82" name="Rectangle 81">
            <a:extLst>
              <a:ext uri="{FF2B5EF4-FFF2-40B4-BE49-F238E27FC236}">
                <a16:creationId xmlns:a16="http://schemas.microsoft.com/office/drawing/2014/main" id="{E6D42793-0EA0-4F76-9D28-4C211C65810A}"/>
              </a:ext>
            </a:extLst>
          </p:cNvPr>
          <p:cNvSpPr/>
          <p:nvPr/>
        </p:nvSpPr>
        <p:spPr>
          <a:xfrm>
            <a:off x="3023181" y="3443996"/>
            <a:ext cx="559837" cy="50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D7615FE0-AE86-4B7F-9D3F-B12ABC30B04A}"/>
              </a:ext>
            </a:extLst>
          </p:cNvPr>
          <p:cNvPicPr>
            <a:picLocks noChangeAspect="1"/>
          </p:cNvPicPr>
          <p:nvPr/>
        </p:nvPicPr>
        <p:blipFill rotWithShape="1">
          <a:blip r:embed="rId8"/>
          <a:srcRect l="9440" r="9440" b="68763"/>
          <a:stretch/>
        </p:blipFill>
        <p:spPr>
          <a:xfrm>
            <a:off x="4998311" y="2993580"/>
            <a:ext cx="2026523" cy="1424305"/>
          </a:xfrm>
          <a:prstGeom prst="rect">
            <a:avLst/>
          </a:prstGeom>
        </p:spPr>
      </p:pic>
      <p:sp>
        <p:nvSpPr>
          <p:cNvPr id="84" name="Arrow: Right 83">
            <a:extLst>
              <a:ext uri="{FF2B5EF4-FFF2-40B4-BE49-F238E27FC236}">
                <a16:creationId xmlns:a16="http://schemas.microsoft.com/office/drawing/2014/main" id="{469A0CFC-C6C9-4A60-BC6F-12A01D459C5B}"/>
              </a:ext>
            </a:extLst>
          </p:cNvPr>
          <p:cNvSpPr/>
          <p:nvPr/>
        </p:nvSpPr>
        <p:spPr>
          <a:xfrm rot="5400000">
            <a:off x="5892472" y="2641618"/>
            <a:ext cx="621628" cy="250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03FCF53-C8C6-42D6-862E-042845CDD556}"/>
              </a:ext>
            </a:extLst>
          </p:cNvPr>
          <p:cNvPicPr/>
          <p:nvPr/>
        </p:nvPicPr>
        <p:blipFill>
          <a:blip r:embed="rId9" cstate="print"/>
          <a:srcRect l="5565" t="16131" r="16987" b="4036"/>
          <a:stretch>
            <a:fillRect/>
          </a:stretch>
        </p:blipFill>
        <p:spPr bwMode="auto">
          <a:xfrm>
            <a:off x="2301614" y="5039585"/>
            <a:ext cx="2320967" cy="1427122"/>
          </a:xfrm>
          <a:prstGeom prst="rect">
            <a:avLst/>
          </a:prstGeom>
          <a:noFill/>
          <a:ln w="9525">
            <a:noFill/>
            <a:miter lim="800000"/>
            <a:headEnd/>
            <a:tailEnd/>
          </a:ln>
        </p:spPr>
      </p:pic>
      <p:pic>
        <p:nvPicPr>
          <p:cNvPr id="86" name="Picture 85">
            <a:extLst>
              <a:ext uri="{FF2B5EF4-FFF2-40B4-BE49-F238E27FC236}">
                <a16:creationId xmlns:a16="http://schemas.microsoft.com/office/drawing/2014/main" id="{FB053A6A-0B44-425D-BE53-2C0DE7285C7B}"/>
              </a:ext>
            </a:extLst>
          </p:cNvPr>
          <p:cNvPicPr>
            <a:picLocks noChangeAspect="1"/>
          </p:cNvPicPr>
          <p:nvPr/>
        </p:nvPicPr>
        <p:blipFill rotWithShape="1">
          <a:blip r:embed="rId10"/>
          <a:srcRect l="83293" t="26197" r="3402" b="17363"/>
          <a:stretch/>
        </p:blipFill>
        <p:spPr>
          <a:xfrm>
            <a:off x="7699934" y="1750118"/>
            <a:ext cx="1444066" cy="3431482"/>
          </a:xfrm>
          <a:prstGeom prst="rect">
            <a:avLst/>
          </a:prstGeom>
        </p:spPr>
      </p:pic>
      <p:sp>
        <p:nvSpPr>
          <p:cNvPr id="87" name="Arrow: Right 86">
            <a:extLst>
              <a:ext uri="{FF2B5EF4-FFF2-40B4-BE49-F238E27FC236}">
                <a16:creationId xmlns:a16="http://schemas.microsoft.com/office/drawing/2014/main" id="{CB2FE174-AEAD-4199-8D3D-F9BEB8BEDD65}"/>
              </a:ext>
            </a:extLst>
          </p:cNvPr>
          <p:cNvSpPr/>
          <p:nvPr/>
        </p:nvSpPr>
        <p:spPr>
          <a:xfrm>
            <a:off x="6988614" y="3581400"/>
            <a:ext cx="634496" cy="228600"/>
          </a:xfrm>
          <a:prstGeom prst="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4CEA055-B6CE-42CF-AB4B-EA50FDC193C5}"/>
              </a:ext>
            </a:extLst>
          </p:cNvPr>
          <p:cNvSpPr/>
          <p:nvPr/>
        </p:nvSpPr>
        <p:spPr>
          <a:xfrm>
            <a:off x="4998311" y="6019318"/>
            <a:ext cx="1173889" cy="50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6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8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p:bldP spid="69" grpId="0"/>
      <p:bldP spid="70" grpId="0"/>
      <p:bldP spid="71" grpId="0"/>
      <p:bldP spid="72" grpId="0"/>
      <p:bldP spid="74" grpId="0"/>
      <p:bldP spid="78" grpId="0"/>
      <p:bldP spid="80" grpId="0" animBg="1"/>
      <p:bldP spid="81" grpId="0"/>
      <p:bldP spid="82" grpId="0" animBg="1"/>
      <p:bldP spid="84" grpId="0" animBg="1"/>
      <p:bldP spid="87" grpId="0" animBg="1"/>
      <p:bldP spid="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Parameterization</a:t>
            </a:r>
          </a:p>
        </p:txBody>
      </p:sp>
      <p:sp>
        <p:nvSpPr>
          <p:cNvPr id="3" name="Content Placeholder 2"/>
          <p:cNvSpPr>
            <a:spLocks noGrp="1"/>
          </p:cNvSpPr>
          <p:nvPr>
            <p:ph idx="1"/>
          </p:nvPr>
        </p:nvSpPr>
        <p:spPr>
          <a:xfrm>
            <a:off x="226243" y="1371600"/>
            <a:ext cx="8841557" cy="5029200"/>
          </a:xfrm>
        </p:spPr>
        <p:txBody>
          <a:bodyPr>
            <a:normAutofit lnSpcReduction="10000"/>
          </a:bodyPr>
          <a:lstStyle/>
          <a:p>
            <a:pPr marL="225425" indent="-225425">
              <a:spcAft>
                <a:spcPts val="600"/>
              </a:spcAft>
            </a:pPr>
            <a:r>
              <a:rPr lang="en-US" dirty="0"/>
              <a:t>Experimental approach </a:t>
            </a:r>
          </a:p>
          <a:p>
            <a:pPr marL="625475" lvl="1" indent="-225425">
              <a:spcBef>
                <a:spcPts val="600"/>
              </a:spcBef>
              <a:spcAft>
                <a:spcPts val="600"/>
              </a:spcAft>
            </a:pPr>
            <a:r>
              <a:rPr lang="en-US" sz="2200" dirty="0"/>
              <a:t>Conduct as few physical tests as possible</a:t>
            </a:r>
          </a:p>
          <a:p>
            <a:pPr marL="625475" lvl="1" indent="-225425">
              <a:spcBef>
                <a:spcPts val="600"/>
              </a:spcBef>
              <a:spcAft>
                <a:spcPts val="600"/>
              </a:spcAft>
            </a:pPr>
            <a:r>
              <a:rPr lang="en-US" sz="2200" dirty="0"/>
              <a:t>Isolate parameters through each test</a:t>
            </a:r>
          </a:p>
          <a:p>
            <a:pPr marL="625475" lvl="1" indent="-225425">
              <a:spcBef>
                <a:spcPts val="600"/>
              </a:spcBef>
              <a:spcAft>
                <a:spcPts val="600"/>
              </a:spcAft>
            </a:pPr>
            <a:r>
              <a:rPr lang="en-US" sz="2200" dirty="0"/>
              <a:t>Validate model across a range of scales, outside of calibration conditions</a:t>
            </a:r>
          </a:p>
          <a:p>
            <a:pPr marL="625475" lvl="1" indent="-225425">
              <a:spcBef>
                <a:spcPts val="600"/>
              </a:spcBef>
              <a:spcAft>
                <a:spcPts val="600"/>
              </a:spcAft>
            </a:pPr>
            <a:endParaRPr lang="en-US" sz="2200" dirty="0"/>
          </a:p>
          <a:p>
            <a:pPr marL="225425" indent="-225425">
              <a:spcBef>
                <a:spcPts val="600"/>
              </a:spcBef>
              <a:spcAft>
                <a:spcPts val="600"/>
              </a:spcAft>
            </a:pPr>
            <a:r>
              <a:rPr lang="en-US" sz="2800" dirty="0"/>
              <a:t>Focus of this presentation: Analysis of TGA and MCC data for</a:t>
            </a:r>
          </a:p>
          <a:p>
            <a:pPr marL="625475" lvl="1" indent="-225425">
              <a:spcBef>
                <a:spcPts val="600"/>
              </a:spcBef>
              <a:spcAft>
                <a:spcPts val="600"/>
              </a:spcAft>
            </a:pPr>
            <a:r>
              <a:rPr lang="en-US" sz="2200" dirty="0"/>
              <a:t>Reaction mechanism</a:t>
            </a:r>
          </a:p>
          <a:p>
            <a:pPr marL="625475" lvl="1" indent="-225425">
              <a:spcBef>
                <a:spcPts val="600"/>
              </a:spcBef>
              <a:spcAft>
                <a:spcPts val="600"/>
              </a:spcAft>
            </a:pPr>
            <a:r>
              <a:rPr lang="en-US" sz="2200" dirty="0"/>
              <a:t>Kinetics</a:t>
            </a:r>
          </a:p>
          <a:p>
            <a:pPr marL="625475" lvl="1" indent="-225425">
              <a:spcBef>
                <a:spcPts val="600"/>
              </a:spcBef>
              <a:spcAft>
                <a:spcPts val="600"/>
              </a:spcAft>
            </a:pPr>
            <a:r>
              <a:rPr lang="en-US" sz="2200" dirty="0"/>
              <a:t>Heats of combustion</a:t>
            </a:r>
          </a:p>
          <a:p>
            <a:endParaRPr lang="en-US" sz="1800" dirty="0"/>
          </a:p>
        </p:txBody>
      </p:sp>
      <p:sp>
        <p:nvSpPr>
          <p:cNvPr id="5" name="Footer Placeholder 4"/>
          <p:cNvSpPr>
            <a:spLocks noGrp="1"/>
          </p:cNvSpPr>
          <p:nvPr>
            <p:ph type="ftr" sz="quarter" idx="11"/>
          </p:nvPr>
        </p:nvSpPr>
        <p:spPr>
          <a:xfrm>
            <a:off x="457200" y="6618454"/>
            <a:ext cx="4876800" cy="250092"/>
          </a:xfrm>
        </p:spPr>
        <p:txBody>
          <a:bodyPr/>
          <a:lstStyle/>
          <a:p>
            <a:r>
              <a:rPr lang="en-US" dirty="0"/>
              <a:t>Automated Material Characterization for Fire Modeling</a:t>
            </a:r>
          </a:p>
        </p:txBody>
      </p:sp>
      <p:sp>
        <p:nvSpPr>
          <p:cNvPr id="6" name="Slide Number Placeholder 5"/>
          <p:cNvSpPr>
            <a:spLocks noGrp="1"/>
          </p:cNvSpPr>
          <p:nvPr>
            <p:ph type="sldNum" sz="quarter" idx="12"/>
          </p:nvPr>
        </p:nvSpPr>
        <p:spPr/>
        <p:txBody>
          <a:bodyPr/>
          <a:lstStyle/>
          <a:p>
            <a:fld id="{86A2BEE4-D810-4DFA-998F-64296D93E7C6}" type="slidenum">
              <a:rPr lang="en-US" smtClean="0"/>
              <a:pPr/>
              <a:t>11</a:t>
            </a:fld>
            <a:endParaRPr lang="en-US"/>
          </a:p>
        </p:txBody>
      </p:sp>
    </p:spTree>
    <p:extLst>
      <p:ext uri="{BB962C8B-B14F-4D97-AF65-F5344CB8AC3E}">
        <p14:creationId xmlns:p14="http://schemas.microsoft.com/office/powerpoint/2010/main" val="7284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TGA Data</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12</a:t>
            </a:fld>
            <a:endParaRPr lang="en-US"/>
          </a:p>
        </p:txBody>
      </p:sp>
      <p:pic>
        <p:nvPicPr>
          <p:cNvPr id="7" name="Picture 2" descr="http://img.directindustry.com/images_di/photo-g/simultaneous-thermal-analyzer-tga-dsc-39926-3655513.jpg"/>
          <p:cNvPicPr>
            <a:picLocks noChangeAspect="1" noChangeArrowheads="1"/>
          </p:cNvPicPr>
          <p:nvPr/>
        </p:nvPicPr>
        <p:blipFill>
          <a:blip r:embed="rId2" cstate="print"/>
          <a:srcRect/>
          <a:stretch>
            <a:fillRect/>
          </a:stretch>
        </p:blipFill>
        <p:spPr bwMode="auto">
          <a:xfrm>
            <a:off x="613747" y="3195752"/>
            <a:ext cx="1951567" cy="1951567"/>
          </a:xfrm>
          <a:prstGeom prst="rect">
            <a:avLst/>
          </a:prstGeom>
          <a:noFill/>
        </p:spPr>
      </p:pic>
      <p:sp>
        <p:nvSpPr>
          <p:cNvPr id="8" name="Right Arrow 7"/>
          <p:cNvSpPr/>
          <p:nvPr/>
        </p:nvSpPr>
        <p:spPr>
          <a:xfrm>
            <a:off x="2446780" y="4122319"/>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red_A_i,_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179" y="4122319"/>
            <a:ext cx="1130300" cy="266700"/>
          </a:xfrm>
          <a:prstGeom prst="rect">
            <a:avLst/>
          </a:prstGeom>
        </p:spPr>
      </p:pic>
      <p:sp>
        <p:nvSpPr>
          <p:cNvPr id="10" name="Rounded Rectangle 9"/>
          <p:cNvSpPr/>
          <p:nvPr/>
        </p:nvSpPr>
        <p:spPr>
          <a:xfrm>
            <a:off x="457200" y="2888835"/>
            <a:ext cx="8229600" cy="3100917"/>
          </a:xfrm>
          <a:prstGeom prst="roundRect">
            <a:avLst/>
          </a:pr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3928530" y="3102618"/>
            <a:ext cx="2286000" cy="2235200"/>
            <a:chOff x="1460500" y="2082800"/>
            <a:chExt cx="2286000" cy="2235200"/>
          </a:xfrm>
        </p:grpSpPr>
        <p:cxnSp>
          <p:nvCxnSpPr>
            <p:cNvPr id="12" name="Straight Arrow Connector 11"/>
            <p:cNvCxnSpPr/>
            <p:nvPr/>
          </p:nvCxnSpPr>
          <p:spPr>
            <a:xfrm flipV="1">
              <a:off x="1460500" y="2082800"/>
              <a:ext cx="0" cy="223520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460500" y="4305300"/>
              <a:ext cx="22860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014130" y="3623318"/>
            <a:ext cx="914400" cy="400110"/>
          </a:xfrm>
          <a:prstGeom prst="rect">
            <a:avLst/>
          </a:prstGeom>
          <a:noFill/>
        </p:spPr>
        <p:txBody>
          <a:bodyPr wrap="square" rtlCol="0">
            <a:spAutoFit/>
          </a:bodyPr>
          <a:lstStyle/>
          <a:p>
            <a:r>
              <a:rPr lang="en-US" sz="2000" dirty="0">
                <a:latin typeface="Helvetica Neue"/>
                <a:cs typeface="Helvetica Neue"/>
              </a:rPr>
              <a:t>Mass</a:t>
            </a:r>
          </a:p>
        </p:txBody>
      </p:sp>
      <p:sp>
        <p:nvSpPr>
          <p:cNvPr id="15" name="Freeform 14"/>
          <p:cNvSpPr/>
          <p:nvPr/>
        </p:nvSpPr>
        <p:spPr>
          <a:xfrm>
            <a:off x="4030130" y="3620874"/>
            <a:ext cx="1879600" cy="1526444"/>
          </a:xfrm>
          <a:custGeom>
            <a:avLst/>
            <a:gdLst>
              <a:gd name="connsiteX0" fmla="*/ 0 w 1879600"/>
              <a:gd name="connsiteY0" fmla="*/ 2444 h 1526444"/>
              <a:gd name="connsiteX1" fmla="*/ 330200 w 1879600"/>
              <a:gd name="connsiteY1" fmla="*/ 2444 h 1526444"/>
              <a:gd name="connsiteX2" fmla="*/ 520700 w 1879600"/>
              <a:gd name="connsiteY2" fmla="*/ 27844 h 1526444"/>
              <a:gd name="connsiteX3" fmla="*/ 660400 w 1879600"/>
              <a:gd name="connsiteY3" fmla="*/ 104044 h 1526444"/>
              <a:gd name="connsiteX4" fmla="*/ 774700 w 1879600"/>
              <a:gd name="connsiteY4" fmla="*/ 231044 h 1526444"/>
              <a:gd name="connsiteX5" fmla="*/ 889000 w 1879600"/>
              <a:gd name="connsiteY5" fmla="*/ 497744 h 1526444"/>
              <a:gd name="connsiteX6" fmla="*/ 1028700 w 1879600"/>
              <a:gd name="connsiteY6" fmla="*/ 1120044 h 1526444"/>
              <a:gd name="connsiteX7" fmla="*/ 1104900 w 1879600"/>
              <a:gd name="connsiteY7" fmla="*/ 1323244 h 1526444"/>
              <a:gd name="connsiteX8" fmla="*/ 1244600 w 1879600"/>
              <a:gd name="connsiteY8" fmla="*/ 1450244 h 1526444"/>
              <a:gd name="connsiteX9" fmla="*/ 1485900 w 1879600"/>
              <a:gd name="connsiteY9" fmla="*/ 1513744 h 1526444"/>
              <a:gd name="connsiteX10" fmla="*/ 1879600 w 1879600"/>
              <a:gd name="connsiteY10" fmla="*/ 1526444 h 15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600" h="1526444">
                <a:moveTo>
                  <a:pt x="0" y="2444"/>
                </a:moveTo>
                <a:cubicBezTo>
                  <a:pt x="121708" y="327"/>
                  <a:pt x="243417" y="-1789"/>
                  <a:pt x="330200" y="2444"/>
                </a:cubicBezTo>
                <a:cubicBezTo>
                  <a:pt x="416983" y="6677"/>
                  <a:pt x="465667" y="10911"/>
                  <a:pt x="520700" y="27844"/>
                </a:cubicBezTo>
                <a:cubicBezTo>
                  <a:pt x="575733" y="44777"/>
                  <a:pt x="618067" y="70177"/>
                  <a:pt x="660400" y="104044"/>
                </a:cubicBezTo>
                <a:cubicBezTo>
                  <a:pt x="702733" y="137911"/>
                  <a:pt x="736600" y="165427"/>
                  <a:pt x="774700" y="231044"/>
                </a:cubicBezTo>
                <a:cubicBezTo>
                  <a:pt x="812800" y="296661"/>
                  <a:pt x="846667" y="349577"/>
                  <a:pt x="889000" y="497744"/>
                </a:cubicBezTo>
                <a:cubicBezTo>
                  <a:pt x="931333" y="645911"/>
                  <a:pt x="992717" y="982461"/>
                  <a:pt x="1028700" y="1120044"/>
                </a:cubicBezTo>
                <a:cubicBezTo>
                  <a:pt x="1064683" y="1257627"/>
                  <a:pt x="1068917" y="1268211"/>
                  <a:pt x="1104900" y="1323244"/>
                </a:cubicBezTo>
                <a:cubicBezTo>
                  <a:pt x="1140883" y="1378277"/>
                  <a:pt x="1181100" y="1418494"/>
                  <a:pt x="1244600" y="1450244"/>
                </a:cubicBezTo>
                <a:cubicBezTo>
                  <a:pt x="1308100" y="1481994"/>
                  <a:pt x="1380067" y="1501044"/>
                  <a:pt x="1485900" y="1513744"/>
                </a:cubicBezTo>
                <a:cubicBezTo>
                  <a:pt x="1591733" y="1526444"/>
                  <a:pt x="1879600" y="1526444"/>
                  <a:pt x="1879600" y="1526444"/>
                </a:cubicBezTo>
              </a:path>
            </a:pathLst>
          </a:cu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195230" y="5436961"/>
            <a:ext cx="1714500" cy="400110"/>
          </a:xfrm>
          <a:prstGeom prst="rect">
            <a:avLst/>
          </a:prstGeom>
          <a:noFill/>
        </p:spPr>
        <p:txBody>
          <a:bodyPr wrap="square" rtlCol="0">
            <a:spAutoFit/>
          </a:bodyPr>
          <a:lstStyle/>
          <a:p>
            <a:r>
              <a:rPr lang="en-US" sz="2000" dirty="0">
                <a:latin typeface="Helvetica Neue"/>
                <a:cs typeface="Helvetica Neue"/>
              </a:rPr>
              <a:t>Temperature</a:t>
            </a:r>
          </a:p>
        </p:txBody>
      </p:sp>
      <p:sp>
        <p:nvSpPr>
          <p:cNvPr id="17" name="Right Arrow 16"/>
          <p:cNvSpPr/>
          <p:nvPr/>
        </p:nvSpPr>
        <p:spPr>
          <a:xfrm>
            <a:off x="6214530" y="4122319"/>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44499" y="1542730"/>
            <a:ext cx="8229601" cy="892552"/>
          </a:xfrm>
          <a:prstGeom prst="rect">
            <a:avLst/>
          </a:prstGeom>
          <a:noFill/>
          <a:ln w="25400">
            <a:solidFill>
              <a:schemeClr val="tx2"/>
            </a:solidFill>
          </a:ln>
        </p:spPr>
        <p:txBody>
          <a:bodyPr wrap="square" rtlCol="0">
            <a:spAutoFit/>
          </a:bodyPr>
          <a:lstStyle/>
          <a:p>
            <a:r>
              <a:rPr lang="en-US" sz="2600" dirty="0">
                <a:latin typeface="Helvetica Neue"/>
                <a:cs typeface="Helvetica Neue"/>
              </a:rPr>
              <a:t>How should we estimate pyrolysis kinetic parameters from raw TGA data?</a:t>
            </a:r>
            <a:endParaRPr lang="en-US" sz="2600" b="1" dirty="0">
              <a:latin typeface="Helvetica Neue"/>
              <a:cs typeface="Helvetica Neue"/>
            </a:endParaRPr>
          </a:p>
        </p:txBody>
      </p:sp>
    </p:spTree>
    <p:extLst>
      <p:ext uri="{BB962C8B-B14F-4D97-AF65-F5344CB8AC3E}">
        <p14:creationId xmlns:p14="http://schemas.microsoft.com/office/powerpoint/2010/main" val="3209749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Requirements</a:t>
            </a:r>
          </a:p>
        </p:txBody>
      </p:sp>
      <p:sp>
        <p:nvSpPr>
          <p:cNvPr id="3" name="Content Placeholder 2"/>
          <p:cNvSpPr>
            <a:spLocks noGrp="1"/>
          </p:cNvSpPr>
          <p:nvPr>
            <p:ph idx="1"/>
          </p:nvPr>
        </p:nvSpPr>
        <p:spPr/>
        <p:txBody>
          <a:bodyPr/>
          <a:lstStyle/>
          <a:p>
            <a:pPr marL="514350" indent="-514350">
              <a:buFont typeface="+mj-lt"/>
              <a:buAutoNum type="arabicPeriod"/>
            </a:pPr>
            <a:r>
              <a:rPr lang="en-US" dirty="0"/>
              <a:t>Parameters predict data </a:t>
            </a:r>
            <a:r>
              <a:rPr lang="en-US" dirty="0">
                <a:sym typeface="Wingdings"/>
              </a:rPr>
              <a:t> </a:t>
            </a:r>
            <a:r>
              <a:rPr lang="en-US" b="1" dirty="0">
                <a:solidFill>
                  <a:schemeClr val="tx2"/>
                </a:solidFill>
                <a:sym typeface="Wingdings"/>
              </a:rPr>
              <a:t>Accurate</a:t>
            </a:r>
            <a:endParaRPr lang="en-US" b="1" dirty="0">
              <a:solidFill>
                <a:schemeClr val="tx2"/>
              </a:solidFill>
            </a:endParaRPr>
          </a:p>
          <a:p>
            <a:pPr marL="514350" indent="-514350">
              <a:buFont typeface="+mj-lt"/>
              <a:buAutoNum type="arabicPeriod"/>
            </a:pPr>
            <a:r>
              <a:rPr lang="en-US" dirty="0"/>
              <a:t>Many different materials </a:t>
            </a:r>
            <a:r>
              <a:rPr lang="en-US" dirty="0">
                <a:sym typeface="Wingdings"/>
              </a:rPr>
              <a:t> </a:t>
            </a:r>
            <a:r>
              <a:rPr lang="en-US" b="1" dirty="0">
                <a:solidFill>
                  <a:schemeClr val="tx2"/>
                </a:solidFill>
              </a:rPr>
              <a:t>Efficient</a:t>
            </a:r>
          </a:p>
          <a:p>
            <a:pPr marL="514350" indent="-514350">
              <a:buFont typeface="+mj-lt"/>
              <a:buAutoNum type="arabicPeriod"/>
            </a:pPr>
            <a:r>
              <a:rPr lang="en-US" dirty="0"/>
              <a:t>Many different behaviors</a:t>
            </a:r>
            <a:r>
              <a:rPr lang="en-US" dirty="0">
                <a:sym typeface="Wingdings"/>
              </a:rPr>
              <a:t> </a:t>
            </a:r>
            <a:r>
              <a:rPr lang="en-US" b="1" dirty="0">
                <a:solidFill>
                  <a:schemeClr val="tx2"/>
                </a:solidFill>
              </a:rPr>
              <a:t>Robust</a:t>
            </a:r>
          </a:p>
          <a:p>
            <a:pPr marL="514350" indent="-514350">
              <a:buFont typeface="+mj-lt"/>
              <a:buAutoNum type="arabicPeriod"/>
            </a:pPr>
            <a:r>
              <a:rPr lang="en-US" dirty="0"/>
              <a:t>Parameters do not vary </a:t>
            </a:r>
            <a:r>
              <a:rPr lang="en-US" dirty="0">
                <a:sym typeface="Wingdings"/>
              </a:rPr>
              <a:t> </a:t>
            </a:r>
            <a:r>
              <a:rPr lang="en-US" b="1" dirty="0">
                <a:solidFill>
                  <a:schemeClr val="tx2"/>
                </a:solidFill>
                <a:sym typeface="Wingdings"/>
              </a:rPr>
              <a:t>Consistent</a:t>
            </a:r>
            <a:endParaRPr lang="en-US" dirty="0"/>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13</a:t>
            </a:fld>
            <a:endParaRPr lang="en-US"/>
          </a:p>
        </p:txBody>
      </p:sp>
    </p:spTree>
    <p:extLst>
      <p:ext uri="{BB962C8B-B14F-4D97-AF65-F5344CB8AC3E}">
        <p14:creationId xmlns:p14="http://schemas.microsoft.com/office/powerpoint/2010/main" val="3674210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 Consistent</a:t>
            </a:r>
          </a:p>
        </p:txBody>
      </p:sp>
      <p:sp>
        <p:nvSpPr>
          <p:cNvPr id="3" name="Content Placeholder 2"/>
          <p:cNvSpPr>
            <a:spLocks noGrp="1"/>
          </p:cNvSpPr>
          <p:nvPr>
            <p:ph idx="1"/>
          </p:nvPr>
        </p:nvSpPr>
        <p:spPr>
          <a:xfrm>
            <a:off x="4559300" y="1828952"/>
            <a:ext cx="4114800" cy="1219047"/>
          </a:xfrm>
        </p:spPr>
        <p:txBody>
          <a:bodyPr>
            <a:normAutofit fontScale="92500"/>
          </a:bodyPr>
          <a:lstStyle/>
          <a:p>
            <a:pPr marL="514350" indent="-514350">
              <a:buFont typeface="+mj-lt"/>
              <a:buAutoNum type="arabicPeriod"/>
            </a:pPr>
            <a:r>
              <a:rPr lang="en-US" sz="2800" b="1" dirty="0"/>
              <a:t>No free parameters</a:t>
            </a:r>
          </a:p>
          <a:p>
            <a:pPr marL="514350" indent="-514350">
              <a:buFont typeface="+mj-lt"/>
              <a:buAutoNum type="arabicPeriod"/>
            </a:pPr>
            <a:r>
              <a:rPr lang="en-US" sz="2800" b="1" dirty="0"/>
              <a:t>No random numbers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14</a:t>
            </a:fld>
            <a:endParaRPr lang="en-US"/>
          </a:p>
        </p:txBody>
      </p:sp>
      <p:sp>
        <p:nvSpPr>
          <p:cNvPr id="9" name="TextBox 8"/>
          <p:cNvSpPr txBox="1"/>
          <p:nvPr/>
        </p:nvSpPr>
        <p:spPr>
          <a:xfrm>
            <a:off x="457200" y="4868335"/>
            <a:ext cx="3743636" cy="1200329"/>
          </a:xfrm>
          <a:prstGeom prst="rect">
            <a:avLst/>
          </a:prstGeom>
          <a:noFill/>
        </p:spPr>
        <p:txBody>
          <a:bodyPr wrap="square" rtlCol="0">
            <a:spAutoFit/>
          </a:bodyPr>
          <a:lstStyle/>
          <a:p>
            <a:r>
              <a:rPr lang="en-US" dirty="0">
                <a:latin typeface="Helvetica Neue"/>
                <a:cs typeface="Helvetica Neue"/>
              </a:rPr>
              <a:t>“With four parameters I can fit an elephant, and with five I can make him wiggle his trunk.”</a:t>
            </a:r>
          </a:p>
          <a:p>
            <a:r>
              <a:rPr lang="en-US" dirty="0">
                <a:latin typeface="Helvetica Neue"/>
                <a:cs typeface="Helvetica Neue"/>
              </a:rPr>
              <a:t>			~John von Neumann</a:t>
            </a:r>
          </a:p>
        </p:txBody>
      </p:sp>
      <p:pic>
        <p:nvPicPr>
          <p:cNvPr id="10" name="Picture 9" descr="vonNeuman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2223"/>
            <a:ext cx="3743636" cy="3186112"/>
          </a:xfrm>
          <a:prstGeom prst="rect">
            <a:avLst/>
          </a:prstGeom>
        </p:spPr>
      </p:pic>
      <p:sp>
        <p:nvSpPr>
          <p:cNvPr id="11" name="TextBox 10"/>
          <p:cNvSpPr txBox="1"/>
          <p:nvPr/>
        </p:nvSpPr>
        <p:spPr>
          <a:xfrm>
            <a:off x="4572000" y="4076431"/>
            <a:ext cx="4102100" cy="1815882"/>
          </a:xfrm>
          <a:prstGeom prst="rect">
            <a:avLst/>
          </a:prstGeom>
          <a:noFill/>
          <a:ln w="25400">
            <a:solidFill>
              <a:schemeClr val="accent2"/>
            </a:solidFill>
          </a:ln>
        </p:spPr>
        <p:txBody>
          <a:bodyPr wrap="square" rtlCol="0">
            <a:spAutoFit/>
          </a:bodyPr>
          <a:lstStyle/>
          <a:p>
            <a:r>
              <a:rPr lang="en-US" sz="2800" dirty="0">
                <a:latin typeface="Helvetica Neue"/>
                <a:cs typeface="Helvetica Neue"/>
              </a:rPr>
              <a:t>For given data, the method should always produce the same parameters</a:t>
            </a:r>
          </a:p>
        </p:txBody>
      </p:sp>
      <p:sp>
        <p:nvSpPr>
          <p:cNvPr id="12" name="Right Arrow 11"/>
          <p:cNvSpPr/>
          <p:nvPr/>
        </p:nvSpPr>
        <p:spPr>
          <a:xfrm rot="5400000">
            <a:off x="6226175" y="3158066"/>
            <a:ext cx="654050" cy="43391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79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55166"/>
            <a:ext cx="8229600" cy="889001"/>
          </a:xfrm>
          <a:ln w="25400">
            <a:solidFill>
              <a:schemeClr val="tx2"/>
            </a:solidFill>
          </a:ln>
        </p:spPr>
        <p:txBody>
          <a:bodyPr>
            <a:noAutofit/>
          </a:bodyPr>
          <a:lstStyle/>
          <a:p>
            <a:pPr marL="0" indent="0">
              <a:buNone/>
            </a:pPr>
            <a:r>
              <a:rPr lang="en-US" sz="2500" dirty="0"/>
              <a:t>The quality of any </a:t>
            </a:r>
            <a:r>
              <a:rPr lang="en-US" sz="2500" b="1" dirty="0"/>
              <a:t>parameter estimation </a:t>
            </a:r>
            <a:r>
              <a:rPr lang="en-US" sz="2500" dirty="0"/>
              <a:t>algorithm is ultimately determined in </a:t>
            </a:r>
            <a:r>
              <a:rPr lang="en-US" sz="2500" b="1" dirty="0">
                <a:solidFill>
                  <a:srgbClr val="000000"/>
                </a:solidFill>
              </a:rPr>
              <a:t>model validation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15</a:t>
            </a:fld>
            <a:endParaRPr lang="en-US"/>
          </a:p>
        </p:txBody>
      </p:sp>
      <p:sp>
        <p:nvSpPr>
          <p:cNvPr id="7" name="TextBox 6"/>
          <p:cNvSpPr txBox="1"/>
          <p:nvPr/>
        </p:nvSpPr>
        <p:spPr>
          <a:xfrm>
            <a:off x="1723901" y="549976"/>
            <a:ext cx="229353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Small-scale Tests </a:t>
            </a:r>
            <a:endParaRPr lang="en-US" sz="2800" dirty="0">
              <a:latin typeface="Helvetica Neue"/>
              <a:cs typeface="Helvetica Neue"/>
            </a:endParaRPr>
          </a:p>
        </p:txBody>
      </p:sp>
      <p:sp>
        <p:nvSpPr>
          <p:cNvPr id="8" name="TextBox 7"/>
          <p:cNvSpPr txBox="1"/>
          <p:nvPr/>
        </p:nvSpPr>
        <p:spPr>
          <a:xfrm>
            <a:off x="4947118" y="549976"/>
            <a:ext cx="258398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Flame Spread Experiments</a:t>
            </a:r>
            <a:endParaRPr lang="en-US" sz="2800" dirty="0">
              <a:latin typeface="Helvetica Neue"/>
              <a:cs typeface="Helvetica Neue"/>
            </a:endParaRPr>
          </a:p>
        </p:txBody>
      </p:sp>
      <p:sp>
        <p:nvSpPr>
          <p:cNvPr id="9" name="TextBox 8"/>
          <p:cNvSpPr txBox="1"/>
          <p:nvPr/>
        </p:nvSpPr>
        <p:spPr>
          <a:xfrm>
            <a:off x="1723901" y="2793049"/>
            <a:ext cx="2293533" cy="861774"/>
          </a:xfrm>
          <a:prstGeom prst="rect">
            <a:avLst/>
          </a:prstGeom>
          <a:noFill/>
          <a:ln w="25400">
            <a:solidFill>
              <a:schemeClr val="accent3"/>
            </a:solidFill>
          </a:ln>
        </p:spPr>
        <p:txBody>
          <a:bodyPr wrap="square" rtlCol="0">
            <a:spAutoFit/>
          </a:bodyPr>
          <a:lstStyle/>
          <a:p>
            <a:r>
              <a:rPr lang="en-US" sz="2500" b="1" dirty="0">
                <a:solidFill>
                  <a:schemeClr val="accent3"/>
                </a:solidFill>
                <a:latin typeface="Helvetica Neue"/>
                <a:cs typeface="Helvetica Neue"/>
              </a:rPr>
              <a:t>Model Parameters</a:t>
            </a:r>
          </a:p>
        </p:txBody>
      </p:sp>
      <p:sp>
        <p:nvSpPr>
          <p:cNvPr id="10" name="Right Arrow 9"/>
          <p:cNvSpPr/>
          <p:nvPr/>
        </p:nvSpPr>
        <p:spPr>
          <a:xfrm rot="5400000">
            <a:off x="2311237" y="1967894"/>
            <a:ext cx="1100986" cy="33561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723901" y="4395365"/>
            <a:ext cx="2293533" cy="477054"/>
          </a:xfrm>
          <a:prstGeom prst="rect">
            <a:avLst/>
          </a:prstGeom>
          <a:noFill/>
          <a:ln w="25400">
            <a:solidFill>
              <a:schemeClr val="tx2"/>
            </a:solidFill>
          </a:ln>
        </p:spPr>
        <p:txBody>
          <a:bodyPr wrap="square" rtlCol="0">
            <a:spAutoFit/>
          </a:bodyPr>
          <a:lstStyle/>
          <a:p>
            <a:r>
              <a:rPr lang="en-US" sz="2500" b="1" dirty="0">
                <a:solidFill>
                  <a:schemeClr val="tx2"/>
                </a:solidFill>
                <a:latin typeface="Helvetica Neue"/>
                <a:cs typeface="Helvetica Neue"/>
              </a:rPr>
              <a:t>Fire Models</a:t>
            </a:r>
          </a:p>
        </p:txBody>
      </p:sp>
      <p:sp>
        <p:nvSpPr>
          <p:cNvPr id="12" name="Right Arrow 11"/>
          <p:cNvSpPr/>
          <p:nvPr/>
        </p:nvSpPr>
        <p:spPr>
          <a:xfrm rot="5400000">
            <a:off x="2533490" y="3867565"/>
            <a:ext cx="656485"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4123269" y="4450124"/>
            <a:ext cx="718347"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47119" y="4131557"/>
            <a:ext cx="258398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Flame Spread Predictions</a:t>
            </a:r>
            <a:endParaRPr lang="en-US" sz="2800" dirty="0">
              <a:latin typeface="Helvetica Neue"/>
              <a:cs typeface="Helvetica Neue"/>
            </a:endParaRPr>
          </a:p>
        </p:txBody>
      </p:sp>
      <p:sp>
        <p:nvSpPr>
          <p:cNvPr id="15" name="Up-Down Arrow 14"/>
          <p:cNvSpPr/>
          <p:nvPr/>
        </p:nvSpPr>
        <p:spPr>
          <a:xfrm>
            <a:off x="6079067" y="1565520"/>
            <a:ext cx="296333" cy="2455652"/>
          </a:xfrm>
          <a:prstGeom prst="up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7200" y="1565520"/>
            <a:ext cx="2192867" cy="954107"/>
          </a:xfrm>
          <a:prstGeom prst="rect">
            <a:avLst/>
          </a:prstGeom>
          <a:noFill/>
        </p:spPr>
        <p:txBody>
          <a:bodyPr wrap="square" rtlCol="0">
            <a:spAutoFit/>
          </a:bodyPr>
          <a:lstStyle/>
          <a:p>
            <a:pPr algn="r"/>
            <a:r>
              <a:rPr lang="en-US" sz="2800" dirty="0">
                <a:latin typeface="Helvetica Neue"/>
                <a:cs typeface="Helvetica Neue"/>
              </a:rPr>
              <a:t>Parameter Estimation</a:t>
            </a:r>
          </a:p>
        </p:txBody>
      </p:sp>
      <p:sp>
        <p:nvSpPr>
          <p:cNvPr id="18" name="TextBox 17"/>
          <p:cNvSpPr txBox="1"/>
          <p:nvPr/>
        </p:nvSpPr>
        <p:spPr>
          <a:xfrm>
            <a:off x="6375400" y="2209142"/>
            <a:ext cx="2192867" cy="954107"/>
          </a:xfrm>
          <a:prstGeom prst="rect">
            <a:avLst/>
          </a:prstGeom>
          <a:noFill/>
        </p:spPr>
        <p:txBody>
          <a:bodyPr wrap="square" rtlCol="0">
            <a:spAutoFit/>
          </a:bodyPr>
          <a:lstStyle/>
          <a:p>
            <a:r>
              <a:rPr lang="en-US" sz="2800" dirty="0">
                <a:latin typeface="Helvetica Neue"/>
                <a:cs typeface="Helvetica Neue"/>
              </a:rPr>
              <a:t>Model Validation</a:t>
            </a:r>
          </a:p>
        </p:txBody>
      </p:sp>
    </p:spTree>
    <p:extLst>
      <p:ext uri="{BB962C8B-B14F-4D97-AF65-F5344CB8AC3E}">
        <p14:creationId xmlns:p14="http://schemas.microsoft.com/office/powerpoint/2010/main" val="7294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Pyrolysis Model:  Independent </a:t>
            </a:r>
            <a:r>
              <a:rPr lang="en-US" dirty="0" err="1"/>
              <a:t>Unimolecular</a:t>
            </a:r>
            <a:r>
              <a:rPr lang="en-US" dirty="0"/>
              <a:t> Reactions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16</a:t>
            </a:fld>
            <a:endParaRPr lang="en-US"/>
          </a:p>
        </p:txBody>
      </p:sp>
      <p:pic>
        <p:nvPicPr>
          <p:cNvPr id="12" name="Picture 11" descr="mathrm_Reactant_.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517" y="1928279"/>
            <a:ext cx="5283200" cy="469900"/>
          </a:xfrm>
          <a:prstGeom prst="rect">
            <a:avLst/>
          </a:prstGeom>
        </p:spPr>
      </p:pic>
      <p:pic>
        <p:nvPicPr>
          <p:cNvPr id="13" name="Picture 12" descr="k_=_left(_frac_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84" y="2652179"/>
            <a:ext cx="3517900" cy="850900"/>
          </a:xfrm>
          <a:prstGeom prst="rect">
            <a:avLst/>
          </a:prstGeom>
        </p:spPr>
      </p:pic>
      <p:pic>
        <p:nvPicPr>
          <p:cNvPr id="15" name="Picture 14" descr="m^prime_equiv_f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417" y="3710517"/>
            <a:ext cx="6375400" cy="736600"/>
          </a:xfrm>
          <a:prstGeom prst="rect">
            <a:avLst/>
          </a:prstGeom>
        </p:spPr>
      </p:pic>
      <p:sp>
        <p:nvSpPr>
          <p:cNvPr id="16" name="Rectangle 15"/>
          <p:cNvSpPr/>
          <p:nvPr/>
        </p:nvSpPr>
        <p:spPr>
          <a:xfrm>
            <a:off x="1132417" y="1820328"/>
            <a:ext cx="6995583" cy="2804584"/>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44499" y="4929397"/>
            <a:ext cx="8229601" cy="954107"/>
          </a:xfrm>
          <a:prstGeom prst="rect">
            <a:avLst/>
          </a:prstGeom>
          <a:noFill/>
          <a:ln w="25400">
            <a:solidFill>
              <a:schemeClr val="accent2"/>
            </a:solidFill>
          </a:ln>
        </p:spPr>
        <p:txBody>
          <a:bodyPr wrap="square" rtlCol="0">
            <a:spAutoFit/>
          </a:bodyPr>
          <a:lstStyle/>
          <a:p>
            <a:r>
              <a:rPr lang="en-US" sz="2800" dirty="0">
                <a:latin typeface="Helvetica Neue"/>
                <a:cs typeface="Helvetica Neue"/>
              </a:rPr>
              <a:t>Appropriateness to be determined by ability to predict fire growth.</a:t>
            </a:r>
          </a:p>
        </p:txBody>
      </p:sp>
    </p:spTree>
    <p:extLst>
      <p:ext uri="{BB962C8B-B14F-4D97-AF65-F5344CB8AC3E}">
        <p14:creationId xmlns:p14="http://schemas.microsoft.com/office/powerpoint/2010/main" val="3604012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17</a:t>
            </a:fld>
            <a:endParaRPr lang="en-US"/>
          </a:p>
        </p:txBody>
      </p:sp>
      <p:grpSp>
        <p:nvGrpSpPr>
          <p:cNvPr id="15" name="Group 14"/>
          <p:cNvGrpSpPr/>
          <p:nvPr/>
        </p:nvGrpSpPr>
        <p:grpSpPr>
          <a:xfrm>
            <a:off x="1384300" y="381000"/>
            <a:ext cx="2286000" cy="2235200"/>
            <a:chOff x="1460500" y="2082800"/>
            <a:chExt cx="2286000" cy="2235200"/>
          </a:xfrm>
        </p:grpSpPr>
        <p:cxnSp>
          <p:nvCxnSpPr>
            <p:cNvPr id="10" name="Straight Arrow Connector 9"/>
            <p:cNvCxnSpPr/>
            <p:nvPr/>
          </p:nvCxnSpPr>
          <p:spPr>
            <a:xfrm flipV="1">
              <a:off x="1460500" y="2082800"/>
              <a:ext cx="0" cy="223520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60500" y="4305300"/>
              <a:ext cx="22860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241300" y="901700"/>
            <a:ext cx="914400" cy="400110"/>
          </a:xfrm>
          <a:prstGeom prst="rect">
            <a:avLst/>
          </a:prstGeom>
          <a:noFill/>
        </p:spPr>
        <p:txBody>
          <a:bodyPr wrap="square" rtlCol="0">
            <a:spAutoFit/>
          </a:bodyPr>
          <a:lstStyle/>
          <a:p>
            <a:r>
              <a:rPr lang="en-US" sz="2000" dirty="0">
                <a:latin typeface="Helvetica Neue"/>
                <a:cs typeface="Helvetica Neue"/>
              </a:rPr>
              <a:t>Mass</a:t>
            </a:r>
          </a:p>
        </p:txBody>
      </p:sp>
      <p:grpSp>
        <p:nvGrpSpPr>
          <p:cNvPr id="20" name="Group 19"/>
          <p:cNvGrpSpPr/>
          <p:nvPr/>
        </p:nvGrpSpPr>
        <p:grpSpPr>
          <a:xfrm>
            <a:off x="1384300" y="2979976"/>
            <a:ext cx="2286000" cy="2235200"/>
            <a:chOff x="1460500" y="2082800"/>
            <a:chExt cx="2286000" cy="2235200"/>
          </a:xfrm>
        </p:grpSpPr>
        <p:cxnSp>
          <p:nvCxnSpPr>
            <p:cNvPr id="21" name="Straight Arrow Connector 20"/>
            <p:cNvCxnSpPr/>
            <p:nvPr/>
          </p:nvCxnSpPr>
          <p:spPr>
            <a:xfrm flipV="1">
              <a:off x="1460500" y="2082800"/>
              <a:ext cx="0" cy="223520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460500" y="4305300"/>
              <a:ext cx="22860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215900" y="3635852"/>
            <a:ext cx="914400" cy="1015663"/>
          </a:xfrm>
          <a:prstGeom prst="rect">
            <a:avLst/>
          </a:prstGeom>
          <a:noFill/>
        </p:spPr>
        <p:txBody>
          <a:bodyPr wrap="square" rtlCol="0">
            <a:spAutoFit/>
          </a:bodyPr>
          <a:lstStyle/>
          <a:p>
            <a:pPr algn="ctr"/>
            <a:r>
              <a:rPr lang="en-US" sz="2000" dirty="0">
                <a:latin typeface="Helvetica Neue"/>
                <a:cs typeface="Helvetica Neue"/>
              </a:rPr>
              <a:t>Mass</a:t>
            </a:r>
          </a:p>
          <a:p>
            <a:pPr algn="ctr"/>
            <a:r>
              <a:rPr lang="en-US" sz="2000" dirty="0">
                <a:latin typeface="Helvetica Neue"/>
                <a:cs typeface="Helvetica Neue"/>
              </a:rPr>
              <a:t>Loss</a:t>
            </a:r>
          </a:p>
          <a:p>
            <a:pPr algn="ctr"/>
            <a:r>
              <a:rPr lang="en-US" sz="2000" dirty="0">
                <a:latin typeface="Helvetica Neue"/>
                <a:cs typeface="Helvetica Neue"/>
              </a:rPr>
              <a:t>Rate</a:t>
            </a:r>
          </a:p>
        </p:txBody>
      </p:sp>
      <p:sp>
        <p:nvSpPr>
          <p:cNvPr id="24" name="TextBox 23"/>
          <p:cNvSpPr txBox="1"/>
          <p:nvPr/>
        </p:nvSpPr>
        <p:spPr>
          <a:xfrm>
            <a:off x="1600200" y="5704246"/>
            <a:ext cx="1714500" cy="400110"/>
          </a:xfrm>
          <a:prstGeom prst="rect">
            <a:avLst/>
          </a:prstGeom>
          <a:noFill/>
        </p:spPr>
        <p:txBody>
          <a:bodyPr wrap="square" rtlCol="0">
            <a:spAutoFit/>
          </a:bodyPr>
          <a:lstStyle/>
          <a:p>
            <a:r>
              <a:rPr lang="en-US" sz="2000" dirty="0">
                <a:latin typeface="Helvetica Neue"/>
                <a:cs typeface="Helvetica Neue"/>
              </a:rPr>
              <a:t>Temperature</a:t>
            </a:r>
          </a:p>
        </p:txBody>
      </p:sp>
      <p:cxnSp>
        <p:nvCxnSpPr>
          <p:cNvPr id="29" name="Straight Connector 28"/>
          <p:cNvCxnSpPr/>
          <p:nvPr/>
        </p:nvCxnSpPr>
        <p:spPr>
          <a:xfrm>
            <a:off x="2425700" y="5069126"/>
            <a:ext cx="0" cy="2667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425700" y="495300"/>
            <a:ext cx="0" cy="4521200"/>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pic>
        <p:nvPicPr>
          <p:cNvPr id="34" name="Picture 33" descr="T_mathrm_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50" y="5420783"/>
            <a:ext cx="266700" cy="266700"/>
          </a:xfrm>
          <a:prstGeom prst="rect">
            <a:avLst/>
          </a:prstGeom>
        </p:spPr>
      </p:pic>
      <p:sp>
        <p:nvSpPr>
          <p:cNvPr id="37" name="Freeform 36"/>
          <p:cNvSpPr/>
          <p:nvPr/>
        </p:nvSpPr>
        <p:spPr>
          <a:xfrm>
            <a:off x="1460500" y="3429000"/>
            <a:ext cx="1905000" cy="1652222"/>
          </a:xfrm>
          <a:custGeom>
            <a:avLst/>
            <a:gdLst>
              <a:gd name="connsiteX0" fmla="*/ 0 w 1936750"/>
              <a:gd name="connsiteY0" fmla="*/ 1892318 h 1893540"/>
              <a:gd name="connsiteX1" fmla="*/ 184150 w 1936750"/>
              <a:gd name="connsiteY1" fmla="*/ 1892318 h 1893540"/>
              <a:gd name="connsiteX2" fmla="*/ 273050 w 1936750"/>
              <a:gd name="connsiteY2" fmla="*/ 1879618 h 1893540"/>
              <a:gd name="connsiteX3" fmla="*/ 361950 w 1936750"/>
              <a:gd name="connsiteY3" fmla="*/ 1828818 h 1893540"/>
              <a:gd name="connsiteX4" fmla="*/ 431800 w 1936750"/>
              <a:gd name="connsiteY4" fmla="*/ 1752618 h 1893540"/>
              <a:gd name="connsiteX5" fmla="*/ 508000 w 1936750"/>
              <a:gd name="connsiteY5" fmla="*/ 1606568 h 1893540"/>
              <a:gd name="connsiteX6" fmla="*/ 584200 w 1936750"/>
              <a:gd name="connsiteY6" fmla="*/ 1346218 h 1893540"/>
              <a:gd name="connsiteX7" fmla="*/ 660400 w 1936750"/>
              <a:gd name="connsiteY7" fmla="*/ 965218 h 1893540"/>
              <a:gd name="connsiteX8" fmla="*/ 768350 w 1936750"/>
              <a:gd name="connsiteY8" fmla="*/ 400068 h 1893540"/>
              <a:gd name="connsiteX9" fmla="*/ 831850 w 1936750"/>
              <a:gd name="connsiteY9" fmla="*/ 177818 h 1893540"/>
              <a:gd name="connsiteX10" fmla="*/ 882650 w 1936750"/>
              <a:gd name="connsiteY10" fmla="*/ 76218 h 1893540"/>
              <a:gd name="connsiteX11" fmla="*/ 933450 w 1936750"/>
              <a:gd name="connsiteY11" fmla="*/ 12718 h 1893540"/>
              <a:gd name="connsiteX12" fmla="*/ 971550 w 1936750"/>
              <a:gd name="connsiteY12" fmla="*/ 18 h 1893540"/>
              <a:gd name="connsiteX13" fmla="*/ 1009650 w 1936750"/>
              <a:gd name="connsiteY13" fmla="*/ 12718 h 1893540"/>
              <a:gd name="connsiteX14" fmla="*/ 1066800 w 1936750"/>
              <a:gd name="connsiteY14" fmla="*/ 82568 h 1893540"/>
              <a:gd name="connsiteX15" fmla="*/ 1098550 w 1936750"/>
              <a:gd name="connsiteY15" fmla="*/ 177818 h 1893540"/>
              <a:gd name="connsiteX16" fmla="*/ 1117600 w 1936750"/>
              <a:gd name="connsiteY16" fmla="*/ 304818 h 1893540"/>
              <a:gd name="connsiteX17" fmla="*/ 1149350 w 1936750"/>
              <a:gd name="connsiteY17" fmla="*/ 571518 h 1893540"/>
              <a:gd name="connsiteX18" fmla="*/ 1200150 w 1936750"/>
              <a:gd name="connsiteY18" fmla="*/ 990618 h 1893540"/>
              <a:gd name="connsiteX19" fmla="*/ 1244600 w 1936750"/>
              <a:gd name="connsiteY19" fmla="*/ 1397018 h 1893540"/>
              <a:gd name="connsiteX20" fmla="*/ 1282700 w 1936750"/>
              <a:gd name="connsiteY20" fmla="*/ 1689118 h 1893540"/>
              <a:gd name="connsiteX21" fmla="*/ 1308100 w 1936750"/>
              <a:gd name="connsiteY21" fmla="*/ 1797068 h 1893540"/>
              <a:gd name="connsiteX22" fmla="*/ 1346200 w 1936750"/>
              <a:gd name="connsiteY22" fmla="*/ 1822468 h 1893540"/>
              <a:gd name="connsiteX23" fmla="*/ 1403350 w 1936750"/>
              <a:gd name="connsiteY23" fmla="*/ 1835168 h 1893540"/>
              <a:gd name="connsiteX24" fmla="*/ 1473200 w 1936750"/>
              <a:gd name="connsiteY24" fmla="*/ 1854218 h 1893540"/>
              <a:gd name="connsiteX25" fmla="*/ 1543050 w 1936750"/>
              <a:gd name="connsiteY25" fmla="*/ 1866918 h 1893540"/>
              <a:gd name="connsiteX26" fmla="*/ 1631950 w 1936750"/>
              <a:gd name="connsiteY26" fmla="*/ 1885968 h 1893540"/>
              <a:gd name="connsiteX27" fmla="*/ 1714500 w 1936750"/>
              <a:gd name="connsiteY27" fmla="*/ 1892318 h 1893540"/>
              <a:gd name="connsiteX28" fmla="*/ 1936750 w 1936750"/>
              <a:gd name="connsiteY28" fmla="*/ 1892318 h 189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36750" h="1893540">
                <a:moveTo>
                  <a:pt x="0" y="1892318"/>
                </a:moveTo>
                <a:cubicBezTo>
                  <a:pt x="69321" y="1893376"/>
                  <a:pt x="138642" y="1894435"/>
                  <a:pt x="184150" y="1892318"/>
                </a:cubicBezTo>
                <a:cubicBezTo>
                  <a:pt x="229658" y="1890201"/>
                  <a:pt x="243417" y="1890201"/>
                  <a:pt x="273050" y="1879618"/>
                </a:cubicBezTo>
                <a:cubicBezTo>
                  <a:pt x="302683" y="1869035"/>
                  <a:pt x="335492" y="1849985"/>
                  <a:pt x="361950" y="1828818"/>
                </a:cubicBezTo>
                <a:cubicBezTo>
                  <a:pt x="388408" y="1807651"/>
                  <a:pt x="407458" y="1789660"/>
                  <a:pt x="431800" y="1752618"/>
                </a:cubicBezTo>
                <a:cubicBezTo>
                  <a:pt x="456142" y="1715576"/>
                  <a:pt x="482600" y="1674301"/>
                  <a:pt x="508000" y="1606568"/>
                </a:cubicBezTo>
                <a:cubicBezTo>
                  <a:pt x="533400" y="1538835"/>
                  <a:pt x="558800" y="1453110"/>
                  <a:pt x="584200" y="1346218"/>
                </a:cubicBezTo>
                <a:cubicBezTo>
                  <a:pt x="609600" y="1239326"/>
                  <a:pt x="629708" y="1122910"/>
                  <a:pt x="660400" y="965218"/>
                </a:cubicBezTo>
                <a:cubicBezTo>
                  <a:pt x="691092" y="807526"/>
                  <a:pt x="739775" y="531301"/>
                  <a:pt x="768350" y="400068"/>
                </a:cubicBezTo>
                <a:cubicBezTo>
                  <a:pt x="796925" y="268835"/>
                  <a:pt x="812800" y="231793"/>
                  <a:pt x="831850" y="177818"/>
                </a:cubicBezTo>
                <a:cubicBezTo>
                  <a:pt x="850900" y="123843"/>
                  <a:pt x="865717" y="103735"/>
                  <a:pt x="882650" y="76218"/>
                </a:cubicBezTo>
                <a:cubicBezTo>
                  <a:pt x="899583" y="48701"/>
                  <a:pt x="918633" y="25418"/>
                  <a:pt x="933450" y="12718"/>
                </a:cubicBezTo>
                <a:cubicBezTo>
                  <a:pt x="948267" y="18"/>
                  <a:pt x="958850" y="18"/>
                  <a:pt x="971550" y="18"/>
                </a:cubicBezTo>
                <a:cubicBezTo>
                  <a:pt x="984250" y="18"/>
                  <a:pt x="993775" y="-1040"/>
                  <a:pt x="1009650" y="12718"/>
                </a:cubicBezTo>
                <a:cubicBezTo>
                  <a:pt x="1025525" y="26476"/>
                  <a:pt x="1051983" y="55051"/>
                  <a:pt x="1066800" y="82568"/>
                </a:cubicBezTo>
                <a:cubicBezTo>
                  <a:pt x="1081617" y="110085"/>
                  <a:pt x="1090083" y="140776"/>
                  <a:pt x="1098550" y="177818"/>
                </a:cubicBezTo>
                <a:cubicBezTo>
                  <a:pt x="1107017" y="214860"/>
                  <a:pt x="1109133" y="239201"/>
                  <a:pt x="1117600" y="304818"/>
                </a:cubicBezTo>
                <a:cubicBezTo>
                  <a:pt x="1126067" y="370435"/>
                  <a:pt x="1135592" y="457218"/>
                  <a:pt x="1149350" y="571518"/>
                </a:cubicBezTo>
                <a:cubicBezTo>
                  <a:pt x="1163108" y="685818"/>
                  <a:pt x="1184275" y="853035"/>
                  <a:pt x="1200150" y="990618"/>
                </a:cubicBezTo>
                <a:cubicBezTo>
                  <a:pt x="1216025" y="1128201"/>
                  <a:pt x="1230842" y="1280601"/>
                  <a:pt x="1244600" y="1397018"/>
                </a:cubicBezTo>
                <a:cubicBezTo>
                  <a:pt x="1258358" y="1513435"/>
                  <a:pt x="1272117" y="1622443"/>
                  <a:pt x="1282700" y="1689118"/>
                </a:cubicBezTo>
                <a:cubicBezTo>
                  <a:pt x="1293283" y="1755793"/>
                  <a:pt x="1297517" y="1774843"/>
                  <a:pt x="1308100" y="1797068"/>
                </a:cubicBezTo>
                <a:cubicBezTo>
                  <a:pt x="1318683" y="1819293"/>
                  <a:pt x="1330325" y="1816118"/>
                  <a:pt x="1346200" y="1822468"/>
                </a:cubicBezTo>
                <a:cubicBezTo>
                  <a:pt x="1362075" y="1828818"/>
                  <a:pt x="1382184" y="1829876"/>
                  <a:pt x="1403350" y="1835168"/>
                </a:cubicBezTo>
                <a:cubicBezTo>
                  <a:pt x="1424516" y="1840460"/>
                  <a:pt x="1449917" y="1848926"/>
                  <a:pt x="1473200" y="1854218"/>
                </a:cubicBezTo>
                <a:cubicBezTo>
                  <a:pt x="1496483" y="1859510"/>
                  <a:pt x="1516592" y="1861626"/>
                  <a:pt x="1543050" y="1866918"/>
                </a:cubicBezTo>
                <a:cubicBezTo>
                  <a:pt x="1569508" y="1872210"/>
                  <a:pt x="1603375" y="1881735"/>
                  <a:pt x="1631950" y="1885968"/>
                </a:cubicBezTo>
                <a:cubicBezTo>
                  <a:pt x="1660525" y="1890201"/>
                  <a:pt x="1663700" y="1891260"/>
                  <a:pt x="1714500" y="1892318"/>
                </a:cubicBezTo>
                <a:cubicBezTo>
                  <a:pt x="1765300" y="1893376"/>
                  <a:pt x="1936750" y="1892318"/>
                  <a:pt x="1936750" y="1892318"/>
                </a:cubicBezTo>
              </a:path>
            </a:pathLst>
          </a:cu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1485900" y="899256"/>
            <a:ext cx="1879600" cy="1526444"/>
          </a:xfrm>
          <a:custGeom>
            <a:avLst/>
            <a:gdLst>
              <a:gd name="connsiteX0" fmla="*/ 0 w 1879600"/>
              <a:gd name="connsiteY0" fmla="*/ 2444 h 1526444"/>
              <a:gd name="connsiteX1" fmla="*/ 330200 w 1879600"/>
              <a:gd name="connsiteY1" fmla="*/ 2444 h 1526444"/>
              <a:gd name="connsiteX2" fmla="*/ 520700 w 1879600"/>
              <a:gd name="connsiteY2" fmla="*/ 27844 h 1526444"/>
              <a:gd name="connsiteX3" fmla="*/ 660400 w 1879600"/>
              <a:gd name="connsiteY3" fmla="*/ 104044 h 1526444"/>
              <a:gd name="connsiteX4" fmla="*/ 774700 w 1879600"/>
              <a:gd name="connsiteY4" fmla="*/ 231044 h 1526444"/>
              <a:gd name="connsiteX5" fmla="*/ 889000 w 1879600"/>
              <a:gd name="connsiteY5" fmla="*/ 497744 h 1526444"/>
              <a:gd name="connsiteX6" fmla="*/ 1028700 w 1879600"/>
              <a:gd name="connsiteY6" fmla="*/ 1120044 h 1526444"/>
              <a:gd name="connsiteX7" fmla="*/ 1104900 w 1879600"/>
              <a:gd name="connsiteY7" fmla="*/ 1323244 h 1526444"/>
              <a:gd name="connsiteX8" fmla="*/ 1244600 w 1879600"/>
              <a:gd name="connsiteY8" fmla="*/ 1450244 h 1526444"/>
              <a:gd name="connsiteX9" fmla="*/ 1485900 w 1879600"/>
              <a:gd name="connsiteY9" fmla="*/ 1513744 h 1526444"/>
              <a:gd name="connsiteX10" fmla="*/ 1879600 w 1879600"/>
              <a:gd name="connsiteY10" fmla="*/ 1526444 h 15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600" h="1526444">
                <a:moveTo>
                  <a:pt x="0" y="2444"/>
                </a:moveTo>
                <a:cubicBezTo>
                  <a:pt x="121708" y="327"/>
                  <a:pt x="243417" y="-1789"/>
                  <a:pt x="330200" y="2444"/>
                </a:cubicBezTo>
                <a:cubicBezTo>
                  <a:pt x="416983" y="6677"/>
                  <a:pt x="465667" y="10911"/>
                  <a:pt x="520700" y="27844"/>
                </a:cubicBezTo>
                <a:cubicBezTo>
                  <a:pt x="575733" y="44777"/>
                  <a:pt x="618067" y="70177"/>
                  <a:pt x="660400" y="104044"/>
                </a:cubicBezTo>
                <a:cubicBezTo>
                  <a:pt x="702733" y="137911"/>
                  <a:pt x="736600" y="165427"/>
                  <a:pt x="774700" y="231044"/>
                </a:cubicBezTo>
                <a:cubicBezTo>
                  <a:pt x="812800" y="296661"/>
                  <a:pt x="846667" y="349577"/>
                  <a:pt x="889000" y="497744"/>
                </a:cubicBezTo>
                <a:cubicBezTo>
                  <a:pt x="931333" y="645911"/>
                  <a:pt x="992717" y="982461"/>
                  <a:pt x="1028700" y="1120044"/>
                </a:cubicBezTo>
                <a:cubicBezTo>
                  <a:pt x="1064683" y="1257627"/>
                  <a:pt x="1068917" y="1268211"/>
                  <a:pt x="1104900" y="1323244"/>
                </a:cubicBezTo>
                <a:cubicBezTo>
                  <a:pt x="1140883" y="1378277"/>
                  <a:pt x="1181100" y="1418494"/>
                  <a:pt x="1244600" y="1450244"/>
                </a:cubicBezTo>
                <a:cubicBezTo>
                  <a:pt x="1308100" y="1481994"/>
                  <a:pt x="1380067" y="1501044"/>
                  <a:pt x="1485900" y="1513744"/>
                </a:cubicBezTo>
                <a:cubicBezTo>
                  <a:pt x="1591733" y="1526444"/>
                  <a:pt x="1879600" y="1526444"/>
                  <a:pt x="1879600" y="1526444"/>
                </a:cubicBezTo>
              </a:path>
            </a:pathLst>
          </a:cu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Connector 38"/>
          <p:cNvCxnSpPr/>
          <p:nvPr/>
        </p:nvCxnSpPr>
        <p:spPr>
          <a:xfrm flipH="1">
            <a:off x="1244599" y="3428982"/>
            <a:ext cx="292100"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1238250" y="1634049"/>
            <a:ext cx="292100"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600200" y="1634049"/>
            <a:ext cx="825500" cy="0"/>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600200" y="3429000"/>
            <a:ext cx="825500" cy="0"/>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pic>
        <p:nvPicPr>
          <p:cNvPr id="48" name="Picture 47" descr="m_mathrm_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1524005"/>
            <a:ext cx="330200" cy="203200"/>
          </a:xfrm>
          <a:prstGeom prst="rect">
            <a:avLst/>
          </a:prstGeom>
        </p:spPr>
      </p:pic>
      <p:pic>
        <p:nvPicPr>
          <p:cNvPr id="52" name="Picture 51" descr="A_=_frac_beta_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39" y="5274717"/>
            <a:ext cx="3124200" cy="850900"/>
          </a:xfrm>
          <a:prstGeom prst="rect">
            <a:avLst/>
          </a:prstGeom>
        </p:spPr>
      </p:pic>
      <p:pic>
        <p:nvPicPr>
          <p:cNvPr id="53" name="Picture 52" descr="E_=_frac_R_T_ma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889" y="4344582"/>
            <a:ext cx="1485900" cy="825500"/>
          </a:xfrm>
          <a:prstGeom prst="rect">
            <a:avLst/>
          </a:prstGeom>
        </p:spPr>
      </p:pic>
      <p:sp>
        <p:nvSpPr>
          <p:cNvPr id="54" name="TextBox 53"/>
          <p:cNvSpPr txBox="1"/>
          <p:nvPr/>
        </p:nvSpPr>
        <p:spPr>
          <a:xfrm>
            <a:off x="4203700" y="381000"/>
            <a:ext cx="4483100" cy="954107"/>
          </a:xfrm>
          <a:prstGeom prst="rect">
            <a:avLst/>
          </a:prstGeom>
          <a:noFill/>
        </p:spPr>
        <p:txBody>
          <a:bodyPr wrap="square" rtlCol="0">
            <a:spAutoFit/>
          </a:bodyPr>
          <a:lstStyle/>
          <a:p>
            <a:r>
              <a:rPr lang="en-US" sz="2800" dirty="0">
                <a:latin typeface="Helvetica Neue"/>
                <a:cs typeface="Helvetica Neue"/>
              </a:rPr>
              <a:t>Characteristic temperature and mass changes:</a:t>
            </a:r>
          </a:p>
        </p:txBody>
      </p:sp>
      <p:sp>
        <p:nvSpPr>
          <p:cNvPr id="55" name="TextBox 54"/>
          <p:cNvSpPr txBox="1"/>
          <p:nvPr/>
        </p:nvSpPr>
        <p:spPr>
          <a:xfrm>
            <a:off x="4203700" y="3301912"/>
            <a:ext cx="4483100" cy="954107"/>
          </a:xfrm>
          <a:prstGeom prst="rect">
            <a:avLst/>
          </a:prstGeom>
          <a:noFill/>
        </p:spPr>
        <p:txBody>
          <a:bodyPr wrap="square" rtlCol="0">
            <a:spAutoFit/>
          </a:bodyPr>
          <a:lstStyle/>
          <a:p>
            <a:r>
              <a:rPr lang="en-US" sz="2800" dirty="0">
                <a:latin typeface="Helvetica Neue"/>
                <a:cs typeface="Helvetica Neue"/>
              </a:rPr>
              <a:t>Analysis of peak condition yields:</a:t>
            </a:r>
          </a:p>
        </p:txBody>
      </p:sp>
      <p:cxnSp>
        <p:nvCxnSpPr>
          <p:cNvPr id="57" name="Straight Connector 56"/>
          <p:cNvCxnSpPr/>
          <p:nvPr/>
        </p:nvCxnSpPr>
        <p:spPr>
          <a:xfrm>
            <a:off x="2159000" y="495300"/>
            <a:ext cx="514350" cy="2178050"/>
          </a:xfrm>
          <a:prstGeom prst="line">
            <a:avLst/>
          </a:prstGeom>
          <a:ln>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669117" y="2468033"/>
            <a:ext cx="0" cy="2667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425700" y="2470150"/>
            <a:ext cx="0" cy="2667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159000" y="2698750"/>
            <a:ext cx="2667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2673350" y="2705100"/>
            <a:ext cx="2667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74" name="Picture 73" descr="Delta_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8250" y="2806700"/>
            <a:ext cx="393700" cy="190500"/>
          </a:xfrm>
          <a:prstGeom prst="rect">
            <a:avLst/>
          </a:prstGeom>
        </p:spPr>
      </p:pic>
      <p:pic>
        <p:nvPicPr>
          <p:cNvPr id="75" name="Picture 74" descr="Delta_T_&amp;_equiv_.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1889" y="1407592"/>
            <a:ext cx="2654300" cy="1320800"/>
          </a:xfrm>
          <a:prstGeom prst="rect">
            <a:avLst/>
          </a:prstGeom>
        </p:spPr>
      </p:pic>
      <p:pic>
        <p:nvPicPr>
          <p:cNvPr id="76" name="Picture 75" descr="Delta_m.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6400" y="1576917"/>
            <a:ext cx="419100" cy="190500"/>
          </a:xfrm>
          <a:prstGeom prst="rect">
            <a:avLst/>
          </a:prstGeom>
        </p:spPr>
      </p:pic>
      <p:cxnSp>
        <p:nvCxnSpPr>
          <p:cNvPr id="77" name="Straight Arrow Connector 76"/>
          <p:cNvCxnSpPr/>
          <p:nvPr/>
        </p:nvCxnSpPr>
        <p:spPr>
          <a:xfrm flipV="1">
            <a:off x="3124200" y="901701"/>
            <a:ext cx="0" cy="6223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3124200" y="1826688"/>
            <a:ext cx="6350" cy="522812"/>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40" name="Picture 39" descr="-m^prime_mathrm_.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449" y="3280746"/>
            <a:ext cx="508000" cy="317500"/>
          </a:xfrm>
          <a:prstGeom prst="rect">
            <a:avLst/>
          </a:prstGeom>
        </p:spPr>
      </p:pic>
    </p:spTree>
    <p:extLst>
      <p:ext uri="{BB962C8B-B14F-4D97-AF65-F5344CB8AC3E}">
        <p14:creationId xmlns:p14="http://schemas.microsoft.com/office/powerpoint/2010/main" val="121557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Estimating Parameters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18</a:t>
            </a:fld>
            <a:endParaRPr lang="en-US"/>
          </a:p>
        </p:txBody>
      </p:sp>
      <p:sp>
        <p:nvSpPr>
          <p:cNvPr id="7" name="TextBox 6"/>
          <p:cNvSpPr txBox="1"/>
          <p:nvPr/>
        </p:nvSpPr>
        <p:spPr>
          <a:xfrm>
            <a:off x="1505885" y="2245283"/>
            <a:ext cx="1934633" cy="523220"/>
          </a:xfrm>
          <a:prstGeom prst="rect">
            <a:avLst/>
          </a:prstGeom>
          <a:noFill/>
        </p:spPr>
        <p:txBody>
          <a:bodyPr wrap="square" rtlCol="0">
            <a:spAutoFit/>
          </a:bodyPr>
          <a:lstStyle/>
          <a:p>
            <a:pPr algn="r"/>
            <a:r>
              <a:rPr lang="en-US" sz="2800" b="1" dirty="0">
                <a:solidFill>
                  <a:schemeClr val="accent2"/>
                </a:solidFill>
                <a:latin typeface="Helvetica Neue"/>
                <a:cs typeface="Helvetica Neue"/>
              </a:rPr>
              <a:t>TGA Data</a:t>
            </a:r>
            <a:r>
              <a:rPr lang="en-US" sz="2800" dirty="0">
                <a:latin typeface="Helvetica Neue"/>
                <a:cs typeface="Helvetica Neue"/>
              </a:rPr>
              <a:t> </a:t>
            </a:r>
          </a:p>
        </p:txBody>
      </p:sp>
      <p:sp>
        <p:nvSpPr>
          <p:cNvPr id="9" name="Rectangle 8"/>
          <p:cNvSpPr/>
          <p:nvPr/>
        </p:nvSpPr>
        <p:spPr>
          <a:xfrm>
            <a:off x="5144432" y="1644658"/>
            <a:ext cx="1079500" cy="1665808"/>
          </a:xfrm>
          <a:prstGeom prst="rect">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3440518" y="2397355"/>
            <a:ext cx="1619250" cy="33561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Delta_T_&amp;=_sqrt_.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067" y="4252382"/>
            <a:ext cx="2540000" cy="1651000"/>
          </a:xfrm>
          <a:prstGeom prst="rect">
            <a:avLst/>
          </a:prstGeom>
        </p:spPr>
      </p:pic>
      <p:pic>
        <p:nvPicPr>
          <p:cNvPr id="14" name="Picture 13" descr="T_mathrm_p_m_ma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800" y="1746777"/>
            <a:ext cx="546100" cy="1498600"/>
          </a:xfrm>
          <a:prstGeom prst="rect">
            <a:avLst/>
          </a:prstGeom>
        </p:spPr>
      </p:pic>
      <p:sp>
        <p:nvSpPr>
          <p:cNvPr id="15" name="TextBox 14"/>
          <p:cNvSpPr txBox="1"/>
          <p:nvPr/>
        </p:nvSpPr>
        <p:spPr>
          <a:xfrm>
            <a:off x="1044451" y="4748539"/>
            <a:ext cx="2396067" cy="954107"/>
          </a:xfrm>
          <a:prstGeom prst="rect">
            <a:avLst/>
          </a:prstGeom>
          <a:noFill/>
        </p:spPr>
        <p:txBody>
          <a:bodyPr wrap="square" rtlCol="0">
            <a:spAutoFit/>
          </a:bodyPr>
          <a:lstStyle/>
          <a:p>
            <a:pPr algn="r"/>
            <a:r>
              <a:rPr lang="en-US" sz="2800" b="1" dirty="0">
                <a:solidFill>
                  <a:schemeClr val="tx2"/>
                </a:solidFill>
                <a:latin typeface="Helvetica Neue"/>
                <a:cs typeface="Helvetica Neue"/>
              </a:rPr>
              <a:t>Approximate Solution</a:t>
            </a:r>
            <a:endParaRPr lang="en-US" sz="2800" dirty="0">
              <a:solidFill>
                <a:schemeClr val="tx2"/>
              </a:solidFill>
              <a:latin typeface="Helvetica Neue"/>
              <a:cs typeface="Helvetica Neue"/>
            </a:endParaRPr>
          </a:p>
        </p:txBody>
      </p:sp>
      <p:sp>
        <p:nvSpPr>
          <p:cNvPr id="16" name="Right Arrow 15"/>
          <p:cNvSpPr/>
          <p:nvPr/>
        </p:nvSpPr>
        <p:spPr>
          <a:xfrm>
            <a:off x="3440518" y="5057063"/>
            <a:ext cx="732367"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255434" y="4106334"/>
            <a:ext cx="3005667" cy="1985367"/>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5400000">
            <a:off x="5433415" y="3532536"/>
            <a:ext cx="627353" cy="33561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067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Details</a:t>
            </a:r>
          </a:p>
        </p:txBody>
      </p:sp>
      <p:sp>
        <p:nvSpPr>
          <p:cNvPr id="3" name="Content Placeholder 2"/>
          <p:cNvSpPr>
            <a:spLocks noGrp="1"/>
          </p:cNvSpPr>
          <p:nvPr>
            <p:ph idx="1"/>
          </p:nvPr>
        </p:nvSpPr>
        <p:spPr>
          <a:xfrm>
            <a:off x="457200" y="1600200"/>
            <a:ext cx="4114800" cy="4525963"/>
          </a:xfrm>
        </p:spPr>
        <p:txBody>
          <a:bodyPr>
            <a:normAutofit fontScale="77500" lnSpcReduction="20000"/>
          </a:bodyPr>
          <a:lstStyle/>
          <a:p>
            <a:pPr marL="514350" indent="-514350">
              <a:buFont typeface="+mj-lt"/>
              <a:buAutoNum type="arabicPeriod"/>
            </a:pPr>
            <a:r>
              <a:rPr lang="en-US" dirty="0"/>
              <a:t>Smoothed data derivatives are found using </a:t>
            </a:r>
            <a:r>
              <a:rPr lang="en-US" dirty="0" err="1"/>
              <a:t>Savitzky-Golay</a:t>
            </a:r>
            <a:r>
              <a:rPr lang="en-US" dirty="0"/>
              <a:t> filter</a:t>
            </a:r>
          </a:p>
          <a:p>
            <a:pPr marL="514350" indent="-514350">
              <a:buFont typeface="+mj-lt"/>
              <a:buAutoNum type="arabicPeriod"/>
            </a:pPr>
            <a:r>
              <a:rPr lang="en-US" dirty="0"/>
              <a:t>“Small” mass loss rate peaks are neglected</a:t>
            </a:r>
          </a:p>
          <a:p>
            <a:pPr marL="514350" indent="-514350">
              <a:buFont typeface="+mj-lt"/>
              <a:buAutoNum type="arabicPeriod"/>
            </a:pPr>
            <a:r>
              <a:rPr lang="en-US" dirty="0"/>
              <a:t>Complete algorithm corrects preceding equations for overlapping reactions</a:t>
            </a:r>
          </a:p>
          <a:p>
            <a:pPr marL="514350" indent="-514350">
              <a:buFont typeface="+mj-lt"/>
              <a:buAutoNum type="arabicPeriod"/>
            </a:pPr>
            <a:r>
              <a:rPr lang="en-US" dirty="0"/>
              <a:t>Reaction mass changes corrected to conserve mass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19</a:t>
            </a:fld>
            <a:endParaRPr lang="en-US"/>
          </a:p>
        </p:txBody>
      </p:sp>
      <p:sp>
        <p:nvSpPr>
          <p:cNvPr id="8" name="Right Brace 7"/>
          <p:cNvSpPr/>
          <p:nvPr/>
        </p:nvSpPr>
        <p:spPr>
          <a:xfrm>
            <a:off x="4576238" y="1653116"/>
            <a:ext cx="296333" cy="1924050"/>
          </a:xfrm>
          <a:prstGeom prst="rightBrace">
            <a:avLst>
              <a:gd name="adj1" fmla="val 58333"/>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4576238" y="3661833"/>
            <a:ext cx="296333" cy="2152650"/>
          </a:xfrm>
          <a:prstGeom prst="rightBrace">
            <a:avLst>
              <a:gd name="adj1" fmla="val 58333"/>
              <a:gd name="adj2" fmla="val 50000"/>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Arrow 9"/>
          <p:cNvSpPr/>
          <p:nvPr/>
        </p:nvSpPr>
        <p:spPr>
          <a:xfrm>
            <a:off x="4996268" y="2442980"/>
            <a:ext cx="732367"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996268" y="4563880"/>
            <a:ext cx="732367" cy="335617"/>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52583" y="1987231"/>
            <a:ext cx="2834217" cy="1246495"/>
          </a:xfrm>
          <a:prstGeom prst="rect">
            <a:avLst/>
          </a:prstGeom>
          <a:noFill/>
          <a:ln w="25400">
            <a:solidFill>
              <a:schemeClr val="tx2"/>
            </a:solidFill>
          </a:ln>
        </p:spPr>
        <p:txBody>
          <a:bodyPr wrap="square" rtlCol="0">
            <a:spAutoFit/>
          </a:bodyPr>
          <a:lstStyle/>
          <a:p>
            <a:r>
              <a:rPr lang="en-US" sz="2500" b="1" dirty="0">
                <a:solidFill>
                  <a:schemeClr val="tx2"/>
                </a:solidFill>
                <a:latin typeface="Helvetica Neue"/>
                <a:cs typeface="Helvetica Neue"/>
              </a:rPr>
              <a:t>Requires specification of two parameters</a:t>
            </a:r>
          </a:p>
        </p:txBody>
      </p:sp>
      <p:sp>
        <p:nvSpPr>
          <p:cNvPr id="13" name="TextBox 12"/>
          <p:cNvSpPr txBox="1"/>
          <p:nvPr/>
        </p:nvSpPr>
        <p:spPr>
          <a:xfrm>
            <a:off x="5852583" y="4298631"/>
            <a:ext cx="2834217" cy="861774"/>
          </a:xfrm>
          <a:prstGeom prst="rect">
            <a:avLst/>
          </a:prstGeom>
          <a:noFill/>
          <a:ln w="25400">
            <a:solidFill>
              <a:schemeClr val="accent3"/>
            </a:solidFill>
          </a:ln>
        </p:spPr>
        <p:txBody>
          <a:bodyPr wrap="square" rtlCol="0">
            <a:spAutoFit/>
          </a:bodyPr>
          <a:lstStyle/>
          <a:p>
            <a:r>
              <a:rPr lang="en-US" sz="2500" b="1" dirty="0">
                <a:solidFill>
                  <a:schemeClr val="accent3"/>
                </a:solidFill>
                <a:latin typeface="Helvetica Neue"/>
                <a:cs typeface="Helvetica Neue"/>
              </a:rPr>
              <a:t>Requires iteration</a:t>
            </a:r>
          </a:p>
        </p:txBody>
      </p:sp>
    </p:spTree>
    <p:extLst>
      <p:ext uri="{BB962C8B-B14F-4D97-AF65-F5344CB8AC3E}">
        <p14:creationId xmlns:p14="http://schemas.microsoft.com/office/powerpoint/2010/main" val="4067732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Fire Growth</a:t>
            </a:r>
          </a:p>
        </p:txBody>
      </p:sp>
      <p:sp>
        <p:nvSpPr>
          <p:cNvPr id="3" name="Content Placeholder 2"/>
          <p:cNvSpPr>
            <a:spLocks noGrp="1"/>
          </p:cNvSpPr>
          <p:nvPr>
            <p:ph idx="1"/>
          </p:nvPr>
        </p:nvSpPr>
        <p:spPr>
          <a:xfrm>
            <a:off x="457200" y="1600200"/>
            <a:ext cx="4125383" cy="4525963"/>
          </a:xfrm>
        </p:spPr>
        <p:txBody>
          <a:bodyPr>
            <a:normAutofit/>
          </a:bodyPr>
          <a:lstStyle/>
          <a:p>
            <a:r>
              <a:rPr lang="en-US" dirty="0"/>
              <a:t>To engineer safer:</a:t>
            </a:r>
          </a:p>
          <a:p>
            <a:pPr lvl="1"/>
            <a:r>
              <a:rPr lang="en-US" dirty="0"/>
              <a:t>Buildings</a:t>
            </a:r>
          </a:p>
          <a:p>
            <a:pPr lvl="1"/>
            <a:r>
              <a:rPr lang="en-US" dirty="0"/>
              <a:t>Products</a:t>
            </a:r>
          </a:p>
          <a:p>
            <a:pPr lvl="1"/>
            <a:r>
              <a:rPr lang="en-US" dirty="0"/>
              <a:t>Materials</a:t>
            </a:r>
          </a:p>
          <a:p>
            <a:r>
              <a:rPr lang="en-US" dirty="0"/>
              <a:t>Accurate predictions require </a:t>
            </a:r>
            <a:r>
              <a:rPr lang="en-US" b="1" dirty="0">
                <a:solidFill>
                  <a:schemeClr val="tx2"/>
                </a:solidFill>
              </a:rPr>
              <a:t>condensed phase pyrolysis models</a:t>
            </a:r>
          </a:p>
          <a:p>
            <a:endParaRPr lang="en-US" dirty="0"/>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a:t>
            </a:fld>
            <a:endParaRPr lang="en-US"/>
          </a:p>
        </p:txBody>
      </p:sp>
      <p:pic>
        <p:nvPicPr>
          <p:cNvPr id="7" name="parallel_pmm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6975" r="8450" b="16204"/>
          <a:stretch/>
        </p:blipFill>
        <p:spPr>
          <a:xfrm>
            <a:off x="5291666" y="1594789"/>
            <a:ext cx="3395133" cy="4405432"/>
          </a:xfrm>
          <a:prstGeom prst="rect">
            <a:avLst/>
          </a:prstGeom>
        </p:spPr>
      </p:pic>
    </p:spTree>
    <p:extLst>
      <p:ext uri="{BB962C8B-B14F-4D97-AF65-F5344CB8AC3E}">
        <p14:creationId xmlns:p14="http://schemas.microsoft.com/office/powerpoint/2010/main" val="831806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a:t>
            </a:r>
          </a:p>
        </p:txBody>
      </p:sp>
      <p:sp>
        <p:nvSpPr>
          <p:cNvPr id="3" name="Content Placeholder 2"/>
          <p:cNvSpPr>
            <a:spLocks noGrp="1"/>
          </p:cNvSpPr>
          <p:nvPr>
            <p:ph idx="1"/>
          </p:nvPr>
        </p:nvSpPr>
        <p:spPr/>
        <p:txBody>
          <a:bodyPr/>
          <a:lstStyle/>
          <a:p>
            <a:pPr marL="514350" indent="-514350">
              <a:buFont typeface="+mj-lt"/>
              <a:buAutoNum type="arabicPeriod"/>
            </a:pPr>
            <a:r>
              <a:rPr lang="en-US" dirty="0"/>
              <a:t>Assume kinetic parameters</a:t>
            </a:r>
          </a:p>
          <a:p>
            <a:pPr marL="514350" indent="-514350">
              <a:buFont typeface="+mj-lt"/>
              <a:buAutoNum type="arabicPeriod"/>
            </a:pPr>
            <a:r>
              <a:rPr lang="en-US" dirty="0"/>
              <a:t>Generate TGA data</a:t>
            </a:r>
          </a:p>
          <a:p>
            <a:pPr marL="514350" indent="-514350">
              <a:buFont typeface="+mj-lt"/>
              <a:buAutoNum type="arabicPeriod"/>
            </a:pPr>
            <a:r>
              <a:rPr lang="en-US" dirty="0"/>
              <a:t>Use algorithm to find parameters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20</a:t>
            </a:fld>
            <a:endParaRPr lang="en-US"/>
          </a:p>
        </p:txBody>
      </p:sp>
      <p:sp>
        <p:nvSpPr>
          <p:cNvPr id="7" name="TextBox 6"/>
          <p:cNvSpPr txBox="1"/>
          <p:nvPr/>
        </p:nvSpPr>
        <p:spPr>
          <a:xfrm>
            <a:off x="457200" y="4008648"/>
            <a:ext cx="8229600" cy="1569660"/>
          </a:xfrm>
          <a:prstGeom prst="rect">
            <a:avLst/>
          </a:prstGeom>
          <a:noFill/>
          <a:ln w="25400">
            <a:solidFill>
              <a:schemeClr val="tx2"/>
            </a:solidFill>
          </a:ln>
        </p:spPr>
        <p:txBody>
          <a:bodyPr wrap="square" rtlCol="0">
            <a:spAutoFit/>
          </a:bodyPr>
          <a:lstStyle/>
          <a:p>
            <a:r>
              <a:rPr lang="en-US" sz="3200" b="1" dirty="0">
                <a:latin typeface="Helvetica Neue"/>
                <a:cs typeface="Helvetica Neue"/>
              </a:rPr>
              <a:t>Purpose:</a:t>
            </a:r>
          </a:p>
          <a:p>
            <a:pPr marL="514350" indent="-514350">
              <a:buFont typeface="+mj-lt"/>
              <a:buAutoNum type="arabicPeriod"/>
            </a:pPr>
            <a:r>
              <a:rPr lang="en-US" sz="3200" dirty="0">
                <a:latin typeface="Helvetica Neue"/>
                <a:cs typeface="Helvetica Neue"/>
              </a:rPr>
              <a:t>Check implementation</a:t>
            </a:r>
          </a:p>
          <a:p>
            <a:pPr marL="514350" indent="-514350">
              <a:buFont typeface="+mj-lt"/>
              <a:buAutoNum type="arabicPeriod"/>
            </a:pPr>
            <a:r>
              <a:rPr lang="en-US" sz="3200" dirty="0">
                <a:latin typeface="Helvetica Neue"/>
                <a:cs typeface="Helvetica Neue"/>
              </a:rPr>
              <a:t>Test validity of approximate solution</a:t>
            </a:r>
          </a:p>
        </p:txBody>
      </p:sp>
    </p:spTree>
    <p:extLst>
      <p:ext uri="{BB962C8B-B14F-4D97-AF65-F5344CB8AC3E}">
        <p14:creationId xmlns:p14="http://schemas.microsoft.com/office/powerpoint/2010/main" val="111376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Reaction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21</a:t>
            </a:fld>
            <a:endParaRPr lang="en-US"/>
          </a:p>
        </p:txBody>
      </p:sp>
      <p:pic>
        <p:nvPicPr>
          <p:cNvPr id="7" name="Picture 6" descr="OneRxn_m_verific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382062"/>
            <a:ext cx="4381500" cy="3288501"/>
          </a:xfrm>
          <a:prstGeom prst="rect">
            <a:avLst/>
          </a:prstGeom>
        </p:spPr>
      </p:pic>
      <p:pic>
        <p:nvPicPr>
          <p:cNvPr id="8" name="Picture 7" descr="OneRxn_mlr_verific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00" y="2382062"/>
            <a:ext cx="4381500" cy="3288501"/>
          </a:xfrm>
          <a:prstGeom prst="rect">
            <a:avLst/>
          </a:prstGeom>
        </p:spPr>
      </p:pic>
    </p:spTree>
    <p:extLst>
      <p:ext uri="{BB962C8B-B14F-4D97-AF65-F5344CB8AC3E}">
        <p14:creationId xmlns:p14="http://schemas.microsoft.com/office/powerpoint/2010/main" val="1399183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Reaction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22</a:t>
            </a:fld>
            <a:endParaRPr lang="en-US"/>
          </a:p>
        </p:txBody>
      </p:sp>
      <p:sp>
        <p:nvSpPr>
          <p:cNvPr id="10" name="TextBox 9"/>
          <p:cNvSpPr txBox="1"/>
          <p:nvPr/>
        </p:nvSpPr>
        <p:spPr>
          <a:xfrm>
            <a:off x="1193800" y="1420787"/>
            <a:ext cx="1358900" cy="369332"/>
          </a:xfrm>
          <a:prstGeom prst="rect">
            <a:avLst/>
          </a:prstGeom>
          <a:noFill/>
        </p:spPr>
        <p:txBody>
          <a:bodyPr wrap="square" rtlCol="0">
            <a:spAutoFit/>
          </a:bodyPr>
          <a:lstStyle/>
          <a:p>
            <a:r>
              <a:rPr lang="en-US" dirty="0">
                <a:latin typeface="Helvetica Neue"/>
                <a:cs typeface="Helvetica Neue"/>
              </a:rPr>
              <a:t>ΔT = 10 K:</a:t>
            </a:r>
          </a:p>
        </p:txBody>
      </p:sp>
      <p:sp>
        <p:nvSpPr>
          <p:cNvPr id="11" name="TextBox 10"/>
          <p:cNvSpPr txBox="1"/>
          <p:nvPr/>
        </p:nvSpPr>
        <p:spPr>
          <a:xfrm>
            <a:off x="1193800" y="3084487"/>
            <a:ext cx="1358900" cy="369332"/>
          </a:xfrm>
          <a:prstGeom prst="rect">
            <a:avLst/>
          </a:prstGeom>
          <a:noFill/>
        </p:spPr>
        <p:txBody>
          <a:bodyPr wrap="square" rtlCol="0">
            <a:spAutoFit/>
          </a:bodyPr>
          <a:lstStyle/>
          <a:p>
            <a:r>
              <a:rPr lang="en-US" dirty="0">
                <a:latin typeface="Helvetica Neue"/>
                <a:cs typeface="Helvetica Neue"/>
              </a:rPr>
              <a:t>ΔT = 20 K:</a:t>
            </a:r>
          </a:p>
        </p:txBody>
      </p:sp>
      <p:sp>
        <p:nvSpPr>
          <p:cNvPr id="12" name="TextBox 11"/>
          <p:cNvSpPr txBox="1"/>
          <p:nvPr/>
        </p:nvSpPr>
        <p:spPr>
          <a:xfrm>
            <a:off x="1193800" y="4747671"/>
            <a:ext cx="1358900" cy="369332"/>
          </a:xfrm>
          <a:prstGeom prst="rect">
            <a:avLst/>
          </a:prstGeom>
          <a:noFill/>
        </p:spPr>
        <p:txBody>
          <a:bodyPr wrap="square" rtlCol="0">
            <a:spAutoFit/>
          </a:bodyPr>
          <a:lstStyle/>
          <a:p>
            <a:r>
              <a:rPr lang="en-US" dirty="0">
                <a:latin typeface="Helvetica Neue"/>
                <a:cs typeface="Helvetica Neue"/>
              </a:rPr>
              <a:t>ΔT = 40 K:</a:t>
            </a:r>
          </a:p>
        </p:txBody>
      </p:sp>
      <p:pic>
        <p:nvPicPr>
          <p:cNvPr id="14" name="Picture 13"/>
          <p:cNvPicPr>
            <a:picLocks noChangeAspect="1"/>
          </p:cNvPicPr>
          <p:nvPr/>
        </p:nvPicPr>
        <p:blipFill>
          <a:blip r:embed="rId2"/>
          <a:stretch>
            <a:fillRect/>
          </a:stretch>
        </p:blipFill>
        <p:spPr>
          <a:xfrm>
            <a:off x="0" y="3453819"/>
            <a:ext cx="5880100" cy="1219200"/>
          </a:xfrm>
          <a:prstGeom prst="rect">
            <a:avLst/>
          </a:prstGeom>
        </p:spPr>
      </p:pic>
      <p:pic>
        <p:nvPicPr>
          <p:cNvPr id="15" name="Picture 14"/>
          <p:cNvPicPr>
            <a:picLocks noChangeAspect="1"/>
          </p:cNvPicPr>
          <p:nvPr/>
        </p:nvPicPr>
        <p:blipFill>
          <a:blip r:embed="rId3"/>
          <a:stretch>
            <a:fillRect/>
          </a:stretch>
        </p:blipFill>
        <p:spPr>
          <a:xfrm>
            <a:off x="0" y="5135537"/>
            <a:ext cx="5880100" cy="1219200"/>
          </a:xfrm>
          <a:prstGeom prst="rect">
            <a:avLst/>
          </a:prstGeom>
        </p:spPr>
      </p:pic>
      <p:sp>
        <p:nvSpPr>
          <p:cNvPr id="16" name="Right Arrow 15"/>
          <p:cNvSpPr/>
          <p:nvPr/>
        </p:nvSpPr>
        <p:spPr>
          <a:xfrm rot="16200000">
            <a:off x="3270003" y="3832691"/>
            <a:ext cx="3513666"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260262" y="3638231"/>
            <a:ext cx="3352800" cy="861774"/>
          </a:xfrm>
          <a:prstGeom prst="rect">
            <a:avLst/>
          </a:prstGeom>
          <a:noFill/>
          <a:ln w="25400">
            <a:noFill/>
          </a:ln>
        </p:spPr>
        <p:txBody>
          <a:bodyPr wrap="square" rtlCol="0">
            <a:spAutoFit/>
          </a:bodyPr>
          <a:lstStyle/>
          <a:p>
            <a:r>
              <a:rPr lang="en-US" sz="2500" b="1" dirty="0">
                <a:solidFill>
                  <a:schemeClr val="tx2"/>
                </a:solidFill>
                <a:latin typeface="Helvetica Neue"/>
                <a:cs typeface="Helvetica Neue"/>
              </a:rPr>
              <a:t>Decreasing </a:t>
            </a:r>
            <a:r>
              <a:rPr lang="en-US" sz="2500" b="1" i="1" dirty="0" err="1">
                <a:solidFill>
                  <a:schemeClr val="tx2"/>
                </a:solidFill>
                <a:latin typeface="Times New Roman"/>
                <a:cs typeface="Times New Roman"/>
              </a:rPr>
              <a:t>ξ</a:t>
            </a:r>
            <a:endParaRPr lang="en-US" sz="2500" b="1" i="1" dirty="0">
              <a:solidFill>
                <a:schemeClr val="tx2"/>
              </a:solidFill>
              <a:latin typeface="Times New Roman"/>
              <a:cs typeface="Times New Roman"/>
            </a:endParaRPr>
          </a:p>
          <a:p>
            <a:r>
              <a:rPr lang="en-US" sz="2500" b="1" dirty="0">
                <a:solidFill>
                  <a:schemeClr val="tx2"/>
                </a:solidFill>
                <a:latin typeface="Helvetica Neue"/>
                <a:cs typeface="Helvetica Neue"/>
              </a:rPr>
              <a:t>Increasing accuracy</a:t>
            </a:r>
          </a:p>
        </p:txBody>
      </p:sp>
      <p:pic>
        <p:nvPicPr>
          <p:cNvPr id="18" name="Picture 17"/>
          <p:cNvPicPr>
            <a:picLocks noChangeAspect="1"/>
          </p:cNvPicPr>
          <p:nvPr/>
        </p:nvPicPr>
        <p:blipFill>
          <a:blip r:embed="rId4"/>
          <a:stretch>
            <a:fillRect/>
          </a:stretch>
        </p:blipFill>
        <p:spPr>
          <a:xfrm>
            <a:off x="0" y="1789087"/>
            <a:ext cx="5880100" cy="1219200"/>
          </a:xfrm>
          <a:prstGeom prst="rect">
            <a:avLst/>
          </a:prstGeom>
        </p:spPr>
      </p:pic>
    </p:spTree>
    <p:extLst>
      <p:ext uri="{BB962C8B-B14F-4D97-AF65-F5344CB8AC3E}">
        <p14:creationId xmlns:p14="http://schemas.microsoft.com/office/powerpoint/2010/main" val="4284678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Reactions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23</a:t>
            </a:fld>
            <a:endParaRPr lang="en-US"/>
          </a:p>
        </p:txBody>
      </p:sp>
      <p:pic>
        <p:nvPicPr>
          <p:cNvPr id="7" name="Picture 6" descr="TwoRxns_m_verific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6" y="2108998"/>
            <a:ext cx="4381500" cy="3288501"/>
          </a:xfrm>
          <a:prstGeom prst="rect">
            <a:avLst/>
          </a:prstGeom>
        </p:spPr>
      </p:pic>
      <p:pic>
        <p:nvPicPr>
          <p:cNvPr id="8" name="Picture 7" descr="TwoRxns_mlr_verific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86" y="2108998"/>
            <a:ext cx="4382564" cy="3289300"/>
          </a:xfrm>
          <a:prstGeom prst="rect">
            <a:avLst/>
          </a:prstGeom>
        </p:spPr>
      </p:pic>
      <p:sp>
        <p:nvSpPr>
          <p:cNvPr id="9" name="TextBox 8"/>
          <p:cNvSpPr txBox="1"/>
          <p:nvPr/>
        </p:nvSpPr>
        <p:spPr>
          <a:xfrm>
            <a:off x="457200" y="5546465"/>
            <a:ext cx="8229600" cy="523220"/>
          </a:xfrm>
          <a:prstGeom prst="rect">
            <a:avLst/>
          </a:prstGeom>
          <a:noFill/>
          <a:ln w="25400">
            <a:solidFill>
              <a:schemeClr val="tx2"/>
            </a:solidFill>
          </a:ln>
        </p:spPr>
        <p:txBody>
          <a:bodyPr wrap="square" rtlCol="0">
            <a:spAutoFit/>
          </a:bodyPr>
          <a:lstStyle/>
          <a:p>
            <a:r>
              <a:rPr lang="en-US" sz="2800" b="1" dirty="0">
                <a:latin typeface="Helvetica Neue"/>
                <a:cs typeface="Helvetica Neue"/>
              </a:rPr>
              <a:t>Closer fit for more separated reactions</a:t>
            </a:r>
          </a:p>
        </p:txBody>
      </p:sp>
    </p:spTree>
    <p:extLst>
      <p:ext uri="{BB962C8B-B14F-4D97-AF65-F5344CB8AC3E}">
        <p14:creationId xmlns:p14="http://schemas.microsoft.com/office/powerpoint/2010/main" val="527476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endParaRPr lang="en-US" dirty="0"/>
          </a:p>
        </p:txBody>
      </p:sp>
      <p:sp>
        <p:nvSpPr>
          <p:cNvPr id="6" name="Slide Number Placeholder 5"/>
          <p:cNvSpPr>
            <a:spLocks noGrp="1"/>
          </p:cNvSpPr>
          <p:nvPr>
            <p:ph type="sldNum" sz="quarter" idx="12"/>
          </p:nvPr>
        </p:nvSpPr>
        <p:spPr/>
        <p:txBody>
          <a:bodyPr/>
          <a:lstStyle/>
          <a:p>
            <a:fld id="{8CBF2206-979A-F34E-A86F-7D7BA145F70F}" type="slidenum">
              <a:rPr lang="en-US" smtClean="0"/>
              <a:t>24</a:t>
            </a:fld>
            <a:endParaRPr lang="en-US"/>
          </a:p>
        </p:txBody>
      </p:sp>
      <p:sp>
        <p:nvSpPr>
          <p:cNvPr id="7" name="TextBox 6"/>
          <p:cNvSpPr txBox="1"/>
          <p:nvPr/>
        </p:nvSpPr>
        <p:spPr>
          <a:xfrm>
            <a:off x="457200" y="1648565"/>
            <a:ext cx="8229600" cy="954107"/>
          </a:xfrm>
          <a:prstGeom prst="rect">
            <a:avLst/>
          </a:prstGeom>
          <a:noFill/>
          <a:ln w="25400">
            <a:solidFill>
              <a:schemeClr val="tx2"/>
            </a:solidFill>
          </a:ln>
        </p:spPr>
        <p:txBody>
          <a:bodyPr wrap="square" rtlCol="0">
            <a:spAutoFit/>
          </a:bodyPr>
          <a:lstStyle/>
          <a:p>
            <a:r>
              <a:rPr lang="en-US" sz="2800" b="1" dirty="0">
                <a:latin typeface="Helvetica Neue"/>
                <a:cs typeface="Helvetica Neue"/>
              </a:rPr>
              <a:t>Purpose:</a:t>
            </a:r>
          </a:p>
          <a:p>
            <a:pPr marL="514350" indent="-514350">
              <a:buFont typeface="+mj-lt"/>
              <a:buAutoNum type="arabicPeriod"/>
            </a:pPr>
            <a:r>
              <a:rPr lang="en-US" sz="2800" dirty="0">
                <a:latin typeface="Helvetica Neue"/>
                <a:cs typeface="Helvetica Neue"/>
              </a:rPr>
              <a:t>Test algorithm with real TGA data</a:t>
            </a:r>
          </a:p>
        </p:txBody>
      </p:sp>
      <p:sp>
        <p:nvSpPr>
          <p:cNvPr id="8" name="TextBox 7"/>
          <p:cNvSpPr txBox="1"/>
          <p:nvPr/>
        </p:nvSpPr>
        <p:spPr>
          <a:xfrm>
            <a:off x="457200" y="2838131"/>
            <a:ext cx="4019550" cy="3108544"/>
          </a:xfrm>
          <a:prstGeom prst="rect">
            <a:avLst/>
          </a:prstGeom>
          <a:noFill/>
          <a:ln w="25400">
            <a:solidFill>
              <a:schemeClr val="accent3"/>
            </a:solidFill>
          </a:ln>
        </p:spPr>
        <p:txBody>
          <a:bodyPr wrap="square" rtlCol="0">
            <a:spAutoFit/>
          </a:bodyPr>
          <a:lstStyle/>
          <a:p>
            <a:r>
              <a:rPr lang="en-US" sz="2800" b="1" dirty="0">
                <a:latin typeface="Helvetica Neue"/>
                <a:cs typeface="Helvetica Neue"/>
              </a:rPr>
              <a:t>Materials:</a:t>
            </a:r>
          </a:p>
          <a:p>
            <a:pPr marL="514350" indent="-514350">
              <a:buFont typeface="+mj-lt"/>
              <a:buAutoNum type="arabicPeriod"/>
            </a:pPr>
            <a:r>
              <a:rPr lang="en-US" sz="2800" dirty="0">
                <a:latin typeface="Helvetica Neue"/>
                <a:cs typeface="Helvetica Neue"/>
              </a:rPr>
              <a:t>Nylon 6,6</a:t>
            </a:r>
          </a:p>
          <a:p>
            <a:pPr marL="514350" indent="-514350">
              <a:buFont typeface="+mj-lt"/>
              <a:buAutoNum type="arabicPeriod"/>
            </a:pPr>
            <a:r>
              <a:rPr lang="en-US" sz="2800" dirty="0">
                <a:latin typeface="Helvetica Neue"/>
                <a:cs typeface="Helvetica Neue"/>
              </a:rPr>
              <a:t>Flexible polyurethane (PU) foam</a:t>
            </a:r>
          </a:p>
          <a:p>
            <a:pPr marL="514350" indent="-514350">
              <a:buFont typeface="+mj-lt"/>
              <a:buAutoNum type="arabicPeriod"/>
            </a:pPr>
            <a:r>
              <a:rPr lang="en-US" sz="2800" dirty="0">
                <a:latin typeface="Helvetica Neue"/>
                <a:cs typeface="Helvetica Neue"/>
              </a:rPr>
              <a:t>Polyvinyl Chloride (PVC)</a:t>
            </a:r>
          </a:p>
        </p:txBody>
      </p:sp>
      <p:sp>
        <p:nvSpPr>
          <p:cNvPr id="9" name="TextBox 8"/>
          <p:cNvSpPr txBox="1"/>
          <p:nvPr/>
        </p:nvSpPr>
        <p:spPr>
          <a:xfrm>
            <a:off x="4667250" y="2838131"/>
            <a:ext cx="4019550" cy="3108544"/>
          </a:xfrm>
          <a:prstGeom prst="rect">
            <a:avLst/>
          </a:prstGeom>
          <a:noFill/>
          <a:ln w="25400">
            <a:solidFill>
              <a:schemeClr val="accent2"/>
            </a:solidFill>
          </a:ln>
        </p:spPr>
        <p:txBody>
          <a:bodyPr wrap="square" rtlCol="0">
            <a:spAutoFit/>
          </a:bodyPr>
          <a:lstStyle/>
          <a:p>
            <a:r>
              <a:rPr lang="en-US" sz="2800" b="1" dirty="0">
                <a:latin typeface="Helvetica Neue"/>
                <a:cs typeface="Helvetica Neue"/>
              </a:rPr>
              <a:t>Procedure:</a:t>
            </a:r>
          </a:p>
          <a:p>
            <a:pPr marL="514350" indent="-514350">
              <a:buFont typeface="Arial"/>
              <a:buChar char="•"/>
            </a:pPr>
            <a:r>
              <a:rPr lang="en-US" sz="2800" dirty="0">
                <a:latin typeface="Helvetica Neue"/>
                <a:cs typeface="Helvetica Neue"/>
              </a:rPr>
              <a:t>In nitrogen</a:t>
            </a:r>
          </a:p>
          <a:p>
            <a:pPr marL="514350" indent="-514350">
              <a:buFont typeface="Arial"/>
              <a:buChar char="•"/>
            </a:pPr>
            <a:r>
              <a:rPr lang="en-US" sz="2800" dirty="0">
                <a:latin typeface="Helvetica Neue"/>
                <a:cs typeface="Helvetica Neue"/>
              </a:rPr>
              <a:t>Samples: 3-5.5 mg</a:t>
            </a:r>
          </a:p>
          <a:p>
            <a:pPr marL="514350" indent="-514350">
              <a:buFont typeface="Arial"/>
              <a:buChar char="•"/>
            </a:pPr>
            <a:r>
              <a:rPr lang="en-US" sz="2800" dirty="0">
                <a:latin typeface="Helvetica Neue"/>
                <a:cs typeface="Helvetica Neue"/>
              </a:rPr>
              <a:t>Isothermal heating for 20-30 min</a:t>
            </a:r>
          </a:p>
          <a:p>
            <a:pPr marL="514350" indent="-514350">
              <a:buFont typeface="Arial"/>
              <a:buChar char="•"/>
            </a:pPr>
            <a:r>
              <a:rPr lang="en-US" sz="2800" dirty="0">
                <a:latin typeface="Helvetica Neue"/>
                <a:cs typeface="Helvetica Neue"/>
              </a:rPr>
              <a:t>Dynamic heating at 10 K/min</a:t>
            </a:r>
          </a:p>
        </p:txBody>
      </p:sp>
    </p:spTree>
    <p:extLst>
      <p:ext uri="{BB962C8B-B14F-4D97-AF65-F5344CB8AC3E}">
        <p14:creationId xmlns:p14="http://schemas.microsoft.com/office/powerpoint/2010/main" val="3923021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Nylon 6,6</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25</a:t>
            </a:fld>
            <a:endParaRPr lang="en-US"/>
          </a:p>
        </p:txBody>
      </p:sp>
      <p:pic>
        <p:nvPicPr>
          <p:cNvPr id="9" name="Picture 8"/>
          <p:cNvPicPr>
            <a:picLocks noChangeAspect="1"/>
          </p:cNvPicPr>
          <p:nvPr/>
        </p:nvPicPr>
        <p:blipFill>
          <a:blip r:embed="rId2"/>
          <a:stretch>
            <a:fillRect/>
          </a:stretch>
        </p:blipFill>
        <p:spPr>
          <a:xfrm>
            <a:off x="765569" y="4615063"/>
            <a:ext cx="7997431" cy="1900038"/>
          </a:xfrm>
          <a:prstGeom prst="rect">
            <a:avLst/>
          </a:prstGeom>
        </p:spPr>
      </p:pic>
      <p:pic>
        <p:nvPicPr>
          <p:cNvPr id="10" name="Picture 9" descr="NIST_PA66_10K_N2_all_m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40" y="1421481"/>
            <a:ext cx="4154130" cy="3117850"/>
          </a:xfrm>
          <a:prstGeom prst="rect">
            <a:avLst/>
          </a:prstGeom>
        </p:spPr>
      </p:pic>
      <p:pic>
        <p:nvPicPr>
          <p:cNvPr id="11" name="Picture 10" descr="NIST_PA66_10K_N2_all_mlr_fi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0" y="1417638"/>
            <a:ext cx="4159250" cy="3121693"/>
          </a:xfrm>
          <a:prstGeom prst="rect">
            <a:avLst/>
          </a:prstGeom>
        </p:spPr>
      </p:pic>
    </p:spTree>
    <p:extLst>
      <p:ext uri="{BB962C8B-B14F-4D97-AF65-F5344CB8AC3E}">
        <p14:creationId xmlns:p14="http://schemas.microsoft.com/office/powerpoint/2010/main" val="2478398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Polyurethane Foam</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26</a:t>
            </a:fld>
            <a:endParaRPr lang="en-US"/>
          </a:p>
        </p:txBody>
      </p:sp>
      <p:pic>
        <p:nvPicPr>
          <p:cNvPr id="7" name="Picture 6" descr="PU_Foam_Al2O3_10K_N2_all_m_f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77" y="1417638"/>
            <a:ext cx="4152901" cy="3116927"/>
          </a:xfrm>
          <a:prstGeom prst="rect">
            <a:avLst/>
          </a:prstGeom>
        </p:spPr>
      </p:pic>
      <p:pic>
        <p:nvPicPr>
          <p:cNvPr id="8" name="Picture 7" descr="PU_Foam_Al2O3_10K_N2_all_mlr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101" y="1420815"/>
            <a:ext cx="4148667" cy="3113750"/>
          </a:xfrm>
          <a:prstGeom prst="rect">
            <a:avLst/>
          </a:prstGeom>
        </p:spPr>
      </p:pic>
      <p:pic>
        <p:nvPicPr>
          <p:cNvPr id="9" name="Picture 8"/>
          <p:cNvPicPr>
            <a:picLocks noChangeAspect="1"/>
          </p:cNvPicPr>
          <p:nvPr/>
        </p:nvPicPr>
        <p:blipFill>
          <a:blip r:embed="rId4"/>
          <a:stretch>
            <a:fillRect/>
          </a:stretch>
        </p:blipFill>
        <p:spPr>
          <a:xfrm>
            <a:off x="573645" y="4598063"/>
            <a:ext cx="8009412" cy="1902884"/>
          </a:xfrm>
          <a:prstGeom prst="rect">
            <a:avLst/>
          </a:prstGeom>
        </p:spPr>
      </p:pic>
    </p:spTree>
    <p:extLst>
      <p:ext uri="{BB962C8B-B14F-4D97-AF65-F5344CB8AC3E}">
        <p14:creationId xmlns:p14="http://schemas.microsoft.com/office/powerpoint/2010/main" val="371888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PVC</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27</a:t>
            </a:fld>
            <a:endParaRPr lang="en-US"/>
          </a:p>
        </p:txBody>
      </p:sp>
      <p:pic>
        <p:nvPicPr>
          <p:cNvPr id="7" name="Picture 6" descr="PVC_Al2O3_10K_N2_all_m_f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 y="1416046"/>
            <a:ext cx="4148489" cy="3113617"/>
          </a:xfrm>
          <a:prstGeom prst="rect">
            <a:avLst/>
          </a:prstGeom>
        </p:spPr>
      </p:pic>
      <p:pic>
        <p:nvPicPr>
          <p:cNvPr id="8" name="Picture 7" descr="PVC_Al2O3_10K_N2_all_mlr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166" y="1416046"/>
            <a:ext cx="4153964" cy="3117725"/>
          </a:xfrm>
          <a:prstGeom prst="rect">
            <a:avLst/>
          </a:prstGeom>
        </p:spPr>
      </p:pic>
      <p:pic>
        <p:nvPicPr>
          <p:cNvPr id="9" name="Picture 8"/>
          <p:cNvPicPr>
            <a:picLocks noChangeAspect="1"/>
          </p:cNvPicPr>
          <p:nvPr/>
        </p:nvPicPr>
        <p:blipFill>
          <a:blip r:embed="rId4"/>
          <a:stretch>
            <a:fillRect/>
          </a:stretch>
        </p:blipFill>
        <p:spPr>
          <a:xfrm>
            <a:off x="569886" y="4593168"/>
            <a:ext cx="8000497" cy="1900766"/>
          </a:xfrm>
          <a:prstGeom prst="rect">
            <a:avLst/>
          </a:prstGeom>
        </p:spPr>
      </p:pic>
    </p:spTree>
    <p:extLst>
      <p:ext uri="{BB962C8B-B14F-4D97-AF65-F5344CB8AC3E}">
        <p14:creationId xmlns:p14="http://schemas.microsoft.com/office/powerpoint/2010/main" val="1951885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Validation:  </a:t>
            </a:r>
            <a:r>
              <a:rPr lang="en-US" dirty="0" err="1"/>
              <a:t>Lodgepole</a:t>
            </a:r>
            <a:r>
              <a:rPr lang="en-US" dirty="0"/>
              <a:t> Pine Leaves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28</a:t>
            </a:fld>
            <a:endParaRPr lang="en-US"/>
          </a:p>
        </p:txBody>
      </p:sp>
      <p:pic>
        <p:nvPicPr>
          <p:cNvPr id="7" name="Picture 6" descr="LodgepolePine_leaf_Al2O3_10K_N2_all_m_f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13" y="2245917"/>
            <a:ext cx="4159770" cy="3122083"/>
          </a:xfrm>
          <a:prstGeom prst="rect">
            <a:avLst/>
          </a:prstGeom>
        </p:spPr>
      </p:pic>
      <p:pic>
        <p:nvPicPr>
          <p:cNvPr id="8" name="Picture 7" descr="LodgepolePine_leaf_Al2O3_10K_N2_all_mlr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254250"/>
            <a:ext cx="4148667" cy="3113750"/>
          </a:xfrm>
          <a:prstGeom prst="rect">
            <a:avLst/>
          </a:prstGeom>
        </p:spPr>
      </p:pic>
    </p:spTree>
    <p:extLst>
      <p:ext uri="{BB962C8B-B14F-4D97-AF65-F5344CB8AC3E}">
        <p14:creationId xmlns:p14="http://schemas.microsoft.com/office/powerpoint/2010/main" val="178947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Douglas Fir Leaves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29</a:t>
            </a:fld>
            <a:endParaRPr lang="en-US"/>
          </a:p>
        </p:txBody>
      </p:sp>
      <p:pic>
        <p:nvPicPr>
          <p:cNvPr id="7" name="Picture 6" descr="Douglas-fir_leaf_Al2O3_10K_N2_all_m_fi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7" y="2476499"/>
            <a:ext cx="4148490" cy="3113617"/>
          </a:xfrm>
          <a:prstGeom prst="rect">
            <a:avLst/>
          </a:prstGeom>
        </p:spPr>
      </p:pic>
      <p:pic>
        <p:nvPicPr>
          <p:cNvPr id="8" name="Picture 7" descr="Douglas-fir_leaf_Al2O3_10K_N2_all_mlr_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10" y="2476499"/>
            <a:ext cx="4148490" cy="3113617"/>
          </a:xfrm>
          <a:prstGeom prst="rect">
            <a:avLst/>
          </a:prstGeom>
        </p:spPr>
      </p:pic>
    </p:spTree>
    <p:extLst>
      <p:ext uri="{BB962C8B-B14F-4D97-AF65-F5344CB8AC3E}">
        <p14:creationId xmlns:p14="http://schemas.microsoft.com/office/powerpoint/2010/main" val="410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Condensed Phase Challenges</a:t>
            </a:r>
          </a:p>
        </p:txBody>
      </p:sp>
      <p:sp>
        <p:nvSpPr>
          <p:cNvPr id="3" name="Content Placeholder 2"/>
          <p:cNvSpPr>
            <a:spLocks noGrp="1"/>
          </p:cNvSpPr>
          <p:nvPr>
            <p:ph idx="1"/>
          </p:nvPr>
        </p:nvSpPr>
        <p:spPr>
          <a:xfrm>
            <a:off x="5101167" y="1600200"/>
            <a:ext cx="3585632" cy="4516967"/>
          </a:xfrm>
        </p:spPr>
        <p:txBody>
          <a:bodyPr>
            <a:normAutofit fontScale="85000" lnSpcReduction="20000"/>
          </a:bodyPr>
          <a:lstStyle/>
          <a:p>
            <a:r>
              <a:rPr lang="en-US" dirty="0"/>
              <a:t>Physics</a:t>
            </a:r>
          </a:p>
          <a:p>
            <a:pPr lvl="1"/>
            <a:r>
              <a:rPr lang="en-US" dirty="0"/>
              <a:t>Multiphase</a:t>
            </a:r>
          </a:p>
          <a:p>
            <a:pPr lvl="1"/>
            <a:r>
              <a:rPr lang="en-US" dirty="0"/>
              <a:t>Mechanical deformation</a:t>
            </a:r>
          </a:p>
          <a:p>
            <a:r>
              <a:rPr lang="en-US" dirty="0" err="1"/>
              <a:t>Numerics</a:t>
            </a:r>
            <a:endParaRPr lang="en-US" dirty="0"/>
          </a:p>
          <a:p>
            <a:pPr lvl="1"/>
            <a:r>
              <a:rPr lang="en-US" dirty="0"/>
              <a:t>Gas phase coupling</a:t>
            </a:r>
          </a:p>
          <a:p>
            <a:pPr lvl="1"/>
            <a:r>
              <a:rPr lang="en-US" dirty="0" err="1"/>
              <a:t>Multiscale</a:t>
            </a:r>
            <a:endParaRPr lang="en-US" dirty="0"/>
          </a:p>
          <a:p>
            <a:pPr lvl="1"/>
            <a:r>
              <a:rPr lang="en-US" dirty="0"/>
              <a:t>Moving boundary</a:t>
            </a:r>
          </a:p>
          <a:p>
            <a:r>
              <a:rPr lang="en-US" dirty="0"/>
              <a:t>Materials</a:t>
            </a:r>
          </a:p>
          <a:p>
            <a:pPr lvl="1"/>
            <a:r>
              <a:rPr lang="en-US" dirty="0"/>
              <a:t>Many parameters</a:t>
            </a:r>
          </a:p>
          <a:p>
            <a:pPr lvl="1"/>
            <a:r>
              <a:rPr lang="en-US" dirty="0"/>
              <a:t>Many materials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a:t>
            </a:fld>
            <a:endParaRPr lang="en-US"/>
          </a:p>
        </p:txBody>
      </p:sp>
      <p:pic>
        <p:nvPicPr>
          <p:cNvPr id="7" name="Picture 6">
            <a:extLst>
              <a:ext uri="{FF2B5EF4-FFF2-40B4-BE49-F238E27FC236}">
                <a16:creationId xmlns:a16="http://schemas.microsoft.com/office/drawing/2014/main" id="{380F2C7E-FAF8-C648-8620-D2B1E677079D}"/>
              </a:ext>
            </a:extLst>
          </p:cNvPr>
          <p:cNvPicPr>
            <a:picLocks noChangeAspect="1"/>
          </p:cNvPicPr>
          <p:nvPr/>
        </p:nvPicPr>
        <p:blipFill>
          <a:blip r:embed="rId2"/>
          <a:stretch>
            <a:fillRect/>
          </a:stretch>
        </p:blipFill>
        <p:spPr>
          <a:xfrm>
            <a:off x="457200" y="2457450"/>
            <a:ext cx="4502220" cy="2307691"/>
          </a:xfrm>
          <a:prstGeom prst="rect">
            <a:avLst/>
          </a:prstGeom>
        </p:spPr>
      </p:pic>
    </p:spTree>
    <p:extLst>
      <p:ext uri="{BB962C8B-B14F-4D97-AF65-F5344CB8AC3E}">
        <p14:creationId xmlns:p14="http://schemas.microsoft.com/office/powerpoint/2010/main" val="3581421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4000500" y="3439583"/>
            <a:ext cx="2019300" cy="1883834"/>
          </a:xfrm>
          <a:custGeom>
            <a:avLst/>
            <a:gdLst>
              <a:gd name="connsiteX0" fmla="*/ 0 w 1576917"/>
              <a:gd name="connsiteY0" fmla="*/ 1749701 h 1770868"/>
              <a:gd name="connsiteX1" fmla="*/ 285750 w 1576917"/>
              <a:gd name="connsiteY1" fmla="*/ 1749701 h 1770868"/>
              <a:gd name="connsiteX2" fmla="*/ 423333 w 1576917"/>
              <a:gd name="connsiteY2" fmla="*/ 1696784 h 1770868"/>
              <a:gd name="connsiteX3" fmla="*/ 539750 w 1576917"/>
              <a:gd name="connsiteY3" fmla="*/ 1569784 h 1770868"/>
              <a:gd name="connsiteX4" fmla="*/ 635000 w 1576917"/>
              <a:gd name="connsiteY4" fmla="*/ 1262868 h 1770868"/>
              <a:gd name="connsiteX5" fmla="*/ 687917 w 1576917"/>
              <a:gd name="connsiteY5" fmla="*/ 818368 h 1770868"/>
              <a:gd name="connsiteX6" fmla="*/ 719667 w 1576917"/>
              <a:gd name="connsiteY6" fmla="*/ 363284 h 1770868"/>
              <a:gd name="connsiteX7" fmla="*/ 751417 w 1576917"/>
              <a:gd name="connsiteY7" fmla="*/ 204534 h 1770868"/>
              <a:gd name="connsiteX8" fmla="*/ 825500 w 1576917"/>
              <a:gd name="connsiteY8" fmla="*/ 24618 h 1770868"/>
              <a:gd name="connsiteX9" fmla="*/ 878417 w 1576917"/>
              <a:gd name="connsiteY9" fmla="*/ 14034 h 1770868"/>
              <a:gd name="connsiteX10" fmla="*/ 931333 w 1576917"/>
              <a:gd name="connsiteY10" fmla="*/ 141034 h 1770868"/>
              <a:gd name="connsiteX11" fmla="*/ 973667 w 1576917"/>
              <a:gd name="connsiteY11" fmla="*/ 532618 h 1770868"/>
              <a:gd name="connsiteX12" fmla="*/ 1047750 w 1576917"/>
              <a:gd name="connsiteY12" fmla="*/ 1051201 h 1770868"/>
              <a:gd name="connsiteX13" fmla="*/ 1153583 w 1576917"/>
              <a:gd name="connsiteY13" fmla="*/ 1506284 h 1770868"/>
              <a:gd name="connsiteX14" fmla="*/ 1270000 w 1576917"/>
              <a:gd name="connsiteY14" fmla="*/ 1728534 h 1770868"/>
              <a:gd name="connsiteX15" fmla="*/ 1365250 w 1576917"/>
              <a:gd name="connsiteY15" fmla="*/ 1760284 h 1770868"/>
              <a:gd name="connsiteX16" fmla="*/ 1576917 w 1576917"/>
              <a:gd name="connsiteY16" fmla="*/ 1770868 h 177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6917" h="1770868">
                <a:moveTo>
                  <a:pt x="0" y="1749701"/>
                </a:moveTo>
                <a:cubicBezTo>
                  <a:pt x="107597" y="1754110"/>
                  <a:pt x="215195" y="1758520"/>
                  <a:pt x="285750" y="1749701"/>
                </a:cubicBezTo>
                <a:cubicBezTo>
                  <a:pt x="356305" y="1740882"/>
                  <a:pt x="381000" y="1726770"/>
                  <a:pt x="423333" y="1696784"/>
                </a:cubicBezTo>
                <a:cubicBezTo>
                  <a:pt x="465666" y="1666798"/>
                  <a:pt x="504472" y="1642103"/>
                  <a:pt x="539750" y="1569784"/>
                </a:cubicBezTo>
                <a:cubicBezTo>
                  <a:pt x="575028" y="1497465"/>
                  <a:pt x="610306" y="1388104"/>
                  <a:pt x="635000" y="1262868"/>
                </a:cubicBezTo>
                <a:cubicBezTo>
                  <a:pt x="659694" y="1137632"/>
                  <a:pt x="673806" y="968299"/>
                  <a:pt x="687917" y="818368"/>
                </a:cubicBezTo>
                <a:cubicBezTo>
                  <a:pt x="702028" y="668437"/>
                  <a:pt x="709084" y="465590"/>
                  <a:pt x="719667" y="363284"/>
                </a:cubicBezTo>
                <a:cubicBezTo>
                  <a:pt x="730250" y="260978"/>
                  <a:pt x="733778" y="260978"/>
                  <a:pt x="751417" y="204534"/>
                </a:cubicBezTo>
                <a:cubicBezTo>
                  <a:pt x="769056" y="148090"/>
                  <a:pt x="804333" y="56368"/>
                  <a:pt x="825500" y="24618"/>
                </a:cubicBezTo>
                <a:cubicBezTo>
                  <a:pt x="846667" y="-7132"/>
                  <a:pt x="860778" y="-5369"/>
                  <a:pt x="878417" y="14034"/>
                </a:cubicBezTo>
                <a:cubicBezTo>
                  <a:pt x="896056" y="33437"/>
                  <a:pt x="915458" y="54603"/>
                  <a:pt x="931333" y="141034"/>
                </a:cubicBezTo>
                <a:cubicBezTo>
                  <a:pt x="947208" y="227465"/>
                  <a:pt x="954264" y="380924"/>
                  <a:pt x="973667" y="532618"/>
                </a:cubicBezTo>
                <a:cubicBezTo>
                  <a:pt x="993070" y="684312"/>
                  <a:pt x="1017764" y="888923"/>
                  <a:pt x="1047750" y="1051201"/>
                </a:cubicBezTo>
                <a:cubicBezTo>
                  <a:pt x="1077736" y="1213479"/>
                  <a:pt x="1116541" y="1393395"/>
                  <a:pt x="1153583" y="1506284"/>
                </a:cubicBezTo>
                <a:cubicBezTo>
                  <a:pt x="1190625" y="1619173"/>
                  <a:pt x="1234722" y="1686201"/>
                  <a:pt x="1270000" y="1728534"/>
                </a:cubicBezTo>
                <a:cubicBezTo>
                  <a:pt x="1305278" y="1770867"/>
                  <a:pt x="1314097" y="1753228"/>
                  <a:pt x="1365250" y="1760284"/>
                </a:cubicBezTo>
                <a:cubicBezTo>
                  <a:pt x="1416403" y="1767340"/>
                  <a:pt x="1576917" y="1770868"/>
                  <a:pt x="1576917" y="1770868"/>
                </a:cubicBezTo>
              </a:path>
            </a:pathLst>
          </a:cu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Analysis of MCC Data</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30</a:t>
            </a:fld>
            <a:endParaRPr lang="en-US"/>
          </a:p>
        </p:txBody>
      </p:sp>
      <p:sp>
        <p:nvSpPr>
          <p:cNvPr id="9" name="Right Arrow 8"/>
          <p:cNvSpPr/>
          <p:nvPr/>
        </p:nvSpPr>
        <p:spPr>
          <a:xfrm>
            <a:off x="2446780" y="4122319"/>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2888835"/>
            <a:ext cx="8229600" cy="3100917"/>
          </a:xfrm>
          <a:prstGeom prst="roundRect">
            <a:avLst/>
          </a:pr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3928530" y="3102618"/>
            <a:ext cx="2286000" cy="2235200"/>
            <a:chOff x="1460500" y="2082800"/>
            <a:chExt cx="2286000" cy="2235200"/>
          </a:xfrm>
        </p:grpSpPr>
        <p:cxnSp>
          <p:nvCxnSpPr>
            <p:cNvPr id="13" name="Straight Arrow Connector 12"/>
            <p:cNvCxnSpPr/>
            <p:nvPr/>
          </p:nvCxnSpPr>
          <p:spPr>
            <a:xfrm flipV="1">
              <a:off x="1460500" y="2082800"/>
              <a:ext cx="0" cy="223520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60500" y="4305300"/>
              <a:ext cx="22860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849030" y="3102618"/>
            <a:ext cx="1181100" cy="1015663"/>
          </a:xfrm>
          <a:prstGeom prst="rect">
            <a:avLst/>
          </a:prstGeom>
          <a:noFill/>
        </p:spPr>
        <p:txBody>
          <a:bodyPr wrap="square" rtlCol="0">
            <a:spAutoFit/>
          </a:bodyPr>
          <a:lstStyle/>
          <a:p>
            <a:r>
              <a:rPr lang="en-US" sz="2000" dirty="0">
                <a:latin typeface="Helvetica Neue"/>
                <a:cs typeface="Helvetica Neue"/>
              </a:rPr>
              <a:t>Heat</a:t>
            </a:r>
          </a:p>
          <a:p>
            <a:r>
              <a:rPr lang="en-US" sz="2000" dirty="0">
                <a:latin typeface="Helvetica Neue"/>
                <a:cs typeface="Helvetica Neue"/>
              </a:rPr>
              <a:t>Release Rate</a:t>
            </a:r>
          </a:p>
        </p:txBody>
      </p:sp>
      <p:sp>
        <p:nvSpPr>
          <p:cNvPr id="17" name="TextBox 16"/>
          <p:cNvSpPr txBox="1"/>
          <p:nvPr/>
        </p:nvSpPr>
        <p:spPr>
          <a:xfrm>
            <a:off x="4195230" y="5436961"/>
            <a:ext cx="1714500" cy="400110"/>
          </a:xfrm>
          <a:prstGeom prst="rect">
            <a:avLst/>
          </a:prstGeom>
          <a:noFill/>
        </p:spPr>
        <p:txBody>
          <a:bodyPr wrap="square" rtlCol="0">
            <a:spAutoFit/>
          </a:bodyPr>
          <a:lstStyle/>
          <a:p>
            <a:r>
              <a:rPr lang="en-US" sz="2000" dirty="0">
                <a:latin typeface="Helvetica Neue"/>
                <a:cs typeface="Helvetica Neue"/>
              </a:rPr>
              <a:t>Temperature</a:t>
            </a:r>
          </a:p>
        </p:txBody>
      </p:sp>
      <p:sp>
        <p:nvSpPr>
          <p:cNvPr id="18" name="Right Arrow 17"/>
          <p:cNvSpPr/>
          <p:nvPr/>
        </p:nvSpPr>
        <p:spPr>
          <a:xfrm>
            <a:off x="6214530" y="4122319"/>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44499" y="1542730"/>
            <a:ext cx="8229601" cy="892552"/>
          </a:xfrm>
          <a:prstGeom prst="rect">
            <a:avLst/>
          </a:prstGeom>
          <a:noFill/>
          <a:ln w="25400">
            <a:solidFill>
              <a:schemeClr val="tx2"/>
            </a:solidFill>
          </a:ln>
        </p:spPr>
        <p:txBody>
          <a:bodyPr wrap="square" rtlCol="0">
            <a:spAutoFit/>
          </a:bodyPr>
          <a:lstStyle/>
          <a:p>
            <a:r>
              <a:rPr lang="en-US" sz="2600" dirty="0">
                <a:latin typeface="Helvetica Neue"/>
                <a:cs typeface="Helvetica Neue"/>
              </a:rPr>
              <a:t>How should we estimate individual reaction heats of combustion (</a:t>
            </a:r>
            <a:r>
              <a:rPr lang="en-US" sz="2600" dirty="0" err="1">
                <a:solidFill>
                  <a:srgbClr val="FF0000"/>
                </a:solidFill>
                <a:latin typeface="Bell MT"/>
                <a:cs typeface="Bell MT"/>
              </a:rPr>
              <a:t>Δ</a:t>
            </a:r>
            <a:r>
              <a:rPr lang="en-US" sz="2600" i="1" dirty="0" err="1">
                <a:solidFill>
                  <a:srgbClr val="FF0000"/>
                </a:solidFill>
                <a:latin typeface="Bell MT"/>
                <a:cs typeface="Bell MT"/>
              </a:rPr>
              <a:t>h</a:t>
            </a:r>
            <a:r>
              <a:rPr lang="en-US" sz="2600" baseline="-25000" dirty="0" err="1">
                <a:solidFill>
                  <a:srgbClr val="FF0000"/>
                </a:solidFill>
                <a:latin typeface="Bell MT"/>
                <a:cs typeface="Bell MT"/>
              </a:rPr>
              <a:t>c,</a:t>
            </a:r>
            <a:r>
              <a:rPr lang="en-US" sz="2600" i="1" baseline="-25000" dirty="0" err="1">
                <a:solidFill>
                  <a:srgbClr val="FF0000"/>
                </a:solidFill>
                <a:latin typeface="Bell MT"/>
                <a:cs typeface="Bell MT"/>
              </a:rPr>
              <a:t>i</a:t>
            </a:r>
            <a:r>
              <a:rPr lang="en-US" sz="2600" dirty="0">
                <a:latin typeface="Helvetica Neue"/>
                <a:cs typeface="Helvetica Neue"/>
              </a:rPr>
              <a:t>) from raw MCC data?</a:t>
            </a:r>
            <a:endParaRPr lang="en-US" sz="2600" b="1" dirty="0">
              <a:latin typeface="Helvetica Neue"/>
              <a:cs typeface="Helvetica Neue"/>
            </a:endParaRPr>
          </a:p>
        </p:txBody>
      </p:sp>
      <p:pic>
        <p:nvPicPr>
          <p:cNvPr id="20" name="Picture 19" descr="Screen Shot 2019-10-29 at 7.48.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83" y="3289999"/>
            <a:ext cx="1595967" cy="2198039"/>
          </a:xfrm>
          <a:prstGeom prst="rect">
            <a:avLst/>
          </a:prstGeom>
        </p:spPr>
      </p:pic>
      <p:pic>
        <p:nvPicPr>
          <p:cNvPr id="24" name="Picture 23" descr="color_red_Delta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583" y="4122319"/>
            <a:ext cx="673100" cy="317500"/>
          </a:xfrm>
          <a:prstGeom prst="rect">
            <a:avLst/>
          </a:prstGeom>
        </p:spPr>
      </p:pic>
    </p:spTree>
    <p:extLst>
      <p:ext uri="{BB962C8B-B14F-4D97-AF65-F5344CB8AC3E}">
        <p14:creationId xmlns:p14="http://schemas.microsoft.com/office/powerpoint/2010/main" val="2321840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31</a:t>
            </a:fld>
            <a:endParaRPr lang="en-US"/>
          </a:p>
        </p:txBody>
      </p:sp>
      <p:sp>
        <p:nvSpPr>
          <p:cNvPr id="12" name="Rectangle 11"/>
          <p:cNvSpPr/>
          <p:nvPr/>
        </p:nvSpPr>
        <p:spPr>
          <a:xfrm>
            <a:off x="457201" y="455084"/>
            <a:ext cx="8229600" cy="5693834"/>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7200" y="465668"/>
            <a:ext cx="3820583" cy="523220"/>
          </a:xfrm>
          <a:prstGeom prst="rect">
            <a:avLst/>
          </a:prstGeom>
          <a:noFill/>
        </p:spPr>
        <p:txBody>
          <a:bodyPr wrap="square" rtlCol="0">
            <a:spAutoFit/>
          </a:bodyPr>
          <a:lstStyle/>
          <a:p>
            <a:r>
              <a:rPr lang="en-US" sz="2800" b="1" dirty="0">
                <a:solidFill>
                  <a:schemeClr val="accent3"/>
                </a:solidFill>
                <a:latin typeface="Helvetica Neue"/>
                <a:cs typeface="Helvetica Neue"/>
              </a:rPr>
              <a:t>Single Reaction</a:t>
            </a:r>
          </a:p>
        </p:txBody>
      </p:sp>
      <p:sp>
        <p:nvSpPr>
          <p:cNvPr id="20" name="Rectangle 19"/>
          <p:cNvSpPr/>
          <p:nvPr/>
        </p:nvSpPr>
        <p:spPr>
          <a:xfrm>
            <a:off x="609600" y="2222493"/>
            <a:ext cx="7909983" cy="1799167"/>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09600" y="2222493"/>
            <a:ext cx="7909983" cy="523220"/>
          </a:xfrm>
          <a:prstGeom prst="rect">
            <a:avLst/>
          </a:prstGeom>
          <a:noFill/>
        </p:spPr>
        <p:txBody>
          <a:bodyPr wrap="square" rtlCol="0">
            <a:spAutoFit/>
          </a:bodyPr>
          <a:lstStyle/>
          <a:p>
            <a:r>
              <a:rPr lang="en-US" sz="2800" dirty="0">
                <a:solidFill>
                  <a:schemeClr val="tx2"/>
                </a:solidFill>
                <a:latin typeface="Helvetica Neue"/>
                <a:cs typeface="Helvetica Neue"/>
              </a:rPr>
              <a:t>1) Value at Peak Temperature:  </a:t>
            </a:r>
            <a:r>
              <a:rPr lang="en-US" sz="2800" i="1" dirty="0" err="1">
                <a:solidFill>
                  <a:schemeClr val="tx2"/>
                </a:solidFill>
                <a:latin typeface="Bell MT"/>
                <a:cs typeface="Bell MT"/>
              </a:rPr>
              <a:t>T</a:t>
            </a:r>
            <a:r>
              <a:rPr lang="en-US" sz="2800" baseline="-25000" dirty="0" err="1">
                <a:solidFill>
                  <a:schemeClr val="tx2"/>
                </a:solidFill>
                <a:latin typeface="Bell MT"/>
                <a:cs typeface="Bell MT"/>
              </a:rPr>
              <a:t>p</a:t>
            </a:r>
            <a:endParaRPr lang="en-US" sz="2800" dirty="0">
              <a:solidFill>
                <a:schemeClr val="tx2"/>
              </a:solidFill>
              <a:latin typeface="Bell MT"/>
              <a:cs typeface="Bell MT"/>
            </a:endParaRPr>
          </a:p>
        </p:txBody>
      </p:sp>
      <p:sp>
        <p:nvSpPr>
          <p:cNvPr id="22" name="Rectangle 21"/>
          <p:cNvSpPr/>
          <p:nvPr/>
        </p:nvSpPr>
        <p:spPr>
          <a:xfrm>
            <a:off x="609600" y="4184648"/>
            <a:ext cx="7909983" cy="1799167"/>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09600" y="4184648"/>
            <a:ext cx="7909983" cy="523220"/>
          </a:xfrm>
          <a:prstGeom prst="rect">
            <a:avLst/>
          </a:prstGeom>
          <a:noFill/>
        </p:spPr>
        <p:txBody>
          <a:bodyPr wrap="square" rtlCol="0">
            <a:spAutoFit/>
          </a:bodyPr>
          <a:lstStyle/>
          <a:p>
            <a:r>
              <a:rPr lang="en-US" sz="2800" dirty="0">
                <a:solidFill>
                  <a:schemeClr val="tx2"/>
                </a:solidFill>
                <a:latin typeface="Helvetica Neue"/>
                <a:cs typeface="Helvetica Neue"/>
              </a:rPr>
              <a:t>2) Simple Average:  </a:t>
            </a:r>
            <a:r>
              <a:rPr lang="en-US" sz="2800" i="1" dirty="0">
                <a:solidFill>
                  <a:schemeClr val="tx2"/>
                </a:solidFill>
                <a:latin typeface="Bell MT"/>
                <a:cs typeface="Bell MT"/>
              </a:rPr>
              <a:t>N</a:t>
            </a:r>
            <a:r>
              <a:rPr lang="en-US" sz="2800" baseline="-25000" dirty="0">
                <a:solidFill>
                  <a:schemeClr val="tx2"/>
                </a:solidFill>
                <a:latin typeface="Bell MT"/>
                <a:cs typeface="Bell MT"/>
              </a:rPr>
              <a:t>d</a:t>
            </a:r>
            <a:r>
              <a:rPr lang="en-US" sz="2800" dirty="0">
                <a:solidFill>
                  <a:schemeClr val="tx2"/>
                </a:solidFill>
                <a:latin typeface="Helvetica Neue"/>
                <a:cs typeface="Helvetica Neue"/>
              </a:rPr>
              <a:t> data points</a:t>
            </a:r>
          </a:p>
        </p:txBody>
      </p:sp>
      <p:pic>
        <p:nvPicPr>
          <p:cNvPr id="25" name="Picture 24" descr="Delta_h_=_frac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233" y="4768851"/>
            <a:ext cx="3213100" cy="1066800"/>
          </a:xfrm>
          <a:prstGeom prst="rect">
            <a:avLst/>
          </a:prstGeom>
        </p:spPr>
      </p:pic>
      <p:pic>
        <p:nvPicPr>
          <p:cNvPr id="26" name="Picture 25" descr="Delta_h_=_frac_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783" y="2862126"/>
            <a:ext cx="2032000" cy="927100"/>
          </a:xfrm>
          <a:prstGeom prst="rect">
            <a:avLst/>
          </a:prstGeom>
        </p:spPr>
      </p:pic>
      <p:pic>
        <p:nvPicPr>
          <p:cNvPr id="27" name="Picture 26" descr="dot_Q_left(_T_r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783" y="1286932"/>
            <a:ext cx="2794000" cy="431800"/>
          </a:xfrm>
          <a:prstGeom prst="rect">
            <a:avLst/>
          </a:prstGeom>
        </p:spPr>
      </p:pic>
    </p:spTree>
    <p:extLst>
      <p:ext uri="{BB962C8B-B14F-4D97-AF65-F5344CB8AC3E}">
        <p14:creationId xmlns:p14="http://schemas.microsoft.com/office/powerpoint/2010/main" val="3411900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32</a:t>
            </a:fld>
            <a:endParaRPr lang="en-US"/>
          </a:p>
        </p:txBody>
      </p:sp>
      <p:sp>
        <p:nvSpPr>
          <p:cNvPr id="7" name="Rectangle 6"/>
          <p:cNvSpPr/>
          <p:nvPr/>
        </p:nvSpPr>
        <p:spPr>
          <a:xfrm>
            <a:off x="457200" y="455084"/>
            <a:ext cx="8229600" cy="5693835"/>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459721"/>
            <a:ext cx="3820583" cy="523220"/>
          </a:xfrm>
          <a:prstGeom prst="rect">
            <a:avLst/>
          </a:prstGeom>
          <a:noFill/>
        </p:spPr>
        <p:txBody>
          <a:bodyPr wrap="square" rtlCol="0">
            <a:spAutoFit/>
          </a:bodyPr>
          <a:lstStyle/>
          <a:p>
            <a:r>
              <a:rPr lang="en-US" sz="2800" b="1" dirty="0">
                <a:solidFill>
                  <a:schemeClr val="accent3"/>
                </a:solidFill>
                <a:latin typeface="Helvetica Neue"/>
                <a:cs typeface="Helvetica Neue"/>
              </a:rPr>
              <a:t>Multiple Reactions</a:t>
            </a:r>
          </a:p>
        </p:txBody>
      </p:sp>
      <p:pic>
        <p:nvPicPr>
          <p:cNvPr id="11" name="Picture 10" descr="sum_i=1^N_mathr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50" y="2785528"/>
            <a:ext cx="6578600" cy="1054100"/>
          </a:xfrm>
          <a:prstGeom prst="rect">
            <a:avLst/>
          </a:prstGeom>
        </p:spPr>
      </p:pic>
      <p:sp>
        <p:nvSpPr>
          <p:cNvPr id="12" name="Rectangle 11"/>
          <p:cNvSpPr/>
          <p:nvPr/>
        </p:nvSpPr>
        <p:spPr>
          <a:xfrm>
            <a:off x="609600" y="2222493"/>
            <a:ext cx="7909983" cy="1799167"/>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9600" y="2222493"/>
            <a:ext cx="7909983" cy="523220"/>
          </a:xfrm>
          <a:prstGeom prst="rect">
            <a:avLst/>
          </a:prstGeom>
          <a:noFill/>
        </p:spPr>
        <p:txBody>
          <a:bodyPr wrap="square" rtlCol="0">
            <a:spAutoFit/>
          </a:bodyPr>
          <a:lstStyle/>
          <a:p>
            <a:r>
              <a:rPr lang="en-US" sz="2800" dirty="0">
                <a:solidFill>
                  <a:schemeClr val="tx2"/>
                </a:solidFill>
                <a:latin typeface="Helvetica Neue"/>
                <a:cs typeface="Helvetica Neue"/>
              </a:rPr>
              <a:t>1) Linear System:  </a:t>
            </a:r>
            <a:r>
              <a:rPr lang="en-US" sz="2800" i="1" dirty="0">
                <a:solidFill>
                  <a:schemeClr val="tx2"/>
                </a:solidFill>
                <a:latin typeface="Bell MT"/>
                <a:cs typeface="Bell MT"/>
              </a:rPr>
              <a:t>N</a:t>
            </a:r>
            <a:r>
              <a:rPr lang="en-US" sz="2800" baseline="-25000" dirty="0">
                <a:solidFill>
                  <a:schemeClr val="tx2"/>
                </a:solidFill>
                <a:latin typeface="Bell MT"/>
                <a:cs typeface="Bell MT"/>
              </a:rPr>
              <a:t>r</a:t>
            </a:r>
            <a:r>
              <a:rPr lang="en-US" sz="2800" dirty="0">
                <a:solidFill>
                  <a:schemeClr val="tx2"/>
                </a:solidFill>
                <a:latin typeface="Helvetica Neue"/>
                <a:cs typeface="Helvetica Neue"/>
              </a:rPr>
              <a:t> equations, </a:t>
            </a:r>
            <a:r>
              <a:rPr lang="en-US" sz="2800" i="1" dirty="0">
                <a:solidFill>
                  <a:schemeClr val="tx2"/>
                </a:solidFill>
                <a:latin typeface="Bell MT"/>
                <a:cs typeface="Bell MT"/>
              </a:rPr>
              <a:t>N</a:t>
            </a:r>
            <a:r>
              <a:rPr lang="en-US" sz="2800" baseline="-25000" dirty="0">
                <a:solidFill>
                  <a:schemeClr val="tx2"/>
                </a:solidFill>
                <a:latin typeface="Bell MT"/>
                <a:cs typeface="Bell MT"/>
              </a:rPr>
              <a:t>r</a:t>
            </a:r>
            <a:r>
              <a:rPr lang="en-US" sz="2800" dirty="0">
                <a:solidFill>
                  <a:schemeClr val="tx2"/>
                </a:solidFill>
                <a:latin typeface="Helvetica Neue"/>
                <a:cs typeface="Helvetica Neue"/>
              </a:rPr>
              <a:t> unknowns</a:t>
            </a:r>
          </a:p>
        </p:txBody>
      </p:sp>
      <p:sp>
        <p:nvSpPr>
          <p:cNvPr id="14" name="Rectangle 13"/>
          <p:cNvSpPr/>
          <p:nvPr/>
        </p:nvSpPr>
        <p:spPr>
          <a:xfrm>
            <a:off x="609600" y="4184648"/>
            <a:ext cx="7909983" cy="1799167"/>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9600" y="4184648"/>
            <a:ext cx="7909983" cy="523220"/>
          </a:xfrm>
          <a:prstGeom prst="rect">
            <a:avLst/>
          </a:prstGeom>
          <a:noFill/>
        </p:spPr>
        <p:txBody>
          <a:bodyPr wrap="square" rtlCol="0">
            <a:spAutoFit/>
          </a:bodyPr>
          <a:lstStyle/>
          <a:p>
            <a:r>
              <a:rPr lang="en-US" sz="2800" dirty="0">
                <a:solidFill>
                  <a:schemeClr val="tx2"/>
                </a:solidFill>
                <a:latin typeface="Helvetica Neue"/>
                <a:cs typeface="Helvetica Neue"/>
              </a:rPr>
              <a:t>2) Multiple Linear Regression: </a:t>
            </a:r>
            <a:r>
              <a:rPr lang="en-US" sz="2800" i="1" dirty="0">
                <a:solidFill>
                  <a:schemeClr val="tx2"/>
                </a:solidFill>
                <a:latin typeface="Bell MT"/>
                <a:cs typeface="Bell MT"/>
              </a:rPr>
              <a:t>N</a:t>
            </a:r>
            <a:r>
              <a:rPr lang="en-US" sz="2800" baseline="-25000" dirty="0">
                <a:solidFill>
                  <a:schemeClr val="tx2"/>
                </a:solidFill>
                <a:latin typeface="Bell MT"/>
                <a:cs typeface="Bell MT"/>
              </a:rPr>
              <a:t>d</a:t>
            </a:r>
            <a:r>
              <a:rPr lang="en-US" sz="2800" dirty="0">
                <a:solidFill>
                  <a:schemeClr val="tx2"/>
                </a:solidFill>
                <a:latin typeface="Helvetica Neue"/>
                <a:cs typeface="Helvetica Neue"/>
              </a:rPr>
              <a:t> data points  </a:t>
            </a:r>
          </a:p>
        </p:txBody>
      </p:sp>
      <p:pic>
        <p:nvPicPr>
          <p:cNvPr id="16" name="Picture 15" descr="sum_i=1^N_math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83" y="4743450"/>
            <a:ext cx="7099300" cy="1054100"/>
          </a:xfrm>
          <a:prstGeom prst="rect">
            <a:avLst/>
          </a:prstGeom>
        </p:spPr>
      </p:pic>
      <p:pic>
        <p:nvPicPr>
          <p:cNvPr id="18" name="Picture 17" descr="dot_Q_left(_T_r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006225"/>
            <a:ext cx="3581400" cy="1054100"/>
          </a:xfrm>
          <a:prstGeom prst="rect">
            <a:avLst/>
          </a:prstGeom>
        </p:spPr>
      </p:pic>
    </p:spTree>
    <p:extLst>
      <p:ext uri="{BB962C8B-B14F-4D97-AF65-F5344CB8AC3E}">
        <p14:creationId xmlns:p14="http://schemas.microsoft.com/office/powerpoint/2010/main" val="2380653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a:t>
            </a:r>
          </a:p>
        </p:txBody>
      </p:sp>
      <p:sp>
        <p:nvSpPr>
          <p:cNvPr id="3" name="Content Placeholder 2"/>
          <p:cNvSpPr>
            <a:spLocks noGrp="1"/>
          </p:cNvSpPr>
          <p:nvPr>
            <p:ph idx="1"/>
          </p:nvPr>
        </p:nvSpPr>
        <p:spPr>
          <a:xfrm>
            <a:off x="457200" y="1600201"/>
            <a:ext cx="8229600" cy="2940050"/>
          </a:xfrm>
        </p:spPr>
        <p:txBody>
          <a:bodyPr>
            <a:normAutofit fontScale="92500" lnSpcReduction="20000"/>
          </a:bodyPr>
          <a:lstStyle/>
          <a:p>
            <a:pPr marL="514350" indent="-514350">
              <a:buFont typeface="+mj-lt"/>
              <a:buAutoNum type="arabicPeriod"/>
            </a:pPr>
            <a:r>
              <a:rPr lang="en-US" dirty="0"/>
              <a:t>Assume </a:t>
            </a:r>
            <a:r>
              <a:rPr lang="en-US" b="1" dirty="0">
                <a:solidFill>
                  <a:srgbClr val="FF0000"/>
                </a:solidFill>
              </a:rPr>
              <a:t>kinetic parameters </a:t>
            </a:r>
            <a:r>
              <a:rPr lang="en-US" dirty="0"/>
              <a:t>and </a:t>
            </a:r>
            <a:r>
              <a:rPr lang="en-US" b="1" dirty="0">
                <a:solidFill>
                  <a:srgbClr val="FF0000"/>
                </a:solidFill>
              </a:rPr>
              <a:t>heats of combustion</a:t>
            </a:r>
          </a:p>
          <a:p>
            <a:pPr marL="514350" indent="-514350">
              <a:buFont typeface="+mj-lt"/>
              <a:buAutoNum type="arabicPeriod"/>
            </a:pPr>
            <a:r>
              <a:rPr lang="en-US" dirty="0"/>
              <a:t>Generate TGA data</a:t>
            </a:r>
          </a:p>
          <a:p>
            <a:pPr marL="514350" indent="-514350">
              <a:buFont typeface="+mj-lt"/>
              <a:buAutoNum type="arabicPeriod"/>
            </a:pPr>
            <a:r>
              <a:rPr lang="en-US" dirty="0"/>
              <a:t>Use TGA fit algorithm to find kinetic parameters</a:t>
            </a:r>
          </a:p>
          <a:p>
            <a:pPr marL="514350" indent="-514350">
              <a:buFont typeface="+mj-lt"/>
              <a:buAutoNum type="arabicPeriod"/>
            </a:pPr>
            <a:r>
              <a:rPr lang="en-US" dirty="0"/>
              <a:t>Use TGA predictions and MCC data to find heats of combustion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33</a:t>
            </a:fld>
            <a:endParaRPr lang="en-US"/>
          </a:p>
        </p:txBody>
      </p:sp>
      <p:sp>
        <p:nvSpPr>
          <p:cNvPr id="7" name="TextBox 6"/>
          <p:cNvSpPr txBox="1"/>
          <p:nvPr/>
        </p:nvSpPr>
        <p:spPr>
          <a:xfrm>
            <a:off x="491067" y="4664814"/>
            <a:ext cx="8229600" cy="1477328"/>
          </a:xfrm>
          <a:prstGeom prst="rect">
            <a:avLst/>
          </a:prstGeom>
          <a:noFill/>
          <a:ln w="25400">
            <a:solidFill>
              <a:schemeClr val="tx2"/>
            </a:solidFill>
          </a:ln>
        </p:spPr>
        <p:txBody>
          <a:bodyPr wrap="square" rtlCol="0">
            <a:spAutoFit/>
          </a:bodyPr>
          <a:lstStyle/>
          <a:p>
            <a:r>
              <a:rPr lang="en-US" sz="3000" b="1" dirty="0">
                <a:latin typeface="Helvetica Neue"/>
                <a:cs typeface="Helvetica Neue"/>
              </a:rPr>
              <a:t>Purpose:</a:t>
            </a:r>
          </a:p>
          <a:p>
            <a:pPr marL="514350" indent="-514350">
              <a:buFont typeface="+mj-lt"/>
              <a:buAutoNum type="arabicPeriod"/>
            </a:pPr>
            <a:r>
              <a:rPr lang="en-US" sz="3000" dirty="0">
                <a:latin typeface="Helvetica Neue"/>
                <a:cs typeface="Helvetica Neue"/>
              </a:rPr>
              <a:t>Check implementation</a:t>
            </a:r>
          </a:p>
          <a:p>
            <a:pPr marL="514350" indent="-514350">
              <a:buFont typeface="+mj-lt"/>
              <a:buAutoNum type="arabicPeriod"/>
            </a:pPr>
            <a:r>
              <a:rPr lang="en-US" sz="3000" dirty="0">
                <a:latin typeface="Helvetica Neue"/>
                <a:cs typeface="Helvetica Neue"/>
              </a:rPr>
              <a:t>Test validity of approximate solution</a:t>
            </a:r>
          </a:p>
        </p:txBody>
      </p:sp>
    </p:spTree>
    <p:extLst>
      <p:ext uri="{BB962C8B-B14F-4D97-AF65-F5344CB8AC3E}">
        <p14:creationId xmlns:p14="http://schemas.microsoft.com/office/powerpoint/2010/main" val="1002681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Single Reaction Verification</a:t>
            </a:r>
          </a:p>
        </p:txBody>
      </p:sp>
      <p:sp>
        <p:nvSpPr>
          <p:cNvPr id="3" name="Content Placeholder 2"/>
          <p:cNvSpPr>
            <a:spLocks noGrp="1"/>
          </p:cNvSpPr>
          <p:nvPr>
            <p:ph idx="1"/>
          </p:nvPr>
        </p:nvSpPr>
        <p:spPr>
          <a:xfrm>
            <a:off x="4572000" y="1600200"/>
            <a:ext cx="4114800" cy="4729359"/>
          </a:xfrm>
        </p:spPr>
        <p:txBody>
          <a:bodyPr>
            <a:normAutofit/>
          </a:bodyPr>
          <a:lstStyle/>
          <a:p>
            <a:r>
              <a:rPr lang="en-US" dirty="0"/>
              <a:t>TGA Data</a:t>
            </a:r>
          </a:p>
          <a:p>
            <a:pPr lvl="1"/>
            <a:r>
              <a:rPr lang="en-US" dirty="0"/>
              <a:t>10 K/min</a:t>
            </a:r>
          </a:p>
          <a:p>
            <a:pPr lvl="1"/>
            <a:r>
              <a:rPr lang="en-US" i="1" dirty="0" err="1">
                <a:latin typeface="Bell MT"/>
                <a:cs typeface="Bell MT"/>
              </a:rPr>
              <a:t>T</a:t>
            </a:r>
            <a:r>
              <a:rPr lang="en-US" baseline="-25000" dirty="0" err="1">
                <a:latin typeface="Bell MT"/>
                <a:cs typeface="Bell MT"/>
              </a:rPr>
              <a:t>p</a:t>
            </a:r>
            <a:r>
              <a:rPr lang="en-US" dirty="0"/>
              <a:t> = 650 K</a:t>
            </a:r>
          </a:p>
          <a:p>
            <a:r>
              <a:rPr lang="en-US" dirty="0"/>
              <a:t>MCC Data</a:t>
            </a:r>
          </a:p>
          <a:p>
            <a:pPr lvl="1"/>
            <a:r>
              <a:rPr lang="en-US" dirty="0"/>
              <a:t>60 K/min</a:t>
            </a:r>
          </a:p>
          <a:p>
            <a:pPr lvl="1"/>
            <a:r>
              <a:rPr lang="en-US" dirty="0" err="1">
                <a:latin typeface="Bell MT"/>
                <a:cs typeface="Bell MT"/>
              </a:rPr>
              <a:t>Δ</a:t>
            </a:r>
            <a:r>
              <a:rPr lang="en-US" i="1" dirty="0" err="1">
                <a:latin typeface="Bell MT"/>
                <a:cs typeface="Bell MT"/>
              </a:rPr>
              <a:t>h</a:t>
            </a:r>
            <a:r>
              <a:rPr lang="en-US" baseline="-25000" dirty="0"/>
              <a:t> </a:t>
            </a:r>
            <a:r>
              <a:rPr lang="en-US" dirty="0"/>
              <a:t>= 30 kJ/g</a:t>
            </a:r>
          </a:p>
          <a:p>
            <a:pPr marL="0" indent="0">
              <a:buNone/>
            </a:pPr>
            <a:endParaRPr lang="en-US" dirty="0"/>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34</a:t>
            </a:fld>
            <a:endParaRPr lang="en-US"/>
          </a:p>
        </p:txBody>
      </p:sp>
      <p:pic>
        <p:nvPicPr>
          <p:cNvPr id="7" name="Picture 6" descr="OneRxn_mcc_verific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4156949" cy="3119966"/>
          </a:xfrm>
          <a:prstGeom prst="rect">
            <a:avLst/>
          </a:prstGeom>
        </p:spPr>
      </p:pic>
      <p:sp>
        <p:nvSpPr>
          <p:cNvPr id="8" name="TextBox 7"/>
          <p:cNvSpPr txBox="1"/>
          <p:nvPr/>
        </p:nvSpPr>
        <p:spPr>
          <a:xfrm>
            <a:off x="457200" y="4759900"/>
            <a:ext cx="4156949" cy="1569660"/>
          </a:xfrm>
          <a:prstGeom prst="rect">
            <a:avLst/>
          </a:prstGeom>
          <a:noFill/>
          <a:ln w="25400">
            <a:solidFill>
              <a:schemeClr val="tx2"/>
            </a:solidFill>
          </a:ln>
        </p:spPr>
        <p:txBody>
          <a:bodyPr wrap="square" rtlCol="0">
            <a:spAutoFit/>
          </a:bodyPr>
          <a:lstStyle/>
          <a:p>
            <a:r>
              <a:rPr lang="en-US" sz="2400" b="1" dirty="0">
                <a:latin typeface="Helvetica Neue"/>
                <a:cs typeface="Helvetica Neue"/>
              </a:rPr>
              <a:t>Solid</a:t>
            </a:r>
            <a:r>
              <a:rPr lang="en-US" sz="2400" dirty="0">
                <a:latin typeface="Helvetica Neue"/>
                <a:cs typeface="Helvetica Neue"/>
              </a:rPr>
              <a:t>: Simulated Data</a:t>
            </a:r>
          </a:p>
          <a:p>
            <a:r>
              <a:rPr lang="en-US" sz="2400" b="1" dirty="0">
                <a:latin typeface="Helvetica Neue"/>
                <a:cs typeface="Helvetica Neue"/>
              </a:rPr>
              <a:t>Dash</a:t>
            </a:r>
            <a:r>
              <a:rPr lang="en-US" sz="2400" dirty="0">
                <a:latin typeface="Helvetica Neue"/>
                <a:cs typeface="Helvetica Neue"/>
              </a:rPr>
              <a:t>: Total HRR/mass</a:t>
            </a:r>
          </a:p>
          <a:p>
            <a:r>
              <a:rPr lang="en-US" sz="2400" b="1" dirty="0">
                <a:latin typeface="Helvetica Neue"/>
                <a:cs typeface="Helvetica Neue"/>
              </a:rPr>
              <a:t>Dash-Dot</a:t>
            </a:r>
            <a:r>
              <a:rPr lang="en-US" sz="2400" dirty="0">
                <a:latin typeface="Helvetica Neue"/>
                <a:cs typeface="Helvetica Neue"/>
              </a:rPr>
              <a:t>: Peak Match</a:t>
            </a:r>
          </a:p>
          <a:p>
            <a:r>
              <a:rPr lang="en-US" sz="2400" b="1" dirty="0">
                <a:latin typeface="Helvetica Neue"/>
                <a:cs typeface="Helvetica Neue"/>
              </a:rPr>
              <a:t>Dot</a:t>
            </a:r>
            <a:r>
              <a:rPr lang="en-US" sz="2400" dirty="0">
                <a:latin typeface="Helvetica Neue"/>
                <a:cs typeface="Helvetica Neue"/>
              </a:rPr>
              <a:t>: Simple Average</a:t>
            </a:r>
          </a:p>
        </p:txBody>
      </p:sp>
    </p:spTree>
    <p:extLst>
      <p:ext uri="{BB962C8B-B14F-4D97-AF65-F5344CB8AC3E}">
        <p14:creationId xmlns:p14="http://schemas.microsoft.com/office/powerpoint/2010/main" val="714208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Single Reaction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35</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415473709"/>
              </p:ext>
            </p:extLst>
          </p:nvPr>
        </p:nvGraphicFramePr>
        <p:xfrm>
          <a:off x="457200" y="1915583"/>
          <a:ext cx="8229600" cy="2834640"/>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Scenario</a:t>
                      </a:r>
                    </a:p>
                    <a:p>
                      <a:endParaRPr lang="en-US" dirty="0">
                        <a:latin typeface="Helvetica Neue"/>
                        <a:cs typeface="Helvetica Neue"/>
                      </a:endParaRPr>
                    </a:p>
                  </a:txBody>
                  <a:tcPr/>
                </a:tc>
                <a:tc>
                  <a:txBody>
                    <a:bodyPr/>
                    <a:lstStyle/>
                    <a:p>
                      <a:r>
                        <a:rPr lang="en-US" dirty="0" err="1">
                          <a:latin typeface="Helvetica Neue"/>
                          <a:cs typeface="Helvetica Neue"/>
                        </a:rPr>
                        <a:t>Δh</a:t>
                      </a:r>
                      <a:r>
                        <a:rPr lang="en-US" baseline="0" dirty="0">
                          <a:latin typeface="Helvetica Neue"/>
                          <a:cs typeface="Helvetica Neue"/>
                        </a:rPr>
                        <a:t> (kJ/g) (Total HR/mass)</a:t>
                      </a:r>
                      <a:endParaRPr lang="en-US" dirty="0">
                        <a:latin typeface="Helvetica Neue"/>
                        <a:cs typeface="Helvetica Neue"/>
                      </a:endParaRPr>
                    </a:p>
                  </a:txBody>
                  <a:tcPr/>
                </a:tc>
                <a:tc>
                  <a:txBody>
                    <a:bodyPr/>
                    <a:lstStyle/>
                    <a:p>
                      <a:r>
                        <a:rPr lang="en-US" dirty="0">
                          <a:latin typeface="Helvetica Neue"/>
                          <a:cs typeface="Helvetica Neue"/>
                        </a:rPr>
                        <a:t>Method 1:</a:t>
                      </a:r>
                      <a:r>
                        <a:rPr lang="en-US" baseline="0" dirty="0">
                          <a:latin typeface="Helvetica Neue"/>
                          <a:cs typeface="Helvetica Neue"/>
                        </a:rPr>
                        <a:t> Peak Ratio</a:t>
                      </a:r>
                      <a:endParaRPr lang="en-US" dirty="0">
                        <a:latin typeface="Helvetica Neue"/>
                        <a:cs typeface="Helvetica Neue"/>
                      </a:endParaRPr>
                    </a:p>
                    <a:p>
                      <a:r>
                        <a:rPr lang="en-US" dirty="0" err="1">
                          <a:latin typeface="Helvetica Neue"/>
                          <a:cs typeface="Helvetica Neue"/>
                        </a:rPr>
                        <a:t>Δh</a:t>
                      </a:r>
                      <a:r>
                        <a:rPr lang="en-US" baseline="0" dirty="0">
                          <a:latin typeface="Helvetica Neue"/>
                          <a:cs typeface="Helvetica Neue"/>
                        </a:rPr>
                        <a:t> (kJ/g)</a:t>
                      </a:r>
                    </a:p>
                  </a:txBody>
                  <a:tcPr/>
                </a:tc>
                <a:tc>
                  <a:txBody>
                    <a:bodyPr/>
                    <a:lstStyle/>
                    <a:p>
                      <a:r>
                        <a:rPr lang="en-US" dirty="0">
                          <a:latin typeface="Helvetica Neue"/>
                          <a:cs typeface="Helvetica Neue"/>
                        </a:rPr>
                        <a:t>Method 2: Simple</a:t>
                      </a:r>
                      <a:r>
                        <a:rPr lang="en-US" baseline="0" dirty="0">
                          <a:latin typeface="Helvetica Neue"/>
                          <a:cs typeface="Helvetica Neue"/>
                        </a:rPr>
                        <a:t> Average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latin typeface="Helvetica Neue"/>
                          <a:cs typeface="Helvetica Neue"/>
                        </a:rPr>
                        <a:t>Δh</a:t>
                      </a:r>
                      <a:r>
                        <a:rPr lang="en-US" baseline="0" dirty="0">
                          <a:latin typeface="Helvetica Neue"/>
                          <a:cs typeface="Helvetica Neue"/>
                        </a:rPr>
                        <a:t> (kJ/g)</a:t>
                      </a:r>
                    </a:p>
                  </a:txBody>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10 K/min</a:t>
                      </a:r>
                    </a:p>
                    <a:p>
                      <a:endParaRPr lang="en-US" dirty="0">
                        <a:latin typeface="Helvetica Neue"/>
                        <a:cs typeface="Helvetica Neue"/>
                      </a:endParaRPr>
                    </a:p>
                  </a:txBody>
                  <a:tcPr/>
                </a:tc>
                <a:tc>
                  <a:txBody>
                    <a:bodyPr/>
                    <a:lstStyle/>
                    <a:p>
                      <a:r>
                        <a:rPr lang="en-US" dirty="0">
                          <a:latin typeface="Helvetica Neue"/>
                          <a:cs typeface="Helvetica Neue"/>
                        </a:rPr>
                        <a:t>30.026</a:t>
                      </a:r>
                    </a:p>
                  </a:txBody>
                  <a:tcPr/>
                </a:tc>
                <a:tc>
                  <a:txBody>
                    <a:bodyPr/>
                    <a:lstStyle/>
                    <a:p>
                      <a:r>
                        <a:rPr lang="en-US" dirty="0">
                          <a:latin typeface="Helvetica Neue"/>
                          <a:cs typeface="Helvetica Neue"/>
                        </a:rPr>
                        <a:t>30.792</a:t>
                      </a:r>
                    </a:p>
                  </a:txBody>
                  <a:tcPr/>
                </a:tc>
                <a:tc>
                  <a:txBody>
                    <a:bodyPr/>
                    <a:lstStyle/>
                    <a:p>
                      <a:r>
                        <a:rPr lang="en-US" dirty="0">
                          <a:latin typeface="Helvetica Neue"/>
                          <a:cs typeface="Helvetica Neue"/>
                        </a:rPr>
                        <a:t>30.849</a:t>
                      </a:r>
                    </a:p>
                  </a:txBody>
                  <a:tcPr/>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20 K/min</a:t>
                      </a:r>
                    </a:p>
                    <a:p>
                      <a:endParaRPr lang="en-US" dirty="0">
                        <a:latin typeface="Helvetica Neue"/>
                        <a:cs typeface="Helvetica Neue"/>
                      </a:endParaRPr>
                    </a:p>
                  </a:txBody>
                  <a:tcPr/>
                </a:tc>
                <a:tc>
                  <a:txBody>
                    <a:bodyPr/>
                    <a:lstStyle/>
                    <a:p>
                      <a:r>
                        <a:rPr lang="en-US" dirty="0">
                          <a:latin typeface="Helvetica Neue"/>
                          <a:cs typeface="Helvetica Neue"/>
                        </a:rPr>
                        <a:t>29.997</a:t>
                      </a:r>
                    </a:p>
                  </a:txBody>
                  <a:tcPr/>
                </a:tc>
                <a:tc>
                  <a:txBody>
                    <a:bodyPr/>
                    <a:lstStyle/>
                    <a:p>
                      <a:r>
                        <a:rPr lang="en-US" dirty="0">
                          <a:latin typeface="Helvetica Neue"/>
                          <a:cs typeface="Helvetica Neue"/>
                        </a:rPr>
                        <a:t>28.731</a:t>
                      </a:r>
                    </a:p>
                  </a:txBody>
                  <a:tcPr/>
                </a:tc>
                <a:tc>
                  <a:txBody>
                    <a:bodyPr/>
                    <a:lstStyle/>
                    <a:p>
                      <a:r>
                        <a:rPr lang="en-US" dirty="0">
                          <a:latin typeface="Helvetica Neue"/>
                          <a:cs typeface="Helvetica Neue"/>
                        </a:rPr>
                        <a:t>29.556</a:t>
                      </a:r>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40 K/min</a:t>
                      </a:r>
                    </a:p>
                    <a:p>
                      <a:endParaRPr lang="en-US" dirty="0">
                        <a:latin typeface="Helvetica Neue"/>
                        <a:cs typeface="Helvetica Neue"/>
                      </a:endParaRPr>
                    </a:p>
                  </a:txBody>
                  <a:tcPr/>
                </a:tc>
                <a:tc>
                  <a:txBody>
                    <a:bodyPr/>
                    <a:lstStyle/>
                    <a:p>
                      <a:r>
                        <a:rPr lang="en-US" dirty="0">
                          <a:latin typeface="Helvetica Neue"/>
                          <a:cs typeface="Helvetica Neue"/>
                        </a:rPr>
                        <a:t>29.997</a:t>
                      </a:r>
                    </a:p>
                  </a:txBody>
                  <a:tcPr/>
                </a:tc>
                <a:tc>
                  <a:txBody>
                    <a:bodyPr/>
                    <a:lstStyle/>
                    <a:p>
                      <a:r>
                        <a:rPr lang="en-US" dirty="0">
                          <a:latin typeface="Helvetica Neue"/>
                          <a:cs typeface="Helvetica Neue"/>
                        </a:rPr>
                        <a:t>26.949</a:t>
                      </a:r>
                    </a:p>
                  </a:txBody>
                  <a:tcPr/>
                </a:tc>
                <a:tc>
                  <a:txBody>
                    <a:bodyPr/>
                    <a:lstStyle/>
                    <a:p>
                      <a:r>
                        <a:rPr lang="en-US" dirty="0">
                          <a:latin typeface="Helvetica Neue"/>
                          <a:cs typeface="Helvetica Neue"/>
                        </a:rPr>
                        <a:t>28.291</a:t>
                      </a:r>
                    </a:p>
                  </a:txBody>
                  <a:tcPr/>
                </a:tc>
                <a:extLst>
                  <a:ext uri="{0D108BD9-81ED-4DB2-BD59-A6C34878D82A}">
                    <a16:rowId xmlns:a16="http://schemas.microsoft.com/office/drawing/2014/main" val="10003"/>
                  </a:ext>
                </a:extLst>
              </a:tr>
            </a:tbl>
          </a:graphicData>
        </a:graphic>
      </p:graphicFrame>
      <p:sp>
        <p:nvSpPr>
          <p:cNvPr id="10" name="Content Placeholder 2"/>
          <p:cNvSpPr>
            <a:spLocks noGrp="1"/>
          </p:cNvSpPr>
          <p:nvPr>
            <p:ph idx="1"/>
          </p:nvPr>
        </p:nvSpPr>
        <p:spPr>
          <a:xfrm>
            <a:off x="457200" y="5111749"/>
            <a:ext cx="8229600" cy="1016001"/>
          </a:xfrm>
          <a:ln w="25400">
            <a:solidFill>
              <a:schemeClr val="tx2"/>
            </a:solidFill>
          </a:ln>
        </p:spPr>
        <p:txBody>
          <a:bodyPr>
            <a:noAutofit/>
          </a:bodyPr>
          <a:lstStyle/>
          <a:p>
            <a:r>
              <a:rPr lang="en-US" sz="2500" dirty="0"/>
              <a:t>Total HR/mass not applicable to multiple reaction</a:t>
            </a:r>
          </a:p>
          <a:p>
            <a:r>
              <a:rPr lang="en-US" sz="2500" dirty="0">
                <a:solidFill>
                  <a:srgbClr val="000000"/>
                </a:solidFill>
              </a:rPr>
              <a:t>Method 2 performs better than Method 1</a:t>
            </a:r>
          </a:p>
        </p:txBody>
      </p:sp>
    </p:spTree>
    <p:extLst>
      <p:ext uri="{BB962C8B-B14F-4D97-AF65-F5344CB8AC3E}">
        <p14:creationId xmlns:p14="http://schemas.microsoft.com/office/powerpoint/2010/main" val="1431176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Two Reactions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36</a:t>
            </a:fld>
            <a:endParaRPr lang="en-US"/>
          </a:p>
        </p:txBody>
      </p:sp>
      <p:pic>
        <p:nvPicPr>
          <p:cNvPr id="8" name="Picture 7" descr="TwoRxn_mcc_verification_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71650"/>
            <a:ext cx="4148667" cy="3113750"/>
          </a:xfrm>
          <a:prstGeom prst="rect">
            <a:avLst/>
          </a:prstGeom>
        </p:spPr>
      </p:pic>
      <p:pic>
        <p:nvPicPr>
          <p:cNvPr id="9" name="Picture 8" descr="TwoRxn_mcc_verification_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133" y="1771650"/>
            <a:ext cx="4148667" cy="3113750"/>
          </a:xfrm>
          <a:prstGeom prst="rect">
            <a:avLst/>
          </a:prstGeom>
        </p:spPr>
      </p:pic>
      <p:sp>
        <p:nvSpPr>
          <p:cNvPr id="10" name="TextBox 9"/>
          <p:cNvSpPr txBox="1"/>
          <p:nvPr/>
        </p:nvSpPr>
        <p:spPr>
          <a:xfrm>
            <a:off x="457200" y="4861633"/>
            <a:ext cx="4080933" cy="830997"/>
          </a:xfrm>
          <a:prstGeom prst="rect">
            <a:avLst/>
          </a:prstGeom>
          <a:noFill/>
          <a:ln w="25400">
            <a:solidFill>
              <a:schemeClr val="tx2"/>
            </a:solidFill>
          </a:ln>
        </p:spPr>
        <p:txBody>
          <a:bodyPr wrap="square" rtlCol="0">
            <a:spAutoFit/>
          </a:bodyPr>
          <a:lstStyle/>
          <a:p>
            <a:r>
              <a:rPr lang="en-US" sz="2400" dirty="0">
                <a:latin typeface="Helvetica Neue"/>
                <a:cs typeface="Helvetica Neue"/>
              </a:rPr>
              <a:t>Evenly distributed heat release</a:t>
            </a:r>
          </a:p>
        </p:txBody>
      </p:sp>
      <p:sp>
        <p:nvSpPr>
          <p:cNvPr id="11" name="TextBox 10"/>
          <p:cNvSpPr txBox="1"/>
          <p:nvPr/>
        </p:nvSpPr>
        <p:spPr>
          <a:xfrm>
            <a:off x="4605867" y="4861633"/>
            <a:ext cx="4080933" cy="830997"/>
          </a:xfrm>
          <a:prstGeom prst="rect">
            <a:avLst/>
          </a:prstGeom>
          <a:noFill/>
          <a:ln w="25400">
            <a:solidFill>
              <a:schemeClr val="tx2"/>
            </a:solidFill>
          </a:ln>
        </p:spPr>
        <p:txBody>
          <a:bodyPr wrap="square" rtlCol="0">
            <a:spAutoFit/>
          </a:bodyPr>
          <a:lstStyle/>
          <a:p>
            <a:r>
              <a:rPr lang="en-US" sz="2400" dirty="0">
                <a:latin typeface="Helvetica Neue"/>
                <a:cs typeface="Helvetica Neue"/>
              </a:rPr>
              <a:t>Method 2: Multiple linear regression</a:t>
            </a:r>
          </a:p>
        </p:txBody>
      </p:sp>
    </p:spTree>
    <p:extLst>
      <p:ext uri="{BB962C8B-B14F-4D97-AF65-F5344CB8AC3E}">
        <p14:creationId xmlns:p14="http://schemas.microsoft.com/office/powerpoint/2010/main" val="20371468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Two Reactions Verification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37</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885023300"/>
              </p:ext>
            </p:extLst>
          </p:nvPr>
        </p:nvGraphicFramePr>
        <p:xfrm>
          <a:off x="457199" y="1672174"/>
          <a:ext cx="8229600" cy="2966720"/>
        </p:xfrm>
        <a:graphic>
          <a:graphicData uri="http://schemas.openxmlformats.org/drawingml/2006/table">
            <a:tbl>
              <a:tblPr firstRow="1" bandRow="1">
                <a:tableStyleId>{5940675A-B579-460E-94D1-54222C63F5DA}</a:tableStyleId>
              </a:tblPr>
              <a:tblGrid>
                <a:gridCol w="1765301">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1439333">
                  <a:extLst>
                    <a:ext uri="{9D8B030D-6E8A-4147-A177-3AD203B41FA5}">
                      <a16:colId xmlns:a16="http://schemas.microsoft.com/office/drawing/2014/main" val="20002"/>
                    </a:ext>
                  </a:extLst>
                </a:gridCol>
                <a:gridCol w="1386417">
                  <a:extLst>
                    <a:ext uri="{9D8B030D-6E8A-4147-A177-3AD203B41FA5}">
                      <a16:colId xmlns:a16="http://schemas.microsoft.com/office/drawing/2014/main" val="20003"/>
                    </a:ext>
                  </a:extLst>
                </a:gridCol>
                <a:gridCol w="1479549">
                  <a:extLst>
                    <a:ext uri="{9D8B030D-6E8A-4147-A177-3AD203B41FA5}">
                      <a16:colId xmlns:a16="http://schemas.microsoft.com/office/drawing/2014/main" val="20004"/>
                    </a:ext>
                  </a:extLst>
                </a:gridCol>
              </a:tblGrid>
              <a:tr h="370840">
                <a:tc gridSpan="2">
                  <a:txBody>
                    <a:bodyPr/>
                    <a:lstStyle/>
                    <a:p>
                      <a:endParaRPr lang="en-US" dirty="0">
                        <a:latin typeface="Helvetica Neue"/>
                        <a:cs typeface="Helvetica Neue"/>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-Δh</a:t>
                      </a:r>
                      <a:r>
                        <a:rPr lang="en-US" baseline="-25000" dirty="0">
                          <a:latin typeface="Helvetica Neue"/>
                          <a:cs typeface="Helvetica Neue"/>
                        </a:rPr>
                        <a:t>1</a:t>
                      </a:r>
                      <a:r>
                        <a:rPr lang="en-US" baseline="0" dirty="0">
                          <a:latin typeface="Helvetica Neue"/>
                          <a:cs typeface="Helvetica Neue"/>
                        </a:rPr>
                        <a:t> (kJ/g)</a:t>
                      </a:r>
                      <a:endParaRPr lang="en-US" dirty="0">
                        <a:latin typeface="Helvetica Neue"/>
                        <a:cs typeface="Helvetica Neue"/>
                      </a:endParaRPr>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-Δh</a:t>
                      </a:r>
                      <a:r>
                        <a:rPr lang="en-US" baseline="-25000" dirty="0">
                          <a:latin typeface="Helvetica Neue"/>
                          <a:cs typeface="Helvetica Neue"/>
                        </a:rPr>
                        <a:t>2</a:t>
                      </a:r>
                      <a:r>
                        <a:rPr lang="en-US" baseline="0" dirty="0">
                          <a:latin typeface="Helvetica Neue"/>
                          <a:cs typeface="Helvetica Neue"/>
                        </a:rPr>
                        <a:t> (kJ/g)</a:t>
                      </a:r>
                      <a:endParaRPr lang="en-US" dirty="0">
                        <a:latin typeface="Helvetica Neue"/>
                        <a:cs typeface="Helvetica Neue"/>
                      </a:endParaRPr>
                    </a:p>
                  </a:txBody>
                  <a:tcP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a:t>
                      </a:r>
                      <a:r>
                        <a:rPr lang="en-US" dirty="0" err="1">
                          <a:latin typeface="Helvetica Neue"/>
                          <a:cs typeface="Helvetica Neue"/>
                        </a:rPr>
                        <a:t>Δh</a:t>
                      </a:r>
                      <a:r>
                        <a:rPr lang="en-US" baseline="-25000" dirty="0" err="1">
                          <a:latin typeface="Helvetica Neue"/>
                          <a:cs typeface="Helvetica Neue"/>
                        </a:rPr>
                        <a:t>total</a:t>
                      </a:r>
                      <a:r>
                        <a:rPr lang="en-US" baseline="0" dirty="0">
                          <a:latin typeface="Helvetica Neue"/>
                          <a:cs typeface="Helvetica Neue"/>
                        </a:rPr>
                        <a:t> (kJ/g)</a:t>
                      </a:r>
                      <a:endParaRPr lang="en-US" dirty="0">
                        <a:latin typeface="Helvetica Neue"/>
                        <a:cs typeface="Helvetica Neue"/>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gridSpan="2">
                  <a:txBody>
                    <a:bodyPr/>
                    <a:lstStyle/>
                    <a:p>
                      <a:r>
                        <a:rPr lang="en-US" dirty="0">
                          <a:latin typeface="Helvetica Neue"/>
                          <a:cs typeface="Helvetica Neue"/>
                        </a:rPr>
                        <a:t>Specified Value</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hMerge="1">
                  <a:txBody>
                    <a:bodyPr/>
                    <a:lstStyle/>
                    <a:p>
                      <a:endParaRPr lang="en-US"/>
                    </a:p>
                  </a:txBody>
                  <a:tcPr/>
                </a:tc>
                <a:tc>
                  <a:txBody>
                    <a:bodyPr/>
                    <a:lstStyle/>
                    <a:p>
                      <a:r>
                        <a:rPr lang="en-US" dirty="0">
                          <a:latin typeface="Helvetica Neue"/>
                          <a:cs typeface="Helvetica Neue"/>
                        </a:rPr>
                        <a:t>15</a:t>
                      </a:r>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c>
                  <a:txBody>
                    <a:bodyPr/>
                    <a:lstStyle/>
                    <a:p>
                      <a:r>
                        <a:rPr lang="en-US" dirty="0">
                          <a:latin typeface="Helvetica Neue"/>
                          <a:cs typeface="Helvetica Neue"/>
                        </a:rPr>
                        <a:t>45</a:t>
                      </a:r>
                    </a:p>
                  </a:txBody>
                  <a:tcPr>
                    <a:lnT w="28575" cap="flat" cmpd="sng" algn="ctr">
                      <a:solidFill>
                        <a:scrgbClr r="0" g="0" b="0"/>
                      </a:solidFill>
                      <a:prstDash val="solid"/>
                      <a:round/>
                      <a:headEnd type="none" w="med" len="med"/>
                      <a:tailEnd type="none" w="med" len="med"/>
                    </a:lnT>
                  </a:tcPr>
                </a:tc>
                <a:tc>
                  <a:txBody>
                    <a:bodyPr/>
                    <a:lstStyle/>
                    <a:p>
                      <a:r>
                        <a:rPr lang="en-US" dirty="0">
                          <a:latin typeface="Helvetica Neue"/>
                          <a:cs typeface="Helvetica Neue"/>
                        </a:rPr>
                        <a:t>21</a:t>
                      </a: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1"/>
                  </a:ext>
                </a:extLst>
              </a:tr>
              <a:tr h="370840">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10 K/min</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Simple Integration</a:t>
                      </a:r>
                    </a:p>
                  </a:txBody>
                  <a:tcPr>
                    <a:lnR w="28575" cap="flat" cmpd="sng" algn="ctr">
                      <a:solidFill>
                        <a:scrgbClr r="0" g="0" b="0"/>
                      </a:solidFill>
                      <a:prstDash val="solid"/>
                      <a:round/>
                      <a:headEnd type="none" w="med" len="med"/>
                      <a:tailEnd type="none" w="med" len="med"/>
                    </a:lnR>
                  </a:tcPr>
                </a:tc>
                <a:tc>
                  <a:txBody>
                    <a:bodyPr/>
                    <a:lstStyle/>
                    <a:p>
                      <a:r>
                        <a:rPr lang="en-US" dirty="0">
                          <a:latin typeface="Helvetica Neue"/>
                          <a:cs typeface="Helvetica Neue"/>
                        </a:rPr>
                        <a:t>--</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a:t>
                      </a:r>
                    </a:p>
                  </a:txBody>
                  <a:tcPr/>
                </a:tc>
                <a:tc>
                  <a:txBody>
                    <a:bodyPr/>
                    <a:lstStyle/>
                    <a:p>
                      <a:r>
                        <a:rPr lang="en-US" dirty="0">
                          <a:latin typeface="Helvetica Neue"/>
                          <a:cs typeface="Helvetica Neue"/>
                        </a:rPr>
                        <a:t>20.998</a:t>
                      </a:r>
                    </a:p>
                  </a:txBody>
                  <a:tcPr>
                    <a:lnR w="28575"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370840">
                <a:tc vMerge="1">
                  <a:txBody>
                    <a:bodyPr/>
                    <a:lstStyle/>
                    <a:p>
                      <a:endParaRPr lang="en-US" dirty="0">
                        <a:latin typeface="Helvetica Neue"/>
                        <a:cs typeface="Helvetica Neue"/>
                      </a:endParaRPr>
                    </a:p>
                  </a:txBody>
                  <a:tcPr/>
                </a:tc>
                <a:tc>
                  <a:txBody>
                    <a:bodyPr/>
                    <a:lstStyle/>
                    <a:p>
                      <a:r>
                        <a:rPr lang="en-US" dirty="0">
                          <a:latin typeface="Helvetica Neue"/>
                          <a:cs typeface="Helvetica Neue"/>
                        </a:rPr>
                        <a:t>Linear Regression</a:t>
                      </a:r>
                    </a:p>
                  </a:txBody>
                  <a:tcPr>
                    <a:lnR w="28575" cap="flat" cmpd="sng" algn="ctr">
                      <a:solidFill>
                        <a:scrgbClr r="0" g="0" b="0"/>
                      </a:solidFill>
                      <a:prstDash val="solid"/>
                      <a:round/>
                      <a:headEnd type="none" w="med" len="med"/>
                      <a:tailEnd type="none" w="med" len="med"/>
                    </a:lnR>
                  </a:tcPr>
                </a:tc>
                <a:tc>
                  <a:txBody>
                    <a:bodyPr/>
                    <a:lstStyle/>
                    <a:p>
                      <a:r>
                        <a:rPr lang="en-US" dirty="0">
                          <a:latin typeface="Helvetica Neue"/>
                          <a:cs typeface="Helvetica Neue"/>
                        </a:rPr>
                        <a:t>14.854</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44.085</a:t>
                      </a:r>
                    </a:p>
                  </a:txBody>
                  <a:tcPr/>
                </a:tc>
                <a:tc>
                  <a:txBody>
                    <a:bodyPr/>
                    <a:lstStyle/>
                    <a:p>
                      <a:r>
                        <a:rPr lang="en-US" dirty="0">
                          <a:latin typeface="Helvetica Neue"/>
                          <a:cs typeface="Helvetica Neue"/>
                        </a:rPr>
                        <a:t>21.021</a:t>
                      </a:r>
                    </a:p>
                  </a:txBody>
                  <a:tcPr>
                    <a:lnR w="28575"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370840">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20 K/min</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Simple Integration</a:t>
                      </a:r>
                    </a:p>
                  </a:txBody>
                  <a:tcPr>
                    <a:lnR w="28575" cap="flat" cmpd="sng" algn="ctr">
                      <a:solidFill>
                        <a:scrgbClr r="0" g="0" b="0"/>
                      </a:solidFill>
                      <a:prstDash val="solid"/>
                      <a:round/>
                      <a:headEnd type="none" w="med" len="med"/>
                      <a:tailEnd type="none" w="med" len="med"/>
                    </a:lnR>
                  </a:tcPr>
                </a:tc>
                <a:tc>
                  <a:txBody>
                    <a:bodyPr/>
                    <a:lstStyle/>
                    <a:p>
                      <a:r>
                        <a:rPr lang="en-US" dirty="0">
                          <a:latin typeface="Helvetica Neue"/>
                          <a:cs typeface="Helvetica Neue"/>
                        </a:rPr>
                        <a:t>--</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a:t>
                      </a:r>
                    </a:p>
                  </a:txBody>
                  <a:tcPr/>
                </a:tc>
                <a:tc>
                  <a:txBody>
                    <a:bodyPr/>
                    <a:lstStyle/>
                    <a:p>
                      <a:r>
                        <a:rPr lang="en-US" dirty="0">
                          <a:latin typeface="Helvetica Neue"/>
                          <a:cs typeface="Helvetica Neue"/>
                        </a:rPr>
                        <a:t>20.998</a:t>
                      </a:r>
                    </a:p>
                  </a:txBody>
                  <a:tcPr>
                    <a:lnR w="28575"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370840">
                <a:tc vMerge="1">
                  <a:txBody>
                    <a:bodyPr/>
                    <a:lstStyle/>
                    <a:p>
                      <a:endParaRPr lang="en-US" dirty="0">
                        <a:latin typeface="Helvetica Neue"/>
                        <a:cs typeface="Helvetica Neue"/>
                      </a:endParaRPr>
                    </a:p>
                  </a:txBody>
                  <a:tcPr/>
                </a:tc>
                <a:tc>
                  <a:txBody>
                    <a:bodyPr/>
                    <a:lstStyle/>
                    <a:p>
                      <a:r>
                        <a:rPr lang="en-US" dirty="0">
                          <a:latin typeface="Helvetica Neue"/>
                          <a:cs typeface="Helvetica Neue"/>
                        </a:rPr>
                        <a:t>Linear Regression</a:t>
                      </a:r>
                    </a:p>
                  </a:txBody>
                  <a:tcPr>
                    <a:lnR w="28575" cap="flat" cmpd="sng" algn="ctr">
                      <a:solidFill>
                        <a:scrgbClr r="0" g="0" b="0"/>
                      </a:solidFill>
                      <a:prstDash val="solid"/>
                      <a:round/>
                      <a:headEnd type="none" w="med" len="med"/>
                      <a:tailEnd type="none" w="med" len="med"/>
                    </a:lnR>
                  </a:tcPr>
                </a:tc>
                <a:tc>
                  <a:txBody>
                    <a:bodyPr/>
                    <a:lstStyle/>
                    <a:p>
                      <a:r>
                        <a:rPr lang="en-US" dirty="0">
                          <a:latin typeface="Helvetica Neue"/>
                          <a:cs typeface="Helvetica Neue"/>
                        </a:rPr>
                        <a:t>14.953</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43.973</a:t>
                      </a:r>
                    </a:p>
                  </a:txBody>
                  <a:tcPr/>
                </a:tc>
                <a:tc>
                  <a:txBody>
                    <a:bodyPr/>
                    <a:lstStyle/>
                    <a:p>
                      <a:r>
                        <a:rPr lang="en-US" dirty="0">
                          <a:latin typeface="Helvetica Neue"/>
                          <a:cs typeface="Helvetica Neue"/>
                        </a:rPr>
                        <a:t>21.061</a:t>
                      </a:r>
                    </a:p>
                  </a:txBody>
                  <a:tcPr>
                    <a:lnR w="28575"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370840">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Neue"/>
                          <a:cs typeface="Helvetica Neue"/>
                        </a:rPr>
                        <a:t>ΔT</a:t>
                      </a:r>
                      <a:r>
                        <a:rPr lang="en-US" baseline="0" dirty="0">
                          <a:latin typeface="Helvetica Neue"/>
                          <a:cs typeface="Helvetica Neue"/>
                        </a:rPr>
                        <a:t> = 40 K/min</a:t>
                      </a:r>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c>
                  <a:txBody>
                    <a:bodyPr/>
                    <a:lstStyle/>
                    <a:p>
                      <a:r>
                        <a:rPr lang="en-US" dirty="0">
                          <a:latin typeface="Helvetica Neue"/>
                          <a:cs typeface="Helvetica Neue"/>
                        </a:rPr>
                        <a:t>Simple Integration</a:t>
                      </a:r>
                    </a:p>
                  </a:txBody>
                  <a:tcPr>
                    <a:lnR w="28575" cap="flat" cmpd="sng" algn="ctr">
                      <a:solidFill>
                        <a:scrgbClr r="0" g="0" b="0"/>
                      </a:solidFill>
                      <a:prstDash val="solid"/>
                      <a:round/>
                      <a:headEnd type="none" w="med" len="med"/>
                      <a:tailEnd type="none" w="med" len="med"/>
                    </a:lnR>
                  </a:tcPr>
                </a:tc>
                <a:tc>
                  <a:txBody>
                    <a:bodyPr/>
                    <a:lstStyle/>
                    <a:p>
                      <a:r>
                        <a:rPr lang="en-US" dirty="0">
                          <a:latin typeface="Helvetica Neue"/>
                          <a:cs typeface="Helvetica Neue"/>
                        </a:rPr>
                        <a:t>--</a:t>
                      </a:r>
                    </a:p>
                  </a:txBody>
                  <a:tcPr>
                    <a:lnL w="28575" cap="flat" cmpd="sng" algn="ctr">
                      <a:solidFill>
                        <a:scrgbClr r="0" g="0" b="0"/>
                      </a:solidFill>
                      <a:prstDash val="solid"/>
                      <a:round/>
                      <a:headEnd type="none" w="med" len="med"/>
                      <a:tailEnd type="none" w="med" len="med"/>
                    </a:lnL>
                  </a:tcPr>
                </a:tc>
                <a:tc>
                  <a:txBody>
                    <a:bodyPr/>
                    <a:lstStyle/>
                    <a:p>
                      <a:r>
                        <a:rPr lang="en-US" dirty="0">
                          <a:latin typeface="Helvetica Neue"/>
                          <a:cs typeface="Helvetica Neue"/>
                        </a:rPr>
                        <a:t>--</a:t>
                      </a:r>
                    </a:p>
                  </a:txBody>
                  <a:tcPr/>
                </a:tc>
                <a:tc>
                  <a:txBody>
                    <a:bodyPr/>
                    <a:lstStyle/>
                    <a:p>
                      <a:r>
                        <a:rPr lang="en-US" dirty="0">
                          <a:latin typeface="Helvetica Neue"/>
                          <a:cs typeface="Helvetica Neue"/>
                        </a:rPr>
                        <a:t>20.998</a:t>
                      </a:r>
                    </a:p>
                  </a:txBody>
                  <a:tcPr>
                    <a:lnR w="28575"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370840">
                <a:tc vMerge="1">
                  <a:txBody>
                    <a:bodyPr/>
                    <a:lstStyle/>
                    <a:p>
                      <a:endParaRPr lang="en-US" dirty="0">
                        <a:latin typeface="Helvetica Neue"/>
                        <a:cs typeface="Helvetica Neue"/>
                      </a:endParaRPr>
                    </a:p>
                  </a:txBody>
                  <a:tcPr/>
                </a:tc>
                <a:tc>
                  <a:txBody>
                    <a:bodyPr/>
                    <a:lstStyle/>
                    <a:p>
                      <a:r>
                        <a:rPr lang="en-US" dirty="0">
                          <a:latin typeface="Helvetica Neue"/>
                          <a:cs typeface="Helvetica Neue"/>
                        </a:rPr>
                        <a:t>Linear Regression</a:t>
                      </a:r>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r>
                        <a:rPr lang="en-US" dirty="0">
                          <a:latin typeface="Helvetica Neue"/>
                          <a:cs typeface="Helvetica Neue"/>
                        </a:rPr>
                        <a:t>15.415</a:t>
                      </a:r>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c>
                  <a:txBody>
                    <a:bodyPr/>
                    <a:lstStyle/>
                    <a:p>
                      <a:r>
                        <a:rPr lang="en-US" dirty="0">
                          <a:latin typeface="Helvetica Neue"/>
                          <a:cs typeface="Helvetica Neue"/>
                        </a:rPr>
                        <a:t>42.304</a:t>
                      </a:r>
                    </a:p>
                  </a:txBody>
                  <a:tcPr>
                    <a:lnB w="28575" cap="flat" cmpd="sng" algn="ctr">
                      <a:solidFill>
                        <a:scrgbClr r="0" g="0" b="0"/>
                      </a:solidFill>
                      <a:prstDash val="solid"/>
                      <a:round/>
                      <a:headEnd type="none" w="med" len="med"/>
                      <a:tailEnd type="none" w="med" len="med"/>
                    </a:lnB>
                  </a:tcPr>
                </a:tc>
                <a:tc>
                  <a:txBody>
                    <a:bodyPr/>
                    <a:lstStyle/>
                    <a:p>
                      <a:r>
                        <a:rPr lang="en-US" dirty="0">
                          <a:latin typeface="Helvetica Neue"/>
                          <a:cs typeface="Helvetica Neue"/>
                        </a:rPr>
                        <a:t>21.501</a:t>
                      </a:r>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9" name="Content Placeholder 2"/>
          <p:cNvSpPr>
            <a:spLocks noGrp="1"/>
          </p:cNvSpPr>
          <p:nvPr>
            <p:ph idx="1"/>
          </p:nvPr>
        </p:nvSpPr>
        <p:spPr>
          <a:xfrm>
            <a:off x="457200" y="4815424"/>
            <a:ext cx="8229600" cy="1371601"/>
          </a:xfrm>
          <a:ln w="25400">
            <a:solidFill>
              <a:schemeClr val="tx2"/>
            </a:solidFill>
          </a:ln>
        </p:spPr>
        <p:txBody>
          <a:bodyPr>
            <a:noAutofit/>
          </a:bodyPr>
          <a:lstStyle/>
          <a:p>
            <a:r>
              <a:rPr lang="en-US" sz="2500" dirty="0"/>
              <a:t>Accuracy decreases with longer reactions</a:t>
            </a:r>
          </a:p>
          <a:p>
            <a:r>
              <a:rPr lang="en-US" sz="2500" dirty="0">
                <a:solidFill>
                  <a:srgbClr val="000000"/>
                </a:solidFill>
              </a:rPr>
              <a:t>Future work: correct individual reaction values to force match of total value</a:t>
            </a:r>
          </a:p>
        </p:txBody>
      </p:sp>
    </p:spTree>
    <p:extLst>
      <p:ext uri="{BB962C8B-B14F-4D97-AF65-F5344CB8AC3E}">
        <p14:creationId xmlns:p14="http://schemas.microsoft.com/office/powerpoint/2010/main" val="20740418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Vegetative Fuels Validation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38</a:t>
            </a:fld>
            <a:endParaRPr lang="en-US"/>
          </a:p>
        </p:txBody>
      </p:sp>
      <p:pic>
        <p:nvPicPr>
          <p:cNvPr id="7" name="Picture 6">
            <a:extLst>
              <a:ext uri="{FF2B5EF4-FFF2-40B4-BE49-F238E27FC236}">
                <a16:creationId xmlns:a16="http://schemas.microsoft.com/office/drawing/2014/main" id="{2DF6970D-5CAB-491B-B613-950A102E7D8F}"/>
              </a:ext>
            </a:extLst>
          </p:cNvPr>
          <p:cNvPicPr/>
          <p:nvPr/>
        </p:nvPicPr>
        <p:blipFill rotWithShape="1">
          <a:blip r:embed="rId2"/>
          <a:srcRect t="50100"/>
          <a:stretch/>
        </p:blipFill>
        <p:spPr>
          <a:xfrm>
            <a:off x="3124200" y="1417638"/>
            <a:ext cx="5545667" cy="4462501"/>
          </a:xfrm>
          <a:prstGeom prst="rect">
            <a:avLst/>
          </a:prstGeom>
        </p:spPr>
      </p:pic>
    </p:spTree>
    <p:extLst>
      <p:ext uri="{BB962C8B-B14F-4D97-AF65-F5344CB8AC3E}">
        <p14:creationId xmlns:p14="http://schemas.microsoft.com/office/powerpoint/2010/main" val="3962863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 Vegetative Fuel Heats of Combustion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39</a:t>
            </a:fld>
            <a:endParaRPr lang="en-US"/>
          </a:p>
        </p:txBody>
      </p:sp>
      <p:pic>
        <p:nvPicPr>
          <p:cNvPr id="7" name="Picture 6">
            <a:extLst>
              <a:ext uri="{FF2B5EF4-FFF2-40B4-BE49-F238E27FC236}">
                <a16:creationId xmlns:a16="http://schemas.microsoft.com/office/drawing/2014/main" id="{D01BCFBD-C490-4D86-8DF2-7477B53478D5}"/>
              </a:ext>
            </a:extLst>
          </p:cNvPr>
          <p:cNvPicPr>
            <a:picLocks noChangeAspect="1"/>
          </p:cNvPicPr>
          <p:nvPr/>
        </p:nvPicPr>
        <p:blipFill>
          <a:blip r:embed="rId2"/>
          <a:stretch>
            <a:fillRect/>
          </a:stretch>
        </p:blipFill>
        <p:spPr>
          <a:xfrm>
            <a:off x="457200" y="1928326"/>
            <a:ext cx="8229600" cy="3862874"/>
          </a:xfrm>
          <a:prstGeom prst="rect">
            <a:avLst/>
          </a:prstGeom>
        </p:spPr>
      </p:pic>
    </p:spTree>
    <p:extLst>
      <p:ext uri="{BB962C8B-B14F-4D97-AF65-F5344CB8AC3E}">
        <p14:creationId xmlns:p14="http://schemas.microsoft.com/office/powerpoint/2010/main" val="2508222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Condensed Phase Challenges</a:t>
            </a:r>
          </a:p>
        </p:txBody>
      </p:sp>
      <p:sp>
        <p:nvSpPr>
          <p:cNvPr id="3" name="Content Placeholder 2"/>
          <p:cNvSpPr>
            <a:spLocks noGrp="1"/>
          </p:cNvSpPr>
          <p:nvPr>
            <p:ph idx="1"/>
          </p:nvPr>
        </p:nvSpPr>
        <p:spPr>
          <a:xfrm>
            <a:off x="5101167" y="1600200"/>
            <a:ext cx="3585632" cy="4516967"/>
          </a:xfrm>
        </p:spPr>
        <p:txBody>
          <a:bodyPr>
            <a:normAutofit fontScale="85000" lnSpcReduction="20000"/>
          </a:bodyPr>
          <a:lstStyle/>
          <a:p>
            <a:r>
              <a:rPr lang="en-US" dirty="0"/>
              <a:t>Physics</a:t>
            </a:r>
          </a:p>
          <a:p>
            <a:pPr lvl="1"/>
            <a:r>
              <a:rPr lang="en-US" dirty="0"/>
              <a:t>Multiphase</a:t>
            </a:r>
          </a:p>
          <a:p>
            <a:pPr lvl="1"/>
            <a:r>
              <a:rPr lang="en-US" dirty="0"/>
              <a:t>Mechanical deformation</a:t>
            </a:r>
          </a:p>
          <a:p>
            <a:r>
              <a:rPr lang="en-US" dirty="0" err="1"/>
              <a:t>Numerics</a:t>
            </a:r>
            <a:endParaRPr lang="en-US" dirty="0"/>
          </a:p>
          <a:p>
            <a:pPr lvl="1"/>
            <a:r>
              <a:rPr lang="en-US" dirty="0"/>
              <a:t>Gas phase coupling</a:t>
            </a:r>
          </a:p>
          <a:p>
            <a:pPr lvl="1"/>
            <a:r>
              <a:rPr lang="en-US" dirty="0" err="1"/>
              <a:t>Multiscale</a:t>
            </a:r>
            <a:endParaRPr lang="en-US" dirty="0"/>
          </a:p>
          <a:p>
            <a:pPr lvl="1"/>
            <a:r>
              <a:rPr lang="en-US" dirty="0"/>
              <a:t>Moving boundary</a:t>
            </a:r>
          </a:p>
          <a:p>
            <a:r>
              <a:rPr lang="en-US" b="1" dirty="0">
                <a:solidFill>
                  <a:srgbClr val="1F497D"/>
                </a:solidFill>
              </a:rPr>
              <a:t>Materials</a:t>
            </a:r>
            <a:endParaRPr lang="en-US" dirty="0">
              <a:solidFill>
                <a:srgbClr val="1F497D"/>
              </a:solidFill>
            </a:endParaRPr>
          </a:p>
          <a:p>
            <a:pPr lvl="1"/>
            <a:r>
              <a:rPr lang="en-US" dirty="0">
                <a:solidFill>
                  <a:srgbClr val="1F497D"/>
                </a:solidFill>
              </a:rPr>
              <a:t>Many parameters</a:t>
            </a:r>
          </a:p>
          <a:p>
            <a:pPr lvl="1"/>
            <a:r>
              <a:rPr lang="en-US" dirty="0">
                <a:solidFill>
                  <a:srgbClr val="1F497D"/>
                </a:solidFill>
              </a:rPr>
              <a:t>Many materials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4</a:t>
            </a:fld>
            <a:endParaRPr lang="en-US"/>
          </a:p>
        </p:txBody>
      </p:sp>
      <p:pic>
        <p:nvPicPr>
          <p:cNvPr id="7" name="Picture 6">
            <a:extLst>
              <a:ext uri="{FF2B5EF4-FFF2-40B4-BE49-F238E27FC236}">
                <a16:creationId xmlns:a16="http://schemas.microsoft.com/office/drawing/2014/main" id="{380F2C7E-FAF8-C648-8620-D2B1E677079D}"/>
              </a:ext>
            </a:extLst>
          </p:cNvPr>
          <p:cNvPicPr>
            <a:picLocks noChangeAspect="1"/>
          </p:cNvPicPr>
          <p:nvPr/>
        </p:nvPicPr>
        <p:blipFill>
          <a:blip r:embed="rId2"/>
          <a:stretch>
            <a:fillRect/>
          </a:stretch>
        </p:blipFill>
        <p:spPr>
          <a:xfrm>
            <a:off x="457200" y="2457450"/>
            <a:ext cx="4502220" cy="2307691"/>
          </a:xfrm>
          <a:prstGeom prst="rect">
            <a:avLst/>
          </a:prstGeom>
        </p:spPr>
      </p:pic>
    </p:spTree>
    <p:extLst>
      <p:ext uri="{BB962C8B-B14F-4D97-AF65-F5344CB8AC3E}">
        <p14:creationId xmlns:p14="http://schemas.microsoft.com/office/powerpoint/2010/main" val="2729579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70000" lnSpcReduction="20000"/>
          </a:bodyPr>
          <a:lstStyle/>
          <a:p>
            <a:r>
              <a:rPr lang="en-US" dirty="0"/>
              <a:t>Fire models need material property parameters to </a:t>
            </a:r>
            <a:r>
              <a:rPr lang="en-US" b="1" dirty="0"/>
              <a:t>predict </a:t>
            </a:r>
            <a:r>
              <a:rPr lang="en-US" dirty="0"/>
              <a:t>fire growth</a:t>
            </a:r>
          </a:p>
          <a:p>
            <a:r>
              <a:rPr lang="en-US" dirty="0"/>
              <a:t>Obtaining material properties requires</a:t>
            </a:r>
          </a:p>
          <a:p>
            <a:pPr lvl="1"/>
            <a:r>
              <a:rPr lang="en-US" dirty="0"/>
              <a:t>Small-scale tests</a:t>
            </a:r>
          </a:p>
          <a:p>
            <a:pPr lvl="1"/>
            <a:r>
              <a:rPr lang="en-US" b="1" dirty="0"/>
              <a:t>Parameter estimation algorithms</a:t>
            </a:r>
          </a:p>
          <a:p>
            <a:r>
              <a:rPr lang="en-US" dirty="0"/>
              <a:t>Parameter estimation algorithms are presented for obtaining</a:t>
            </a:r>
          </a:p>
          <a:p>
            <a:pPr lvl="1"/>
            <a:r>
              <a:rPr lang="en-US" dirty="0"/>
              <a:t>pyrolysis kinetic models from TGA data</a:t>
            </a:r>
          </a:p>
          <a:p>
            <a:pPr lvl="1"/>
            <a:r>
              <a:rPr lang="en-US" dirty="0"/>
              <a:t>individual reaction heats of combustions from MCC data</a:t>
            </a:r>
          </a:p>
          <a:p>
            <a:r>
              <a:rPr lang="en-US" dirty="0"/>
              <a:t>The algorithms performs well for</a:t>
            </a:r>
          </a:p>
          <a:p>
            <a:pPr lvl="1"/>
            <a:r>
              <a:rPr lang="en-US" dirty="0"/>
              <a:t>Manufactured solution verification cases</a:t>
            </a:r>
          </a:p>
          <a:p>
            <a:pPr lvl="1"/>
            <a:r>
              <a:rPr lang="en-US" dirty="0"/>
              <a:t>Multiple reaction materials with well-separated reaction peaks</a:t>
            </a:r>
          </a:p>
          <a:p>
            <a:r>
              <a:rPr lang="en-US" dirty="0"/>
              <a:t>More work is needed for</a:t>
            </a:r>
          </a:p>
          <a:p>
            <a:pPr lvl="1"/>
            <a:r>
              <a:rPr lang="en-US" dirty="0"/>
              <a:t>Multiple reaction materials with overlapping reaction peaks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40</a:t>
            </a:fld>
            <a:endParaRPr lang="en-US"/>
          </a:p>
        </p:txBody>
      </p:sp>
    </p:spTree>
    <p:extLst>
      <p:ext uri="{BB962C8B-B14F-4D97-AF65-F5344CB8AC3E}">
        <p14:creationId xmlns:p14="http://schemas.microsoft.com/office/powerpoint/2010/main" val="2596949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7AE1DD4-4F1F-4C28-9F8B-AEC5115FF63F}"/>
              </a:ext>
            </a:extLst>
          </p:cNvPr>
          <p:cNvSpPr/>
          <p:nvPr/>
        </p:nvSpPr>
        <p:spPr>
          <a:xfrm>
            <a:off x="-1955" y="5690184"/>
            <a:ext cx="2388557" cy="891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Model Parameterization:</a:t>
            </a:r>
            <a:br>
              <a:rPr lang="en-US" dirty="0"/>
            </a:br>
            <a:r>
              <a:rPr lang="en-US" dirty="0"/>
              <a:t>Framework</a:t>
            </a:r>
          </a:p>
        </p:txBody>
      </p:sp>
      <p:sp>
        <p:nvSpPr>
          <p:cNvPr id="5" name="Footer Placeholder 4"/>
          <p:cNvSpPr>
            <a:spLocks noGrp="1"/>
          </p:cNvSpPr>
          <p:nvPr>
            <p:ph type="ftr" sz="quarter" idx="11"/>
          </p:nvPr>
        </p:nvSpPr>
        <p:spPr>
          <a:xfrm>
            <a:off x="457200" y="6607908"/>
            <a:ext cx="4876800" cy="250092"/>
          </a:xfrm>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41</a:t>
            </a:fld>
            <a:endParaRPr lang="en-US" dirty="0"/>
          </a:p>
        </p:txBody>
      </p:sp>
      <p:sp>
        <p:nvSpPr>
          <p:cNvPr id="9" name="TextBox 8">
            <a:extLst>
              <a:ext uri="{FF2B5EF4-FFF2-40B4-BE49-F238E27FC236}">
                <a16:creationId xmlns:a16="http://schemas.microsoft.com/office/drawing/2014/main" id="{6A6BE904-05FE-4EA4-B619-B5BF12370CB8}"/>
              </a:ext>
            </a:extLst>
          </p:cNvPr>
          <p:cNvSpPr txBox="1"/>
          <p:nvPr/>
        </p:nvSpPr>
        <p:spPr>
          <a:xfrm>
            <a:off x="2952352" y="2801970"/>
            <a:ext cx="1079871" cy="1231106"/>
          </a:xfrm>
          <a:prstGeom prst="rect">
            <a:avLst/>
          </a:prstGeom>
          <a:noFill/>
          <a:ln>
            <a:solidFill>
              <a:schemeClr val="tx1"/>
            </a:solidFill>
          </a:ln>
        </p:spPr>
        <p:txBody>
          <a:bodyPr wrap="square" rtlCol="0">
            <a:spAutoFit/>
          </a:bodyPr>
          <a:lstStyle/>
          <a:p>
            <a:r>
              <a:rPr lang="en-US" i="1" dirty="0">
                <a:latin typeface="Cambria Math" panose="02040503050406030204" pitchFamily="18" charset="0"/>
                <a:ea typeface="Cambria Math" panose="02040503050406030204" pitchFamily="18" charset="0"/>
              </a:rPr>
              <a:t>A   E   </a:t>
            </a:r>
            <a:r>
              <a:rPr lang="en-US" i="1" dirty="0">
                <a:latin typeface="Times New Roman" panose="02020603050405020304" pitchFamily="18" charset="0"/>
                <a:ea typeface="Cambria Math" panose="02040503050406030204" pitchFamily="18" charset="0"/>
                <a:cs typeface="Times New Roman" panose="02020603050405020304" pitchFamily="18" charset="0"/>
              </a:rPr>
              <a:t> v </a:t>
            </a:r>
            <a:r>
              <a:rPr lang="en-US" i="1" dirty="0">
                <a:latin typeface="Cambria Math" panose="02040503050406030204" pitchFamily="18" charset="0"/>
                <a:ea typeface="Cambria Math" panose="02040503050406030204" pitchFamily="18" charset="0"/>
              </a:rPr>
              <a:t>c</a:t>
            </a:r>
            <a:r>
              <a:rPr lang="en-US" i="1" baseline="-25000" dirty="0">
                <a:latin typeface="Cambria Math" panose="02040503050406030204" pitchFamily="18" charset="0"/>
                <a:ea typeface="Cambria Math" panose="02040503050406030204" pitchFamily="18" charset="0"/>
              </a:rPr>
              <a:t>p</a:t>
            </a:r>
            <a:r>
              <a:rPr lang="en-US" i="1" dirty="0">
                <a:latin typeface="Cambria Math" panose="02040503050406030204" pitchFamily="18" charset="0"/>
                <a:ea typeface="Cambria Math" panose="02040503050406030204" pitchFamily="18" charset="0"/>
              </a:rPr>
              <a:t>  h</a:t>
            </a:r>
            <a:r>
              <a:rPr lang="en-US" i="1" baseline="-25000" dirty="0">
                <a:latin typeface="Cambria Math" panose="02040503050406030204" pitchFamily="18" charset="0"/>
                <a:ea typeface="Cambria Math" panose="02040503050406030204" pitchFamily="18" charset="0"/>
              </a:rPr>
              <a:t>i  </a:t>
            </a:r>
            <a:r>
              <a:rPr lang="en-US" i="1" dirty="0">
                <a:latin typeface="Cambria Math" panose="02040503050406030204" pitchFamily="18" charset="0"/>
                <a:ea typeface="Cambria Math" panose="02040503050406030204" pitchFamily="18" charset="0"/>
              </a:rPr>
              <a:t>∆</a:t>
            </a:r>
            <a:r>
              <a:rPr lang="en-US" i="1" dirty="0" err="1">
                <a:latin typeface="Cambria Math" panose="02040503050406030204" pitchFamily="18" charset="0"/>
                <a:ea typeface="Cambria Math" panose="02040503050406030204" pitchFamily="18" charset="0"/>
              </a:rPr>
              <a:t>H</a:t>
            </a:r>
            <a:r>
              <a:rPr lang="en-US" i="1" baseline="-25000" dirty="0" err="1">
                <a:latin typeface="Cambria Math" panose="02040503050406030204" pitchFamily="18" charset="0"/>
                <a:ea typeface="Cambria Math" panose="02040503050406030204" pitchFamily="18" charset="0"/>
              </a:rPr>
              <a:t>c</a:t>
            </a:r>
            <a:endParaRPr lang="en-US" i="1" dirty="0">
              <a:latin typeface="Cambria Math" panose="02040503050406030204" pitchFamily="18" charset="0"/>
              <a:ea typeface="Cambria Math" panose="02040503050406030204" pitchFamily="18" charset="0"/>
            </a:endParaRPr>
          </a:p>
          <a:p>
            <a:r>
              <a:rPr lang="en-US" i="1" dirty="0">
                <a:latin typeface="Cambria Math" panose="02040503050406030204" pitchFamily="18" charset="0"/>
                <a:ea typeface="Cambria Math" panose="02040503050406030204" pitchFamily="18" charset="0"/>
              </a:rPr>
              <a:t>k    </a:t>
            </a:r>
            <a:r>
              <a:rPr lang="el-GR" i="1" dirty="0">
                <a:latin typeface="Cambria Math" panose="02040503050406030204" pitchFamily="18" charset="0"/>
                <a:ea typeface="Cambria Math" panose="02040503050406030204" pitchFamily="18" charset="0"/>
              </a:rPr>
              <a:t>ρ</a:t>
            </a:r>
            <a:endParaRPr lang="en-US" i="1" dirty="0">
              <a:latin typeface="Cambria Math" panose="02040503050406030204" pitchFamily="18" charset="0"/>
              <a:ea typeface="Cambria Math" panose="02040503050406030204" pitchFamily="18" charset="0"/>
            </a:endParaRPr>
          </a:p>
          <a:p>
            <a:r>
              <a:rPr lang="el-GR" i="1" dirty="0">
                <a:latin typeface="Cambria Math" panose="02040503050406030204" pitchFamily="18" charset="0"/>
                <a:ea typeface="Cambria Math" panose="02040503050406030204" pitchFamily="18" charset="0"/>
              </a:rPr>
              <a:t>α</a:t>
            </a:r>
            <a:r>
              <a:rPr lang="en-US" i="1" dirty="0">
                <a:latin typeface="Cambria Math" panose="02040503050406030204" pitchFamily="18" charset="0"/>
                <a:ea typeface="Cambria Math" panose="02040503050406030204" pitchFamily="18" charset="0"/>
              </a:rPr>
              <a:t>     </a:t>
            </a:r>
            <a:r>
              <a:rPr lang="el-GR" sz="2000" i="1" dirty="0">
                <a:latin typeface="Times New Roman" panose="02020603050405020304" pitchFamily="18" charset="0"/>
                <a:ea typeface="Cambria Math" panose="02040503050406030204" pitchFamily="18" charset="0"/>
                <a:cs typeface="Times New Roman" panose="02020603050405020304" pitchFamily="18" charset="0"/>
              </a:rPr>
              <a:t>ε</a:t>
            </a:r>
            <a:endParaRPr lang="en-US" sz="2000" i="1" dirty="0">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E7D44740-A07A-43C5-8070-A58451C16DBA}"/>
              </a:ext>
            </a:extLst>
          </p:cNvPr>
          <p:cNvSpPr/>
          <p:nvPr/>
        </p:nvSpPr>
        <p:spPr>
          <a:xfrm>
            <a:off x="2068647" y="3427607"/>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1833112-399C-4F38-B1A9-8CB65559B239}"/>
              </a:ext>
            </a:extLst>
          </p:cNvPr>
          <p:cNvSpPr/>
          <p:nvPr/>
        </p:nvSpPr>
        <p:spPr>
          <a:xfrm>
            <a:off x="4189887" y="3443996"/>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FFAE22-90EB-4A76-9907-519DCA57E8F3}"/>
              </a:ext>
            </a:extLst>
          </p:cNvPr>
          <p:cNvSpPr txBox="1"/>
          <p:nvPr/>
        </p:nvSpPr>
        <p:spPr>
          <a:xfrm>
            <a:off x="1880716" y="2990319"/>
            <a:ext cx="1019324" cy="523220"/>
          </a:xfrm>
          <a:prstGeom prst="rect">
            <a:avLst/>
          </a:prstGeom>
          <a:noFill/>
        </p:spPr>
        <p:txBody>
          <a:bodyPr wrap="square" rtlCol="0">
            <a:spAutoFit/>
          </a:bodyPr>
          <a:lstStyle/>
          <a:p>
            <a:pPr algn="ctr"/>
            <a:r>
              <a:rPr lang="en-US" sz="1400" dirty="0"/>
              <a:t>Analysis tools</a:t>
            </a:r>
          </a:p>
        </p:txBody>
      </p:sp>
      <p:sp>
        <p:nvSpPr>
          <p:cNvPr id="16" name="TextBox 15">
            <a:extLst>
              <a:ext uri="{FF2B5EF4-FFF2-40B4-BE49-F238E27FC236}">
                <a16:creationId xmlns:a16="http://schemas.microsoft.com/office/drawing/2014/main" id="{223C98F5-1B1E-4734-86D2-45CC99C36840}"/>
              </a:ext>
            </a:extLst>
          </p:cNvPr>
          <p:cNvSpPr txBox="1"/>
          <p:nvPr/>
        </p:nvSpPr>
        <p:spPr>
          <a:xfrm>
            <a:off x="3817682" y="3070771"/>
            <a:ext cx="1450101" cy="461665"/>
          </a:xfrm>
          <a:prstGeom prst="rect">
            <a:avLst/>
          </a:prstGeom>
          <a:noFill/>
        </p:spPr>
        <p:txBody>
          <a:bodyPr wrap="square" rtlCol="0">
            <a:spAutoFit/>
          </a:bodyPr>
          <a:lstStyle/>
          <a:p>
            <a:pPr algn="ctr"/>
            <a:r>
              <a:rPr lang="en-US" sz="1200" dirty="0"/>
              <a:t>Computational Model</a:t>
            </a:r>
          </a:p>
        </p:txBody>
      </p:sp>
      <p:sp>
        <p:nvSpPr>
          <p:cNvPr id="18" name="TextBox 17">
            <a:extLst>
              <a:ext uri="{FF2B5EF4-FFF2-40B4-BE49-F238E27FC236}">
                <a16:creationId xmlns:a16="http://schemas.microsoft.com/office/drawing/2014/main" id="{BDFE24B4-10F4-456B-A21D-A98BBC272445}"/>
              </a:ext>
            </a:extLst>
          </p:cNvPr>
          <p:cNvSpPr txBox="1"/>
          <p:nvPr/>
        </p:nvSpPr>
        <p:spPr>
          <a:xfrm>
            <a:off x="374798" y="5936350"/>
            <a:ext cx="1462331" cy="307777"/>
          </a:xfrm>
          <a:prstGeom prst="rect">
            <a:avLst/>
          </a:prstGeom>
          <a:noFill/>
        </p:spPr>
        <p:txBody>
          <a:bodyPr wrap="square" rtlCol="0">
            <a:spAutoFit/>
          </a:bodyPr>
          <a:lstStyle/>
          <a:p>
            <a:pPr algn="ctr"/>
            <a:r>
              <a:rPr lang="en-US" sz="1400" dirty="0"/>
              <a:t>mg-scale testing </a:t>
            </a:r>
          </a:p>
        </p:txBody>
      </p:sp>
      <p:sp>
        <p:nvSpPr>
          <p:cNvPr id="19" name="TextBox 18">
            <a:extLst>
              <a:ext uri="{FF2B5EF4-FFF2-40B4-BE49-F238E27FC236}">
                <a16:creationId xmlns:a16="http://schemas.microsoft.com/office/drawing/2014/main" id="{1B81E892-23CA-46A9-98F7-2EDF3B585C72}"/>
              </a:ext>
            </a:extLst>
          </p:cNvPr>
          <p:cNvSpPr txBox="1"/>
          <p:nvPr/>
        </p:nvSpPr>
        <p:spPr>
          <a:xfrm>
            <a:off x="2585736" y="2243717"/>
            <a:ext cx="1813100" cy="523220"/>
          </a:xfrm>
          <a:prstGeom prst="rect">
            <a:avLst/>
          </a:prstGeom>
          <a:noFill/>
        </p:spPr>
        <p:txBody>
          <a:bodyPr wrap="square" rtlCol="0">
            <a:spAutoFit/>
          </a:bodyPr>
          <a:lstStyle/>
          <a:p>
            <a:pPr algn="ctr"/>
            <a:r>
              <a:rPr lang="en-US" sz="1400" dirty="0"/>
              <a:t>Thermophysical properties</a:t>
            </a:r>
          </a:p>
        </p:txBody>
      </p:sp>
      <p:sp>
        <p:nvSpPr>
          <p:cNvPr id="20" name="TextBox 19">
            <a:extLst>
              <a:ext uri="{FF2B5EF4-FFF2-40B4-BE49-F238E27FC236}">
                <a16:creationId xmlns:a16="http://schemas.microsoft.com/office/drawing/2014/main" id="{62A1573A-E020-4839-A37B-3DA15FDACD64}"/>
              </a:ext>
            </a:extLst>
          </p:cNvPr>
          <p:cNvSpPr txBox="1"/>
          <p:nvPr/>
        </p:nvSpPr>
        <p:spPr>
          <a:xfrm>
            <a:off x="5119987" y="4379861"/>
            <a:ext cx="1813100" cy="738664"/>
          </a:xfrm>
          <a:prstGeom prst="rect">
            <a:avLst/>
          </a:prstGeom>
          <a:noFill/>
        </p:spPr>
        <p:txBody>
          <a:bodyPr wrap="square" rtlCol="0">
            <a:spAutoFit/>
          </a:bodyPr>
          <a:lstStyle/>
          <a:p>
            <a:pPr algn="ctr"/>
            <a:r>
              <a:rPr lang="en-US" sz="1400" dirty="0"/>
              <a:t>Quantitative prediction of fire growth</a:t>
            </a:r>
          </a:p>
        </p:txBody>
      </p:sp>
      <p:pic>
        <p:nvPicPr>
          <p:cNvPr id="21" name="Picture 10" descr="Image result for parallel panel fire test">
            <a:extLst>
              <a:ext uri="{FF2B5EF4-FFF2-40B4-BE49-F238E27FC236}">
                <a16:creationId xmlns:a16="http://schemas.microsoft.com/office/drawing/2014/main" id="{B9B848E0-17F5-4815-8E0A-89713BD056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487" y="1346524"/>
            <a:ext cx="1582958" cy="10587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0ECF150-3DD7-48C9-8853-8201AB36A700}"/>
              </a:ext>
            </a:extLst>
          </p:cNvPr>
          <p:cNvSpPr txBox="1"/>
          <p:nvPr/>
        </p:nvSpPr>
        <p:spPr>
          <a:xfrm>
            <a:off x="3638046" y="1364820"/>
            <a:ext cx="2051565" cy="523220"/>
          </a:xfrm>
          <a:prstGeom prst="rect">
            <a:avLst/>
          </a:prstGeom>
          <a:noFill/>
        </p:spPr>
        <p:txBody>
          <a:bodyPr wrap="square" rtlCol="0">
            <a:spAutoFit/>
          </a:bodyPr>
          <a:lstStyle/>
          <a:p>
            <a:r>
              <a:rPr lang="en-US" sz="1400" dirty="0"/>
              <a:t>Full scale testing for model validation</a:t>
            </a:r>
          </a:p>
        </p:txBody>
      </p:sp>
      <p:pic>
        <p:nvPicPr>
          <p:cNvPr id="28" name="Picture 27">
            <a:extLst>
              <a:ext uri="{FF2B5EF4-FFF2-40B4-BE49-F238E27FC236}">
                <a16:creationId xmlns:a16="http://schemas.microsoft.com/office/drawing/2014/main" id="{164B30BB-B928-4C23-A429-1EA8A0A8E7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68" r="6056"/>
          <a:stretch/>
        </p:blipFill>
        <p:spPr>
          <a:xfrm>
            <a:off x="177345" y="1336396"/>
            <a:ext cx="1702469" cy="1549273"/>
          </a:xfrm>
          <a:prstGeom prst="rect">
            <a:avLst/>
          </a:prstGeom>
        </p:spPr>
      </p:pic>
      <p:pic>
        <p:nvPicPr>
          <p:cNvPr id="29" name="Picture 28">
            <a:extLst>
              <a:ext uri="{FF2B5EF4-FFF2-40B4-BE49-F238E27FC236}">
                <a16:creationId xmlns:a16="http://schemas.microsoft.com/office/drawing/2014/main" id="{5346EEE9-4CA4-435C-82C9-41F813957C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9" r="6135"/>
          <a:stretch/>
        </p:blipFill>
        <p:spPr>
          <a:xfrm>
            <a:off x="153082" y="2775401"/>
            <a:ext cx="1717660" cy="1531405"/>
          </a:xfrm>
          <a:prstGeom prst="rect">
            <a:avLst/>
          </a:prstGeom>
        </p:spPr>
      </p:pic>
      <p:pic>
        <p:nvPicPr>
          <p:cNvPr id="30" name="Picture 29">
            <a:extLst>
              <a:ext uri="{FF2B5EF4-FFF2-40B4-BE49-F238E27FC236}">
                <a16:creationId xmlns:a16="http://schemas.microsoft.com/office/drawing/2014/main" id="{7032F32A-4F96-4BE8-B7D5-4BA60FCCC1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82"/>
          <a:stretch/>
        </p:blipFill>
        <p:spPr>
          <a:xfrm>
            <a:off x="105747" y="4358222"/>
            <a:ext cx="1860798" cy="1537181"/>
          </a:xfrm>
          <a:prstGeom prst="rect">
            <a:avLst/>
          </a:prstGeom>
        </p:spPr>
      </p:pic>
      <p:sp>
        <p:nvSpPr>
          <p:cNvPr id="32" name="TextBox 31">
            <a:extLst>
              <a:ext uri="{FF2B5EF4-FFF2-40B4-BE49-F238E27FC236}">
                <a16:creationId xmlns:a16="http://schemas.microsoft.com/office/drawing/2014/main" id="{875FB23F-1AF6-4804-8E00-D047B492941C}"/>
              </a:ext>
            </a:extLst>
          </p:cNvPr>
          <p:cNvSpPr txBox="1"/>
          <p:nvPr/>
        </p:nvSpPr>
        <p:spPr>
          <a:xfrm>
            <a:off x="3352180" y="4283078"/>
            <a:ext cx="1450101" cy="461665"/>
          </a:xfrm>
          <a:prstGeom prst="rect">
            <a:avLst/>
          </a:prstGeom>
          <a:noFill/>
        </p:spPr>
        <p:txBody>
          <a:bodyPr wrap="square" rtlCol="0">
            <a:spAutoFit/>
          </a:bodyPr>
          <a:lstStyle/>
          <a:p>
            <a:pPr algn="ctr"/>
            <a:r>
              <a:rPr lang="en-US" sz="1200" dirty="0"/>
              <a:t>Computational Model</a:t>
            </a:r>
          </a:p>
        </p:txBody>
      </p:sp>
      <p:pic>
        <p:nvPicPr>
          <p:cNvPr id="34" name="Picture 33">
            <a:extLst>
              <a:ext uri="{FF2B5EF4-FFF2-40B4-BE49-F238E27FC236}">
                <a16:creationId xmlns:a16="http://schemas.microsoft.com/office/drawing/2014/main" id="{59C32379-759F-4687-882C-819FFAA459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036" y="4959013"/>
            <a:ext cx="2162905" cy="1622179"/>
          </a:xfrm>
          <a:prstGeom prst="rect">
            <a:avLst/>
          </a:prstGeom>
        </p:spPr>
      </p:pic>
      <p:sp>
        <p:nvSpPr>
          <p:cNvPr id="33" name="Arrow: Left-Right 32">
            <a:extLst>
              <a:ext uri="{FF2B5EF4-FFF2-40B4-BE49-F238E27FC236}">
                <a16:creationId xmlns:a16="http://schemas.microsoft.com/office/drawing/2014/main" id="{83D88AB0-FD78-4797-9805-72FA1BF6AD66}"/>
              </a:ext>
            </a:extLst>
          </p:cNvPr>
          <p:cNvSpPr/>
          <p:nvPr/>
        </p:nvSpPr>
        <p:spPr>
          <a:xfrm rot="5400000">
            <a:off x="3083019" y="4457792"/>
            <a:ext cx="818535" cy="2500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6C8A1F6-E9F7-4E1D-B892-8BD852224E65}"/>
              </a:ext>
            </a:extLst>
          </p:cNvPr>
          <p:cNvSpPr txBox="1"/>
          <p:nvPr/>
        </p:nvSpPr>
        <p:spPr>
          <a:xfrm>
            <a:off x="4508753" y="5526071"/>
            <a:ext cx="2002258" cy="738664"/>
          </a:xfrm>
          <a:prstGeom prst="rect">
            <a:avLst/>
          </a:prstGeom>
          <a:noFill/>
        </p:spPr>
        <p:txBody>
          <a:bodyPr wrap="square" rtlCol="0">
            <a:spAutoFit/>
          </a:bodyPr>
          <a:lstStyle/>
          <a:p>
            <a:pPr algn="ctr"/>
            <a:r>
              <a:rPr lang="en-US" sz="1400" dirty="0"/>
              <a:t>Bench scale experiments for model calibration </a:t>
            </a:r>
            <a:r>
              <a:rPr lang="en-US" sz="1400" i="1" dirty="0"/>
              <a:t>and</a:t>
            </a:r>
            <a:r>
              <a:rPr lang="en-US" sz="1400" dirty="0"/>
              <a:t> validation</a:t>
            </a:r>
          </a:p>
        </p:txBody>
      </p:sp>
      <p:sp>
        <p:nvSpPr>
          <p:cNvPr id="3" name="Rectangle 2">
            <a:extLst>
              <a:ext uri="{FF2B5EF4-FFF2-40B4-BE49-F238E27FC236}">
                <a16:creationId xmlns:a16="http://schemas.microsoft.com/office/drawing/2014/main" id="{FD147A3E-98E9-4D7C-B250-54153AB86774}"/>
              </a:ext>
            </a:extLst>
          </p:cNvPr>
          <p:cNvSpPr/>
          <p:nvPr/>
        </p:nvSpPr>
        <p:spPr>
          <a:xfrm>
            <a:off x="3023181" y="3443996"/>
            <a:ext cx="559837" cy="50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9895AA1-3125-409B-9789-15E0C0F34E99}"/>
              </a:ext>
            </a:extLst>
          </p:cNvPr>
          <p:cNvPicPr>
            <a:picLocks noChangeAspect="1"/>
          </p:cNvPicPr>
          <p:nvPr/>
        </p:nvPicPr>
        <p:blipFill rotWithShape="1">
          <a:blip r:embed="rId8"/>
          <a:srcRect l="9440" r="9440" b="68763"/>
          <a:stretch/>
        </p:blipFill>
        <p:spPr>
          <a:xfrm>
            <a:off x="4998311" y="2993580"/>
            <a:ext cx="2026523" cy="1424305"/>
          </a:xfrm>
          <a:prstGeom prst="rect">
            <a:avLst/>
          </a:prstGeom>
        </p:spPr>
      </p:pic>
      <p:sp>
        <p:nvSpPr>
          <p:cNvPr id="22" name="Arrow: Right 21">
            <a:extLst>
              <a:ext uri="{FF2B5EF4-FFF2-40B4-BE49-F238E27FC236}">
                <a16:creationId xmlns:a16="http://schemas.microsoft.com/office/drawing/2014/main" id="{892E17E1-342A-49B7-AC6C-99F4313EC39D}"/>
              </a:ext>
            </a:extLst>
          </p:cNvPr>
          <p:cNvSpPr/>
          <p:nvPr/>
        </p:nvSpPr>
        <p:spPr>
          <a:xfrm rot="5400000">
            <a:off x="5892472" y="2641618"/>
            <a:ext cx="621628" cy="250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CF80326-9559-47B5-946B-FD78D3F6FC58}"/>
              </a:ext>
            </a:extLst>
          </p:cNvPr>
          <p:cNvPicPr/>
          <p:nvPr/>
        </p:nvPicPr>
        <p:blipFill>
          <a:blip r:embed="rId9" cstate="print"/>
          <a:srcRect l="5565" t="16131" r="16987" b="4036"/>
          <a:stretch>
            <a:fillRect/>
          </a:stretch>
        </p:blipFill>
        <p:spPr bwMode="auto">
          <a:xfrm>
            <a:off x="2301614" y="5039585"/>
            <a:ext cx="2320967" cy="1427122"/>
          </a:xfrm>
          <a:prstGeom prst="rect">
            <a:avLst/>
          </a:prstGeom>
          <a:noFill/>
          <a:ln w="9525">
            <a:noFill/>
            <a:miter lim="800000"/>
            <a:headEnd/>
            <a:tailEnd/>
          </a:ln>
        </p:spPr>
      </p:pic>
      <p:pic>
        <p:nvPicPr>
          <p:cNvPr id="36" name="Picture 35">
            <a:extLst>
              <a:ext uri="{FF2B5EF4-FFF2-40B4-BE49-F238E27FC236}">
                <a16:creationId xmlns:a16="http://schemas.microsoft.com/office/drawing/2014/main" id="{1DB2D7A1-2EFE-442F-B9F8-3A858CF57173}"/>
              </a:ext>
            </a:extLst>
          </p:cNvPr>
          <p:cNvPicPr>
            <a:picLocks noChangeAspect="1"/>
          </p:cNvPicPr>
          <p:nvPr/>
        </p:nvPicPr>
        <p:blipFill rotWithShape="1">
          <a:blip r:embed="rId10"/>
          <a:srcRect l="83293" t="26197" r="3402" b="17363"/>
          <a:stretch/>
        </p:blipFill>
        <p:spPr>
          <a:xfrm>
            <a:off x="7699934" y="1750118"/>
            <a:ext cx="1444066" cy="3431482"/>
          </a:xfrm>
          <a:prstGeom prst="rect">
            <a:avLst/>
          </a:prstGeom>
        </p:spPr>
      </p:pic>
      <p:sp>
        <p:nvSpPr>
          <p:cNvPr id="37" name="Arrow: Right 36">
            <a:extLst>
              <a:ext uri="{FF2B5EF4-FFF2-40B4-BE49-F238E27FC236}">
                <a16:creationId xmlns:a16="http://schemas.microsoft.com/office/drawing/2014/main" id="{4A2CCE8A-0EA4-4124-A71E-143C4CC565D9}"/>
              </a:ext>
            </a:extLst>
          </p:cNvPr>
          <p:cNvSpPr/>
          <p:nvPr/>
        </p:nvSpPr>
        <p:spPr>
          <a:xfrm>
            <a:off x="6988614" y="3581400"/>
            <a:ext cx="634496" cy="228600"/>
          </a:xfrm>
          <a:prstGeom prst="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CD5B4D2-74CF-498E-9CB5-314AC1E6ADFC}"/>
              </a:ext>
            </a:extLst>
          </p:cNvPr>
          <p:cNvSpPr/>
          <p:nvPr/>
        </p:nvSpPr>
        <p:spPr>
          <a:xfrm>
            <a:off x="4998311" y="6019318"/>
            <a:ext cx="1173889" cy="50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9538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Extras</a:t>
            </a:r>
            <a:r>
              <a:rPr lang="mr-IN" dirty="0"/>
              <a:t>…</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42</a:t>
            </a:fld>
            <a:endParaRPr lang="en-US"/>
          </a:p>
        </p:txBody>
      </p:sp>
    </p:spTree>
    <p:extLst>
      <p:ext uri="{BB962C8B-B14F-4D97-AF65-F5344CB8AC3E}">
        <p14:creationId xmlns:p14="http://schemas.microsoft.com/office/powerpoint/2010/main" val="41733772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Nondimensional</a:t>
            </a:r>
            <a:r>
              <a:rPr lang="en-US" dirty="0"/>
              <a:t> Form</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43</a:t>
            </a:fld>
            <a:endParaRPr lang="en-US"/>
          </a:p>
        </p:txBody>
      </p:sp>
      <p:pic>
        <p:nvPicPr>
          <p:cNvPr id="7" name="Picture 6" descr="mu_&amp;_equiv_frac_.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17" y="2966509"/>
            <a:ext cx="1803400" cy="1574800"/>
          </a:xfrm>
          <a:prstGeom prst="rect">
            <a:avLst/>
          </a:prstGeom>
        </p:spPr>
      </p:pic>
      <p:pic>
        <p:nvPicPr>
          <p:cNvPr id="8" name="Picture 7" descr="frac_mathrm_d_mu.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417" y="1618191"/>
            <a:ext cx="6743700" cy="850900"/>
          </a:xfrm>
          <a:prstGeom prst="rect">
            <a:avLst/>
          </a:prstGeom>
        </p:spPr>
      </p:pic>
      <p:pic>
        <p:nvPicPr>
          <p:cNvPr id="9" name="Picture 8" descr="xi_equiv_frac_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417" y="4806952"/>
            <a:ext cx="1244600" cy="850900"/>
          </a:xfrm>
          <a:prstGeom prst="rect">
            <a:avLst/>
          </a:prstGeom>
        </p:spPr>
      </p:pic>
      <p:pic>
        <p:nvPicPr>
          <p:cNvPr id="11" name="Picture 10" descr="nd_kinetic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498" y="2697439"/>
            <a:ext cx="4368800" cy="3278969"/>
          </a:xfrm>
          <a:prstGeom prst="rect">
            <a:avLst/>
          </a:prstGeom>
        </p:spPr>
      </p:pic>
      <p:sp>
        <p:nvSpPr>
          <p:cNvPr id="12" name="Rectangle 11"/>
          <p:cNvSpPr/>
          <p:nvPr/>
        </p:nvSpPr>
        <p:spPr>
          <a:xfrm>
            <a:off x="1132417" y="1534583"/>
            <a:ext cx="6995583" cy="1026584"/>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885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Approximate Solution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endParaRPr lang="en-US" dirty="0"/>
          </a:p>
        </p:txBody>
      </p:sp>
      <p:sp>
        <p:nvSpPr>
          <p:cNvPr id="6" name="Slide Number Placeholder 5"/>
          <p:cNvSpPr>
            <a:spLocks noGrp="1"/>
          </p:cNvSpPr>
          <p:nvPr>
            <p:ph type="sldNum" sz="quarter" idx="12"/>
          </p:nvPr>
        </p:nvSpPr>
        <p:spPr/>
        <p:txBody>
          <a:bodyPr/>
          <a:lstStyle/>
          <a:p>
            <a:fld id="{8CBF2206-979A-F34E-A86F-7D7BA145F70F}" type="slidenum">
              <a:rPr lang="en-US" smtClean="0"/>
              <a:t>44</a:t>
            </a:fld>
            <a:endParaRPr lang="en-US"/>
          </a:p>
        </p:txBody>
      </p:sp>
      <p:pic>
        <p:nvPicPr>
          <p:cNvPr id="9" name="Picture 8" descr="m_=_m_0_exp_lef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17" y="4271381"/>
            <a:ext cx="4813300" cy="850900"/>
          </a:xfrm>
          <a:prstGeom prst="rect">
            <a:avLst/>
          </a:prstGeom>
        </p:spPr>
      </p:pic>
      <p:pic>
        <p:nvPicPr>
          <p:cNvPr id="10" name="Picture 9" descr="xi_to_0_quad_le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50" y="1809217"/>
            <a:ext cx="6502400" cy="736600"/>
          </a:xfrm>
          <a:prstGeom prst="rect">
            <a:avLst/>
          </a:prstGeom>
        </p:spPr>
      </p:pic>
      <p:sp>
        <p:nvSpPr>
          <p:cNvPr id="14" name="Rectangle 13"/>
          <p:cNvSpPr/>
          <p:nvPr/>
        </p:nvSpPr>
        <p:spPr>
          <a:xfrm>
            <a:off x="1132417" y="1714499"/>
            <a:ext cx="6995583" cy="952501"/>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32417" y="3426862"/>
            <a:ext cx="6995583" cy="1790670"/>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5400000">
            <a:off x="4321442" y="2872081"/>
            <a:ext cx="503061"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7200" y="5522863"/>
            <a:ext cx="8229601" cy="523220"/>
          </a:xfrm>
          <a:prstGeom prst="rect">
            <a:avLst/>
          </a:prstGeom>
          <a:noFill/>
          <a:ln w="25400">
            <a:solidFill>
              <a:schemeClr val="accent2"/>
            </a:solidFill>
          </a:ln>
        </p:spPr>
        <p:txBody>
          <a:bodyPr wrap="square" rtlCol="0">
            <a:spAutoFit/>
          </a:bodyPr>
          <a:lstStyle/>
          <a:p>
            <a:r>
              <a:rPr lang="en-US" sz="2800" dirty="0">
                <a:latin typeface="Helvetica Neue"/>
                <a:cs typeface="Helvetica Neue"/>
              </a:rPr>
              <a:t>Also applies for multiple, independent reactions.</a:t>
            </a:r>
          </a:p>
        </p:txBody>
      </p:sp>
      <p:pic>
        <p:nvPicPr>
          <p:cNvPr id="13" name="Picture 12" descr="mu_=_exp_left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114" y="3661789"/>
            <a:ext cx="2832100" cy="368300"/>
          </a:xfrm>
          <a:prstGeom prst="rect">
            <a:avLst/>
          </a:prstGeom>
        </p:spPr>
      </p:pic>
    </p:spTree>
    <p:extLst>
      <p:ext uri="{BB962C8B-B14F-4D97-AF65-F5344CB8AC3E}">
        <p14:creationId xmlns:p14="http://schemas.microsoft.com/office/powerpoint/2010/main" val="888607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55166"/>
            <a:ext cx="8229600" cy="889001"/>
          </a:xfrm>
          <a:ln w="25400">
            <a:solidFill>
              <a:schemeClr val="tx2"/>
            </a:solidFill>
          </a:ln>
        </p:spPr>
        <p:txBody>
          <a:bodyPr>
            <a:noAutofit/>
          </a:bodyPr>
          <a:lstStyle/>
          <a:p>
            <a:pPr marL="0" indent="0">
              <a:buNone/>
            </a:pPr>
            <a:r>
              <a:rPr lang="en-US" sz="2500" dirty="0"/>
              <a:t>The quality of any </a:t>
            </a:r>
            <a:r>
              <a:rPr lang="en-US" sz="2500" b="1" dirty="0"/>
              <a:t>parameter estimation </a:t>
            </a:r>
            <a:r>
              <a:rPr lang="en-US" sz="2500" dirty="0"/>
              <a:t>algorithm is ultimately determined in </a:t>
            </a:r>
            <a:r>
              <a:rPr lang="en-US" sz="2500" b="1" dirty="0">
                <a:solidFill>
                  <a:srgbClr val="000000"/>
                </a:solidFill>
              </a:rPr>
              <a:t>model validation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45</a:t>
            </a:fld>
            <a:endParaRPr lang="en-US"/>
          </a:p>
        </p:txBody>
      </p:sp>
      <p:sp>
        <p:nvSpPr>
          <p:cNvPr id="7" name="TextBox 6"/>
          <p:cNvSpPr txBox="1"/>
          <p:nvPr/>
        </p:nvSpPr>
        <p:spPr>
          <a:xfrm>
            <a:off x="1723901" y="549976"/>
            <a:ext cx="229353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Small-scale Tests </a:t>
            </a:r>
            <a:endParaRPr lang="en-US" sz="2800" dirty="0">
              <a:latin typeface="Helvetica Neue"/>
              <a:cs typeface="Helvetica Neue"/>
            </a:endParaRPr>
          </a:p>
        </p:txBody>
      </p:sp>
      <p:sp>
        <p:nvSpPr>
          <p:cNvPr id="8" name="TextBox 7"/>
          <p:cNvSpPr txBox="1"/>
          <p:nvPr/>
        </p:nvSpPr>
        <p:spPr>
          <a:xfrm>
            <a:off x="4947118" y="549976"/>
            <a:ext cx="258398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Flame Spread Experiments</a:t>
            </a:r>
            <a:endParaRPr lang="en-US" sz="2800" dirty="0">
              <a:latin typeface="Helvetica Neue"/>
              <a:cs typeface="Helvetica Neue"/>
            </a:endParaRPr>
          </a:p>
        </p:txBody>
      </p:sp>
      <p:sp>
        <p:nvSpPr>
          <p:cNvPr id="9" name="TextBox 8"/>
          <p:cNvSpPr txBox="1"/>
          <p:nvPr/>
        </p:nvSpPr>
        <p:spPr>
          <a:xfrm>
            <a:off x="1723901" y="2793049"/>
            <a:ext cx="2293533" cy="861774"/>
          </a:xfrm>
          <a:prstGeom prst="rect">
            <a:avLst/>
          </a:prstGeom>
          <a:noFill/>
          <a:ln w="25400">
            <a:solidFill>
              <a:schemeClr val="accent3"/>
            </a:solidFill>
          </a:ln>
        </p:spPr>
        <p:txBody>
          <a:bodyPr wrap="square" rtlCol="0">
            <a:spAutoFit/>
          </a:bodyPr>
          <a:lstStyle/>
          <a:p>
            <a:r>
              <a:rPr lang="en-US" sz="2500" b="1" dirty="0">
                <a:solidFill>
                  <a:schemeClr val="accent3"/>
                </a:solidFill>
                <a:latin typeface="Helvetica Neue"/>
                <a:cs typeface="Helvetica Neue"/>
              </a:rPr>
              <a:t>Model Parameters</a:t>
            </a:r>
          </a:p>
        </p:txBody>
      </p:sp>
      <p:sp>
        <p:nvSpPr>
          <p:cNvPr id="10" name="Right Arrow 9"/>
          <p:cNvSpPr/>
          <p:nvPr/>
        </p:nvSpPr>
        <p:spPr>
          <a:xfrm rot="5400000">
            <a:off x="2311237" y="1967894"/>
            <a:ext cx="1100986" cy="33561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723901" y="4395365"/>
            <a:ext cx="2293533" cy="477054"/>
          </a:xfrm>
          <a:prstGeom prst="rect">
            <a:avLst/>
          </a:prstGeom>
          <a:noFill/>
          <a:ln w="25400">
            <a:solidFill>
              <a:schemeClr val="tx2"/>
            </a:solidFill>
          </a:ln>
        </p:spPr>
        <p:txBody>
          <a:bodyPr wrap="square" rtlCol="0">
            <a:spAutoFit/>
          </a:bodyPr>
          <a:lstStyle/>
          <a:p>
            <a:r>
              <a:rPr lang="en-US" sz="2500" b="1" dirty="0">
                <a:solidFill>
                  <a:schemeClr val="tx2"/>
                </a:solidFill>
                <a:latin typeface="Helvetica Neue"/>
                <a:cs typeface="Helvetica Neue"/>
              </a:rPr>
              <a:t>Fire Models</a:t>
            </a:r>
          </a:p>
        </p:txBody>
      </p:sp>
      <p:sp>
        <p:nvSpPr>
          <p:cNvPr id="12" name="Right Arrow 11"/>
          <p:cNvSpPr/>
          <p:nvPr/>
        </p:nvSpPr>
        <p:spPr>
          <a:xfrm rot="5400000">
            <a:off x="2533490" y="3867565"/>
            <a:ext cx="656485"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4123269" y="4450124"/>
            <a:ext cx="718347"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47119" y="4131557"/>
            <a:ext cx="2583982" cy="954107"/>
          </a:xfrm>
          <a:prstGeom prst="rect">
            <a:avLst/>
          </a:prstGeom>
          <a:noFill/>
          <a:ln w="25400">
            <a:solidFill>
              <a:schemeClr val="accent2"/>
            </a:solidFill>
          </a:ln>
        </p:spPr>
        <p:txBody>
          <a:bodyPr wrap="square" rtlCol="0">
            <a:spAutoFit/>
          </a:bodyPr>
          <a:lstStyle/>
          <a:p>
            <a:pPr algn="ctr"/>
            <a:r>
              <a:rPr lang="en-US" sz="2800" b="1" dirty="0">
                <a:solidFill>
                  <a:schemeClr val="accent2"/>
                </a:solidFill>
                <a:latin typeface="Helvetica Neue"/>
                <a:cs typeface="Helvetica Neue"/>
              </a:rPr>
              <a:t>Flame Spread Predictions</a:t>
            </a:r>
            <a:endParaRPr lang="en-US" sz="2800" dirty="0">
              <a:latin typeface="Helvetica Neue"/>
              <a:cs typeface="Helvetica Neue"/>
            </a:endParaRPr>
          </a:p>
        </p:txBody>
      </p:sp>
      <p:sp>
        <p:nvSpPr>
          <p:cNvPr id="15" name="Up-Down Arrow 14"/>
          <p:cNvSpPr/>
          <p:nvPr/>
        </p:nvSpPr>
        <p:spPr>
          <a:xfrm>
            <a:off x="6079067" y="1565520"/>
            <a:ext cx="296333" cy="2455652"/>
          </a:xfrm>
          <a:prstGeom prst="up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7200" y="1565520"/>
            <a:ext cx="2192867" cy="954107"/>
          </a:xfrm>
          <a:prstGeom prst="rect">
            <a:avLst/>
          </a:prstGeom>
          <a:noFill/>
        </p:spPr>
        <p:txBody>
          <a:bodyPr wrap="square" rtlCol="0">
            <a:spAutoFit/>
          </a:bodyPr>
          <a:lstStyle/>
          <a:p>
            <a:pPr algn="r"/>
            <a:r>
              <a:rPr lang="en-US" sz="2800" dirty="0">
                <a:latin typeface="Helvetica Neue"/>
                <a:cs typeface="Helvetica Neue"/>
              </a:rPr>
              <a:t>Parameter Estimation</a:t>
            </a:r>
          </a:p>
        </p:txBody>
      </p:sp>
      <p:sp>
        <p:nvSpPr>
          <p:cNvPr id="18" name="TextBox 17"/>
          <p:cNvSpPr txBox="1"/>
          <p:nvPr/>
        </p:nvSpPr>
        <p:spPr>
          <a:xfrm>
            <a:off x="6375400" y="2209142"/>
            <a:ext cx="2192867" cy="954107"/>
          </a:xfrm>
          <a:prstGeom prst="rect">
            <a:avLst/>
          </a:prstGeom>
          <a:noFill/>
        </p:spPr>
        <p:txBody>
          <a:bodyPr wrap="square" rtlCol="0">
            <a:spAutoFit/>
          </a:bodyPr>
          <a:lstStyle/>
          <a:p>
            <a:r>
              <a:rPr lang="en-US" sz="2800" dirty="0">
                <a:latin typeface="Helvetica Neue"/>
                <a:cs typeface="Helvetica Neue"/>
              </a:rPr>
              <a:t>Model Validation</a:t>
            </a:r>
          </a:p>
        </p:txBody>
      </p:sp>
    </p:spTree>
    <p:extLst>
      <p:ext uri="{BB962C8B-B14F-4D97-AF65-F5344CB8AC3E}">
        <p14:creationId xmlns:p14="http://schemas.microsoft.com/office/powerpoint/2010/main" val="3380245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C72062-7BAB-4F5F-B7A6-B22EE824D022}"/>
              </a:ext>
            </a:extLst>
          </p:cNvPr>
          <p:cNvGrpSpPr/>
          <p:nvPr/>
        </p:nvGrpSpPr>
        <p:grpSpPr>
          <a:xfrm>
            <a:off x="5810952" y="4114800"/>
            <a:ext cx="2777029" cy="2082772"/>
            <a:chOff x="5705981" y="4191000"/>
            <a:chExt cx="3180648" cy="2385486"/>
          </a:xfrm>
        </p:grpSpPr>
        <p:pic>
          <p:nvPicPr>
            <p:cNvPr id="19" name="Picture 18">
              <a:extLst>
                <a:ext uri="{FF2B5EF4-FFF2-40B4-BE49-F238E27FC236}">
                  <a16:creationId xmlns:a16="http://schemas.microsoft.com/office/drawing/2014/main" id="{329417F5-1038-4D1D-9546-EE7A1C986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33" t="12778" r="4539" b="2594"/>
            <a:stretch/>
          </p:blipFill>
          <p:spPr>
            <a:xfrm>
              <a:off x="5705981" y="4191000"/>
              <a:ext cx="3180648" cy="2385486"/>
            </a:xfrm>
            <a:prstGeom prst="rect">
              <a:avLst/>
            </a:prstGeom>
          </p:spPr>
        </p:pic>
        <p:sp>
          <p:nvSpPr>
            <p:cNvPr id="20" name="Rectangle 19">
              <a:extLst>
                <a:ext uri="{FF2B5EF4-FFF2-40B4-BE49-F238E27FC236}">
                  <a16:creationId xmlns:a16="http://schemas.microsoft.com/office/drawing/2014/main" id="{0DF41843-6904-41B7-B6EB-B199C334BB02}"/>
                </a:ext>
              </a:extLst>
            </p:cNvPr>
            <p:cNvSpPr/>
            <p:nvPr/>
          </p:nvSpPr>
          <p:spPr>
            <a:xfrm rot="5400000">
              <a:off x="7994863" y="5064156"/>
              <a:ext cx="767810" cy="387760"/>
            </a:xfrm>
            <a:prstGeom prst="rect">
              <a:avLst/>
            </a:prstGeom>
            <a:solidFill>
              <a:schemeClr val="bg1">
                <a:alpha val="67000"/>
              </a:schemeClr>
            </a:solidFill>
          </p:spPr>
          <p:txBody>
            <a:bodyPr wrap="none">
              <a:spAutoFit/>
            </a:bodyPr>
            <a:lstStyle/>
            <a:p>
              <a:r>
                <a:rPr lang="en-US" sz="1600" dirty="0">
                  <a:solidFill>
                    <a:srgbClr val="C00000"/>
                  </a:solidFill>
                  <a:latin typeface="Cambria" panose="02040503050406030204" pitchFamily="18" charset="0"/>
                  <a:sym typeface="Wingdings" pitchFamily="2" charset="2"/>
                </a:rPr>
                <a:t>0.5 m</a:t>
              </a:r>
              <a:endParaRPr lang="en-US" sz="1600" dirty="0">
                <a:solidFill>
                  <a:srgbClr val="C00000"/>
                </a:solidFill>
                <a:latin typeface="Cambria" panose="02040503050406030204" pitchFamily="18" charset="0"/>
              </a:endParaRPr>
            </a:p>
          </p:txBody>
        </p:sp>
        <p:cxnSp>
          <p:nvCxnSpPr>
            <p:cNvPr id="21" name="Straight Arrow Connector 20">
              <a:extLst>
                <a:ext uri="{FF2B5EF4-FFF2-40B4-BE49-F238E27FC236}">
                  <a16:creationId xmlns:a16="http://schemas.microsoft.com/office/drawing/2014/main" id="{BF1CD297-E038-4B48-B77F-39AD19BC704B}"/>
                </a:ext>
              </a:extLst>
            </p:cNvPr>
            <p:cNvCxnSpPr>
              <a:cxnSpLocks/>
            </p:cNvCxnSpPr>
            <p:nvPr/>
          </p:nvCxnSpPr>
          <p:spPr>
            <a:xfrm>
              <a:off x="8144381" y="4495800"/>
              <a:ext cx="0" cy="1507068"/>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p:txBody>
          <a:bodyPr/>
          <a:lstStyle/>
          <a:p>
            <a:pPr marL="225425" indent="-225425"/>
            <a:r>
              <a:rPr lang="en-US" dirty="0">
                <a:sym typeface="Wingdings" pitchFamily="2" charset="2"/>
              </a:rPr>
              <a:t>Gasification Apparatus</a:t>
            </a:r>
            <a:endParaRPr lang="en-US" sz="4400" dirty="0">
              <a:sym typeface="Wingdings" pitchFamily="2" charset="2"/>
            </a:endParaRPr>
          </a:p>
        </p:txBody>
      </p:sp>
      <p:sp>
        <p:nvSpPr>
          <p:cNvPr id="5" name="Footer Placeholder 4"/>
          <p:cNvSpPr>
            <a:spLocks noGrp="1"/>
          </p:cNvSpPr>
          <p:nvPr>
            <p:ph type="ftr" sz="quarter" idx="11"/>
          </p:nvPr>
        </p:nvSpPr>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46</a:t>
            </a:fld>
            <a:endParaRPr lang="en-US" dirty="0"/>
          </a:p>
        </p:txBody>
      </p:sp>
      <p:sp>
        <p:nvSpPr>
          <p:cNvPr id="7" name="Content Placeholder 6"/>
          <p:cNvSpPr>
            <a:spLocks noGrp="1"/>
          </p:cNvSpPr>
          <p:nvPr>
            <p:ph idx="13"/>
          </p:nvPr>
        </p:nvSpPr>
        <p:spPr/>
        <p:txBody>
          <a:bodyPr/>
          <a:lstStyle/>
          <a:p>
            <a:pPr marL="0" lvl="0" indent="0" eaLnBrk="0" fontAlgn="base" hangingPunct="0">
              <a:spcAft>
                <a:spcPct val="0"/>
              </a:spcAft>
              <a:buClr>
                <a:srgbClr val="FF0000"/>
              </a:buClr>
              <a:buSzPct val="75000"/>
              <a:defRPr/>
            </a:pPr>
            <a:r>
              <a:rPr lang="en-US" kern="0" dirty="0">
                <a:solidFill>
                  <a:schemeClr val="bg1">
                    <a:lumMod val="50000"/>
                  </a:schemeClr>
                </a:solidFill>
              </a:rPr>
              <a:t>Introduction</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The Fire Problem</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Controlling Mechanisms of Fire Growth</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Methodology</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p>
          <a:p>
            <a:pPr marL="339725" lvl="0" indent="-339725" eaLnBrk="0" fontAlgn="base" hangingPunct="0">
              <a:spcAft>
                <a:spcPct val="0"/>
              </a:spcAft>
              <a:buClr>
                <a:srgbClr val="FF0000"/>
              </a:buClr>
              <a:buSzPct val="75000"/>
              <a:defRPr/>
            </a:pPr>
            <a:r>
              <a:rPr lang="en-US" b="1" kern="0" dirty="0">
                <a:solidFill>
                  <a:schemeClr val="bg1">
                    <a:lumMod val="50000"/>
                  </a:schemeClr>
                </a:solidFill>
              </a:rPr>
              <a:t>Experimental Apparatus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Milligram scale </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r>
              <a:rPr lang="en-US" b="1" kern="0" dirty="0">
                <a:solidFill>
                  <a:schemeClr val="bg1">
                    <a:lumMod val="50000"/>
                  </a:schemeClr>
                </a:solidFill>
              </a:rPr>
              <a:t>Bench scale</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Full Scale</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lvl="0" indent="-339725" eaLnBrk="0" fontAlgn="base" hangingPunct="0">
              <a:spcAft>
                <a:spcPct val="0"/>
              </a:spcAft>
              <a:buClr>
                <a:srgbClr val="FF0000"/>
              </a:buClr>
              <a:buSzPct val="75000"/>
              <a:defRPr/>
            </a:pPr>
            <a:r>
              <a:rPr lang="en-US" kern="0" dirty="0">
                <a:solidFill>
                  <a:schemeClr val="bg1">
                    <a:lumMod val="50000"/>
                  </a:schemeClr>
                </a:solidFill>
              </a:rPr>
              <a:t>Modelling</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Analytical Tools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Model Validation</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indent="-339725" eaLnBrk="0" hangingPunct="0">
              <a:buClr>
                <a:srgbClr val="FF0000"/>
              </a:buClr>
              <a:buSzPct val="75000"/>
              <a:defRPr/>
            </a:pPr>
            <a:r>
              <a:rPr lang="en-US" kern="0" dirty="0">
                <a:solidFill>
                  <a:schemeClr val="bg1">
                    <a:lumMod val="50000"/>
                  </a:schemeClr>
                </a:solidFill>
                <a:latin typeface="Levenim MT"/>
              </a:rPr>
              <a:t>Applications and Future Work</a:t>
            </a:r>
          </a:p>
          <a:p>
            <a:endParaRPr lang="en-US" dirty="0">
              <a:solidFill>
                <a:schemeClr val="bg1">
                  <a:lumMod val="50000"/>
                </a:schemeClr>
              </a:solidFill>
            </a:endParaRPr>
          </a:p>
        </p:txBody>
      </p:sp>
      <p:grpSp>
        <p:nvGrpSpPr>
          <p:cNvPr id="24" name="Group 23">
            <a:extLst>
              <a:ext uri="{FF2B5EF4-FFF2-40B4-BE49-F238E27FC236}">
                <a16:creationId xmlns:a16="http://schemas.microsoft.com/office/drawing/2014/main" id="{28FA9B96-20BA-4986-9DE4-2DF7819C64F6}"/>
              </a:ext>
            </a:extLst>
          </p:cNvPr>
          <p:cNvGrpSpPr/>
          <p:nvPr/>
        </p:nvGrpSpPr>
        <p:grpSpPr>
          <a:xfrm>
            <a:off x="2694956" y="4116884"/>
            <a:ext cx="2858624" cy="2082771"/>
            <a:chOff x="2429017" y="4191000"/>
            <a:chExt cx="3276964" cy="2387570"/>
          </a:xfrm>
        </p:grpSpPr>
        <p:pic>
          <p:nvPicPr>
            <p:cNvPr id="11" name="Picture 10">
              <a:extLst>
                <a:ext uri="{FF2B5EF4-FFF2-40B4-BE49-F238E27FC236}">
                  <a16:creationId xmlns:a16="http://schemas.microsoft.com/office/drawing/2014/main" id="{E616DCA3-CA18-478B-AE44-87397FAE9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554" y="4191000"/>
              <a:ext cx="3183427" cy="2387570"/>
            </a:xfrm>
            <a:prstGeom prst="rect">
              <a:avLst/>
            </a:prstGeom>
          </p:spPr>
        </p:pic>
        <p:sp>
          <p:nvSpPr>
            <p:cNvPr id="14" name="Rectangle 13">
              <a:extLst>
                <a:ext uri="{FF2B5EF4-FFF2-40B4-BE49-F238E27FC236}">
                  <a16:creationId xmlns:a16="http://schemas.microsoft.com/office/drawing/2014/main" id="{3012BEA4-16B1-43F4-A7A3-C2C2E07C160F}"/>
                </a:ext>
              </a:extLst>
            </p:cNvPr>
            <p:cNvSpPr/>
            <p:nvPr/>
          </p:nvSpPr>
          <p:spPr>
            <a:xfrm rot="16200000">
              <a:off x="2238826" y="4569493"/>
              <a:ext cx="768481" cy="388099"/>
            </a:xfrm>
            <a:prstGeom prst="rect">
              <a:avLst/>
            </a:prstGeom>
            <a:solidFill>
              <a:schemeClr val="bg1">
                <a:alpha val="50000"/>
              </a:schemeClr>
            </a:solidFill>
          </p:spPr>
          <p:txBody>
            <a:bodyPr wrap="none">
              <a:spAutoFit/>
            </a:bodyPr>
            <a:lstStyle/>
            <a:p>
              <a:r>
                <a:rPr lang="en-US" sz="1600" dirty="0">
                  <a:solidFill>
                    <a:srgbClr val="C00000"/>
                  </a:solidFill>
                  <a:latin typeface="Cambria" panose="02040503050406030204" pitchFamily="18" charset="0"/>
                  <a:sym typeface="Wingdings" pitchFamily="2" charset="2"/>
                </a:rPr>
                <a:t>2.5 m</a:t>
              </a:r>
              <a:endParaRPr lang="en-US" sz="1600" dirty="0">
                <a:solidFill>
                  <a:srgbClr val="C00000"/>
                </a:solidFill>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D53F971F-6F5F-44FE-9CCB-A8C1E65155B0}"/>
                </a:ext>
              </a:extLst>
            </p:cNvPr>
            <p:cNvCxnSpPr>
              <a:cxnSpLocks/>
            </p:cNvCxnSpPr>
            <p:nvPr/>
          </p:nvCxnSpPr>
          <p:spPr>
            <a:xfrm>
              <a:off x="2921078" y="4191000"/>
              <a:ext cx="0" cy="2286001"/>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grpSp>
      <p:sp>
        <p:nvSpPr>
          <p:cNvPr id="12" name="Arrow: Right 11">
            <a:extLst>
              <a:ext uri="{FF2B5EF4-FFF2-40B4-BE49-F238E27FC236}">
                <a16:creationId xmlns:a16="http://schemas.microsoft.com/office/drawing/2014/main" id="{6C49C63A-6EB3-458B-807F-5C5489CA8236}"/>
              </a:ext>
            </a:extLst>
          </p:cNvPr>
          <p:cNvSpPr/>
          <p:nvPr/>
        </p:nvSpPr>
        <p:spPr>
          <a:xfrm>
            <a:off x="5257800" y="4701071"/>
            <a:ext cx="762000" cy="609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Content Placeholder 2">
                <a:extLst>
                  <a:ext uri="{FF2B5EF4-FFF2-40B4-BE49-F238E27FC236}">
                    <a16:creationId xmlns:a16="http://schemas.microsoft.com/office/drawing/2014/main" id="{C9898B30-CFDA-4CE7-AED0-F8728C56CB16}"/>
                  </a:ext>
                </a:extLst>
              </p:cNvPr>
              <p:cNvSpPr>
                <a:spLocks noGrp="1"/>
              </p:cNvSpPr>
              <p:nvPr>
                <p:ph idx="1"/>
              </p:nvPr>
            </p:nvSpPr>
            <p:spPr>
              <a:xfrm>
                <a:off x="2438400" y="1371598"/>
                <a:ext cx="6858000" cy="2667002"/>
              </a:xfrm>
            </p:spPr>
            <p:txBody>
              <a:bodyPr>
                <a:normAutofit fontScale="77500" lnSpcReduction="20000"/>
              </a:bodyPr>
              <a:lstStyle/>
              <a:p>
                <a:r>
                  <a:rPr lang="en-US" sz="3000" dirty="0">
                    <a:sym typeface="Wingdings" pitchFamily="2" charset="2"/>
                  </a:rPr>
                  <a:t>Carefully characterized boundary conditions</a:t>
                </a:r>
              </a:p>
              <a:p>
                <a:pPr lvl="1"/>
                <a:r>
                  <a:rPr lang="en-US" sz="2600" dirty="0">
                    <a:sym typeface="Wingdings" pitchFamily="2" charset="2"/>
                  </a:rPr>
                  <a:t>1D heating environment 	</a:t>
                </a:r>
                <a14:m>
                  <m:oMath xmlns:m="http://schemas.openxmlformats.org/officeDocument/2006/math">
                    <m:r>
                      <a:rPr lang="en-US" sz="2600" i="1">
                        <a:latin typeface="Cambria Math" panose="02040503050406030204" pitchFamily="18" charset="0"/>
                        <a:sym typeface="Wingdings" pitchFamily="2" charset="2"/>
                      </a:rPr>
                      <m:t>0</m:t>
                    </m:r>
                    <m:r>
                      <a:rPr lang="en-US" sz="2600" i="1">
                        <a:latin typeface="Cambria Math" panose="02040503050406030204" pitchFamily="18" charset="0"/>
                        <a:ea typeface="Cambria Math" panose="02040503050406030204" pitchFamily="18" charset="0"/>
                        <a:sym typeface="Wingdings" pitchFamily="2" charset="2"/>
                      </a:rPr>
                      <m:t>≤</m:t>
                    </m:r>
                    <m:sSubSup>
                      <m:sSubSupPr>
                        <m:ctrlPr>
                          <a:rPr lang="en-US" sz="2600" i="1">
                            <a:latin typeface="Cambria Math" panose="02040503050406030204" pitchFamily="18" charset="0"/>
                            <a:ea typeface="Cambria Math" panose="02040503050406030204" pitchFamily="18" charset="0"/>
                            <a:sym typeface="Wingdings" pitchFamily="2" charset="2"/>
                          </a:rPr>
                        </m:ctrlPr>
                      </m:sSubSupPr>
                      <m:e>
                        <m:r>
                          <a:rPr lang="en-US" sz="2600" i="1">
                            <a:latin typeface="Cambria Math" panose="02040503050406030204" pitchFamily="18" charset="0"/>
                            <a:ea typeface="Cambria Math" panose="02040503050406030204" pitchFamily="18" charset="0"/>
                            <a:sym typeface="Wingdings" pitchFamily="2" charset="2"/>
                          </a:rPr>
                          <m:t>𝑞</m:t>
                        </m:r>
                      </m:e>
                      <m:sub>
                        <m:r>
                          <a:rPr lang="en-US" sz="2600" i="1">
                            <a:latin typeface="Cambria Math" panose="02040503050406030204" pitchFamily="18" charset="0"/>
                            <a:ea typeface="Cambria Math" panose="02040503050406030204" pitchFamily="18" charset="0"/>
                            <a:sym typeface="Wingdings" pitchFamily="2" charset="2"/>
                          </a:rPr>
                          <m:t>𝑒𝑥𝑡</m:t>
                        </m:r>
                      </m:sub>
                      <m:sup>
                        <m:r>
                          <a:rPr lang="en-US" sz="2600" i="1">
                            <a:latin typeface="Cambria Math" panose="02040503050406030204" pitchFamily="18" charset="0"/>
                            <a:ea typeface="Cambria Math" panose="02040503050406030204" pitchFamily="18" charset="0"/>
                            <a:sym typeface="Wingdings" pitchFamily="2" charset="2"/>
                          </a:rPr>
                          <m:t>"</m:t>
                        </m:r>
                      </m:sup>
                    </m:sSubSup>
                    <m:r>
                      <a:rPr lang="en-US" sz="2600" i="1">
                        <a:latin typeface="Cambria Math" panose="02040503050406030204" pitchFamily="18" charset="0"/>
                        <a:ea typeface="Cambria Math" panose="02040503050406030204" pitchFamily="18" charset="0"/>
                        <a:sym typeface="Wingdings" pitchFamily="2" charset="2"/>
                      </a:rPr>
                      <m:t>≤75 </m:t>
                    </m:r>
                    <m:r>
                      <a:rPr lang="en-US" sz="2600" i="1">
                        <a:latin typeface="Cambria Math" panose="02040503050406030204" pitchFamily="18" charset="0"/>
                        <a:ea typeface="Cambria Math" panose="02040503050406030204" pitchFamily="18" charset="0"/>
                        <a:sym typeface="Wingdings" pitchFamily="2" charset="2"/>
                      </a:rPr>
                      <m:t>𝑘𝑊</m:t>
                    </m:r>
                    <m:r>
                      <a:rPr lang="en-US" sz="2600" i="1">
                        <a:latin typeface="Cambria Math" panose="02040503050406030204" pitchFamily="18" charset="0"/>
                        <a:ea typeface="Cambria Math" panose="02040503050406030204" pitchFamily="18" charset="0"/>
                        <a:sym typeface="Wingdings" pitchFamily="2" charset="2"/>
                      </a:rPr>
                      <m:t> </m:t>
                    </m:r>
                    <m:sSup>
                      <m:sSupPr>
                        <m:ctrlPr>
                          <a:rPr lang="en-US" sz="2600" i="1">
                            <a:latin typeface="Cambria Math" panose="02040503050406030204" pitchFamily="18" charset="0"/>
                            <a:ea typeface="Cambria Math" panose="02040503050406030204" pitchFamily="18" charset="0"/>
                            <a:sym typeface="Wingdings" pitchFamily="2" charset="2"/>
                          </a:rPr>
                        </m:ctrlPr>
                      </m:sSupPr>
                      <m:e>
                        <m:r>
                          <a:rPr lang="en-US" sz="2600" i="1">
                            <a:latin typeface="Cambria Math" panose="02040503050406030204" pitchFamily="18" charset="0"/>
                            <a:ea typeface="Cambria Math" panose="02040503050406030204" pitchFamily="18" charset="0"/>
                            <a:sym typeface="Wingdings" pitchFamily="2" charset="2"/>
                          </a:rPr>
                          <m:t>𝑚</m:t>
                        </m:r>
                      </m:e>
                      <m:sup>
                        <m:r>
                          <a:rPr lang="en-US" sz="2600" i="1">
                            <a:latin typeface="Cambria Math" panose="02040503050406030204" pitchFamily="18" charset="0"/>
                            <a:ea typeface="Cambria Math" panose="02040503050406030204" pitchFamily="18" charset="0"/>
                            <a:sym typeface="Wingdings" pitchFamily="2" charset="2"/>
                          </a:rPr>
                          <m:t>−2</m:t>
                        </m:r>
                      </m:sup>
                    </m:sSup>
                  </m:oMath>
                </a14:m>
                <a:endParaRPr lang="en-US" sz="2600" dirty="0">
                  <a:sym typeface="Wingdings" pitchFamily="2" charset="2"/>
                </a:endParaRPr>
              </a:p>
              <a:p>
                <a:pPr lvl="1"/>
                <a:r>
                  <a:rPr lang="en-US" sz="2600" dirty="0">
                    <a:sym typeface="Wingdings" pitchFamily="2" charset="2"/>
                  </a:rPr>
                  <a:t>O</a:t>
                </a:r>
                <a:r>
                  <a:rPr lang="en-US" sz="2600" baseline="-25000" dirty="0">
                    <a:sym typeface="Wingdings" pitchFamily="2" charset="2"/>
                  </a:rPr>
                  <a:t>2</a:t>
                </a:r>
                <a:r>
                  <a:rPr lang="en-US" sz="2600" dirty="0">
                    <a:sym typeface="Wingdings" pitchFamily="2" charset="2"/>
                  </a:rPr>
                  <a:t> concentration:   	</a:t>
                </a:r>
                <a14:m>
                  <m:oMath xmlns:m="http://schemas.openxmlformats.org/officeDocument/2006/math">
                    <m:r>
                      <a:rPr lang="en-US" sz="2600" i="1">
                        <a:latin typeface="Cambria Math" panose="02040503050406030204" pitchFamily="18" charset="0"/>
                        <a:sym typeface="Wingdings" pitchFamily="2" charset="2"/>
                      </a:rPr>
                      <m:t>0.01</m:t>
                    </m:r>
                    <m:r>
                      <a:rPr lang="en-US" sz="2600" i="1">
                        <a:latin typeface="Cambria Math" panose="02040503050406030204" pitchFamily="18" charset="0"/>
                        <a:ea typeface="Cambria Math" panose="02040503050406030204" pitchFamily="18" charset="0"/>
                        <a:sym typeface="Wingdings" pitchFamily="2" charset="2"/>
                      </a:rPr>
                      <m:t>≤</m:t>
                    </m:r>
                    <m:sSub>
                      <m:sSubPr>
                        <m:ctrlPr>
                          <a:rPr lang="en-US" sz="2600" i="1">
                            <a:latin typeface="Cambria Math" panose="02040503050406030204" pitchFamily="18" charset="0"/>
                            <a:ea typeface="Cambria Math" panose="02040503050406030204" pitchFamily="18" charset="0"/>
                            <a:sym typeface="Wingdings" pitchFamily="2" charset="2"/>
                          </a:rPr>
                        </m:ctrlPr>
                      </m:sSubPr>
                      <m:e>
                        <m:r>
                          <a:rPr lang="en-US" sz="2600" i="1">
                            <a:latin typeface="Cambria Math" panose="02040503050406030204" pitchFamily="18" charset="0"/>
                            <a:ea typeface="Cambria Math" panose="02040503050406030204" pitchFamily="18" charset="0"/>
                            <a:sym typeface="Wingdings" pitchFamily="2" charset="2"/>
                          </a:rPr>
                          <m:t>𝑋</m:t>
                        </m:r>
                      </m:e>
                      <m:sub>
                        <m:sSub>
                          <m:sSubPr>
                            <m:ctrlPr>
                              <a:rPr lang="en-US" sz="2600" i="1">
                                <a:latin typeface="Cambria Math" panose="02040503050406030204" pitchFamily="18" charset="0"/>
                                <a:ea typeface="Cambria Math" panose="02040503050406030204" pitchFamily="18" charset="0"/>
                                <a:sym typeface="Wingdings" pitchFamily="2" charset="2"/>
                              </a:rPr>
                            </m:ctrlPr>
                          </m:sSubPr>
                          <m:e>
                            <m:r>
                              <a:rPr lang="en-US" sz="2600" i="1">
                                <a:latin typeface="Cambria Math" panose="02040503050406030204" pitchFamily="18" charset="0"/>
                                <a:ea typeface="Cambria Math" panose="02040503050406030204" pitchFamily="18" charset="0"/>
                                <a:sym typeface="Wingdings" pitchFamily="2" charset="2"/>
                              </a:rPr>
                              <m:t>𝑂</m:t>
                            </m:r>
                          </m:e>
                          <m:sub>
                            <m:r>
                              <a:rPr lang="en-US" sz="2600" i="1">
                                <a:latin typeface="Cambria Math" panose="02040503050406030204" pitchFamily="18" charset="0"/>
                                <a:ea typeface="Cambria Math" panose="02040503050406030204" pitchFamily="18" charset="0"/>
                                <a:sym typeface="Wingdings" pitchFamily="2" charset="2"/>
                              </a:rPr>
                              <m:t>2</m:t>
                            </m:r>
                          </m:sub>
                        </m:sSub>
                      </m:sub>
                    </m:sSub>
                    <m:r>
                      <a:rPr lang="en-US" sz="2600" i="1">
                        <a:latin typeface="Cambria Math" panose="02040503050406030204" pitchFamily="18" charset="0"/>
                        <a:ea typeface="Cambria Math" panose="02040503050406030204" pitchFamily="18" charset="0"/>
                        <a:sym typeface="Wingdings" pitchFamily="2" charset="2"/>
                      </a:rPr>
                      <m:t>≤0.21</m:t>
                    </m:r>
                  </m:oMath>
                </a14:m>
                <a:endParaRPr lang="en-US" sz="2600" dirty="0">
                  <a:ea typeface="Cambria Math" panose="02040503050406030204" pitchFamily="18" charset="0"/>
                  <a:sym typeface="Wingdings" pitchFamily="2" charset="2"/>
                </a:endParaRPr>
              </a:p>
              <a:p>
                <a:pPr lvl="1"/>
                <a:endParaRPr lang="en-US" sz="2100" dirty="0">
                  <a:sym typeface="Wingdings" pitchFamily="2" charset="2"/>
                </a:endParaRPr>
              </a:p>
              <a:p>
                <a:r>
                  <a:rPr lang="en-US" sz="3000" dirty="0">
                    <a:sym typeface="Wingdings" pitchFamily="2" charset="2"/>
                  </a:rPr>
                  <a:t>Measurement capabilities</a:t>
                </a:r>
              </a:p>
              <a:p>
                <a:pPr lvl="1"/>
                <a:r>
                  <a:rPr lang="en-US" sz="2600" dirty="0">
                    <a:sym typeface="Wingdings" pitchFamily="2" charset="2"/>
                  </a:rPr>
                  <a:t>Mass loss rate</a:t>
                </a:r>
              </a:p>
              <a:p>
                <a:pPr lvl="1"/>
                <a:r>
                  <a:rPr lang="en-US" sz="2600" dirty="0">
                    <a:sym typeface="Wingdings" pitchFamily="2" charset="2"/>
                  </a:rPr>
                  <a:t>Temperatures</a:t>
                </a:r>
                <a:endParaRPr lang="en-US" sz="2600" i="1" baseline="-25000" dirty="0">
                  <a:latin typeface="Cambria" panose="02040503050406030204" pitchFamily="18" charset="0"/>
                  <a:sym typeface="Wingdings" pitchFamily="2" charset="2"/>
                </a:endParaRPr>
              </a:p>
              <a:p>
                <a:pPr lvl="1"/>
                <a:r>
                  <a:rPr lang="en-US" sz="2600" dirty="0">
                    <a:sym typeface="Wingdings" pitchFamily="2" charset="2"/>
                  </a:rPr>
                  <a:t>Structural deformation</a:t>
                </a:r>
              </a:p>
            </p:txBody>
          </p:sp>
        </mc:Choice>
        <mc:Fallback>
          <p:sp>
            <p:nvSpPr>
              <p:cNvPr id="25" name="Content Placeholder 2">
                <a:extLst>
                  <a:ext uri="{FF2B5EF4-FFF2-40B4-BE49-F238E27FC236}">
                    <a16:creationId xmlns:a16="http://schemas.microsoft.com/office/drawing/2014/main" id="{C9898B30-CFDA-4CE7-AED0-F8728C56CB16}"/>
                  </a:ext>
                </a:extLst>
              </p:cNvPr>
              <p:cNvSpPr>
                <a:spLocks noGrp="1" noRot="1" noChangeAspect="1" noMove="1" noResize="1" noEditPoints="1" noAdjustHandles="1" noChangeArrowheads="1" noChangeShapeType="1" noTextEdit="1"/>
              </p:cNvSpPr>
              <p:nvPr>
                <p:ph idx="1"/>
              </p:nvPr>
            </p:nvSpPr>
            <p:spPr>
              <a:xfrm>
                <a:off x="2438400" y="1371598"/>
                <a:ext cx="6858000" cy="2667002"/>
              </a:xfrm>
              <a:blipFill>
                <a:blip r:embed="rId5"/>
                <a:stretch>
                  <a:fillRect l="-1067" t="-4338"/>
                </a:stretch>
              </a:blipFill>
            </p:spPr>
            <p:txBody>
              <a:bodyPr/>
              <a:lstStyle/>
              <a:p>
                <a:r>
                  <a:rPr lang="en-US">
                    <a:noFill/>
                  </a:rPr>
                  <a:t> </a:t>
                </a:r>
              </a:p>
            </p:txBody>
          </p:sp>
        </mc:Fallback>
      </mc:AlternateContent>
    </p:spTree>
    <p:extLst>
      <p:ext uri="{BB962C8B-B14F-4D97-AF65-F5344CB8AC3E}">
        <p14:creationId xmlns:p14="http://schemas.microsoft.com/office/powerpoint/2010/main" val="56715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Flame Spread Apparatus</a:t>
            </a:r>
          </a:p>
        </p:txBody>
      </p:sp>
      <p:sp>
        <p:nvSpPr>
          <p:cNvPr id="5" name="Footer Placeholder 4"/>
          <p:cNvSpPr>
            <a:spLocks noGrp="1"/>
          </p:cNvSpPr>
          <p:nvPr>
            <p:ph type="ftr" sz="quarter" idx="11"/>
          </p:nvPr>
        </p:nvSpPr>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47</a:t>
            </a:fld>
            <a:endParaRPr lang="en-US" dirty="0"/>
          </a:p>
        </p:txBody>
      </p:sp>
      <p:sp>
        <p:nvSpPr>
          <p:cNvPr id="7" name="Content Placeholder 6"/>
          <p:cNvSpPr>
            <a:spLocks noGrp="1"/>
          </p:cNvSpPr>
          <p:nvPr>
            <p:ph idx="13"/>
          </p:nvPr>
        </p:nvSpPr>
        <p:spPr/>
        <p:txBody>
          <a:bodyPr/>
          <a:lstStyle/>
          <a:p>
            <a:pPr marL="0" lvl="0" indent="0" eaLnBrk="0" fontAlgn="base" hangingPunct="0">
              <a:spcAft>
                <a:spcPct val="0"/>
              </a:spcAft>
              <a:buClr>
                <a:srgbClr val="FF0000"/>
              </a:buClr>
              <a:buSzPct val="75000"/>
              <a:defRPr/>
            </a:pPr>
            <a:r>
              <a:rPr lang="en-US" kern="0" dirty="0">
                <a:solidFill>
                  <a:schemeClr val="bg1">
                    <a:lumMod val="50000"/>
                  </a:schemeClr>
                </a:solidFill>
              </a:rPr>
              <a:t>Introduction</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The Fire Problem</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Controlling Mechanisms of Fire Growth</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Methodology</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p>
          <a:p>
            <a:pPr marL="339725" lvl="0" indent="-339725" eaLnBrk="0" fontAlgn="base" hangingPunct="0">
              <a:spcAft>
                <a:spcPct val="0"/>
              </a:spcAft>
              <a:buClr>
                <a:srgbClr val="FF0000"/>
              </a:buClr>
              <a:buSzPct val="75000"/>
              <a:defRPr/>
            </a:pPr>
            <a:r>
              <a:rPr lang="en-US" b="1" kern="0" dirty="0">
                <a:solidFill>
                  <a:schemeClr val="bg1">
                    <a:lumMod val="50000"/>
                  </a:schemeClr>
                </a:solidFill>
              </a:rPr>
              <a:t>Experimental Apparatus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Milligram scale </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r>
              <a:rPr lang="en-US" b="1" kern="0" dirty="0">
                <a:solidFill>
                  <a:schemeClr val="bg1">
                    <a:lumMod val="50000"/>
                  </a:schemeClr>
                </a:solidFill>
              </a:rPr>
              <a:t>Bench scale</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Full Scale</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lvl="0" indent="-339725" eaLnBrk="0" fontAlgn="base" hangingPunct="0">
              <a:spcAft>
                <a:spcPct val="0"/>
              </a:spcAft>
              <a:buClr>
                <a:srgbClr val="FF0000"/>
              </a:buClr>
              <a:buSzPct val="75000"/>
              <a:defRPr/>
            </a:pPr>
            <a:r>
              <a:rPr lang="en-US" kern="0" dirty="0">
                <a:solidFill>
                  <a:schemeClr val="bg1">
                    <a:lumMod val="50000"/>
                  </a:schemeClr>
                </a:solidFill>
              </a:rPr>
              <a:t>Modelling</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Analytical Tools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Model Validation</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indent="-339725" eaLnBrk="0" hangingPunct="0">
              <a:buClr>
                <a:srgbClr val="FF0000"/>
              </a:buClr>
              <a:buSzPct val="75000"/>
              <a:defRPr/>
            </a:pPr>
            <a:r>
              <a:rPr lang="en-US" kern="0" dirty="0">
                <a:solidFill>
                  <a:schemeClr val="bg1">
                    <a:lumMod val="50000"/>
                  </a:schemeClr>
                </a:solidFill>
                <a:latin typeface="Levenim MT"/>
              </a:rPr>
              <a:t>Applications and Future Work</a:t>
            </a:r>
          </a:p>
          <a:p>
            <a:endParaRPr lang="en-US" dirty="0">
              <a:solidFill>
                <a:schemeClr val="bg1">
                  <a:lumMod val="50000"/>
                </a:schemeClr>
              </a:solidFill>
            </a:endParaRPr>
          </a:p>
        </p:txBody>
      </p:sp>
      <p:sp>
        <p:nvSpPr>
          <p:cNvPr id="8" name="Content Placeholder 2"/>
          <p:cNvSpPr>
            <a:spLocks noGrp="1"/>
          </p:cNvSpPr>
          <p:nvPr>
            <p:ph idx="1"/>
          </p:nvPr>
        </p:nvSpPr>
        <p:spPr>
          <a:xfrm>
            <a:off x="2438400" y="1371599"/>
            <a:ext cx="6705600" cy="3124201"/>
          </a:xfrm>
        </p:spPr>
        <p:txBody>
          <a:bodyPr>
            <a:normAutofit fontScale="85000" lnSpcReduction="20000"/>
          </a:bodyPr>
          <a:lstStyle/>
          <a:p>
            <a:r>
              <a:rPr lang="en-US" sz="3000" dirty="0">
                <a:sym typeface="Wingdings" pitchFamily="2" charset="2"/>
              </a:rPr>
              <a:t>Steady burning, flame spread</a:t>
            </a:r>
          </a:p>
          <a:p>
            <a:pPr lvl="1"/>
            <a:r>
              <a:rPr lang="en-US" sz="2100" dirty="0">
                <a:sym typeface="Wingdings" pitchFamily="2" charset="2"/>
              </a:rPr>
              <a:t>Sample size: up to </a:t>
            </a:r>
            <a:r>
              <a:rPr lang="en-US" sz="2100" b="1" u="sng" dirty="0">
                <a:sym typeface="Wingdings" pitchFamily="2" charset="2"/>
              </a:rPr>
              <a:t>0.5 m tall, 0.2 m wide</a:t>
            </a:r>
          </a:p>
          <a:p>
            <a:pPr lvl="1"/>
            <a:r>
              <a:rPr lang="en-US" sz="2100" dirty="0">
                <a:sym typeface="Wingdings" pitchFamily="2" charset="2"/>
              </a:rPr>
              <a:t>Variable configuration (orientation, aspect ratio)</a:t>
            </a:r>
          </a:p>
          <a:p>
            <a:pPr lvl="1"/>
            <a:endParaRPr lang="en-US" sz="2100" dirty="0">
              <a:sym typeface="Wingdings" pitchFamily="2" charset="2"/>
            </a:endParaRPr>
          </a:p>
          <a:p>
            <a:r>
              <a:rPr lang="en-US" sz="3000" dirty="0">
                <a:sym typeface="Wingdings" pitchFamily="2" charset="2"/>
              </a:rPr>
              <a:t>Measurement capabilities</a:t>
            </a:r>
          </a:p>
          <a:p>
            <a:pPr lvl="1"/>
            <a:r>
              <a:rPr lang="en-US" sz="2100" dirty="0">
                <a:sym typeface="Wingdings" pitchFamily="2" charset="2"/>
              </a:rPr>
              <a:t>Mass loss rate</a:t>
            </a:r>
            <a:endParaRPr lang="en-US" sz="2400" dirty="0">
              <a:sym typeface="Wingdings" pitchFamily="2" charset="2"/>
            </a:endParaRPr>
          </a:p>
          <a:p>
            <a:pPr lvl="1"/>
            <a:r>
              <a:rPr lang="en-US" sz="2100" dirty="0">
                <a:sym typeface="Wingdings" pitchFamily="2" charset="2"/>
              </a:rPr>
              <a:t>Flame heat flux</a:t>
            </a:r>
          </a:p>
          <a:p>
            <a:pPr lvl="1"/>
            <a:r>
              <a:rPr lang="en-US" sz="2100" dirty="0">
                <a:sym typeface="Wingdings" pitchFamily="2" charset="2"/>
              </a:rPr>
              <a:t>Temperatures</a:t>
            </a:r>
            <a:endParaRPr lang="en-US" sz="2100" baseline="-25000" dirty="0">
              <a:sym typeface="Wingdings" pitchFamily="2" charset="2"/>
            </a:endParaRPr>
          </a:p>
          <a:p>
            <a:pPr lvl="1"/>
            <a:r>
              <a:rPr lang="en-US" sz="2100" dirty="0">
                <a:sym typeface="Wingdings" pitchFamily="2" charset="2"/>
              </a:rPr>
              <a:t>Heat Release Rate</a:t>
            </a:r>
            <a:r>
              <a:rPr lang="en-US" sz="2100" baseline="30000" dirty="0">
                <a:sym typeface="Wingdings" pitchFamily="2" charset="2"/>
              </a:rPr>
              <a:t>*</a:t>
            </a:r>
          </a:p>
          <a:p>
            <a:pPr lvl="1"/>
            <a:r>
              <a:rPr lang="en-US" sz="2100" dirty="0">
                <a:sym typeface="Wingdings" pitchFamily="2" charset="2"/>
              </a:rPr>
              <a:t>Temperature &amp; species profiles across flame sheet</a:t>
            </a:r>
            <a:r>
              <a:rPr lang="en-US" sz="2100" baseline="30000" dirty="0">
                <a:sym typeface="Wingdings" pitchFamily="2" charset="2"/>
              </a:rPr>
              <a:t>*</a:t>
            </a:r>
          </a:p>
          <a:p>
            <a:pPr marL="977900" lvl="2" indent="-177800"/>
            <a:endParaRPr lang="en-US" sz="2100" dirty="0">
              <a:sym typeface="Wingdings" pitchFamily="2" charset="2"/>
            </a:endParaRPr>
          </a:p>
          <a:p>
            <a:endParaRPr lang="en-US" dirty="0"/>
          </a:p>
        </p:txBody>
      </p:sp>
      <p:grpSp>
        <p:nvGrpSpPr>
          <p:cNvPr id="26" name="Group 25">
            <a:extLst>
              <a:ext uri="{FF2B5EF4-FFF2-40B4-BE49-F238E27FC236}">
                <a16:creationId xmlns:a16="http://schemas.microsoft.com/office/drawing/2014/main" id="{ABEF2F33-1515-483C-9A41-D9CCEC348089}"/>
              </a:ext>
            </a:extLst>
          </p:cNvPr>
          <p:cNvGrpSpPr/>
          <p:nvPr/>
        </p:nvGrpSpPr>
        <p:grpSpPr>
          <a:xfrm>
            <a:off x="6096000" y="4324626"/>
            <a:ext cx="2933699" cy="2200274"/>
            <a:chOff x="6339052" y="5001392"/>
            <a:chExt cx="2061365" cy="1546024"/>
          </a:xfrm>
        </p:grpSpPr>
        <p:pic>
          <p:nvPicPr>
            <p:cNvPr id="4" name="Picture 3">
              <a:extLst>
                <a:ext uri="{FF2B5EF4-FFF2-40B4-BE49-F238E27FC236}">
                  <a16:creationId xmlns:a16="http://schemas.microsoft.com/office/drawing/2014/main" id="{8DD69D1B-B6AB-4F40-8255-9D41277A7C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26" t="38138" r="19082" b="5670"/>
            <a:stretch/>
          </p:blipFill>
          <p:spPr>
            <a:xfrm>
              <a:off x="6339052" y="5001392"/>
              <a:ext cx="2061365" cy="1546024"/>
            </a:xfrm>
            <a:prstGeom prst="rect">
              <a:avLst/>
            </a:prstGeom>
          </p:spPr>
        </p:pic>
        <p:sp>
          <p:nvSpPr>
            <p:cNvPr id="20" name="Rectangle 19">
              <a:extLst>
                <a:ext uri="{FF2B5EF4-FFF2-40B4-BE49-F238E27FC236}">
                  <a16:creationId xmlns:a16="http://schemas.microsoft.com/office/drawing/2014/main" id="{A2B2EE3A-94AB-40CC-A01C-EA04F0F2F933}"/>
                </a:ext>
              </a:extLst>
            </p:cNvPr>
            <p:cNvSpPr/>
            <p:nvPr/>
          </p:nvSpPr>
          <p:spPr>
            <a:xfrm rot="5400000">
              <a:off x="6897847" y="5325047"/>
              <a:ext cx="794559" cy="295565"/>
            </a:xfrm>
            <a:prstGeom prst="rect">
              <a:avLst/>
            </a:prstGeom>
            <a:solidFill>
              <a:schemeClr val="bg1">
                <a:alpha val="25000"/>
              </a:schemeClr>
            </a:solidFill>
          </p:spPr>
          <p:txBody>
            <a:bodyPr wrap="square">
              <a:spAutoFit/>
            </a:bodyPr>
            <a:lstStyle/>
            <a:p>
              <a:pPr algn="ctr"/>
              <a:r>
                <a:rPr lang="en-US" b="1" dirty="0">
                  <a:latin typeface="Cambria" panose="02040503050406030204" pitchFamily="18" charset="0"/>
                  <a:sym typeface="Wingdings" pitchFamily="2" charset="2"/>
                </a:rPr>
                <a:t>0.5 m</a:t>
              </a:r>
              <a:endParaRPr lang="en-US" b="1" dirty="0">
                <a:latin typeface="Cambria" panose="02040503050406030204" pitchFamily="18" charset="0"/>
              </a:endParaRPr>
            </a:p>
          </p:txBody>
        </p:sp>
        <p:cxnSp>
          <p:nvCxnSpPr>
            <p:cNvPr id="19" name="Straight Arrow Connector 18">
              <a:extLst>
                <a:ext uri="{FF2B5EF4-FFF2-40B4-BE49-F238E27FC236}">
                  <a16:creationId xmlns:a16="http://schemas.microsoft.com/office/drawing/2014/main" id="{27FACD66-8CD8-4FEA-936E-779D93BC1E5D}"/>
                </a:ext>
              </a:extLst>
            </p:cNvPr>
            <p:cNvCxnSpPr>
              <a:cxnSpLocks/>
            </p:cNvCxnSpPr>
            <p:nvPr/>
          </p:nvCxnSpPr>
          <p:spPr>
            <a:xfrm>
              <a:off x="7164823" y="5061280"/>
              <a:ext cx="0" cy="79456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grpSp>
      <p:sp>
        <p:nvSpPr>
          <p:cNvPr id="16" name="Content Placeholder 2">
            <a:extLst>
              <a:ext uri="{FF2B5EF4-FFF2-40B4-BE49-F238E27FC236}">
                <a16:creationId xmlns:a16="http://schemas.microsoft.com/office/drawing/2014/main" id="{508C2BB6-AA01-4198-BC06-7E7392E8CEB4}"/>
              </a:ext>
            </a:extLst>
          </p:cNvPr>
          <p:cNvSpPr txBox="1">
            <a:spLocks/>
          </p:cNvSpPr>
          <p:nvPr/>
        </p:nvSpPr>
        <p:spPr>
          <a:xfrm>
            <a:off x="2438400" y="4581526"/>
            <a:ext cx="3735751" cy="2124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Levenim MT" pitchFamily="2" charset="-79"/>
                <a:ea typeface="+mn-ea"/>
                <a:cs typeface="Levenim MT" pitchFamily="2" charset="-79"/>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Levenim MT" pitchFamily="2" charset="-79"/>
                <a:ea typeface="+mn-ea"/>
                <a:cs typeface="Levenim MT" pitchFamily="2" charset="-79"/>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Levenim MT" pitchFamily="2" charset="-79"/>
                <a:ea typeface="+mn-ea"/>
                <a:cs typeface="Levenim MT" pitchFamily="2" charset="-79"/>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Levenim MT" pitchFamily="2" charset="-79"/>
                <a:ea typeface="+mn-ea"/>
                <a:cs typeface="Levenim MT"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Levenim MT" pitchFamily="2" charset="-79"/>
                <a:ea typeface="+mn-ea"/>
                <a:cs typeface="Levenim MT"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ym typeface="Wingdings" pitchFamily="2" charset="2"/>
              </a:rPr>
              <a:t>Applications</a:t>
            </a:r>
          </a:p>
          <a:p>
            <a:pPr lvl="1"/>
            <a:r>
              <a:rPr lang="en-US" sz="2000" dirty="0">
                <a:sym typeface="Wingdings" pitchFamily="2" charset="2"/>
              </a:rPr>
              <a:t>Model validation</a:t>
            </a:r>
          </a:p>
          <a:p>
            <a:pPr lvl="1"/>
            <a:r>
              <a:rPr lang="en-US" sz="2000" dirty="0">
                <a:sym typeface="Wingdings" pitchFamily="2" charset="2"/>
              </a:rPr>
              <a:t>Flammability behavior</a:t>
            </a:r>
            <a:endParaRPr lang="en-US" sz="2000" dirty="0">
              <a:latin typeface="Times New Roman" panose="02020603050405020304" pitchFamily="18" charset="0"/>
              <a:cs typeface="Times New Roman" panose="02020603050405020304" pitchFamily="18" charset="0"/>
              <a:sym typeface="Wingdings" pitchFamily="2" charset="2"/>
            </a:endParaRPr>
          </a:p>
          <a:p>
            <a:pPr marL="977900" lvl="2" indent="-177800"/>
            <a:endParaRPr lang="en-US" sz="2000" dirty="0">
              <a:sym typeface="Wingdings" pitchFamily="2" charset="2"/>
            </a:endParaRPr>
          </a:p>
          <a:p>
            <a:endParaRPr lang="en-US" dirty="0"/>
          </a:p>
        </p:txBody>
      </p:sp>
      <p:sp>
        <p:nvSpPr>
          <p:cNvPr id="9" name="Rectangle 8">
            <a:extLst>
              <a:ext uri="{FF2B5EF4-FFF2-40B4-BE49-F238E27FC236}">
                <a16:creationId xmlns:a16="http://schemas.microsoft.com/office/drawing/2014/main" id="{921E64A0-EC51-468D-B8B2-47007542BB26}"/>
              </a:ext>
            </a:extLst>
          </p:cNvPr>
          <p:cNvSpPr/>
          <p:nvPr/>
        </p:nvSpPr>
        <p:spPr>
          <a:xfrm>
            <a:off x="7583958" y="4324626"/>
            <a:ext cx="1560042" cy="461665"/>
          </a:xfrm>
          <a:prstGeom prst="rect">
            <a:avLst/>
          </a:prstGeom>
        </p:spPr>
        <p:txBody>
          <a:bodyPr wrap="none">
            <a:spAutoFit/>
          </a:bodyPr>
          <a:lstStyle/>
          <a:p>
            <a:pPr lvl="1"/>
            <a:r>
              <a:rPr lang="en-US" sz="1200" i="1" dirty="0">
                <a:sym typeface="Wingdings" pitchFamily="2" charset="2"/>
              </a:rPr>
              <a:t>*Exploratory </a:t>
            </a:r>
          </a:p>
          <a:p>
            <a:pPr lvl="1" algn="r"/>
            <a:r>
              <a:rPr lang="en-US" sz="1200" i="1" dirty="0">
                <a:sym typeface="Wingdings" pitchFamily="2" charset="2"/>
              </a:rPr>
              <a:t>project </a:t>
            </a:r>
            <a:r>
              <a:rPr lang="en-US" sz="1200" dirty="0">
                <a:sym typeface="Wingdings" pitchFamily="2" charset="2"/>
              </a:rPr>
              <a:t>(2020) </a:t>
            </a:r>
          </a:p>
        </p:txBody>
      </p:sp>
      <p:sp>
        <p:nvSpPr>
          <p:cNvPr id="10" name="Rectangle 9">
            <a:extLst>
              <a:ext uri="{FF2B5EF4-FFF2-40B4-BE49-F238E27FC236}">
                <a16:creationId xmlns:a16="http://schemas.microsoft.com/office/drawing/2014/main" id="{8265AD8F-3C71-4318-82CC-94ECE4A6E7AD}"/>
              </a:ext>
            </a:extLst>
          </p:cNvPr>
          <p:cNvSpPr/>
          <p:nvPr/>
        </p:nvSpPr>
        <p:spPr>
          <a:xfrm>
            <a:off x="6460252" y="895290"/>
            <a:ext cx="2683748" cy="400110"/>
          </a:xfrm>
          <a:prstGeom prst="rect">
            <a:avLst/>
          </a:prstGeom>
        </p:spPr>
        <p:txBody>
          <a:bodyPr wrap="none">
            <a:spAutoFit/>
          </a:bodyPr>
          <a:lstStyle/>
          <a:p>
            <a:r>
              <a:rPr lang="en-US" sz="2000" dirty="0">
                <a:latin typeface="Levenim MT" panose="02010502060101010101" pitchFamily="2" charset="-79"/>
                <a:cs typeface="Levenim MT" panose="02010502060101010101" pitchFamily="2" charset="-79"/>
                <a:sym typeface="Wingdings" pitchFamily="2" charset="2"/>
              </a:rPr>
              <a:t>(intermediate scale)</a:t>
            </a:r>
            <a:endParaRPr lang="en-US" sz="2000" dirty="0">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166069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Panel Apparatus</a:t>
            </a:r>
          </a:p>
        </p:txBody>
      </p:sp>
      <p:sp>
        <p:nvSpPr>
          <p:cNvPr id="5" name="Footer Placeholder 4"/>
          <p:cNvSpPr>
            <a:spLocks noGrp="1"/>
          </p:cNvSpPr>
          <p:nvPr>
            <p:ph type="ftr" sz="quarter" idx="11"/>
          </p:nvPr>
        </p:nvSpPr>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48</a:t>
            </a:fld>
            <a:endParaRPr lang="en-US" dirty="0"/>
          </a:p>
        </p:txBody>
      </p:sp>
      <p:sp>
        <p:nvSpPr>
          <p:cNvPr id="7" name="Content Placeholder 6"/>
          <p:cNvSpPr>
            <a:spLocks noGrp="1"/>
          </p:cNvSpPr>
          <p:nvPr>
            <p:ph idx="13"/>
          </p:nvPr>
        </p:nvSpPr>
        <p:spPr/>
        <p:txBody>
          <a:bodyPr/>
          <a:lstStyle/>
          <a:p>
            <a:pPr marL="0" lvl="0" indent="0" eaLnBrk="0" fontAlgn="base" hangingPunct="0">
              <a:spcAft>
                <a:spcPct val="0"/>
              </a:spcAft>
              <a:buClr>
                <a:srgbClr val="FF0000"/>
              </a:buClr>
              <a:buSzPct val="75000"/>
              <a:defRPr/>
            </a:pPr>
            <a:r>
              <a:rPr lang="en-US" kern="0" dirty="0">
                <a:solidFill>
                  <a:schemeClr val="bg1">
                    <a:lumMod val="50000"/>
                  </a:schemeClr>
                </a:solidFill>
              </a:rPr>
              <a:t>Introduction</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The Fire Problem</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Controlling Mechanisms of Fire Growth</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Methodology</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p>
          <a:p>
            <a:pPr marL="339725" lvl="0" indent="-339725" eaLnBrk="0" fontAlgn="base" hangingPunct="0">
              <a:spcAft>
                <a:spcPct val="0"/>
              </a:spcAft>
              <a:buClr>
                <a:srgbClr val="FF0000"/>
              </a:buClr>
              <a:buSzPct val="75000"/>
              <a:defRPr/>
            </a:pPr>
            <a:r>
              <a:rPr lang="en-US" b="1" kern="0" dirty="0">
                <a:solidFill>
                  <a:schemeClr val="bg1">
                    <a:lumMod val="50000"/>
                  </a:schemeClr>
                </a:solidFill>
              </a:rPr>
              <a:t>Experimental Apparatus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Milligram scale </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Bench scale</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t>
            </a:r>
            <a:r>
              <a:rPr lang="en-US" b="1" kern="0" dirty="0">
                <a:solidFill>
                  <a:schemeClr val="bg1">
                    <a:lumMod val="50000"/>
                  </a:schemeClr>
                </a:solidFill>
              </a:rPr>
              <a:t>Full Scale</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lvl="0" indent="-339725" eaLnBrk="0" fontAlgn="base" hangingPunct="0">
              <a:spcAft>
                <a:spcPct val="0"/>
              </a:spcAft>
              <a:buClr>
                <a:srgbClr val="FF0000"/>
              </a:buClr>
              <a:buSzPct val="75000"/>
              <a:defRPr/>
            </a:pPr>
            <a:r>
              <a:rPr lang="en-US" kern="0" dirty="0">
                <a:solidFill>
                  <a:schemeClr val="bg1">
                    <a:lumMod val="50000"/>
                  </a:schemeClr>
                </a:solidFill>
              </a:rPr>
              <a:t>Modelling</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Analytical Tools</a:t>
            </a:r>
          </a:p>
          <a:p>
            <a:pPr marL="339725" lvl="0" indent="-339725" eaLnBrk="0" fontAlgn="base" hangingPunct="0">
              <a:spcAft>
                <a:spcPct val="0"/>
              </a:spcAft>
              <a:buClr>
                <a:srgbClr val="FF0000"/>
              </a:buClr>
              <a:buSzPct val="75000"/>
              <a:defRPr/>
            </a:pPr>
            <a:r>
              <a:rPr lang="en-US" kern="0" dirty="0">
                <a:solidFill>
                  <a:schemeClr val="bg1">
                    <a:lumMod val="50000"/>
                  </a:schemeClr>
                </a:solidFill>
              </a:rPr>
              <a:t>	Model Validation</a:t>
            </a:r>
          </a:p>
          <a:p>
            <a:pPr marL="339725" lvl="0" indent="-339725" eaLnBrk="0" fontAlgn="base" hangingPunct="0">
              <a:spcAft>
                <a:spcPct val="0"/>
              </a:spcAft>
              <a:buClr>
                <a:srgbClr val="FF0000"/>
              </a:buClr>
              <a:buSzPct val="75000"/>
              <a:defRPr/>
            </a:pPr>
            <a:endParaRPr lang="en-US" kern="0" dirty="0">
              <a:solidFill>
                <a:schemeClr val="bg1">
                  <a:lumMod val="50000"/>
                </a:schemeClr>
              </a:solidFill>
            </a:endParaRPr>
          </a:p>
          <a:p>
            <a:pPr marL="339725" indent="-339725" eaLnBrk="0" hangingPunct="0">
              <a:buClr>
                <a:srgbClr val="FF0000"/>
              </a:buClr>
              <a:buSzPct val="75000"/>
              <a:defRPr/>
            </a:pPr>
            <a:r>
              <a:rPr lang="en-US" kern="0" dirty="0">
                <a:solidFill>
                  <a:schemeClr val="bg1">
                    <a:lumMod val="50000"/>
                  </a:schemeClr>
                </a:solidFill>
                <a:latin typeface="Levenim MT"/>
              </a:rPr>
              <a:t>Applications and Future Work</a:t>
            </a:r>
          </a:p>
          <a:p>
            <a:endParaRPr lang="en-US" dirty="0">
              <a:solidFill>
                <a:schemeClr val="bg1">
                  <a:lumMod val="50000"/>
                </a:schemeClr>
              </a:solidFill>
            </a:endParaRPr>
          </a:p>
        </p:txBody>
      </p:sp>
      <p:sp>
        <p:nvSpPr>
          <p:cNvPr id="8" name="Content Placeholder 2"/>
          <p:cNvSpPr>
            <a:spLocks noGrp="1"/>
          </p:cNvSpPr>
          <p:nvPr>
            <p:ph idx="1"/>
          </p:nvPr>
        </p:nvSpPr>
        <p:spPr>
          <a:xfrm>
            <a:off x="2438400" y="1371600"/>
            <a:ext cx="6705600" cy="1752600"/>
          </a:xfrm>
        </p:spPr>
        <p:txBody>
          <a:bodyPr>
            <a:normAutofit/>
          </a:bodyPr>
          <a:lstStyle/>
          <a:p>
            <a:r>
              <a:rPr lang="en-US" sz="2500" dirty="0">
                <a:sym typeface="Wingdings" pitchFamily="2" charset="2"/>
              </a:rPr>
              <a:t>Ignitability and flame spread</a:t>
            </a:r>
          </a:p>
          <a:p>
            <a:pPr lvl="1"/>
            <a:r>
              <a:rPr lang="en-US" sz="2100" dirty="0">
                <a:sym typeface="Wingdings" pitchFamily="2" charset="2"/>
              </a:rPr>
              <a:t>Sample size: </a:t>
            </a:r>
            <a:r>
              <a:rPr lang="en-US" sz="2100" b="1" u="sng" dirty="0">
                <a:sym typeface="Wingdings" pitchFamily="2" charset="2"/>
              </a:rPr>
              <a:t>2.45 m tall, 0.6 m wide</a:t>
            </a:r>
          </a:p>
          <a:p>
            <a:pPr lvl="1"/>
            <a:endParaRPr lang="en-US" sz="2100" dirty="0">
              <a:sym typeface="Wingdings" pitchFamily="2" charset="2"/>
            </a:endParaRPr>
          </a:p>
          <a:p>
            <a:pPr marL="977900" lvl="2" indent="-177800"/>
            <a:endParaRPr lang="en-US" sz="2100" dirty="0">
              <a:sym typeface="Wingdings" pitchFamily="2" charset="2"/>
            </a:endParaRPr>
          </a:p>
          <a:p>
            <a:endParaRPr lang="en-US" dirty="0"/>
          </a:p>
        </p:txBody>
      </p:sp>
      <p:sp>
        <p:nvSpPr>
          <p:cNvPr id="14" name="Content Placeholder 2">
            <a:extLst>
              <a:ext uri="{FF2B5EF4-FFF2-40B4-BE49-F238E27FC236}">
                <a16:creationId xmlns:a16="http://schemas.microsoft.com/office/drawing/2014/main" id="{FDEC0140-21F3-4BD7-9E24-DE7BD63C6759}"/>
              </a:ext>
            </a:extLst>
          </p:cNvPr>
          <p:cNvSpPr txBox="1">
            <a:spLocks/>
          </p:cNvSpPr>
          <p:nvPr/>
        </p:nvSpPr>
        <p:spPr>
          <a:xfrm>
            <a:off x="2438400" y="2819400"/>
            <a:ext cx="4267202" cy="1447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Levenim MT" pitchFamily="2" charset="-79"/>
                <a:ea typeface="+mn-ea"/>
                <a:cs typeface="Levenim MT" pitchFamily="2" charset="-79"/>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Levenim MT" pitchFamily="2" charset="-79"/>
                <a:ea typeface="+mn-ea"/>
                <a:cs typeface="Levenim MT" pitchFamily="2" charset="-79"/>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Levenim MT" pitchFamily="2" charset="-79"/>
                <a:ea typeface="+mn-ea"/>
                <a:cs typeface="Levenim MT" pitchFamily="2" charset="-79"/>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Levenim MT" pitchFamily="2" charset="-79"/>
                <a:ea typeface="+mn-ea"/>
                <a:cs typeface="Levenim MT"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Levenim MT" pitchFamily="2" charset="-79"/>
                <a:ea typeface="+mn-ea"/>
                <a:cs typeface="Levenim MT"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sym typeface="Wingdings" pitchFamily="2" charset="2"/>
              </a:rPr>
              <a:t>Measurement capabilities</a:t>
            </a:r>
          </a:p>
          <a:p>
            <a:pPr lvl="1"/>
            <a:r>
              <a:rPr lang="en-US" sz="2100" dirty="0">
                <a:sym typeface="Wingdings" pitchFamily="2" charset="2"/>
              </a:rPr>
              <a:t>Heat release rate</a:t>
            </a:r>
          </a:p>
          <a:p>
            <a:pPr lvl="1"/>
            <a:r>
              <a:rPr lang="en-US" sz="2100" dirty="0">
                <a:sym typeface="Wingdings" pitchFamily="2" charset="2"/>
              </a:rPr>
              <a:t>Flame heat flux</a:t>
            </a:r>
          </a:p>
          <a:p>
            <a:pPr lvl="1"/>
            <a:r>
              <a:rPr lang="en-US" sz="2100" dirty="0">
                <a:sym typeface="Wingdings" pitchFamily="2" charset="2"/>
              </a:rPr>
              <a:t>CO</a:t>
            </a:r>
            <a:r>
              <a:rPr lang="en-US" sz="2100" baseline="-25000" dirty="0">
                <a:sym typeface="Wingdings" pitchFamily="2" charset="2"/>
              </a:rPr>
              <a:t>2</a:t>
            </a:r>
            <a:r>
              <a:rPr lang="en-US" sz="2100" dirty="0">
                <a:sym typeface="Wingdings" pitchFamily="2" charset="2"/>
              </a:rPr>
              <a:t>, CO, soot production</a:t>
            </a:r>
            <a:endParaRPr lang="en-US" sz="2100" i="1" baseline="-25000" dirty="0">
              <a:latin typeface="Cambria" panose="02040503050406030204" pitchFamily="18" charset="0"/>
              <a:sym typeface="Wingdings" pitchFamily="2" charset="2"/>
            </a:endParaRPr>
          </a:p>
          <a:p>
            <a:pPr marL="977900" lvl="2" indent="-177800"/>
            <a:endParaRPr lang="en-US" sz="2100" dirty="0">
              <a:sym typeface="Wingdings" pitchFamily="2" charset="2"/>
            </a:endParaRPr>
          </a:p>
          <a:p>
            <a:endParaRPr lang="en-US" dirty="0"/>
          </a:p>
        </p:txBody>
      </p:sp>
      <p:pic>
        <p:nvPicPr>
          <p:cNvPr id="3" name="Picture 2">
            <a:extLst>
              <a:ext uri="{FF2B5EF4-FFF2-40B4-BE49-F238E27FC236}">
                <a16:creationId xmlns:a16="http://schemas.microsoft.com/office/drawing/2014/main" id="{6DDEDC50-48C0-4B8F-B2B2-B6737A023D87}"/>
              </a:ext>
            </a:extLst>
          </p:cNvPr>
          <p:cNvPicPr>
            <a:picLocks noChangeAspect="1"/>
          </p:cNvPicPr>
          <p:nvPr/>
        </p:nvPicPr>
        <p:blipFill rotWithShape="1">
          <a:blip r:embed="rId3">
            <a:clrChange>
              <a:clrFrom>
                <a:srgbClr val="FFFFFF"/>
              </a:clrFrom>
              <a:clrTo>
                <a:srgbClr val="FFFFFF">
                  <a:alpha val="0"/>
                </a:srgbClr>
              </a:clrTo>
            </a:clrChange>
          </a:blip>
          <a:srcRect l="30000" t="20248" r="15833" b="5370"/>
          <a:stretch/>
        </p:blipFill>
        <p:spPr>
          <a:xfrm>
            <a:off x="4824708" y="2668287"/>
            <a:ext cx="5116290" cy="3935608"/>
          </a:xfrm>
          <a:prstGeom prst="rect">
            <a:avLst/>
          </a:prstGeom>
        </p:spPr>
      </p:pic>
      <p:pic>
        <p:nvPicPr>
          <p:cNvPr id="9" name="Picture 8">
            <a:extLst>
              <a:ext uri="{FF2B5EF4-FFF2-40B4-BE49-F238E27FC236}">
                <a16:creationId xmlns:a16="http://schemas.microsoft.com/office/drawing/2014/main" id="{9C6E6707-911F-4E2F-870C-28FCCE2BC3AE}"/>
              </a:ext>
            </a:extLst>
          </p:cNvPr>
          <p:cNvPicPr>
            <a:picLocks noChangeAspect="1"/>
          </p:cNvPicPr>
          <p:nvPr/>
        </p:nvPicPr>
        <p:blipFill rotWithShape="1">
          <a:blip r:embed="rId4"/>
          <a:srcRect l="13146" r="13772"/>
          <a:stretch/>
        </p:blipFill>
        <p:spPr>
          <a:xfrm>
            <a:off x="2590800" y="4318452"/>
            <a:ext cx="2907726" cy="2238013"/>
          </a:xfrm>
          <a:prstGeom prst="rect">
            <a:avLst/>
          </a:prstGeom>
        </p:spPr>
      </p:pic>
      <p:sp>
        <p:nvSpPr>
          <p:cNvPr id="10" name="Rectangle 9">
            <a:extLst>
              <a:ext uri="{FF2B5EF4-FFF2-40B4-BE49-F238E27FC236}">
                <a16:creationId xmlns:a16="http://schemas.microsoft.com/office/drawing/2014/main" id="{847585CB-708D-492F-8195-2AE643A2EC95}"/>
              </a:ext>
            </a:extLst>
          </p:cNvPr>
          <p:cNvSpPr/>
          <p:nvPr/>
        </p:nvSpPr>
        <p:spPr>
          <a:xfrm>
            <a:off x="7723418" y="895290"/>
            <a:ext cx="1420582" cy="400110"/>
          </a:xfrm>
          <a:prstGeom prst="rect">
            <a:avLst/>
          </a:prstGeom>
        </p:spPr>
        <p:txBody>
          <a:bodyPr wrap="none">
            <a:spAutoFit/>
          </a:bodyPr>
          <a:lstStyle/>
          <a:p>
            <a:r>
              <a:rPr lang="en-US" sz="2000" dirty="0">
                <a:latin typeface="Levenim MT" panose="02010502060101010101" pitchFamily="2" charset="-79"/>
                <a:cs typeface="Levenim MT" panose="02010502060101010101" pitchFamily="2" charset="-79"/>
                <a:sym typeface="Wingdings" pitchFamily="2" charset="2"/>
              </a:rPr>
              <a:t>(full scale)</a:t>
            </a:r>
            <a:endParaRPr lang="en-US" sz="2000" dirty="0">
              <a:latin typeface="Levenim MT" panose="02010502060101010101" pitchFamily="2" charset="-79"/>
              <a:cs typeface="Levenim MT" panose="02010502060101010101" pitchFamily="2" charset="-79"/>
            </a:endParaRPr>
          </a:p>
        </p:txBody>
      </p:sp>
    </p:spTree>
    <p:extLst>
      <p:ext uri="{BB962C8B-B14F-4D97-AF65-F5344CB8AC3E}">
        <p14:creationId xmlns:p14="http://schemas.microsoft.com/office/powerpoint/2010/main" val="8623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Scale Fire Behavior</a:t>
            </a:r>
            <a:br>
              <a:rPr lang="en-US" dirty="0"/>
            </a:br>
            <a:r>
              <a:rPr lang="en-US" dirty="0"/>
              <a:t>Parallel Panel Apparatus</a:t>
            </a:r>
          </a:p>
        </p:txBody>
      </p:sp>
      <p:sp>
        <p:nvSpPr>
          <p:cNvPr id="5" name="Footer Placeholder 4"/>
          <p:cNvSpPr>
            <a:spLocks noGrp="1"/>
          </p:cNvSpPr>
          <p:nvPr>
            <p:ph type="ftr" sz="quarter" idx="11"/>
          </p:nvPr>
        </p:nvSpPr>
        <p:spPr>
          <a:xfrm>
            <a:off x="457200" y="6607908"/>
            <a:ext cx="4876800" cy="250092"/>
          </a:xfrm>
        </p:spPr>
        <p:txBody>
          <a:bodyPr/>
          <a:lstStyle/>
          <a:p>
            <a:r>
              <a:rPr lang="en-US" dirty="0"/>
              <a:t>Measurement and Prediction of Material Flammability Performance</a:t>
            </a:r>
          </a:p>
        </p:txBody>
      </p:sp>
      <p:sp>
        <p:nvSpPr>
          <p:cNvPr id="6" name="Slide Number Placeholder 5"/>
          <p:cNvSpPr>
            <a:spLocks noGrp="1"/>
          </p:cNvSpPr>
          <p:nvPr>
            <p:ph type="sldNum" sz="quarter" idx="12"/>
          </p:nvPr>
        </p:nvSpPr>
        <p:spPr/>
        <p:txBody>
          <a:bodyPr/>
          <a:lstStyle/>
          <a:p>
            <a:fld id="{86A2BEE4-D810-4DFA-998F-64296D93E7C6}" type="slidenum">
              <a:rPr lang="en-US" smtClean="0"/>
              <a:pPr/>
              <a:t>49</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sz="1200" kern="0" dirty="0">
                <a:solidFill>
                  <a:schemeClr val="bg1">
                    <a:lumMod val="50000"/>
                  </a:schemeClr>
                </a:solidFill>
              </a:rPr>
              <a:t>Introduction</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The Fire Problem</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Controlling Mechanisms of Fire Growth</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Methodology</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Experimental Apparatus</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a:t>
            </a:r>
            <a:r>
              <a:rPr lang="en-US" kern="0" dirty="0">
                <a:solidFill>
                  <a:schemeClr val="bg1">
                    <a:lumMod val="50000"/>
                  </a:schemeClr>
                </a:solidFill>
              </a:rPr>
              <a:t>Milligram </a:t>
            </a:r>
            <a:r>
              <a:rPr lang="en-US" sz="1200" kern="0" dirty="0">
                <a:solidFill>
                  <a:schemeClr val="bg1">
                    <a:lumMod val="50000"/>
                  </a:schemeClr>
                </a:solidFill>
              </a:rPr>
              <a:t>scale </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Bench scale</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Full Scale</a:t>
            </a:r>
          </a:p>
          <a:p>
            <a:pPr marL="339725" lvl="0" indent="-339725" eaLnBrk="0" fontAlgn="base" hangingPunct="0">
              <a:spcAft>
                <a:spcPct val="0"/>
              </a:spcAft>
              <a:buClr>
                <a:srgbClr val="FF0000"/>
              </a:buClr>
              <a:buSzPct val="75000"/>
              <a:defRPr/>
            </a:pPr>
            <a:endParaRPr lang="en-US" sz="1200" kern="0" dirty="0">
              <a:solidFill>
                <a:schemeClr val="bg1">
                  <a:lumMod val="50000"/>
                </a:schemeClr>
              </a:solidFill>
            </a:endParaRP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Modelling</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Analytical Tools</a:t>
            </a:r>
          </a:p>
          <a:p>
            <a:pPr marL="339725" lvl="0" indent="-339725" eaLnBrk="0" fontAlgn="base" hangingPunct="0">
              <a:spcAft>
                <a:spcPct val="0"/>
              </a:spcAft>
              <a:buClr>
                <a:srgbClr val="FF0000"/>
              </a:buClr>
              <a:buSzPct val="75000"/>
              <a:defRPr/>
            </a:pPr>
            <a:r>
              <a:rPr lang="en-US" sz="1200" kern="0" dirty="0">
                <a:solidFill>
                  <a:schemeClr val="bg1">
                    <a:lumMod val="50000"/>
                  </a:schemeClr>
                </a:solidFill>
              </a:rPr>
              <a:t>	Model Validation</a:t>
            </a:r>
          </a:p>
          <a:p>
            <a:pPr marL="339725" lvl="0" indent="-339725" eaLnBrk="0" fontAlgn="base" hangingPunct="0">
              <a:spcAft>
                <a:spcPct val="0"/>
              </a:spcAft>
              <a:buClr>
                <a:srgbClr val="FF0000"/>
              </a:buClr>
              <a:buSzPct val="75000"/>
              <a:defRPr/>
            </a:pPr>
            <a:endParaRPr lang="en-US" sz="1200" kern="0" dirty="0">
              <a:solidFill>
                <a:schemeClr val="bg1">
                  <a:lumMod val="50000"/>
                </a:schemeClr>
              </a:solidFill>
            </a:endParaRPr>
          </a:p>
          <a:p>
            <a:pPr marL="339725" indent="-339725" eaLnBrk="0" hangingPunct="0">
              <a:buClr>
                <a:srgbClr val="FF0000"/>
              </a:buClr>
              <a:buSzPct val="75000"/>
              <a:defRPr/>
            </a:pPr>
            <a:r>
              <a:rPr lang="en-US" b="1" kern="0" dirty="0">
                <a:solidFill>
                  <a:schemeClr val="bg1">
                    <a:lumMod val="50000"/>
                  </a:schemeClr>
                </a:solidFill>
                <a:latin typeface="Levenim MT"/>
              </a:rPr>
              <a:t>Applications and Future Work</a:t>
            </a:r>
          </a:p>
        </p:txBody>
      </p:sp>
      <p:pic>
        <p:nvPicPr>
          <p:cNvPr id="11" name="2019-06-21 - PMMA3 - 09-38-33.351 AM-DataOverlay-d3_f30_v75">
            <a:hlinkClick r:id="" action="ppaction://media"/>
            <a:extLst>
              <a:ext uri="{FF2B5EF4-FFF2-40B4-BE49-F238E27FC236}">
                <a16:creationId xmlns:a16="http://schemas.microsoft.com/office/drawing/2014/main" id="{6FB9BD25-1828-4FA9-8EC5-F3D4CB896F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67589"/>
            <a:ext cx="8839200" cy="4972050"/>
          </a:xfrm>
          <a:prstGeom prst="rect">
            <a:avLst/>
          </a:prstGeom>
        </p:spPr>
      </p:pic>
    </p:spTree>
    <p:extLst>
      <p:ext uri="{BB962C8B-B14F-4D97-AF65-F5344CB8AC3E}">
        <p14:creationId xmlns:p14="http://schemas.microsoft.com/office/powerpoint/2010/main" val="9553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Parameters?</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5</a:t>
            </a:fld>
            <a:endParaRPr lang="en-US"/>
          </a:p>
        </p:txBody>
      </p:sp>
      <p:sp>
        <p:nvSpPr>
          <p:cNvPr id="9" name="Right Arrow 8"/>
          <p:cNvSpPr/>
          <p:nvPr/>
        </p:nvSpPr>
        <p:spPr>
          <a:xfrm rot="5400000">
            <a:off x="6903508" y="3750093"/>
            <a:ext cx="654050" cy="43391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19800" y="4537231"/>
            <a:ext cx="2425700" cy="1323439"/>
          </a:xfrm>
          <a:prstGeom prst="rect">
            <a:avLst/>
          </a:prstGeom>
          <a:noFill/>
          <a:ln w="25400">
            <a:solidFill>
              <a:schemeClr val="accent2"/>
            </a:solidFill>
          </a:ln>
        </p:spPr>
        <p:txBody>
          <a:bodyPr wrap="square" rtlCol="0">
            <a:spAutoFit/>
          </a:bodyPr>
          <a:lstStyle/>
          <a:p>
            <a:r>
              <a:rPr lang="en-US" sz="2000" i="1" dirty="0">
                <a:latin typeface="Helvetica Neue"/>
                <a:cs typeface="Helvetica Neue"/>
              </a:rPr>
              <a:t>At least</a:t>
            </a:r>
            <a:r>
              <a:rPr lang="en-US" sz="2000" dirty="0">
                <a:latin typeface="Helvetica Neue"/>
                <a:cs typeface="Helvetica Neue"/>
              </a:rPr>
              <a:t> ~</a:t>
            </a:r>
            <a:r>
              <a:rPr lang="en-US" sz="2000" dirty="0">
                <a:latin typeface="Times New Roman"/>
                <a:cs typeface="Times New Roman"/>
              </a:rPr>
              <a:t>6</a:t>
            </a:r>
            <a:r>
              <a:rPr lang="en-US" sz="2000" i="1" dirty="0">
                <a:latin typeface="Times New Roman"/>
                <a:cs typeface="Times New Roman"/>
              </a:rPr>
              <a:t>N</a:t>
            </a:r>
            <a:r>
              <a:rPr lang="en-US" sz="2000" dirty="0">
                <a:latin typeface="Helvetica Neue"/>
                <a:cs typeface="Helvetica Neue"/>
              </a:rPr>
              <a:t> material property parameters need to be quantified</a:t>
            </a:r>
          </a:p>
        </p:txBody>
      </p:sp>
      <p:sp>
        <p:nvSpPr>
          <p:cNvPr id="18" name="TextBox 17"/>
          <p:cNvSpPr txBox="1"/>
          <p:nvPr/>
        </p:nvSpPr>
        <p:spPr>
          <a:xfrm>
            <a:off x="6019800" y="1534206"/>
            <a:ext cx="2425700" cy="1938992"/>
          </a:xfrm>
          <a:prstGeom prst="rect">
            <a:avLst/>
          </a:prstGeom>
          <a:noFill/>
          <a:ln w="25400">
            <a:solidFill>
              <a:schemeClr val="accent2"/>
            </a:solidFill>
          </a:ln>
        </p:spPr>
        <p:txBody>
          <a:bodyPr wrap="square" rtlCol="0">
            <a:spAutoFit/>
          </a:bodyPr>
          <a:lstStyle/>
          <a:p>
            <a:r>
              <a:rPr lang="en-US" sz="2000" dirty="0">
                <a:latin typeface="Helvetica Neue"/>
                <a:cs typeface="Helvetica Neue"/>
              </a:rPr>
              <a:t>Neglecting</a:t>
            </a:r>
          </a:p>
          <a:p>
            <a:pPr marL="342900" indent="-342900">
              <a:buFont typeface="Arial"/>
              <a:buChar char="•"/>
            </a:pPr>
            <a:r>
              <a:rPr lang="en-US" sz="2000" dirty="0">
                <a:latin typeface="Helvetica Neue"/>
                <a:cs typeface="Helvetica Neue"/>
              </a:rPr>
              <a:t>Radiation</a:t>
            </a:r>
          </a:p>
          <a:p>
            <a:pPr marL="342900" indent="-342900">
              <a:buFont typeface="Arial"/>
              <a:buChar char="•"/>
            </a:pPr>
            <a:r>
              <a:rPr lang="en-US" sz="2000" dirty="0">
                <a:latin typeface="Helvetica Neue"/>
                <a:cs typeface="Helvetica Neue"/>
              </a:rPr>
              <a:t>Mass transport</a:t>
            </a:r>
          </a:p>
          <a:p>
            <a:pPr marL="342900" indent="-342900">
              <a:buFont typeface="Arial"/>
              <a:buChar char="•"/>
            </a:pPr>
            <a:r>
              <a:rPr lang="en-US" sz="2000" dirty="0">
                <a:latin typeface="Helvetica Neue"/>
                <a:cs typeface="Helvetica Neue"/>
              </a:rPr>
              <a:t>Charring</a:t>
            </a:r>
          </a:p>
          <a:p>
            <a:pPr marL="342900" indent="-342900">
              <a:buFont typeface="Arial"/>
              <a:buChar char="•"/>
            </a:pPr>
            <a:r>
              <a:rPr lang="en-US" sz="2000" dirty="0">
                <a:latin typeface="Helvetica Neue"/>
                <a:cs typeface="Helvetica Neue"/>
              </a:rPr>
              <a:t>Temperature dependence</a:t>
            </a:r>
          </a:p>
        </p:txBody>
      </p:sp>
      <p:pic>
        <p:nvPicPr>
          <p:cNvPr id="12" name="Picture 11" descr="frac_partial_rh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5257800" cy="4432300"/>
          </a:xfrm>
          <a:prstGeom prst="rect">
            <a:avLst/>
          </a:prstGeom>
        </p:spPr>
      </p:pic>
    </p:spTree>
    <p:extLst>
      <p:ext uri="{BB962C8B-B14F-4D97-AF65-F5344CB8AC3E}">
        <p14:creationId xmlns:p14="http://schemas.microsoft.com/office/powerpoint/2010/main" val="1705845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6616"/>
            <a:ext cx="8229600" cy="1828801"/>
          </a:xfrm>
        </p:spPr>
        <p:txBody>
          <a:bodyPr/>
          <a:lstStyle/>
          <a:p>
            <a:pPr marL="0" indent="0" algn="ctr">
              <a:buNone/>
            </a:pPr>
            <a:r>
              <a:rPr lang="en-US" dirty="0"/>
              <a:t>IAFSS Measurement and Computation of Fire </a:t>
            </a:r>
            <a:r>
              <a:rPr lang="en-US" dirty="0" err="1"/>
              <a:t>Phenomenona</a:t>
            </a:r>
            <a:r>
              <a:rPr lang="en-US" dirty="0"/>
              <a:t> (</a:t>
            </a:r>
            <a:r>
              <a:rPr lang="en-US" dirty="0" err="1"/>
              <a:t>MaCFP</a:t>
            </a:r>
            <a:r>
              <a:rPr lang="en-US" dirty="0"/>
              <a:t>)—Condensed Phase Workshop</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50</a:t>
            </a:fld>
            <a:endParaRPr lang="en-US"/>
          </a:p>
        </p:txBody>
      </p:sp>
      <p:pic>
        <p:nvPicPr>
          <p:cNvPr id="7" name="Picture 6">
            <a:extLst>
              <a:ext uri="{FF2B5EF4-FFF2-40B4-BE49-F238E27FC236}">
                <a16:creationId xmlns:a16="http://schemas.microsoft.com/office/drawing/2014/main" id="{4B0BCE75-B5C0-4FA0-82BE-7B2C0E7FD065}"/>
              </a:ext>
            </a:extLst>
          </p:cNvPr>
          <p:cNvPicPr/>
          <p:nvPr/>
        </p:nvPicPr>
        <p:blipFill>
          <a:blip r:embed="rId2">
            <a:clrChange>
              <a:clrFrom>
                <a:srgbClr val="FFFEFF"/>
              </a:clrFrom>
              <a:clrTo>
                <a:srgbClr val="FFFEFF">
                  <a:alpha val="0"/>
                </a:srgbClr>
              </a:clrTo>
            </a:clrChange>
          </a:blip>
          <a:stretch>
            <a:fillRect/>
          </a:stretch>
        </p:blipFill>
        <p:spPr>
          <a:xfrm>
            <a:off x="2410460" y="2126722"/>
            <a:ext cx="4333240" cy="2218690"/>
          </a:xfrm>
          <a:prstGeom prst="rect">
            <a:avLst/>
          </a:prstGeom>
        </p:spPr>
      </p:pic>
      <p:sp>
        <p:nvSpPr>
          <p:cNvPr id="9" name="Content Placeholder 2"/>
          <p:cNvSpPr txBox="1">
            <a:spLocks/>
          </p:cNvSpPr>
          <p:nvPr/>
        </p:nvSpPr>
        <p:spPr>
          <a:xfrm>
            <a:off x="457200" y="4527549"/>
            <a:ext cx="8229600" cy="18288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April 26, 2020</a:t>
            </a:r>
          </a:p>
          <a:p>
            <a:pPr marL="0" indent="0" algn="ctr">
              <a:buFont typeface="Arial"/>
              <a:buNone/>
            </a:pPr>
            <a:r>
              <a:rPr lang="en-US" dirty="0"/>
              <a:t>Waterloo, Canada</a:t>
            </a:r>
          </a:p>
          <a:p>
            <a:pPr marL="0" indent="0" algn="ctr">
              <a:buFont typeface="Arial"/>
              <a:buNone/>
            </a:pPr>
            <a:r>
              <a:rPr lang="en-US" dirty="0">
                <a:solidFill>
                  <a:schemeClr val="tx1">
                    <a:lumMod val="50000"/>
                    <a:lumOff val="50000"/>
                  </a:schemeClr>
                </a:solidFill>
              </a:rPr>
              <a:t>https://</a:t>
            </a:r>
            <a:r>
              <a:rPr lang="en-US" dirty="0" err="1">
                <a:solidFill>
                  <a:schemeClr val="tx1">
                    <a:lumMod val="50000"/>
                    <a:lumOff val="50000"/>
                  </a:schemeClr>
                </a:solidFill>
              </a:rPr>
              <a:t>iafss.org</a:t>
            </a:r>
            <a:r>
              <a:rPr lang="en-US" dirty="0">
                <a:solidFill>
                  <a:schemeClr val="tx1">
                    <a:lumMod val="50000"/>
                    <a:lumOff val="50000"/>
                  </a:schemeClr>
                </a:solidFill>
              </a:rPr>
              <a:t>/</a:t>
            </a:r>
            <a:r>
              <a:rPr lang="en-US" dirty="0" err="1">
                <a:solidFill>
                  <a:schemeClr val="tx1">
                    <a:lumMod val="50000"/>
                    <a:lumOff val="50000"/>
                  </a:schemeClr>
                </a:solidFill>
              </a:rPr>
              <a:t>macfp</a:t>
            </a:r>
            <a:r>
              <a:rPr lang="en-US" dirty="0">
                <a:solidFill>
                  <a:schemeClr val="tx1">
                    <a:lumMod val="50000"/>
                    <a:lumOff val="50000"/>
                  </a:schemeClr>
                </a:solidFill>
              </a:rPr>
              <a:t>/</a:t>
            </a:r>
          </a:p>
        </p:txBody>
      </p:sp>
    </p:spTree>
    <p:extLst>
      <p:ext uri="{BB962C8B-B14F-4D97-AF65-F5344CB8AC3E}">
        <p14:creationId xmlns:p14="http://schemas.microsoft.com/office/powerpoint/2010/main" val="999643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55166"/>
            <a:ext cx="8229600" cy="889001"/>
          </a:xfrm>
          <a:ln w="25400">
            <a:solidFill>
              <a:schemeClr val="tx2"/>
            </a:solidFill>
          </a:ln>
        </p:spPr>
        <p:txBody>
          <a:bodyPr>
            <a:noAutofit/>
          </a:bodyPr>
          <a:lstStyle/>
          <a:p>
            <a:pPr marL="0" indent="0">
              <a:buNone/>
            </a:pPr>
            <a:r>
              <a:rPr lang="en-US" sz="2500" dirty="0"/>
              <a:t>The quality of any </a:t>
            </a:r>
            <a:r>
              <a:rPr lang="en-US" sz="2500" b="1" dirty="0"/>
              <a:t>parameter estimation </a:t>
            </a:r>
            <a:r>
              <a:rPr lang="en-US" sz="2500" dirty="0"/>
              <a:t>algorithm is ultimately determined in </a:t>
            </a:r>
            <a:r>
              <a:rPr lang="en-US" sz="2500" b="1" dirty="0">
                <a:solidFill>
                  <a:srgbClr val="000000"/>
                </a:solidFill>
              </a:rPr>
              <a:t>model validation</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51</a:t>
            </a:fld>
            <a:endParaRPr lang="en-US"/>
          </a:p>
        </p:txBody>
      </p:sp>
      <p:pic>
        <p:nvPicPr>
          <p:cNvPr id="20" name="Picture 19">
            <a:extLst>
              <a:ext uri="{FF2B5EF4-FFF2-40B4-BE49-F238E27FC236}">
                <a16:creationId xmlns:a16="http://schemas.microsoft.com/office/drawing/2014/main" id="{E2344E86-112C-443E-9BF3-00C3404BDC04}"/>
              </a:ext>
            </a:extLst>
          </p:cNvPr>
          <p:cNvPicPr>
            <a:picLocks noChangeAspect="1"/>
          </p:cNvPicPr>
          <p:nvPr/>
        </p:nvPicPr>
        <p:blipFill>
          <a:blip r:embed="rId2"/>
          <a:stretch>
            <a:fillRect/>
          </a:stretch>
        </p:blipFill>
        <p:spPr>
          <a:xfrm>
            <a:off x="0" y="0"/>
            <a:ext cx="9144000" cy="5253843"/>
          </a:xfrm>
          <a:prstGeom prst="rect">
            <a:avLst/>
          </a:prstGeom>
        </p:spPr>
      </p:pic>
      <p:sp>
        <p:nvSpPr>
          <p:cNvPr id="21" name="Rectangle 20">
            <a:extLst>
              <a:ext uri="{FF2B5EF4-FFF2-40B4-BE49-F238E27FC236}">
                <a16:creationId xmlns:a16="http://schemas.microsoft.com/office/drawing/2014/main" id="{53F6D730-0134-4542-89E5-771E819E0F16}"/>
              </a:ext>
            </a:extLst>
          </p:cNvPr>
          <p:cNvSpPr/>
          <p:nvPr/>
        </p:nvSpPr>
        <p:spPr>
          <a:xfrm>
            <a:off x="0" y="-1"/>
            <a:ext cx="4949072" cy="5253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6D3089-DE93-47DA-9D63-5059E12B96E0}"/>
              </a:ext>
            </a:extLst>
          </p:cNvPr>
          <p:cNvSpPr/>
          <p:nvPr/>
        </p:nvSpPr>
        <p:spPr>
          <a:xfrm>
            <a:off x="6985262" y="-75414"/>
            <a:ext cx="2158738" cy="43269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FAD684-9996-4177-83B4-3B25E24FE117}"/>
              </a:ext>
            </a:extLst>
          </p:cNvPr>
          <p:cNvSpPr/>
          <p:nvPr/>
        </p:nvSpPr>
        <p:spPr>
          <a:xfrm>
            <a:off x="4887798" y="-1"/>
            <a:ext cx="2158738" cy="178166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E195D68-6DAC-4FA2-A876-B56B428D4A6F}"/>
              </a:ext>
            </a:extLst>
          </p:cNvPr>
          <p:cNvSpPr/>
          <p:nvPr/>
        </p:nvSpPr>
        <p:spPr>
          <a:xfrm>
            <a:off x="4978924" y="3733014"/>
            <a:ext cx="2158738" cy="13433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7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materials?</a:t>
            </a:r>
          </a:p>
        </p:txBody>
      </p:sp>
      <p:sp>
        <p:nvSpPr>
          <p:cNvPr id="3" name="Content Placeholder 2"/>
          <p:cNvSpPr>
            <a:spLocks noGrp="1"/>
          </p:cNvSpPr>
          <p:nvPr>
            <p:ph idx="1"/>
          </p:nvPr>
        </p:nvSpPr>
        <p:spPr>
          <a:xfrm>
            <a:off x="457200" y="1600201"/>
            <a:ext cx="8229600" cy="3448050"/>
          </a:xfrm>
        </p:spPr>
        <p:txBody>
          <a:bodyPr>
            <a:normAutofit fontScale="92500" lnSpcReduction="20000"/>
          </a:bodyPr>
          <a:lstStyle/>
          <a:p>
            <a:r>
              <a:rPr lang="en-US" dirty="0"/>
              <a:t>NFIRS categorizes </a:t>
            </a:r>
            <a:r>
              <a:rPr lang="en-US" b="1" dirty="0">
                <a:solidFill>
                  <a:schemeClr val="tx2"/>
                </a:solidFill>
              </a:rPr>
              <a:t>38 distinct “types”</a:t>
            </a:r>
            <a:r>
              <a:rPr lang="en-US" dirty="0">
                <a:solidFill>
                  <a:schemeClr val="tx2"/>
                </a:solidFill>
              </a:rPr>
              <a:t> </a:t>
            </a:r>
            <a:r>
              <a:rPr lang="en-US" dirty="0"/>
              <a:t>of solid materials “First Ignited” </a:t>
            </a:r>
          </a:p>
          <a:p>
            <a:r>
              <a:rPr lang="en-US" dirty="0"/>
              <a:t>These “types” are extremely broad categories such as “Plastic”, “Rubber”, and “Plywood” </a:t>
            </a:r>
          </a:p>
          <a:p>
            <a:r>
              <a:rPr lang="en-US" dirty="0"/>
              <a:t>For example, Lyon and </a:t>
            </a:r>
            <a:r>
              <a:rPr lang="en-US" dirty="0" err="1"/>
              <a:t>Janssens</a:t>
            </a:r>
            <a:r>
              <a:rPr lang="en-US" dirty="0"/>
              <a:t> (2005) contains data on </a:t>
            </a:r>
            <a:r>
              <a:rPr lang="en-US" b="1" dirty="0">
                <a:solidFill>
                  <a:srgbClr val="1F497D"/>
                </a:solidFill>
              </a:rPr>
              <a:t>50 common plastics</a:t>
            </a:r>
          </a:p>
          <a:p>
            <a:r>
              <a:rPr lang="en-US" dirty="0"/>
              <a:t>Additional diversity due to processing variability, additives, blends, ageing, etc.</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endParaRPr lang="en-US" dirty="0"/>
          </a:p>
        </p:txBody>
      </p:sp>
      <p:sp>
        <p:nvSpPr>
          <p:cNvPr id="6" name="Slide Number Placeholder 5"/>
          <p:cNvSpPr>
            <a:spLocks noGrp="1"/>
          </p:cNvSpPr>
          <p:nvPr>
            <p:ph type="sldNum" sz="quarter" idx="12"/>
          </p:nvPr>
        </p:nvSpPr>
        <p:spPr/>
        <p:txBody>
          <a:bodyPr/>
          <a:lstStyle/>
          <a:p>
            <a:fld id="{8CBF2206-979A-F34E-A86F-7D7BA145F70F}" type="slidenum">
              <a:rPr lang="en-US" smtClean="0"/>
              <a:t>6</a:t>
            </a:fld>
            <a:endParaRPr lang="en-US"/>
          </a:p>
        </p:txBody>
      </p:sp>
      <p:sp>
        <p:nvSpPr>
          <p:cNvPr id="7" name="TextBox 6"/>
          <p:cNvSpPr txBox="1"/>
          <p:nvPr/>
        </p:nvSpPr>
        <p:spPr>
          <a:xfrm>
            <a:off x="457200" y="5048251"/>
            <a:ext cx="8229599" cy="923330"/>
          </a:xfrm>
          <a:prstGeom prst="rect">
            <a:avLst/>
          </a:prstGeom>
          <a:noFill/>
          <a:ln w="25400">
            <a:solidFill>
              <a:schemeClr val="tx2"/>
            </a:solidFill>
          </a:ln>
        </p:spPr>
        <p:txBody>
          <a:bodyPr wrap="square" rtlCol="0">
            <a:spAutoFit/>
          </a:bodyPr>
          <a:lstStyle/>
          <a:p>
            <a:r>
              <a:rPr lang="en-US" sz="2700" b="1" dirty="0">
                <a:latin typeface="Helvetica Neue"/>
                <a:cs typeface="Helvetica Neue"/>
              </a:rPr>
              <a:t>On the order of 10</a:t>
            </a:r>
            <a:r>
              <a:rPr lang="en-US" sz="2700" b="1" baseline="30000" dirty="0">
                <a:latin typeface="Helvetica Neue"/>
                <a:cs typeface="Helvetica Neue"/>
              </a:rPr>
              <a:t>3</a:t>
            </a:r>
            <a:r>
              <a:rPr lang="en-US" sz="2700" b="1" dirty="0">
                <a:latin typeface="Helvetica Neue"/>
                <a:cs typeface="Helvetica Neue"/>
              </a:rPr>
              <a:t> distinct materials relevant to fire growth predictions</a:t>
            </a:r>
          </a:p>
        </p:txBody>
      </p:sp>
    </p:spTree>
    <p:extLst>
      <p:ext uri="{BB962C8B-B14F-4D97-AF65-F5344CB8AC3E}">
        <p14:creationId xmlns:p14="http://schemas.microsoft.com/office/powerpoint/2010/main" val="2137572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7</a:t>
            </a:fld>
            <a:endParaRPr lang="en-US"/>
          </a:p>
        </p:txBody>
      </p:sp>
      <p:sp>
        <p:nvSpPr>
          <p:cNvPr id="12" name="TextBox 11"/>
          <p:cNvSpPr txBox="1"/>
          <p:nvPr/>
        </p:nvSpPr>
        <p:spPr>
          <a:xfrm>
            <a:off x="457200" y="1951247"/>
            <a:ext cx="8229601" cy="830997"/>
          </a:xfrm>
          <a:prstGeom prst="rect">
            <a:avLst/>
          </a:prstGeom>
          <a:noFill/>
          <a:ln w="25400">
            <a:solidFill>
              <a:schemeClr val="tx2"/>
            </a:solidFill>
          </a:ln>
        </p:spPr>
        <p:txBody>
          <a:bodyPr wrap="square" rtlCol="0">
            <a:spAutoFit/>
          </a:bodyPr>
          <a:lstStyle/>
          <a:p>
            <a:r>
              <a:rPr lang="en-US" sz="2400" dirty="0">
                <a:latin typeface="Helvetica Neue"/>
                <a:cs typeface="Helvetica Neue"/>
              </a:rPr>
              <a:t>(10</a:t>
            </a:r>
            <a:r>
              <a:rPr lang="en-US" sz="2400" baseline="30000" dirty="0">
                <a:latin typeface="Helvetica Neue"/>
                <a:cs typeface="Helvetica Neue"/>
              </a:rPr>
              <a:t>1</a:t>
            </a:r>
            <a:r>
              <a:rPr lang="en-US" sz="2400" dirty="0">
                <a:latin typeface="Helvetica Neue"/>
                <a:cs typeface="Helvetica Neue"/>
              </a:rPr>
              <a:t> Parameters) × (10</a:t>
            </a:r>
            <a:r>
              <a:rPr lang="en-US" sz="2400" baseline="30000" dirty="0">
                <a:latin typeface="Helvetica Neue"/>
                <a:cs typeface="Helvetica Neue"/>
              </a:rPr>
              <a:t>3</a:t>
            </a:r>
            <a:r>
              <a:rPr lang="en-US" sz="2400" dirty="0">
                <a:latin typeface="Helvetica Neue"/>
                <a:cs typeface="Helvetica Neue"/>
              </a:rPr>
              <a:t> Materials) </a:t>
            </a:r>
          </a:p>
          <a:p>
            <a:r>
              <a:rPr lang="en-US" sz="2400" dirty="0">
                <a:latin typeface="Helvetica Neue"/>
                <a:cs typeface="Helvetica Neue"/>
              </a:rPr>
              <a:t>	= </a:t>
            </a:r>
            <a:r>
              <a:rPr lang="en-US" sz="2400" b="1" dirty="0">
                <a:latin typeface="Helvetica Neue"/>
                <a:cs typeface="Helvetica Neue"/>
              </a:rPr>
              <a:t>10</a:t>
            </a:r>
            <a:r>
              <a:rPr lang="en-US" sz="2400" b="1" baseline="30000" dirty="0">
                <a:latin typeface="Helvetica Neue"/>
                <a:cs typeface="Helvetica Neue"/>
              </a:rPr>
              <a:t>4</a:t>
            </a:r>
            <a:r>
              <a:rPr lang="en-US" sz="2400" b="1" dirty="0">
                <a:latin typeface="Helvetica Neue"/>
                <a:cs typeface="Helvetica Neue"/>
              </a:rPr>
              <a:t> Properties for reliable fire growth predictions</a:t>
            </a:r>
          </a:p>
        </p:txBody>
      </p:sp>
      <p:sp>
        <p:nvSpPr>
          <p:cNvPr id="16" name="Right Arrow 15"/>
          <p:cNvSpPr/>
          <p:nvPr/>
        </p:nvSpPr>
        <p:spPr>
          <a:xfrm rot="5400000">
            <a:off x="4259751" y="2993138"/>
            <a:ext cx="639317" cy="43391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7201" y="3638230"/>
            <a:ext cx="8229601" cy="461665"/>
          </a:xfrm>
          <a:prstGeom prst="rect">
            <a:avLst/>
          </a:prstGeom>
          <a:noFill/>
          <a:ln w="25400">
            <a:solidFill>
              <a:schemeClr val="tx2"/>
            </a:solidFill>
          </a:ln>
        </p:spPr>
        <p:txBody>
          <a:bodyPr wrap="square" rtlCol="0">
            <a:spAutoFit/>
          </a:bodyPr>
          <a:lstStyle/>
          <a:p>
            <a:pPr algn="ctr"/>
            <a:r>
              <a:rPr lang="en-US" sz="2400" dirty="0">
                <a:latin typeface="Helvetica Neue"/>
                <a:cs typeface="Helvetica Neue"/>
              </a:rPr>
              <a:t>A </a:t>
            </a:r>
            <a:r>
              <a:rPr lang="en-US" sz="2400" b="1" dirty="0">
                <a:latin typeface="Helvetica Neue"/>
                <a:cs typeface="Helvetica Neue"/>
              </a:rPr>
              <a:t>Material Property Database </a:t>
            </a:r>
            <a:r>
              <a:rPr lang="en-US" sz="2400" dirty="0">
                <a:latin typeface="Helvetica Neue"/>
                <a:cs typeface="Helvetica Neue"/>
              </a:rPr>
              <a:t>is needed</a:t>
            </a:r>
            <a:endParaRPr lang="en-US" sz="2400" b="1" dirty="0">
              <a:latin typeface="Helvetica Neue"/>
              <a:cs typeface="Helvetica Neue"/>
            </a:endParaRPr>
          </a:p>
        </p:txBody>
      </p:sp>
    </p:spTree>
    <p:extLst>
      <p:ext uri="{BB962C8B-B14F-4D97-AF65-F5344CB8AC3E}">
        <p14:creationId xmlns:p14="http://schemas.microsoft.com/office/powerpoint/2010/main" val="4010015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Property Database</a:t>
            </a:r>
          </a:p>
        </p:txBody>
      </p:sp>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endParaRPr lang="en-US" dirty="0"/>
          </a:p>
        </p:txBody>
      </p:sp>
      <p:sp>
        <p:nvSpPr>
          <p:cNvPr id="6" name="Slide Number Placeholder 5"/>
          <p:cNvSpPr>
            <a:spLocks noGrp="1"/>
          </p:cNvSpPr>
          <p:nvPr>
            <p:ph type="sldNum" sz="quarter" idx="12"/>
          </p:nvPr>
        </p:nvSpPr>
        <p:spPr/>
        <p:txBody>
          <a:bodyPr/>
          <a:lstStyle/>
          <a:p>
            <a:fld id="{8CBF2206-979A-F34E-A86F-7D7BA145F70F}" type="slidenum">
              <a:rPr lang="en-US" smtClean="0"/>
              <a:t>8</a:t>
            </a:fld>
            <a:endParaRPr lang="en-US"/>
          </a:p>
        </p:txBody>
      </p:sp>
      <p:sp>
        <p:nvSpPr>
          <p:cNvPr id="7" name="Content Placeholder 2"/>
          <p:cNvSpPr txBox="1">
            <a:spLocks/>
          </p:cNvSpPr>
          <p:nvPr/>
        </p:nvSpPr>
        <p:spPr>
          <a:xfrm>
            <a:off x="4275667" y="1763756"/>
            <a:ext cx="4411133" cy="43624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Being developed at NIST</a:t>
            </a:r>
          </a:p>
          <a:p>
            <a:r>
              <a:rPr lang="en-US" sz="2800" dirty="0"/>
              <a:t>Adopting “Hierarchical” approach</a:t>
            </a:r>
          </a:p>
          <a:p>
            <a:r>
              <a:rPr lang="en-US" sz="2800" dirty="0"/>
              <a:t>Critical components</a:t>
            </a:r>
          </a:p>
          <a:p>
            <a:pPr marL="971550" lvl="1" indent="-514350">
              <a:buFont typeface="+mj-lt"/>
              <a:buAutoNum type="arabicPeriod"/>
            </a:pPr>
            <a:r>
              <a:rPr lang="en-US" dirty="0"/>
              <a:t>Standard formatting</a:t>
            </a:r>
          </a:p>
          <a:p>
            <a:pPr marL="971550" lvl="1" indent="-514350">
              <a:buFont typeface="+mj-lt"/>
              <a:buAutoNum type="arabicPeriod"/>
            </a:pPr>
            <a:r>
              <a:rPr lang="en-US" dirty="0"/>
              <a:t>Standard metadata</a:t>
            </a:r>
          </a:p>
          <a:p>
            <a:pPr marL="971550" lvl="1" indent="-514350">
              <a:buFont typeface="+mj-lt"/>
              <a:buAutoNum type="arabicPeriod"/>
            </a:pPr>
            <a:r>
              <a:rPr lang="en-US" b="1" dirty="0">
                <a:solidFill>
                  <a:srgbClr val="1F497D"/>
                </a:solidFill>
              </a:rPr>
              <a:t>Analysis tools</a:t>
            </a:r>
          </a:p>
          <a:p>
            <a:endParaRPr lang="en-US" sz="2800" dirty="0"/>
          </a:p>
        </p:txBody>
      </p:sp>
      <p:pic>
        <p:nvPicPr>
          <p:cNvPr id="8" name="Picture 7"/>
          <p:cNvPicPr>
            <a:picLocks noChangeAspect="1"/>
          </p:cNvPicPr>
          <p:nvPr/>
        </p:nvPicPr>
        <p:blipFill>
          <a:blip r:embed="rId2"/>
          <a:stretch>
            <a:fillRect/>
          </a:stretch>
        </p:blipFill>
        <p:spPr>
          <a:xfrm>
            <a:off x="457200" y="1763756"/>
            <a:ext cx="3818467" cy="4362408"/>
          </a:xfrm>
          <a:prstGeom prst="rect">
            <a:avLst/>
          </a:prstGeom>
        </p:spPr>
      </p:pic>
    </p:spTree>
    <p:extLst>
      <p:ext uri="{BB962C8B-B14F-4D97-AF65-F5344CB8AC3E}">
        <p14:creationId xmlns:p14="http://schemas.microsoft.com/office/powerpoint/2010/main" val="1535726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October 29, 2019</a:t>
            </a:r>
          </a:p>
        </p:txBody>
      </p:sp>
      <p:sp>
        <p:nvSpPr>
          <p:cNvPr id="5" name="Footer Placeholder 4"/>
          <p:cNvSpPr>
            <a:spLocks noGrp="1"/>
          </p:cNvSpPr>
          <p:nvPr>
            <p:ph type="ftr" sz="quarter" idx="11"/>
          </p:nvPr>
        </p:nvSpPr>
        <p:spPr/>
        <p:txBody>
          <a:bodyPr/>
          <a:lstStyle/>
          <a:p>
            <a:r>
              <a:rPr lang="en-US"/>
              <a:t>Automated Characterization</a:t>
            </a:r>
          </a:p>
        </p:txBody>
      </p:sp>
      <p:sp>
        <p:nvSpPr>
          <p:cNvPr id="6" name="Slide Number Placeholder 5"/>
          <p:cNvSpPr>
            <a:spLocks noGrp="1"/>
          </p:cNvSpPr>
          <p:nvPr>
            <p:ph type="sldNum" sz="quarter" idx="12"/>
          </p:nvPr>
        </p:nvSpPr>
        <p:spPr/>
        <p:txBody>
          <a:bodyPr/>
          <a:lstStyle/>
          <a:p>
            <a:fld id="{8CBF2206-979A-F34E-A86F-7D7BA145F70F}" type="slidenum">
              <a:rPr lang="en-US" smtClean="0"/>
              <a:t>9</a:t>
            </a:fld>
            <a:endParaRPr lang="en-US"/>
          </a:p>
        </p:txBody>
      </p:sp>
      <p:pic>
        <p:nvPicPr>
          <p:cNvPr id="8" name="Picture 7" descr="FPA-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89" y="776821"/>
            <a:ext cx="1696428" cy="1449916"/>
          </a:xfrm>
          <a:prstGeom prst="rect">
            <a:avLst/>
          </a:prstGeom>
        </p:spPr>
      </p:pic>
      <p:sp>
        <p:nvSpPr>
          <p:cNvPr id="11" name="Right Arrow 10"/>
          <p:cNvSpPr/>
          <p:nvPr/>
        </p:nvSpPr>
        <p:spPr>
          <a:xfrm>
            <a:off x="2428875" y="1373721"/>
            <a:ext cx="654050" cy="433916"/>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57200" y="586321"/>
            <a:ext cx="5321300" cy="1778000"/>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descr="http://img.directindustry.com/images_di/photo-g/simultaneous-thermal-analyzer-tga-dsc-39926-3655513.jpg"/>
          <p:cNvPicPr>
            <a:picLocks noChangeAspect="1" noChangeArrowheads="1"/>
          </p:cNvPicPr>
          <p:nvPr/>
        </p:nvPicPr>
        <p:blipFill>
          <a:blip r:embed="rId3" cstate="print"/>
          <a:srcRect/>
          <a:stretch>
            <a:fillRect/>
          </a:stretch>
        </p:blipFill>
        <p:spPr bwMode="auto">
          <a:xfrm>
            <a:off x="698744" y="3146912"/>
            <a:ext cx="915214" cy="915214"/>
          </a:xfrm>
          <a:prstGeom prst="rect">
            <a:avLst/>
          </a:prstGeom>
          <a:noFill/>
        </p:spPr>
      </p:pic>
      <p:sp>
        <p:nvSpPr>
          <p:cNvPr id="14" name="Right Arrow 13"/>
          <p:cNvSpPr/>
          <p:nvPr/>
        </p:nvSpPr>
        <p:spPr>
          <a:xfrm>
            <a:off x="1674281" y="3497663"/>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a:srcRect l="22478" r="22879"/>
          <a:stretch/>
        </p:blipFill>
        <p:spPr>
          <a:xfrm>
            <a:off x="772685" y="4695746"/>
            <a:ext cx="915214" cy="1225646"/>
          </a:xfrm>
          <a:prstGeom prst="rect">
            <a:avLst/>
          </a:prstGeom>
        </p:spPr>
      </p:pic>
      <p:sp>
        <p:nvSpPr>
          <p:cNvPr id="17" name="TextBox 16"/>
          <p:cNvSpPr txBox="1"/>
          <p:nvPr/>
        </p:nvSpPr>
        <p:spPr>
          <a:xfrm>
            <a:off x="457200" y="216989"/>
            <a:ext cx="2317750" cy="369332"/>
          </a:xfrm>
          <a:prstGeom prst="rect">
            <a:avLst/>
          </a:prstGeom>
          <a:noFill/>
        </p:spPr>
        <p:txBody>
          <a:bodyPr wrap="square" rtlCol="0">
            <a:spAutoFit/>
          </a:bodyPr>
          <a:lstStyle/>
          <a:p>
            <a:r>
              <a:rPr lang="en-US" b="1" dirty="0">
                <a:solidFill>
                  <a:srgbClr val="9BBB59"/>
                </a:solidFill>
                <a:latin typeface="Helvetica Neue"/>
                <a:cs typeface="Helvetica Neue"/>
              </a:rPr>
              <a:t>Global Approach</a:t>
            </a:r>
          </a:p>
        </p:txBody>
      </p:sp>
      <p:sp>
        <p:nvSpPr>
          <p:cNvPr id="18" name="Rounded Rectangle 17"/>
          <p:cNvSpPr/>
          <p:nvPr/>
        </p:nvSpPr>
        <p:spPr>
          <a:xfrm>
            <a:off x="457200" y="2892670"/>
            <a:ext cx="5321300" cy="3463679"/>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57199" y="2523338"/>
            <a:ext cx="2625725" cy="369332"/>
          </a:xfrm>
          <a:prstGeom prst="rect">
            <a:avLst/>
          </a:prstGeom>
          <a:noFill/>
        </p:spPr>
        <p:txBody>
          <a:bodyPr wrap="square" rtlCol="0">
            <a:spAutoFit/>
          </a:bodyPr>
          <a:lstStyle/>
          <a:p>
            <a:r>
              <a:rPr lang="en-US" b="1" dirty="0">
                <a:solidFill>
                  <a:schemeClr val="tx2"/>
                </a:solidFill>
                <a:latin typeface="Helvetica Neue"/>
                <a:cs typeface="Helvetica Neue"/>
              </a:rPr>
              <a:t>Hierarchical Approach</a:t>
            </a:r>
          </a:p>
        </p:txBody>
      </p:sp>
      <p:pic>
        <p:nvPicPr>
          <p:cNvPr id="20" name="Picture 19" descr="color_red_A_i,_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950" y="1443568"/>
            <a:ext cx="2324100" cy="266700"/>
          </a:xfrm>
          <a:prstGeom prst="rect">
            <a:avLst/>
          </a:prstGeom>
        </p:spPr>
      </p:pic>
      <p:pic>
        <p:nvPicPr>
          <p:cNvPr id="26" name="Picture 2" descr="http://img.directindustry.com/images_di/photo-g/simultaneous-thermal-analyzer-tga-dsc-39926-3655513.jpg"/>
          <p:cNvPicPr>
            <a:picLocks noChangeAspect="1" noChangeArrowheads="1"/>
          </p:cNvPicPr>
          <p:nvPr/>
        </p:nvPicPr>
        <p:blipFill>
          <a:blip r:embed="rId3" cstate="print"/>
          <a:srcRect/>
          <a:stretch>
            <a:fillRect/>
          </a:stretch>
        </p:blipFill>
        <p:spPr bwMode="auto">
          <a:xfrm>
            <a:off x="3104086" y="4248071"/>
            <a:ext cx="915214" cy="915214"/>
          </a:xfrm>
          <a:prstGeom prst="rect">
            <a:avLst/>
          </a:prstGeom>
          <a:noFill/>
        </p:spPr>
      </p:pic>
      <p:pic>
        <p:nvPicPr>
          <p:cNvPr id="29" name="Picture 28" descr="color_red_A_i,_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763" y="3539064"/>
            <a:ext cx="1130300" cy="266700"/>
          </a:xfrm>
          <a:prstGeom prst="rect">
            <a:avLst/>
          </a:prstGeom>
        </p:spPr>
      </p:pic>
      <p:sp>
        <p:nvSpPr>
          <p:cNvPr id="30" name="Right Arrow 29"/>
          <p:cNvSpPr/>
          <p:nvPr/>
        </p:nvSpPr>
        <p:spPr>
          <a:xfrm>
            <a:off x="1840299" y="5132246"/>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4008717" y="4603181"/>
            <a:ext cx="505882" cy="33561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736596" y="3129735"/>
            <a:ext cx="2829983" cy="1018930"/>
          </a:xfrm>
          <a:prstGeom prst="roundRect">
            <a:avLst/>
          </a:pr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3134779" y="4246603"/>
            <a:ext cx="2419356" cy="948431"/>
          </a:xfrm>
          <a:prstGeom prst="roundRect">
            <a:avLst/>
          </a:pr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color_red_c_i,_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5129" y="4618413"/>
            <a:ext cx="723900" cy="241300"/>
          </a:xfrm>
          <a:prstGeom prst="rect">
            <a:avLst/>
          </a:prstGeom>
        </p:spPr>
      </p:pic>
      <p:pic>
        <p:nvPicPr>
          <p:cNvPr id="35" name="Picture 34" descr="color_red_k_i.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338" y="5180383"/>
            <a:ext cx="190500" cy="228600"/>
          </a:xfrm>
          <a:prstGeom prst="rect">
            <a:avLst/>
          </a:prstGeom>
        </p:spPr>
      </p:pic>
      <p:sp>
        <p:nvSpPr>
          <p:cNvPr id="36" name="Rounded Rectangle 35"/>
          <p:cNvSpPr/>
          <p:nvPr/>
        </p:nvSpPr>
        <p:spPr>
          <a:xfrm>
            <a:off x="698744" y="4545746"/>
            <a:ext cx="2127002" cy="1613750"/>
          </a:xfrm>
          <a:prstGeom prst="roundRect">
            <a:avLst/>
          </a:pr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parallel_pmma_fd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2469" y="906973"/>
            <a:ext cx="1097280" cy="5006340"/>
          </a:xfrm>
          <a:prstGeom prst="rect">
            <a:avLst/>
          </a:prstGeom>
        </p:spPr>
      </p:pic>
      <p:sp>
        <p:nvSpPr>
          <p:cNvPr id="38" name="Rounded Rectangle 37"/>
          <p:cNvSpPr/>
          <p:nvPr/>
        </p:nvSpPr>
        <p:spPr>
          <a:xfrm>
            <a:off x="6902450" y="906973"/>
            <a:ext cx="1426633" cy="5136274"/>
          </a:xfrm>
          <a:prstGeom prst="roundRect">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902450" y="537641"/>
            <a:ext cx="1426633" cy="369332"/>
          </a:xfrm>
          <a:prstGeom prst="rect">
            <a:avLst/>
          </a:prstGeom>
          <a:noFill/>
        </p:spPr>
        <p:txBody>
          <a:bodyPr wrap="square" rtlCol="0">
            <a:spAutoFit/>
          </a:bodyPr>
          <a:lstStyle/>
          <a:p>
            <a:r>
              <a:rPr lang="en-US" b="1" dirty="0">
                <a:solidFill>
                  <a:schemeClr val="accent2"/>
                </a:solidFill>
                <a:latin typeface="Helvetica Neue"/>
                <a:cs typeface="Helvetica Neue"/>
              </a:rPr>
              <a:t>Fire Model</a:t>
            </a:r>
          </a:p>
        </p:txBody>
      </p:sp>
      <p:sp>
        <p:nvSpPr>
          <p:cNvPr id="40" name="Right Arrow 39"/>
          <p:cNvSpPr/>
          <p:nvPr/>
        </p:nvSpPr>
        <p:spPr>
          <a:xfrm>
            <a:off x="5899149" y="1373721"/>
            <a:ext cx="853017" cy="433916"/>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a:off x="5899149" y="4311569"/>
            <a:ext cx="853017" cy="43391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Elbow Connector 2"/>
          <p:cNvCxnSpPr>
            <a:stCxn id="32" idx="3"/>
            <a:endCxn id="33" idx="0"/>
          </p:cNvCxnSpPr>
          <p:nvPr/>
        </p:nvCxnSpPr>
        <p:spPr>
          <a:xfrm>
            <a:off x="3566579" y="3639200"/>
            <a:ext cx="777878" cy="607403"/>
          </a:xfrm>
          <a:prstGeom prst="bentConnector2">
            <a:avLst/>
          </a:prstGeom>
          <a:ln>
            <a:solidFill>
              <a:schemeClr val="tx2"/>
            </a:solidFill>
            <a:prstDash val="soli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32" idx="2"/>
            <a:endCxn id="36" idx="0"/>
          </p:cNvCxnSpPr>
          <p:nvPr/>
        </p:nvCxnSpPr>
        <p:spPr>
          <a:xfrm rot="5400000">
            <a:off x="1758377" y="4152534"/>
            <a:ext cx="397081" cy="389343"/>
          </a:xfrm>
          <a:prstGeom prst="bentConnector3">
            <a:avLst>
              <a:gd name="adj1" fmla="val 50000"/>
            </a:avLst>
          </a:prstGeom>
          <a:ln>
            <a:solidFill>
              <a:schemeClr val="tx2"/>
            </a:solidFill>
            <a:prstDash val="soli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33" idx="2"/>
            <a:endCxn id="36" idx="3"/>
          </p:cNvCxnSpPr>
          <p:nvPr/>
        </p:nvCxnSpPr>
        <p:spPr>
          <a:xfrm rot="5400000">
            <a:off x="3506309" y="4514472"/>
            <a:ext cx="157587" cy="1518711"/>
          </a:xfrm>
          <a:prstGeom prst="bentConnector2">
            <a:avLst/>
          </a:prstGeom>
          <a:ln>
            <a:solidFill>
              <a:schemeClr val="tx2"/>
            </a:solidFill>
            <a:prstDash val="solid"/>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948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22945</TotalTime>
  <Words>3012</Words>
  <Application>Microsoft Office PowerPoint</Application>
  <PresentationFormat>On-screen Show (4:3)</PresentationFormat>
  <Paragraphs>584</Paragraphs>
  <Slides>51</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Bell MT</vt:lpstr>
      <vt:lpstr>Calibri</vt:lpstr>
      <vt:lpstr>Cambria</vt:lpstr>
      <vt:lpstr>Cambria Math</vt:lpstr>
      <vt:lpstr>Helvetica Neue</vt:lpstr>
      <vt:lpstr>Levenim MT</vt:lpstr>
      <vt:lpstr>Times New Roman</vt:lpstr>
      <vt:lpstr>Wingdings</vt:lpstr>
      <vt:lpstr>Office Theme</vt:lpstr>
      <vt:lpstr>Automated Material Characterization for Fire Modeling</vt:lpstr>
      <vt:lpstr>Predicting Fire Growth</vt:lpstr>
      <vt:lpstr>Condensed Phase Challenges</vt:lpstr>
      <vt:lpstr>Condensed Phase Challenges</vt:lpstr>
      <vt:lpstr>How Many Parameters?</vt:lpstr>
      <vt:lpstr>How many materials?</vt:lpstr>
      <vt:lpstr>PowerPoint Presentation</vt:lpstr>
      <vt:lpstr>Material Property Database</vt:lpstr>
      <vt:lpstr>PowerPoint Presentation</vt:lpstr>
      <vt:lpstr>Model Parameterization: Framework</vt:lpstr>
      <vt:lpstr>Model Parameterization</vt:lpstr>
      <vt:lpstr>Analysis of TGA Data</vt:lpstr>
      <vt:lpstr>Method Requirements</vt:lpstr>
      <vt:lpstr>How to be Consistent</vt:lpstr>
      <vt:lpstr>PowerPoint Presentation</vt:lpstr>
      <vt:lpstr>Pyrolysis Model:  Independent Unimolecular Reactions</vt:lpstr>
      <vt:lpstr>PowerPoint Presentation</vt:lpstr>
      <vt:lpstr>Estimating Parameters</vt:lpstr>
      <vt:lpstr>Some Details</vt:lpstr>
      <vt:lpstr>Verification</vt:lpstr>
      <vt:lpstr>Single Reaction Verification</vt:lpstr>
      <vt:lpstr>Single Reaction Verification</vt:lpstr>
      <vt:lpstr>Two Reactions Verification</vt:lpstr>
      <vt:lpstr>Validation</vt:lpstr>
      <vt:lpstr>Validation:  Nylon 6,6</vt:lpstr>
      <vt:lpstr>Validation:  Polyurethane Foam</vt:lpstr>
      <vt:lpstr>Validation:  PVC</vt:lpstr>
      <vt:lpstr>Validation:  Lodgepole Pine Leaves</vt:lpstr>
      <vt:lpstr>Validation:  Douglas Fir Leaves</vt:lpstr>
      <vt:lpstr>Analysis of MCC Data</vt:lpstr>
      <vt:lpstr>PowerPoint Presentation</vt:lpstr>
      <vt:lpstr>PowerPoint Presentation</vt:lpstr>
      <vt:lpstr>Verification</vt:lpstr>
      <vt:lpstr>MCC: Single Reaction Verification</vt:lpstr>
      <vt:lpstr>MCC: Single Reaction Verification</vt:lpstr>
      <vt:lpstr>MCC: Two Reactions Verification</vt:lpstr>
      <vt:lpstr>MCC: Two Reactions Verification</vt:lpstr>
      <vt:lpstr>MCC:  Vegetative Fuels Validation</vt:lpstr>
      <vt:lpstr>MCC: Vegetative Fuel Heats of Combustion</vt:lpstr>
      <vt:lpstr>Summary</vt:lpstr>
      <vt:lpstr>Model Parameterization: Framework</vt:lpstr>
      <vt:lpstr>Extras…</vt:lpstr>
      <vt:lpstr>Nondimensional Form</vt:lpstr>
      <vt:lpstr>Approximate Solution</vt:lpstr>
      <vt:lpstr>PowerPoint Presentation</vt:lpstr>
      <vt:lpstr>Gasification Apparatus</vt:lpstr>
      <vt:lpstr>Flame Spread Apparatus</vt:lpstr>
      <vt:lpstr>Parallel Panel Apparatus</vt:lpstr>
      <vt:lpstr>Full Scale Fire Behavior Parallel Panel Apparatus</vt:lpstr>
      <vt:lpstr>PowerPoint Presentation</vt:lpstr>
      <vt:lpstr>PowerPoint Presentation</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Fitting of Thermogravimetric Analysis Data</dc:title>
  <dc:creator>Morgan Bruns</dc:creator>
  <cp:lastModifiedBy>Michael Donio</cp:lastModifiedBy>
  <cp:revision>111</cp:revision>
  <dcterms:created xsi:type="dcterms:W3CDTF">2019-06-17T19:30:32Z</dcterms:created>
  <dcterms:modified xsi:type="dcterms:W3CDTF">2019-10-29T16:57:39Z</dcterms:modified>
</cp:coreProperties>
</file>