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80" r:id="rId2"/>
    <p:sldId id="282" r:id="rId3"/>
    <p:sldId id="299" r:id="rId4"/>
    <p:sldId id="281" r:id="rId5"/>
    <p:sldId id="283" r:id="rId6"/>
    <p:sldId id="284" r:id="rId7"/>
    <p:sldId id="290" r:id="rId8"/>
    <p:sldId id="291" r:id="rId9"/>
    <p:sldId id="292" r:id="rId10"/>
    <p:sldId id="293" r:id="rId11"/>
    <p:sldId id="301" r:id="rId12"/>
    <p:sldId id="302" r:id="rId13"/>
    <p:sldId id="303" r:id="rId14"/>
    <p:sldId id="304" r:id="rId15"/>
    <p:sldId id="286" r:id="rId16"/>
    <p:sldId id="295" r:id="rId17"/>
    <p:sldId id="296" r:id="rId18"/>
    <p:sldId id="300" r:id="rId19"/>
    <p:sldId id="289" r:id="rId20"/>
    <p:sldId id="298" r:id="rId21"/>
    <p:sldId id="305" r:id="rId22"/>
    <p:sldId id="306" r:id="rId23"/>
    <p:sldId id="307" r:id="rId24"/>
    <p:sldId id="308" r:id="rId25"/>
    <p:sldId id="309" r:id="rId26"/>
    <p:sldId id="285" r:id="rId27"/>
    <p:sldId id="297" r:id="rId28"/>
    <p:sldId id="294" r:id="rId29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1"/>
    <p:restoredTop sz="94695"/>
  </p:normalViewPr>
  <p:slideViewPr>
    <p:cSldViewPr snapToGrid="0" snapToObjects="1">
      <p:cViewPr varScale="1">
        <p:scale>
          <a:sx n="191" d="100"/>
          <a:sy n="191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image" Target="../media/image10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AEC1E-6736-144F-B624-C7D86BA10E8D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FB8DB-2AE4-A140-948C-8ADB0FBA8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57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12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800"/>
              </a:spcAft>
              <a:buFontTx/>
              <a:buChar char="-"/>
            </a:pPr>
            <a:r>
              <a:rPr lang="en-US" sz="1200" dirty="0">
                <a:solidFill>
                  <a:prstClr val="black"/>
                </a:solidFill>
              </a:rPr>
              <a:t>Simply assign same unknown number to small and large cell.</a:t>
            </a: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sz="1200" dirty="0">
                <a:solidFill>
                  <a:prstClr val="black"/>
                </a:solidFill>
              </a:rPr>
              <a:t>Volume and flux terms will add for said unknown, cancelling out in shared faces.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79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7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60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Shunn</a:t>
            </a:r>
            <a:r>
              <a:rPr lang="en-US" dirty="0"/>
              <a:t>, analytical solutions prescribed for mass fraction, density, velocity and pressure.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80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19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57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08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0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37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93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21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54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52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some assumptions here: </a:t>
            </a:r>
          </a:p>
          <a:p>
            <a:pPr marL="171450" indent="-171450">
              <a:buFontTx/>
              <a:buChar char="-"/>
            </a:pPr>
            <a:r>
              <a:rPr lang="en-US" dirty="0"/>
              <a:t>equilibrium boundary layer model (good for channels) on each instantaneous component of velocity.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LES </a:t>
            </a:r>
            <a:r>
              <a:rPr lang="en-US" dirty="0" err="1"/>
              <a:t>tauw</a:t>
            </a:r>
            <a:r>
              <a:rPr lang="en-US" dirty="0"/>
              <a:t> and other </a:t>
            </a:r>
            <a:r>
              <a:rPr lang="en-US" dirty="0" err="1"/>
              <a:t>taus</a:t>
            </a:r>
            <a:r>
              <a:rPr lang="en-US" dirty="0"/>
              <a:t> depend on turbulent viscosity. Treatment depends on the LES model. See tech ref guide sec 4.4/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</a:t>
            </a:r>
            <a:r>
              <a:rPr lang="en-US" dirty="0" err="1"/>
              <a:t>Tau_N</a:t>
            </a:r>
            <a:r>
              <a:rPr lang="en-US" dirty="0"/>
              <a:t> we compute du/</a:t>
            </a:r>
            <a:r>
              <a:rPr lang="en-US" dirty="0" err="1"/>
              <a:t>dy</a:t>
            </a:r>
            <a:r>
              <a:rPr lang="en-US" dirty="0"/>
              <a:t> in usual manner.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Ue</a:t>
            </a:r>
            <a:r>
              <a:rPr lang="en-US" dirty="0"/>
              <a:t> subject to CFL and viscous constraints.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78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78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note the previous steps can be gathered in four general tasks: interpolation, wall function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estimation of wall stress, integration in local coordinate system,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recomputation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ˆ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+1 on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 cut-face (inertial reference frame).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83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46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14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79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Regulation lacks sufficient understanding on how hot gases are transported along these.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09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1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 5cm below ceiling and spaced 0.5m apart.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26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86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9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55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44AE-0AD7-6C4A-92A8-D03FA58445D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3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9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3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3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7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9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9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8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4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2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07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77454-97ED-8B4D-B11E-79445D6018D1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6F54E-A645-2F4B-A82A-C5C5DDAF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0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18" Type="http://schemas.openxmlformats.org/officeDocument/2006/relationships/image" Target="../media/image34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8.emf"/><Relationship Id="rId1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27.emf"/><Relationship Id="rId5" Type="http://schemas.openxmlformats.org/officeDocument/2006/relationships/image" Target="../media/image2.jpg"/><Relationship Id="rId15" Type="http://schemas.openxmlformats.org/officeDocument/2006/relationships/image" Target="../media/image31.emf"/><Relationship Id="rId10" Type="http://schemas.openxmlformats.org/officeDocument/2006/relationships/image" Target="../media/image26.png"/><Relationship Id="rId4" Type="http://schemas.openxmlformats.org/officeDocument/2006/relationships/image" Target="../media/image1.emf"/><Relationship Id="rId9" Type="http://schemas.openxmlformats.org/officeDocument/2006/relationships/image" Target="../media/image25.png"/><Relationship Id="rId1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8.emf"/><Relationship Id="rId5" Type="http://schemas.openxmlformats.org/officeDocument/2006/relationships/image" Target="../media/image3.png"/><Relationship Id="rId10" Type="http://schemas.openxmlformats.org/officeDocument/2006/relationships/image" Target="../media/image37.emf"/><Relationship Id="rId4" Type="http://schemas.openxmlformats.org/officeDocument/2006/relationships/image" Target="../media/image2.jpg"/><Relationship Id="rId9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18" Type="http://schemas.openxmlformats.org/officeDocument/2006/relationships/image" Target="../media/image53.emf"/><Relationship Id="rId3" Type="http://schemas.openxmlformats.org/officeDocument/2006/relationships/image" Target="../media/image1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17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emf"/><Relationship Id="rId20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3.png"/><Relationship Id="rId15" Type="http://schemas.openxmlformats.org/officeDocument/2006/relationships/image" Target="../media/image50.emf"/><Relationship Id="rId10" Type="http://schemas.openxmlformats.org/officeDocument/2006/relationships/image" Target="../media/image45.emf"/><Relationship Id="rId19" Type="http://schemas.openxmlformats.org/officeDocument/2006/relationships/image" Target="../media/image54.emf"/><Relationship Id="rId4" Type="http://schemas.openxmlformats.org/officeDocument/2006/relationships/image" Target="../media/image2.jpg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em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3.png"/><Relationship Id="rId10" Type="http://schemas.openxmlformats.org/officeDocument/2006/relationships/image" Target="../media/image60.gif"/><Relationship Id="rId4" Type="http://schemas.openxmlformats.org/officeDocument/2006/relationships/image" Target="../media/image2.jp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73.emf"/><Relationship Id="rId3" Type="http://schemas.openxmlformats.org/officeDocument/2006/relationships/image" Target="../media/image1.emf"/><Relationship Id="rId7" Type="http://schemas.openxmlformats.org/officeDocument/2006/relationships/image" Target="../media/image68.emf"/><Relationship Id="rId12" Type="http://schemas.openxmlformats.org/officeDocument/2006/relationships/image" Target="../media/image7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emf"/><Relationship Id="rId5" Type="http://schemas.openxmlformats.org/officeDocument/2006/relationships/image" Target="../media/image3.png"/><Relationship Id="rId10" Type="http://schemas.openxmlformats.org/officeDocument/2006/relationships/image" Target="../media/image70.emf"/><Relationship Id="rId4" Type="http://schemas.openxmlformats.org/officeDocument/2006/relationships/image" Target="../media/image2.jpg"/><Relationship Id="rId9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80.emf"/><Relationship Id="rId18" Type="http://schemas.openxmlformats.org/officeDocument/2006/relationships/image" Target="../media/image85.emf"/><Relationship Id="rId3" Type="http://schemas.openxmlformats.org/officeDocument/2006/relationships/image" Target="../media/image1.emf"/><Relationship Id="rId21" Type="http://schemas.openxmlformats.org/officeDocument/2006/relationships/image" Target="../media/image88.emf"/><Relationship Id="rId7" Type="http://schemas.openxmlformats.org/officeDocument/2006/relationships/image" Target="../media/image74.emf"/><Relationship Id="rId12" Type="http://schemas.openxmlformats.org/officeDocument/2006/relationships/image" Target="../media/image79.emf"/><Relationship Id="rId17" Type="http://schemas.openxmlformats.org/officeDocument/2006/relationships/image" Target="../media/image84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emf"/><Relationship Id="rId20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78.emf"/><Relationship Id="rId5" Type="http://schemas.openxmlformats.org/officeDocument/2006/relationships/image" Target="../media/image3.png"/><Relationship Id="rId15" Type="http://schemas.openxmlformats.org/officeDocument/2006/relationships/image" Target="../media/image82.emf"/><Relationship Id="rId10" Type="http://schemas.openxmlformats.org/officeDocument/2006/relationships/image" Target="../media/image77.emf"/><Relationship Id="rId19" Type="http://schemas.openxmlformats.org/officeDocument/2006/relationships/image" Target="../media/image86.emf"/><Relationship Id="rId4" Type="http://schemas.openxmlformats.org/officeDocument/2006/relationships/image" Target="../media/image2.jpg"/><Relationship Id="rId9" Type="http://schemas.openxmlformats.org/officeDocument/2006/relationships/image" Target="../media/image76.emf"/><Relationship Id="rId14" Type="http://schemas.openxmlformats.org/officeDocument/2006/relationships/image" Target="../media/image81.emf"/><Relationship Id="rId22" Type="http://schemas.openxmlformats.org/officeDocument/2006/relationships/image" Target="../media/image8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image" Target="../media/image82.emf"/><Relationship Id="rId18" Type="http://schemas.openxmlformats.org/officeDocument/2006/relationships/image" Target="../media/image87.emf"/><Relationship Id="rId26" Type="http://schemas.openxmlformats.org/officeDocument/2006/relationships/image" Target="../media/image98.emf"/><Relationship Id="rId3" Type="http://schemas.openxmlformats.org/officeDocument/2006/relationships/image" Target="../media/image1.emf"/><Relationship Id="rId21" Type="http://schemas.openxmlformats.org/officeDocument/2006/relationships/image" Target="../media/image93.emf"/><Relationship Id="rId7" Type="http://schemas.openxmlformats.org/officeDocument/2006/relationships/image" Target="../media/image91.emf"/><Relationship Id="rId12" Type="http://schemas.openxmlformats.org/officeDocument/2006/relationships/image" Target="../media/image81.emf"/><Relationship Id="rId17" Type="http://schemas.openxmlformats.org/officeDocument/2006/relationships/image" Target="../media/image86.emf"/><Relationship Id="rId25" Type="http://schemas.openxmlformats.org/officeDocument/2006/relationships/image" Target="../media/image97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5.emf"/><Relationship Id="rId20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80.emf"/><Relationship Id="rId24" Type="http://schemas.openxmlformats.org/officeDocument/2006/relationships/image" Target="../media/image96.emf"/><Relationship Id="rId5" Type="http://schemas.openxmlformats.org/officeDocument/2006/relationships/image" Target="../media/image3.png"/><Relationship Id="rId15" Type="http://schemas.openxmlformats.org/officeDocument/2006/relationships/image" Target="../media/image84.emf"/><Relationship Id="rId23" Type="http://schemas.openxmlformats.org/officeDocument/2006/relationships/image" Target="../media/image95.emf"/><Relationship Id="rId10" Type="http://schemas.openxmlformats.org/officeDocument/2006/relationships/image" Target="../media/image79.emf"/><Relationship Id="rId19" Type="http://schemas.openxmlformats.org/officeDocument/2006/relationships/image" Target="../media/image88.emf"/><Relationship Id="rId4" Type="http://schemas.openxmlformats.org/officeDocument/2006/relationships/image" Target="../media/image2.jpg"/><Relationship Id="rId9" Type="http://schemas.openxmlformats.org/officeDocument/2006/relationships/image" Target="../media/image78.emf"/><Relationship Id="rId14" Type="http://schemas.openxmlformats.org/officeDocument/2006/relationships/image" Target="../media/image83.emf"/><Relationship Id="rId22" Type="http://schemas.openxmlformats.org/officeDocument/2006/relationships/image" Target="../media/image94.emf"/><Relationship Id="rId27" Type="http://schemas.openxmlformats.org/officeDocument/2006/relationships/image" Target="../media/image99.emf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emf"/><Relationship Id="rId18" Type="http://schemas.openxmlformats.org/officeDocument/2006/relationships/oleObject" Target="../embeddings/oleObject2.bin"/><Relationship Id="rId26" Type="http://schemas.openxmlformats.org/officeDocument/2006/relationships/image" Target="../media/image198.png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100.emf"/><Relationship Id="rId34" Type="http://schemas.openxmlformats.org/officeDocument/2006/relationships/image" Target="../media/image120.emf"/><Relationship Id="rId7" Type="http://schemas.openxmlformats.org/officeDocument/2006/relationships/image" Target="../media/image102.emf"/><Relationship Id="rId12" Type="http://schemas.openxmlformats.org/officeDocument/2006/relationships/image" Target="../media/image107.emf"/><Relationship Id="rId17" Type="http://schemas.openxmlformats.org/officeDocument/2006/relationships/image" Target="../media/image112.emf"/><Relationship Id="rId25" Type="http://schemas.openxmlformats.org/officeDocument/2006/relationships/image" Target="../media/image101.emf"/><Relationship Id="rId33" Type="http://schemas.openxmlformats.org/officeDocument/2006/relationships/image" Target="../media/image119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1.emf"/><Relationship Id="rId20" Type="http://schemas.openxmlformats.org/officeDocument/2006/relationships/oleObject" Target="../embeddings/oleObject2.bin"/><Relationship Id="rId29" Type="http://schemas.openxmlformats.org/officeDocument/2006/relationships/image" Target="../media/image115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106.emf"/><Relationship Id="rId24" Type="http://schemas.openxmlformats.org/officeDocument/2006/relationships/oleObject" Target="../embeddings/oleObject3.bin"/><Relationship Id="rId32" Type="http://schemas.openxmlformats.org/officeDocument/2006/relationships/image" Target="../media/image118.emf"/><Relationship Id="rId5" Type="http://schemas.openxmlformats.org/officeDocument/2006/relationships/image" Target="../media/image2.jpg"/><Relationship Id="rId15" Type="http://schemas.openxmlformats.org/officeDocument/2006/relationships/image" Target="../media/image110.emf"/><Relationship Id="rId23" Type="http://schemas.openxmlformats.org/officeDocument/2006/relationships/image" Target="../media/image101.emf"/><Relationship Id="rId28" Type="http://schemas.openxmlformats.org/officeDocument/2006/relationships/image" Target="../media/image114.emf"/><Relationship Id="rId36" Type="http://schemas.openxmlformats.org/officeDocument/2006/relationships/image" Target="../media/image122.emf"/><Relationship Id="rId10" Type="http://schemas.openxmlformats.org/officeDocument/2006/relationships/image" Target="../media/image105.emf"/><Relationship Id="rId19" Type="http://schemas.openxmlformats.org/officeDocument/2006/relationships/image" Target="../media/image100.emf"/><Relationship Id="rId31" Type="http://schemas.openxmlformats.org/officeDocument/2006/relationships/image" Target="../media/image117.emf"/><Relationship Id="rId4" Type="http://schemas.openxmlformats.org/officeDocument/2006/relationships/image" Target="../media/image1.emf"/><Relationship Id="rId9" Type="http://schemas.openxmlformats.org/officeDocument/2006/relationships/image" Target="../media/image104.emf"/><Relationship Id="rId14" Type="http://schemas.openxmlformats.org/officeDocument/2006/relationships/image" Target="../media/image109.emf"/><Relationship Id="rId22" Type="http://schemas.openxmlformats.org/officeDocument/2006/relationships/oleObject" Target="../embeddings/oleObject3.bin"/><Relationship Id="rId27" Type="http://schemas.openxmlformats.org/officeDocument/2006/relationships/image" Target="../media/image113.emf"/><Relationship Id="rId30" Type="http://schemas.openxmlformats.org/officeDocument/2006/relationships/image" Target="../media/image116.emf"/><Relationship Id="rId35" Type="http://schemas.openxmlformats.org/officeDocument/2006/relationships/image" Target="../media/image121.emf"/><Relationship Id="rId8" Type="http://schemas.openxmlformats.org/officeDocument/2006/relationships/image" Target="../media/image10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image" Target="../media/image118.emf"/><Relationship Id="rId18" Type="http://schemas.openxmlformats.org/officeDocument/2006/relationships/image" Target="../media/image89.emf"/><Relationship Id="rId26" Type="http://schemas.openxmlformats.org/officeDocument/2006/relationships/image" Target="../media/image131.emf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126.emf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17.emf"/><Relationship Id="rId17" Type="http://schemas.openxmlformats.org/officeDocument/2006/relationships/image" Target="../media/image123.emf"/><Relationship Id="rId25" Type="http://schemas.openxmlformats.org/officeDocument/2006/relationships/image" Target="../media/image130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1.emf"/><Relationship Id="rId20" Type="http://schemas.openxmlformats.org/officeDocument/2006/relationships/image" Target="../media/image125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11" Type="http://schemas.openxmlformats.org/officeDocument/2006/relationships/image" Target="../media/image116.emf"/><Relationship Id="rId24" Type="http://schemas.openxmlformats.org/officeDocument/2006/relationships/image" Target="../media/image129.emf"/><Relationship Id="rId5" Type="http://schemas.openxmlformats.org/officeDocument/2006/relationships/image" Target="../media/image2.jpg"/><Relationship Id="rId15" Type="http://schemas.openxmlformats.org/officeDocument/2006/relationships/image" Target="../media/image120.emf"/><Relationship Id="rId23" Type="http://schemas.openxmlformats.org/officeDocument/2006/relationships/image" Target="../media/image128.emf"/><Relationship Id="rId10" Type="http://schemas.openxmlformats.org/officeDocument/2006/relationships/image" Target="../media/image115.emf"/><Relationship Id="rId19" Type="http://schemas.openxmlformats.org/officeDocument/2006/relationships/image" Target="../media/image124.emf"/><Relationship Id="rId4" Type="http://schemas.openxmlformats.org/officeDocument/2006/relationships/image" Target="../media/image1.emf"/><Relationship Id="rId9" Type="http://schemas.openxmlformats.org/officeDocument/2006/relationships/image" Target="../media/image113.emf"/><Relationship Id="rId14" Type="http://schemas.openxmlformats.org/officeDocument/2006/relationships/image" Target="../media/image119.emf"/><Relationship Id="rId22" Type="http://schemas.openxmlformats.org/officeDocument/2006/relationships/image" Target="../media/image1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emf"/><Relationship Id="rId3" Type="http://schemas.openxmlformats.org/officeDocument/2006/relationships/image" Target="../media/image1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3.png"/><Relationship Id="rId15" Type="http://schemas.openxmlformats.org/officeDocument/2006/relationships/image" Target="../media/image22.emf"/><Relationship Id="rId10" Type="http://schemas.openxmlformats.org/officeDocument/2006/relationships/image" Target="../media/image17.emf"/><Relationship Id="rId4" Type="http://schemas.openxmlformats.org/officeDocument/2006/relationships/image" Target="../media/image2.jpg"/><Relationship Id="rId9" Type="http://schemas.openxmlformats.org/officeDocument/2006/relationships/image" Target="../media/image16.emf"/><Relationship Id="rId1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054810"/>
            <a:ext cx="9017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Assessment of FDS unstructured geometry capability on FAA Boeing 747 cargo compartment fire tests</a:t>
            </a:r>
            <a:endParaRPr lang="en-US" sz="2000" dirty="0"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598" y="4103856"/>
            <a:ext cx="8724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Marcos </a:t>
            </a:r>
            <a:r>
              <a:rPr lang="en-US" dirty="0" err="1"/>
              <a:t>Vanella</a:t>
            </a:r>
            <a:r>
              <a:rPr lang="en-US" baseline="30000" dirty="0" err="1"/>
              <a:t>a</a:t>
            </a:r>
            <a:r>
              <a:rPr lang="en-US" dirty="0"/>
              <a:t>, </a:t>
            </a:r>
            <a:r>
              <a:rPr lang="en-US" dirty="0" err="1"/>
              <a:t>Haiqing</a:t>
            </a:r>
            <a:r>
              <a:rPr lang="en-US" dirty="0"/>
              <a:t> </a:t>
            </a:r>
            <a:r>
              <a:rPr lang="en-US" dirty="0" err="1"/>
              <a:t>Guo</a:t>
            </a:r>
            <a:r>
              <a:rPr lang="en-US" baseline="30000" dirty="0" err="1"/>
              <a:t>b</a:t>
            </a:r>
            <a:r>
              <a:rPr lang="en-US" dirty="0"/>
              <a:t>, Richard </a:t>
            </a:r>
            <a:r>
              <a:rPr lang="en-US" dirty="0" err="1"/>
              <a:t>Lyon</a:t>
            </a:r>
            <a:r>
              <a:rPr lang="en-US" baseline="30000" dirty="0" err="1"/>
              <a:t>b</a:t>
            </a:r>
            <a:r>
              <a:rPr lang="en-US" dirty="0"/>
              <a:t> and Randall </a:t>
            </a:r>
            <a:r>
              <a:rPr lang="en-US" dirty="0" err="1"/>
              <a:t>McDermott</a:t>
            </a:r>
            <a:r>
              <a:rPr lang="en-US" baseline="30000" dirty="0" err="1"/>
              <a:t>a</a:t>
            </a:r>
            <a:endParaRPr lang="en-US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36105" y="6014580"/>
            <a:ext cx="78320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Ninth Triennial International Fire and Cabin Safety Research Conference. </a:t>
            </a:r>
          </a:p>
          <a:p>
            <a:pPr algn="ctr"/>
            <a:r>
              <a:rPr lang="en-US" dirty="0"/>
              <a:t>Resorts Casino-Hotel, Atlantic City, NJ. </a:t>
            </a:r>
            <a:r>
              <a:rPr lang="es-AR" dirty="0">
                <a:solidFill>
                  <a:prstClr val="black"/>
                </a:solidFill>
              </a:rPr>
              <a:t>October 28</a:t>
            </a:r>
            <a:r>
              <a:rPr lang="es-AR" baseline="30000" dirty="0">
                <a:solidFill>
                  <a:prstClr val="black"/>
                </a:solidFill>
              </a:rPr>
              <a:t>th</a:t>
            </a:r>
            <a:r>
              <a:rPr lang="es-AR" dirty="0">
                <a:solidFill>
                  <a:prstClr val="black"/>
                </a:solidFill>
              </a:rPr>
              <a:t>-31</a:t>
            </a:r>
            <a:r>
              <a:rPr lang="es-AR" baseline="30000" dirty="0">
                <a:solidFill>
                  <a:prstClr val="black"/>
                </a:solidFill>
              </a:rPr>
              <a:t>st</a:t>
            </a:r>
            <a:r>
              <a:rPr lang="es-AR" dirty="0">
                <a:solidFill>
                  <a:prstClr val="black"/>
                </a:solidFill>
              </a:rPr>
              <a:t>, 2019.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87627" y="4806002"/>
            <a:ext cx="86293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aseline="30000" dirty="0"/>
              <a:t>a </a:t>
            </a:r>
            <a:r>
              <a:rPr lang="en-US" sz="1600" dirty="0"/>
              <a:t>Fire Research Division, National Institute of Standards and Technology, Gaithersburg, MD</a:t>
            </a:r>
          </a:p>
          <a:p>
            <a:pPr algn="ctr"/>
            <a:r>
              <a:rPr lang="en-US" sz="1600" baseline="30000" dirty="0"/>
              <a:t>b </a:t>
            </a:r>
            <a:r>
              <a:rPr lang="en-US" sz="1600" dirty="0"/>
              <a:t>Federal Aviation Administration W. J. Hughes Technical Center, Atlantic City, NJ</a:t>
            </a:r>
          </a:p>
        </p:txBody>
      </p:sp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535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6C9071-EF7C-EB47-AB36-5F8496213F5E}"/>
              </a:ext>
            </a:extLst>
          </p:cNvPr>
          <p:cNvGrpSpPr/>
          <p:nvPr/>
        </p:nvGrpSpPr>
        <p:grpSpPr>
          <a:xfrm>
            <a:off x="359232" y="1019892"/>
            <a:ext cx="5930407" cy="338554"/>
            <a:chOff x="241792" y="3632282"/>
            <a:chExt cx="5930407" cy="338554"/>
          </a:xfrm>
        </p:grpSpPr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513A45B1-DC1F-E84D-82CA-FCC5597EE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792" y="3632282"/>
              <a:ext cx="593040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Aft>
                  <a:spcPts val="1600"/>
                </a:spcAft>
              </a:pPr>
              <a:r>
                <a:rPr lang="en-US" sz="1600" b="1" dirty="0"/>
                <a:t>Finite Volume method*: </a:t>
              </a:r>
              <a:r>
                <a:rPr lang="en-US" sz="1600" dirty="0"/>
                <a:t>Divide the domain on                           cells.   </a:t>
              </a: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026DBEFE-396A-3D4B-B568-1F28E11BE5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1777627"/>
                </p:ext>
              </p:extLst>
            </p:nvPr>
          </p:nvGraphicFramePr>
          <p:xfrm>
            <a:off x="4214021" y="3666096"/>
            <a:ext cx="1160544" cy="2814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6" name="Equation" r:id="rId7" imgW="889000" imgH="215900" progId="Equation.3">
                    <p:embed/>
                  </p:oleObj>
                </mc:Choice>
                <mc:Fallback>
                  <p:oleObj name="Equation" r:id="rId7" imgW="889000" imgH="215900" progId="Equation.3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214021" y="3666096"/>
                          <a:ext cx="1160544" cy="2814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9" descr="ccfvm2.png">
            <a:extLst>
              <a:ext uri="{FF2B5EF4-FFF2-40B4-BE49-F238E27FC236}">
                <a16:creationId xmlns:a16="http://schemas.microsoft.com/office/drawing/2014/main" id="{1905EF81-5325-B346-918C-917EA964A9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2535" r="3971" b="2379"/>
          <a:stretch/>
        </p:blipFill>
        <p:spPr>
          <a:xfrm>
            <a:off x="6394946" y="1457260"/>
            <a:ext cx="2704017" cy="2294500"/>
          </a:xfrm>
          <a:prstGeom prst="rect">
            <a:avLst/>
          </a:prstGeom>
        </p:spPr>
      </p:pic>
      <p:pic>
        <p:nvPicPr>
          <p:cNvPr id="11" name="Picture 10" descr="ccfvm_diffusion.png">
            <a:extLst>
              <a:ext uri="{FF2B5EF4-FFF2-40B4-BE49-F238E27FC236}">
                <a16:creationId xmlns:a16="http://schemas.microsoft.com/office/drawing/2014/main" id="{07A053B7-674C-5442-83B4-8E03D9E899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93" y="4339366"/>
            <a:ext cx="2834370" cy="2193317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94D4B71A-CE30-2C46-A00D-F869C1F2B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32" y="3467994"/>
            <a:ext cx="15828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US" sz="1600" b="1" dirty="0"/>
              <a:t>Advective Term: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D0648-6FC4-B143-8F0B-E8EE21D50E62}"/>
              </a:ext>
            </a:extLst>
          </p:cNvPr>
          <p:cNvSpPr txBox="1"/>
          <p:nvPr/>
        </p:nvSpPr>
        <p:spPr>
          <a:xfrm>
            <a:off x="402223" y="5552355"/>
            <a:ext cx="3813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A given cut face k=3 adds to the ii equation: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0ACD1F-9F42-A94C-9C8B-D528AD273266}"/>
              </a:ext>
            </a:extLst>
          </p:cNvPr>
          <p:cNvSpPr/>
          <p:nvPr/>
        </p:nvSpPr>
        <p:spPr>
          <a:xfrm>
            <a:off x="290628" y="6109534"/>
            <a:ext cx="8670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 J. </a:t>
            </a:r>
            <a:r>
              <a:rPr lang="en-US" sz="1100" dirty="0" err="1"/>
              <a:t>Ferziger</a:t>
            </a:r>
            <a:r>
              <a:rPr lang="en-US" sz="1100" dirty="0"/>
              <a:t>, M. </a:t>
            </a:r>
            <a:r>
              <a:rPr lang="en-US" sz="1100" dirty="0" err="1"/>
              <a:t>Peric</a:t>
            </a:r>
            <a:r>
              <a:rPr lang="en-US" sz="1100" dirty="0"/>
              <a:t>, “Computational Methods for Fluid Dynamics,” 3</a:t>
            </a:r>
            <a:r>
              <a:rPr lang="en-US" sz="1100" baseline="30000" dirty="0"/>
              <a:t>rd</a:t>
            </a:r>
            <a:r>
              <a:rPr lang="en-US" sz="1100" dirty="0"/>
              <a:t> Edition, Springer (2001).</a:t>
            </a:r>
          </a:p>
          <a:p>
            <a:r>
              <a:rPr lang="en-US" sz="1100" dirty="0"/>
              <a:t>   R. Leveque, “Finite Volume Methods for Hyperbolic Problems,” 1</a:t>
            </a:r>
            <a:r>
              <a:rPr lang="en-US" sz="1100" baseline="30000" dirty="0"/>
              <a:t>st</a:t>
            </a:r>
            <a:r>
              <a:rPr lang="en-US" sz="1100" dirty="0"/>
              <a:t> Edition, Cambridge (2002).</a:t>
            </a:r>
          </a:p>
          <a:p>
            <a:r>
              <a:rPr lang="en-US" sz="1100" dirty="0"/>
              <a:t>   R. </a:t>
            </a:r>
            <a:r>
              <a:rPr lang="en-US" sz="1100" dirty="0" err="1"/>
              <a:t>Eymard</a:t>
            </a:r>
            <a:r>
              <a:rPr lang="en-US" sz="1100" dirty="0"/>
              <a:t> et al., “Finite Volume Methods,” Handbook of Numerical Analysis, Vol. 7, (2002).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DA5C0A-B95F-3E49-8942-4BB3F98847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580" y="1463337"/>
            <a:ext cx="5828210" cy="471399"/>
          </a:xfrm>
          <a:prstGeom prst="rect">
            <a:avLst/>
          </a:prstGeom>
        </p:spPr>
      </p:pic>
      <p:sp>
        <p:nvSpPr>
          <p:cNvPr id="17" name="Text Box 14">
            <a:extLst>
              <a:ext uri="{FF2B5EF4-FFF2-40B4-BE49-F238E27FC236}">
                <a16:creationId xmlns:a16="http://schemas.microsoft.com/office/drawing/2014/main" id="{088905A9-BC0B-8546-8B98-6D19A96E7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33" y="2315863"/>
            <a:ext cx="15203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Time derivative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6C69290D-98A0-F840-A4E6-99102298E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33" y="2879830"/>
            <a:ext cx="15203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Reaction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868A0A-C621-AD44-B291-5D7BCA60BE7C}"/>
              </a:ext>
            </a:extLst>
          </p:cNvPr>
          <p:cNvSpPr txBox="1"/>
          <p:nvPr/>
        </p:nvSpPr>
        <p:spPr>
          <a:xfrm>
            <a:off x="1303614" y="4747786"/>
            <a:ext cx="2897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600" dirty="0"/>
              <a:t>Godunov.</a:t>
            </a:r>
          </a:p>
          <a:p>
            <a:pPr marL="285750" indent="-285750" algn="l">
              <a:buFontTx/>
              <a:buChar char="-"/>
            </a:pPr>
            <a:r>
              <a:rPr lang="en-US" sz="1600" dirty="0"/>
              <a:t>Central (linear interpolation).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AD0A99-9215-C94D-AF7E-C044FE9DAE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881" y="4822449"/>
            <a:ext cx="731920" cy="31033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8B86E2-E4DD-B545-9D91-C5F3B4B112F2}"/>
              </a:ext>
            </a:extLst>
          </p:cNvPr>
          <p:cNvCxnSpPr>
            <a:cxnSpLocks/>
          </p:cNvCxnSpPr>
          <p:nvPr/>
        </p:nvCxnSpPr>
        <p:spPr>
          <a:xfrm flipV="1">
            <a:off x="8407400" y="2695026"/>
            <a:ext cx="0" cy="4139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0D9A77C-0A38-2A45-88CA-A71EC98A6E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7400" y="2789213"/>
            <a:ext cx="192421" cy="142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EACD62-E0FD-8040-A13C-82DC718B36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5644" y="5513063"/>
            <a:ext cx="2152152" cy="3421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C520A6-E81A-6841-B7D7-78DEE75B70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4912" y="3463016"/>
            <a:ext cx="307538" cy="17299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070750-7CB9-844C-9868-CCB7A6018BD2}"/>
              </a:ext>
            </a:extLst>
          </p:cNvPr>
          <p:cNvCxnSpPr/>
          <p:nvPr/>
        </p:nvCxnSpPr>
        <p:spPr>
          <a:xfrm>
            <a:off x="8267700" y="3243784"/>
            <a:ext cx="0" cy="3470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4">
            <a:extLst>
              <a:ext uri="{FF2B5EF4-FFF2-40B4-BE49-F238E27FC236}">
                <a16:creationId xmlns:a16="http://schemas.microsoft.com/office/drawing/2014/main" id="{F1B05184-6774-E446-93A4-A2DF25DC0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13" y="3948028"/>
            <a:ext cx="5100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and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E337F1-B6A1-C94A-B8FA-813075C4FD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2195" y="2252598"/>
            <a:ext cx="4122659" cy="10870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13AA88A-EE94-994B-861A-4AB06D500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2222" y="3805991"/>
            <a:ext cx="5939809" cy="610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60895C4-4A1D-ED4B-9693-9B0E15529A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53147" y="3905584"/>
            <a:ext cx="2019967" cy="3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66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577DE7E-7366-9640-B662-86B1FE56C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60" y="885245"/>
            <a:ext cx="14600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US" sz="1600" b="1" dirty="0"/>
              <a:t>Diffusive Term:</a:t>
            </a:r>
          </a:p>
        </p:txBody>
      </p:sp>
      <p:pic>
        <p:nvPicPr>
          <p:cNvPr id="8" name="Picture 7" descr="ccfvm2.png">
            <a:extLst>
              <a:ext uri="{FF2B5EF4-FFF2-40B4-BE49-F238E27FC236}">
                <a16:creationId xmlns:a16="http://schemas.microsoft.com/office/drawing/2014/main" id="{D9511A1B-E2C5-CA41-AD2F-6EEEC5D18B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2535" r="3971" b="2379"/>
          <a:stretch/>
        </p:blipFill>
        <p:spPr>
          <a:xfrm>
            <a:off x="6318677" y="1819362"/>
            <a:ext cx="2659636" cy="2256840"/>
          </a:xfrm>
          <a:prstGeom prst="rect">
            <a:avLst/>
          </a:prstGeom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7EB180A9-EA5F-AB42-A15D-F6B5FA093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81" y="4189274"/>
            <a:ext cx="80504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>
              <a:spcAft>
                <a:spcPts val="1800"/>
              </a:spcAft>
              <a:buFontTx/>
              <a:buChar char="-"/>
            </a:pPr>
            <a:r>
              <a:rPr lang="en-US" sz="1600" dirty="0">
                <a:solidFill>
                  <a:prstClr val="black"/>
                </a:solidFill>
              </a:rPr>
              <a:t>In practice: Assemble source vectors running by face looping different face types. I.e. for Explicit Forward Euler: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CCCA4D-103E-7441-B0E6-F3F19A92A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74" y="1274002"/>
            <a:ext cx="6676733" cy="494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EBBF9D-AD55-C243-A845-D393E679F157}"/>
              </a:ext>
            </a:extLst>
          </p:cNvPr>
          <p:cNvSpPr txBox="1"/>
          <p:nvPr/>
        </p:nvSpPr>
        <p:spPr>
          <a:xfrm>
            <a:off x="289381" y="2630590"/>
            <a:ext cx="3813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A given cut face k=3 adds to the ii equation: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FDA874-B0E6-654B-A982-EB6F08462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012" y="3549407"/>
            <a:ext cx="307538" cy="17299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C0C18F-50CA-414B-95A1-698302AE7904}"/>
              </a:ext>
            </a:extLst>
          </p:cNvPr>
          <p:cNvCxnSpPr/>
          <p:nvPr/>
        </p:nvCxnSpPr>
        <p:spPr>
          <a:xfrm>
            <a:off x="8178800" y="3330175"/>
            <a:ext cx="0" cy="3470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34B8FA6-FCF7-6444-A0E8-546EA39190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059" y="1886813"/>
            <a:ext cx="5295900" cy="637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81DEDA-31E3-0A4B-B752-1B0A75365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7004" y="2992331"/>
            <a:ext cx="2659636" cy="5157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F2AB30-BF2F-CE46-A4E6-3DC7FBCBF9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99" y="4957490"/>
            <a:ext cx="7771802" cy="4606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F4CCB2-B77F-A34B-BAF0-CB0FDB8F5E54}"/>
              </a:ext>
            </a:extLst>
          </p:cNvPr>
          <p:cNvSpPr txBox="1"/>
          <p:nvPr/>
        </p:nvSpPr>
        <p:spPr>
          <a:xfrm>
            <a:off x="2394647" y="3664351"/>
            <a:ext cx="1273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Interpolation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F1620-B33A-694E-B6A0-7D44F90AA6B5}"/>
              </a:ext>
            </a:extLst>
          </p:cNvPr>
          <p:cNvSpPr txBox="1"/>
          <p:nvPr/>
        </p:nvSpPr>
        <p:spPr>
          <a:xfrm>
            <a:off x="3791094" y="3662171"/>
            <a:ext cx="228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Numerical differentiation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B0F92D-CD0C-0547-8C6E-938B825FC489}"/>
              </a:ext>
            </a:extLst>
          </p:cNvPr>
          <p:cNvCxnSpPr>
            <a:cxnSpLocks/>
          </p:cNvCxnSpPr>
          <p:nvPr/>
        </p:nvCxnSpPr>
        <p:spPr>
          <a:xfrm flipV="1">
            <a:off x="3289300" y="3505836"/>
            <a:ext cx="140709" cy="21656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649F6F-2ECC-C345-A1A2-B3084099E6C7}"/>
              </a:ext>
            </a:extLst>
          </p:cNvPr>
          <p:cNvCxnSpPr>
            <a:cxnSpLocks/>
          </p:cNvCxnSpPr>
          <p:nvPr/>
        </p:nvCxnSpPr>
        <p:spPr>
          <a:xfrm flipH="1" flipV="1">
            <a:off x="4483100" y="3532768"/>
            <a:ext cx="177800" cy="17299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4">
            <a:extLst>
              <a:ext uri="{FF2B5EF4-FFF2-40B4-BE49-F238E27FC236}">
                <a16:creationId xmlns:a16="http://schemas.microsoft.com/office/drawing/2014/main" id="{55283BDC-FFC2-B642-BFC7-140560C9A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80" y="5829066"/>
            <a:ext cx="8617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>
              <a:spcAft>
                <a:spcPts val="1800"/>
              </a:spcAft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</a:rPr>
              <a:t>Treatment of small cells: We merge small cells to large surrounding cells at the discrete equation level. </a:t>
            </a:r>
          </a:p>
        </p:txBody>
      </p:sp>
    </p:spTree>
    <p:extLst>
      <p:ext uri="{BB962C8B-B14F-4D97-AF65-F5344CB8AC3E}">
        <p14:creationId xmlns:p14="http://schemas.microsoft.com/office/powerpoint/2010/main" val="1851277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A85BDC35-FA05-834B-88C4-15B42E9F0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37" y="933746"/>
            <a:ext cx="8670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AR" sz="2200" dirty="0"/>
              <a:t>Energy equation. Thermodynamic divergence*.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719BC5-0593-9542-BC69-72138832894B}"/>
              </a:ext>
            </a:extLst>
          </p:cNvPr>
          <p:cNvSpPr/>
          <p:nvPr/>
        </p:nvSpPr>
        <p:spPr>
          <a:xfrm>
            <a:off x="584200" y="6301713"/>
            <a:ext cx="779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* R. J. McDermott, “A velocity divergence constraint for large-eddy simulation of Low Mach flows,” J. </a:t>
            </a:r>
            <a:r>
              <a:rPr lang="en-US" sz="1000" dirty="0" err="1"/>
              <a:t>Comput</a:t>
            </a:r>
            <a:r>
              <a:rPr lang="en-US" sz="1000" dirty="0"/>
              <a:t>. Phys. 274, pp. 413-431 (2014).</a:t>
            </a:r>
          </a:p>
          <a:p>
            <a:r>
              <a:rPr lang="en-US" sz="1000" dirty="0"/>
              <a:t>   Appendix B, FDS Technical Reference Guide, Vol 1. Mathematical Model. NIST Special Pub. 1018-1.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0B718BF9-5CF8-F047-99A8-C1AEE797D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37" y="1433997"/>
            <a:ext cx="68754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>
              <a:spcAft>
                <a:spcPts val="1800"/>
              </a:spcAft>
              <a:buFontTx/>
              <a:buChar char="-"/>
            </a:pPr>
            <a:r>
              <a:rPr lang="en-US" sz="1600" dirty="0">
                <a:solidFill>
                  <a:prstClr val="black"/>
                </a:solidFill>
              </a:rPr>
              <a:t>For cut-cell </a:t>
            </a:r>
            <a:r>
              <a:rPr lang="en-US" sz="1600" i="1" dirty="0">
                <a:solidFill>
                  <a:prstClr val="black"/>
                </a:solidFill>
              </a:rPr>
              <a:t>ii</a:t>
            </a:r>
            <a:r>
              <a:rPr lang="en-US" sz="1600" dirty="0">
                <a:solidFill>
                  <a:prstClr val="black"/>
                </a:solidFill>
              </a:rPr>
              <a:t>, discrete volume integral: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2C224E-A09B-EB45-9083-B960B18C2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075" y="1896643"/>
            <a:ext cx="7436795" cy="1912159"/>
          </a:xfrm>
          <a:prstGeom prst="rect">
            <a:avLst/>
          </a:prstGeom>
        </p:spPr>
      </p:pic>
      <p:sp>
        <p:nvSpPr>
          <p:cNvPr id="13" name="Text Box 21">
            <a:extLst>
              <a:ext uri="{FF2B5EF4-FFF2-40B4-BE49-F238E27FC236}">
                <a16:creationId xmlns:a16="http://schemas.microsoft.com/office/drawing/2014/main" id="{1CDA0450-B1E5-0B42-ADAB-09F273E6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26" y="4125368"/>
            <a:ext cx="8670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AR" sz="2200" dirty="0"/>
              <a:t>Energy-Momentum coupling. Low Mach.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43C11F-F931-5643-A8CA-69E65CB2F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120" y="4820898"/>
            <a:ext cx="2774318" cy="9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05B08846-F5E9-D746-A071-96556AB0F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5" y="820286"/>
            <a:ext cx="8670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AR" sz="2200" dirty="0"/>
              <a:t>Energy-Momentum coupling. Divergence equivalence.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170F4D-8D69-0443-A6C6-0040ED4216E8}"/>
              </a:ext>
            </a:extLst>
          </p:cNvPr>
          <p:cNvGrpSpPr/>
          <p:nvPr/>
        </p:nvGrpSpPr>
        <p:grpSpPr>
          <a:xfrm>
            <a:off x="287312" y="1413191"/>
            <a:ext cx="8542756" cy="5324535"/>
            <a:chOff x="147612" y="1092821"/>
            <a:chExt cx="8542756" cy="5324535"/>
          </a:xfrm>
        </p:grpSpPr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BD858B76-4D60-674B-A0AE-5DA771058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12" y="1092821"/>
              <a:ext cx="7942288" cy="5324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buFont typeface="Arial"/>
                <a:buChar char="•"/>
              </a:lvl1pPr>
            </a:lstStyle>
            <a:p>
              <a:pPr marL="0" indent="0">
                <a:spcAft>
                  <a:spcPts val="2400"/>
                </a:spcAft>
                <a:buNone/>
              </a:pPr>
              <a:r>
                <a:rPr lang="en-US" sz="1600" b="1" dirty="0">
                  <a:solidFill>
                    <a:prstClr val="black"/>
                  </a:solidFill>
                </a:rPr>
                <a:t>Our algorithmic choice: </a:t>
              </a:r>
            </a:p>
            <a:p>
              <a:pPr>
                <a:spcAft>
                  <a:spcPts val="2400"/>
                </a:spcAft>
                <a:buFontTx/>
                <a:buChar char="-"/>
              </a:pPr>
              <a:r>
                <a:rPr lang="en-US" sz="1600" dirty="0">
                  <a:solidFill>
                    <a:prstClr val="black"/>
                  </a:solidFill>
                </a:rPr>
                <a:t>Scalars in unstructured mesh:</a:t>
              </a:r>
            </a:p>
            <a:p>
              <a:pPr>
                <a:spcAft>
                  <a:spcPts val="2400"/>
                </a:spcAft>
                <a:buFontTx/>
                <a:buChar char="-"/>
              </a:pPr>
              <a:r>
                <a:rPr lang="en-US" sz="1600" dirty="0">
                  <a:solidFill>
                    <a:prstClr val="black"/>
                  </a:solidFill>
                </a:rPr>
                <a:t>Thermodynamic divergence in unstructured mesh:</a:t>
              </a:r>
            </a:p>
            <a:p>
              <a:pPr>
                <a:spcAft>
                  <a:spcPts val="2400"/>
                </a:spcAft>
                <a:buFontTx/>
                <a:buChar char="-"/>
              </a:pPr>
              <a:r>
                <a:rPr lang="en-US" sz="1600" dirty="0">
                  <a:solidFill>
                    <a:srgbClr val="FF0000"/>
                  </a:solidFill>
                </a:rPr>
                <a:t>Use divergence equivalence to push divergence to underlaying cartesian cells.</a:t>
              </a:r>
            </a:p>
            <a:p>
              <a:pPr>
                <a:spcAft>
                  <a:spcPts val="2400"/>
                </a:spcAft>
                <a:buFontTx/>
                <a:buChar char="-"/>
              </a:pPr>
              <a:endParaRPr lang="en-US" sz="1600" dirty="0">
                <a:solidFill>
                  <a:srgbClr val="FF0000"/>
                </a:solidFill>
              </a:endParaRPr>
            </a:p>
            <a:p>
              <a:pPr>
                <a:spcAft>
                  <a:spcPts val="2400"/>
                </a:spcAft>
                <a:buFontTx/>
                <a:buChar char="-"/>
              </a:pPr>
              <a:r>
                <a:rPr lang="en-US" sz="1600" dirty="0">
                  <a:solidFill>
                    <a:prstClr val="black"/>
                  </a:solidFill>
                </a:rPr>
                <a:t>Compute </a:t>
              </a:r>
              <a:r>
                <a:rPr lang="en-US" sz="1600" dirty="0">
                  <a:solidFill>
                    <a:srgbClr val="FF0000"/>
                  </a:solidFill>
                </a:rPr>
                <a:t>structured grid </a:t>
              </a:r>
              <a:r>
                <a:rPr lang="en-US" sz="1600" dirty="0">
                  <a:solidFill>
                    <a:prstClr val="black"/>
                  </a:solidFill>
                </a:rPr>
                <a:t>momentum RHS.</a:t>
              </a:r>
            </a:p>
            <a:p>
              <a:pPr>
                <a:spcAft>
                  <a:spcPts val="2400"/>
                </a:spcAft>
                <a:buFontTx/>
                <a:buChar char="-"/>
              </a:pPr>
              <a:r>
                <a:rPr lang="en-US" sz="1600" dirty="0">
                  <a:solidFill>
                    <a:srgbClr val="FF0000"/>
                  </a:solidFill>
                </a:rPr>
                <a:t>In SOLID and regular faces crossing boundary compute </a:t>
              </a:r>
              <a:r>
                <a:rPr lang="en-US" sz="1600" b="1" dirty="0">
                  <a:solidFill>
                    <a:srgbClr val="FF0000"/>
                  </a:solidFill>
                </a:rPr>
                <a:t>F</a:t>
              </a:r>
              <a:r>
                <a:rPr lang="en-US" sz="1600" dirty="0">
                  <a:solidFill>
                    <a:srgbClr val="FF0000"/>
                  </a:solidFill>
                </a:rPr>
                <a:t> from Wall modeled IBM.</a:t>
              </a:r>
            </a:p>
            <a:p>
              <a:pPr>
                <a:spcAft>
                  <a:spcPts val="2400"/>
                </a:spcAft>
                <a:buFontTx/>
                <a:buChar char="-"/>
              </a:pPr>
              <a:r>
                <a:rPr lang="en-US" sz="1600" dirty="0">
                  <a:solidFill>
                    <a:prstClr val="black"/>
                  </a:solidFill>
                </a:rPr>
                <a:t>Solve a </a:t>
              </a:r>
              <a:r>
                <a:rPr lang="en-US" sz="1600" dirty="0">
                  <a:solidFill>
                    <a:srgbClr val="FF0000"/>
                  </a:solidFill>
                </a:rPr>
                <a:t>structured grid </a:t>
              </a:r>
              <a:r>
                <a:rPr lang="en-US" sz="1600" dirty="0">
                  <a:solidFill>
                    <a:prstClr val="black"/>
                  </a:solidFill>
                </a:rPr>
                <a:t>Poisson equation for the head H.</a:t>
              </a:r>
            </a:p>
            <a:p>
              <a:pPr>
                <a:spcAft>
                  <a:spcPts val="2400"/>
                </a:spcAft>
                <a:buFontTx/>
                <a:buChar char="-"/>
              </a:pPr>
              <a:r>
                <a:rPr lang="en-US" sz="1600" dirty="0">
                  <a:solidFill>
                    <a:prstClr val="black"/>
                  </a:solidFill>
                </a:rPr>
                <a:t>Project velocities on </a:t>
              </a:r>
              <a:r>
                <a:rPr lang="en-US" sz="1600" dirty="0">
                  <a:solidFill>
                    <a:srgbClr val="FF0000"/>
                  </a:solidFill>
                </a:rPr>
                <a:t>structured grid</a:t>
              </a:r>
              <a:r>
                <a:rPr lang="en-US" sz="1600" dirty="0">
                  <a:solidFill>
                    <a:prstClr val="black"/>
                  </a:solidFill>
                </a:rPr>
                <a:t>. </a:t>
              </a:r>
            </a:p>
            <a:p>
              <a:pPr>
                <a:spcAft>
                  <a:spcPts val="2400"/>
                </a:spcAft>
                <a:buFontTx/>
                <a:buChar char="-"/>
              </a:pPr>
              <a:r>
                <a:rPr lang="en-US" sz="1600" dirty="0">
                  <a:solidFill>
                    <a:prstClr val="black"/>
                  </a:solidFill>
                </a:rPr>
                <a:t>With these recover end of time step cut-face velocities.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52AF6E-6D3E-A54A-B8B7-D5E2F2AC7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1006" y="1673851"/>
              <a:ext cx="2032000" cy="23326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B3F85-E147-C84F-B002-872CCCD8D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68850" y="2228584"/>
              <a:ext cx="1066363" cy="23326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684F24-726F-8F47-B622-0CA1D9A03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4306" y="3768100"/>
              <a:ext cx="4225778" cy="4941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2B7BCF0-5641-F14C-B101-8FD87D71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3815" y="4902205"/>
              <a:ext cx="3346553" cy="43088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EA03801-F9B8-9A41-ACD9-41AB428C8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85829" y="5523879"/>
              <a:ext cx="2448271" cy="2430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329C4A-A8EB-454D-8065-F7F7B580F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15232" y="3159751"/>
              <a:ext cx="3792341" cy="54514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18491E-C679-9843-A4BE-A75B3ABF4AEE}"/>
              </a:ext>
            </a:extLst>
          </p:cNvPr>
          <p:cNvGrpSpPr/>
          <p:nvPr/>
        </p:nvGrpSpPr>
        <p:grpSpPr>
          <a:xfrm>
            <a:off x="6172201" y="912211"/>
            <a:ext cx="2943454" cy="2271830"/>
            <a:chOff x="6121401" y="763291"/>
            <a:chExt cx="2943454" cy="227183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B95FAD1-CD71-6B43-B82D-3600221FD96F}"/>
                </a:ext>
              </a:extLst>
            </p:cNvPr>
            <p:cNvGrpSpPr/>
            <p:nvPr/>
          </p:nvGrpSpPr>
          <p:grpSpPr>
            <a:xfrm>
              <a:off x="6121401" y="763291"/>
              <a:ext cx="2943454" cy="2271830"/>
              <a:chOff x="6230088" y="845841"/>
              <a:chExt cx="2725452" cy="208183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D4F712D-51A8-E546-89C5-2711A345ECC0}"/>
                  </a:ext>
                </a:extLst>
              </p:cNvPr>
              <p:cNvGrpSpPr/>
              <p:nvPr/>
            </p:nvGrpSpPr>
            <p:grpSpPr>
              <a:xfrm>
                <a:off x="6307741" y="845841"/>
                <a:ext cx="2576076" cy="2081838"/>
                <a:chOff x="6479191" y="915691"/>
                <a:chExt cx="2576076" cy="208183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F29C2AF7-4BBA-F24D-AC13-5654F3825AE1}"/>
                    </a:ext>
                  </a:extLst>
                </p:cNvPr>
                <p:cNvGrpSpPr/>
                <p:nvPr/>
              </p:nvGrpSpPr>
              <p:grpSpPr>
                <a:xfrm>
                  <a:off x="6953249" y="1224124"/>
                  <a:ext cx="1730767" cy="1466083"/>
                  <a:chOff x="6953250" y="1171937"/>
                  <a:chExt cx="1145148" cy="1006113"/>
                </a:xfrm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8D13ACB4-8909-3F4D-997F-266DCAB7345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955398" y="1171937"/>
                    <a:ext cx="1143000" cy="901700"/>
                  </a:xfrm>
                  <a:custGeom>
                    <a:avLst/>
                    <a:gdLst>
                      <a:gd name="connsiteX0" fmla="*/ 6350 w 1143000"/>
                      <a:gd name="connsiteY0" fmla="*/ 0 h 901700"/>
                      <a:gd name="connsiteX1" fmla="*/ 0 w 1143000"/>
                      <a:gd name="connsiteY1" fmla="*/ 901700 h 901700"/>
                      <a:gd name="connsiteX2" fmla="*/ 1143000 w 1143000"/>
                      <a:gd name="connsiteY2" fmla="*/ 901700 h 901700"/>
                      <a:gd name="connsiteX3" fmla="*/ 1143000 w 1143000"/>
                      <a:gd name="connsiteY3" fmla="*/ 692150 h 901700"/>
                      <a:gd name="connsiteX4" fmla="*/ 6350 w 1143000"/>
                      <a:gd name="connsiteY4" fmla="*/ 0 h 9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000" h="901700">
                        <a:moveTo>
                          <a:pt x="6350" y="0"/>
                        </a:moveTo>
                        <a:cubicBezTo>
                          <a:pt x="4233" y="300567"/>
                          <a:pt x="2117" y="601133"/>
                          <a:pt x="0" y="901700"/>
                        </a:cubicBezTo>
                        <a:lnTo>
                          <a:pt x="1143000" y="901700"/>
                        </a:lnTo>
                        <a:lnTo>
                          <a:pt x="1143000" y="692150"/>
                        </a:lnTo>
                        <a:lnTo>
                          <a:pt x="635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9959EFE0-3AD2-6743-9F66-EFA6754DE6B0}"/>
                      </a:ext>
                    </a:extLst>
                  </p:cNvPr>
                  <p:cNvSpPr/>
                  <p:nvPr/>
                </p:nvSpPr>
                <p:spPr>
                  <a:xfrm>
                    <a:off x="6953250" y="1276350"/>
                    <a:ext cx="1143000" cy="901700"/>
                  </a:xfrm>
                  <a:custGeom>
                    <a:avLst/>
                    <a:gdLst>
                      <a:gd name="connsiteX0" fmla="*/ 6350 w 1143000"/>
                      <a:gd name="connsiteY0" fmla="*/ 0 h 901700"/>
                      <a:gd name="connsiteX1" fmla="*/ 0 w 1143000"/>
                      <a:gd name="connsiteY1" fmla="*/ 901700 h 901700"/>
                      <a:gd name="connsiteX2" fmla="*/ 1143000 w 1143000"/>
                      <a:gd name="connsiteY2" fmla="*/ 901700 h 901700"/>
                      <a:gd name="connsiteX3" fmla="*/ 1143000 w 1143000"/>
                      <a:gd name="connsiteY3" fmla="*/ 692150 h 901700"/>
                      <a:gd name="connsiteX4" fmla="*/ 6350 w 1143000"/>
                      <a:gd name="connsiteY4" fmla="*/ 0 h 9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000" h="901700">
                        <a:moveTo>
                          <a:pt x="6350" y="0"/>
                        </a:moveTo>
                        <a:cubicBezTo>
                          <a:pt x="4233" y="300567"/>
                          <a:pt x="2117" y="601133"/>
                          <a:pt x="0" y="901700"/>
                        </a:cubicBezTo>
                        <a:lnTo>
                          <a:pt x="1143000" y="901700"/>
                        </a:lnTo>
                        <a:lnTo>
                          <a:pt x="1143000" y="692150"/>
                        </a:lnTo>
                        <a:lnTo>
                          <a:pt x="6350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9425B69-917F-994D-8DE9-452400B17DE5}"/>
                    </a:ext>
                  </a:extLst>
                </p:cNvPr>
                <p:cNvSpPr/>
                <p:nvPr/>
              </p:nvSpPr>
              <p:spPr>
                <a:xfrm>
                  <a:off x="7797328" y="1927230"/>
                  <a:ext cx="102862" cy="106886"/>
                </a:xfrm>
                <a:prstGeom prst="ellipse">
                  <a:avLst/>
                </a:prstGeom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/>
                    </a:gs>
                  </a:gsLst>
                </a:gradFill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B205859-154D-BD4C-BA26-565D15F2A5A0}"/>
                    </a:ext>
                  </a:extLst>
                </p:cNvPr>
                <p:cNvSpPr/>
                <p:nvPr/>
              </p:nvSpPr>
              <p:spPr>
                <a:xfrm>
                  <a:off x="8115649" y="1615622"/>
                  <a:ext cx="102862" cy="106886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A6EFFAF2-D7D6-114D-AC2F-12AEEE7C89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24750" y="1336729"/>
                  <a:ext cx="1066363" cy="233266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5F97F3F-BFE9-834C-A14A-B8CA4B3C6164}"/>
                    </a:ext>
                  </a:extLst>
                </p:cNvPr>
                <p:cNvSpPr txBox="1"/>
                <p:nvPr/>
              </p:nvSpPr>
              <p:spPr>
                <a:xfrm>
                  <a:off x="6950003" y="2320875"/>
                  <a:ext cx="6399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Solid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E7822B3-FBFD-F14B-86CB-F8B786840555}"/>
                    </a:ext>
                  </a:extLst>
                </p:cNvPr>
                <p:cNvSpPr txBox="1"/>
                <p:nvPr/>
              </p:nvSpPr>
              <p:spPr>
                <a:xfrm>
                  <a:off x="7075196" y="1154259"/>
                  <a:ext cx="5309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Gas</a:t>
                  </a:r>
                </a:p>
              </p:txBody>
            </p: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1D3F962-59E9-7148-A23C-01E03C5800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543800" y="1870131"/>
                  <a:ext cx="228281" cy="184098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A253FF00-1DA9-EC4B-A328-02E2EB7E97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37610" y="2165419"/>
                  <a:ext cx="743107" cy="150207"/>
                </a:xfrm>
                <a:prstGeom prst="rect">
                  <a:avLst/>
                </a:prstGeom>
              </p:spPr>
            </p:pic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02C9758D-6DA8-1F4E-9748-7C7A447559DA}"/>
                    </a:ext>
                  </a:extLst>
                </p:cNvPr>
                <p:cNvCxnSpPr/>
                <p:nvPr/>
              </p:nvCxnSpPr>
              <p:spPr>
                <a:xfrm>
                  <a:off x="8522093" y="1962180"/>
                  <a:ext cx="336550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AA108BFB-3F23-774F-A5D3-BC44DC2A1A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37767" y="2033239"/>
                  <a:ext cx="317500" cy="166310"/>
                </a:xfrm>
                <a:prstGeom prst="rect">
                  <a:avLst/>
                </a:prstGeom>
              </p:spPr>
            </p:pic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38A18896-C4F0-5546-B8BD-EEB0C745125E}"/>
                    </a:ext>
                  </a:extLst>
                </p:cNvPr>
                <p:cNvCxnSpPr/>
                <p:nvPr/>
              </p:nvCxnSpPr>
              <p:spPr>
                <a:xfrm>
                  <a:off x="6779088" y="1936306"/>
                  <a:ext cx="336550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09E4C7D0-9D86-1840-986E-5D959CE671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79191" y="1689772"/>
                  <a:ext cx="374650" cy="172339"/>
                </a:xfrm>
                <a:prstGeom prst="rect">
                  <a:avLst/>
                </a:prstGeom>
              </p:spPr>
            </p:pic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57B8C6E0-00FA-D34E-AC4A-B182BC07B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7009" y="1005908"/>
                  <a:ext cx="0" cy="330821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84F4EC1A-8D8E-DC46-8D84-755ABD577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7328" y="2538059"/>
                  <a:ext cx="0" cy="330821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65393C46-2208-B146-B1EE-58F24EB5A8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00191" y="915691"/>
                  <a:ext cx="354810" cy="190386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16E25223-E9DB-5546-8B68-47D69A861C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849160" y="2793059"/>
                  <a:ext cx="311150" cy="204470"/>
                </a:xfrm>
                <a:prstGeom prst="rect">
                  <a:avLst/>
                </a:prstGeom>
              </p:spPr>
            </p:pic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349B8428-233F-0A4D-9D36-41113B0DAE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54039" y="2538059"/>
                  <a:ext cx="272657" cy="0"/>
                </a:xfrm>
                <a:prstGeom prst="straightConnector1">
                  <a:avLst/>
                </a:prstGeom>
                <a:ln w="2222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90815207-3065-B647-A9F3-D20B970668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54039" y="1790483"/>
                  <a:ext cx="272657" cy="0"/>
                </a:xfrm>
                <a:prstGeom prst="straightConnector1">
                  <a:avLst/>
                </a:prstGeom>
                <a:ln w="2222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1504C999-0E0A-5D47-8A1E-DEBA88309D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20830" y="1317462"/>
                  <a:ext cx="272657" cy="0"/>
                </a:xfrm>
                <a:prstGeom prst="straightConnector1">
                  <a:avLst/>
                </a:prstGeom>
                <a:ln w="2222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63412ACE-9475-FD41-85DF-45E86A748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20166" y="2066712"/>
                  <a:ext cx="272657" cy="0"/>
                </a:xfrm>
                <a:prstGeom prst="straightConnector1">
                  <a:avLst/>
                </a:prstGeom>
                <a:ln w="2222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BE2F5AF-E148-7B49-B66F-31A2BBDC7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81330" y="2614941"/>
                <a:ext cx="506309" cy="154871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0803904-D627-1945-80A7-99C3D5A14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30088" y="2046508"/>
                <a:ext cx="506309" cy="15487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BAB064C-0062-3D47-8A71-41D57EB6C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66317" y="1466238"/>
                <a:ext cx="389223" cy="191707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A522A7D-0235-7541-A343-EE66562F5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61070" y="965033"/>
                <a:ext cx="388924" cy="191560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04A4E0A-B7C0-5040-BBC9-74810ED2C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089900" y="1613275"/>
              <a:ext cx="177718" cy="200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71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1F85CCD8-F941-9541-A1AE-5F2C28E87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5" y="820286"/>
            <a:ext cx="8670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AR" sz="2200" dirty="0"/>
              <a:t>Verification: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17EE3-BFE1-BA4A-A6BB-6FF2263EE40E}"/>
              </a:ext>
            </a:extLst>
          </p:cNvPr>
          <p:cNvSpPr txBox="1"/>
          <p:nvPr/>
        </p:nvSpPr>
        <p:spPr>
          <a:xfrm>
            <a:off x="2663969" y="1035729"/>
            <a:ext cx="363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b="1" dirty="0" err="1"/>
              <a:t>Shunn</a:t>
            </a:r>
            <a:r>
              <a:rPr lang="en-US" b="1" dirty="0"/>
              <a:t> Manufactured Solution test*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7B4C06-FCA7-6848-A285-97386B5BE1E1}"/>
              </a:ext>
            </a:extLst>
          </p:cNvPr>
          <p:cNvSpPr txBox="1"/>
          <p:nvPr/>
        </p:nvSpPr>
        <p:spPr>
          <a:xfrm>
            <a:off x="270377" y="6326182"/>
            <a:ext cx="8603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*L. </a:t>
            </a:r>
            <a:r>
              <a:rPr lang="en-US" sz="1000" dirty="0" err="1"/>
              <a:t>Shunn</a:t>
            </a:r>
            <a:r>
              <a:rPr lang="en-US" sz="1000" dirty="0"/>
              <a:t>, F. Ham, P. </a:t>
            </a:r>
            <a:r>
              <a:rPr lang="en-US" sz="1000" dirty="0" err="1"/>
              <a:t>Moin</a:t>
            </a:r>
            <a:r>
              <a:rPr lang="en-US" sz="1000" dirty="0"/>
              <a:t>. Verification of variable-density flow solvers using manufactured solutions. Journal of Computational Physics, 231:3801-3827, 2012.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401D35-AB19-5D4D-BCAD-AACF55564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264" y="1145931"/>
            <a:ext cx="2709656" cy="22338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8D066A-6740-0945-B0A9-631CB3825D71}"/>
              </a:ext>
            </a:extLst>
          </p:cNvPr>
          <p:cNvGrpSpPr/>
          <p:nvPr/>
        </p:nvGrpSpPr>
        <p:grpSpPr>
          <a:xfrm>
            <a:off x="270377" y="1455539"/>
            <a:ext cx="5856267" cy="2275376"/>
            <a:chOff x="515022" y="449615"/>
            <a:chExt cx="8386769" cy="29793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5F53CF3-B7E9-7941-ABC8-F9C9C2DD7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0000"/>
            <a:stretch/>
          </p:blipFill>
          <p:spPr>
            <a:xfrm>
              <a:off x="515022" y="449615"/>
              <a:ext cx="8386769" cy="29793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978CDB-3DDF-0D4C-B376-E13C430985F8}"/>
                </a:ext>
              </a:extLst>
            </p:cNvPr>
            <p:cNvSpPr txBox="1"/>
            <p:nvPr/>
          </p:nvSpPr>
          <p:spPr>
            <a:xfrm>
              <a:off x="1282970" y="2481653"/>
              <a:ext cx="1856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Explicit, centered.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F2AD17-3A9C-8241-B0C7-682F0FA79689}"/>
                </a:ext>
              </a:extLst>
            </p:cNvPr>
            <p:cNvSpPr txBox="1"/>
            <p:nvPr/>
          </p:nvSpPr>
          <p:spPr>
            <a:xfrm>
              <a:off x="5520987" y="2481653"/>
              <a:ext cx="1859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Explicit, Godunov.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87C86D3-8E31-E349-A7F4-3A958868B892}"/>
              </a:ext>
            </a:extLst>
          </p:cNvPr>
          <p:cNvSpPr txBox="1"/>
          <p:nvPr/>
        </p:nvSpPr>
        <p:spPr>
          <a:xfrm>
            <a:off x="398171" y="3776069"/>
            <a:ext cx="493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Manufactured Solution flow around rotated cube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A9202-1C64-424D-A7F5-DAD1E3BF5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71" y="4084049"/>
            <a:ext cx="3003735" cy="217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3A4123-B8C0-814B-B259-7931B7F05EA9}"/>
              </a:ext>
            </a:extLst>
          </p:cNvPr>
          <p:cNvSpPr txBox="1"/>
          <p:nvPr/>
        </p:nvSpPr>
        <p:spPr>
          <a:xfrm>
            <a:off x="995907" y="5496307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Explicit, 27deg.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A7A1C3-A6F8-C846-9D8B-D2A204821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2142" y="4145401"/>
            <a:ext cx="2789631" cy="20720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2C61DA-A69D-6244-B56C-14E51FAB6704}"/>
              </a:ext>
            </a:extLst>
          </p:cNvPr>
          <p:cNvSpPr txBox="1"/>
          <p:nvPr/>
        </p:nvSpPr>
        <p:spPr>
          <a:xfrm>
            <a:off x="3685984" y="5505447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Explicit, 45deg.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3C98FF-5AF3-954D-84A8-A000EE8DB7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899" y="3819082"/>
            <a:ext cx="3224427" cy="241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2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480BB1-2D27-884F-BAD7-BA009945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B747 Simulations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3046D-5E3D-4D4D-81C1-B525194D3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503" y="3172231"/>
            <a:ext cx="7441267" cy="3158974"/>
          </a:xfrm>
          <a:prstGeom prst="rect">
            <a:avLst/>
          </a:prstGeom>
        </p:spPr>
      </p:pic>
      <p:sp>
        <p:nvSpPr>
          <p:cNvPr id="8" name="Text Box 21">
            <a:extLst>
              <a:ext uri="{FF2B5EF4-FFF2-40B4-BE49-F238E27FC236}">
                <a16:creationId xmlns:a16="http://schemas.microsoft.com/office/drawing/2014/main" id="{46F18563-7310-EE4C-91ED-316A6394C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5" y="820286"/>
            <a:ext cx="8670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AR" sz="2200" dirty="0"/>
              <a:t>Model Setup: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4D1A0-150A-8248-96D8-3D32B910ECDA}"/>
              </a:ext>
            </a:extLst>
          </p:cNvPr>
          <p:cNvSpPr txBox="1"/>
          <p:nvPr/>
        </p:nvSpPr>
        <p:spPr>
          <a:xfrm>
            <a:off x="248516" y="1334539"/>
            <a:ext cx="7714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Mesh resolutions: 6, 4, 2 cm (12 to 144 meshes).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~10 cells across burner.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Geometries with a total of 153K vertices and 306K triangles.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Insulation material prescribed on geometry, open condition at read end.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6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480BB1-2D27-884F-BAD7-BA009945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Comparison</a:t>
            </a:r>
          </a:p>
        </p:txBody>
      </p:sp>
      <p:pic>
        <p:nvPicPr>
          <p:cNvPr id="7" name="Picture 2" descr="Image preview">
            <a:extLst>
              <a:ext uri="{FF2B5EF4-FFF2-40B4-BE49-F238E27FC236}">
                <a16:creationId xmlns:a16="http://schemas.microsoft.com/office/drawing/2014/main" id="{B2ACA414-1AF0-0547-981A-BD2F56FC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41" y="1797086"/>
            <a:ext cx="2294021" cy="305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3A4EF-CA19-684C-9B2F-02475133A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8300" y="1797086"/>
            <a:ext cx="6182207" cy="3058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B50E5C-4E5C-AF48-97A7-2B93A05F6261}"/>
              </a:ext>
            </a:extLst>
          </p:cNvPr>
          <p:cNvSpPr txBox="1"/>
          <p:nvPr/>
        </p:nvSpPr>
        <p:spPr>
          <a:xfrm>
            <a:off x="748926" y="5028690"/>
            <a:ext cx="134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8A112C-DF01-5842-8B8F-D13519B8137C}"/>
              </a:ext>
            </a:extLst>
          </p:cNvPr>
          <p:cNvSpPr txBox="1"/>
          <p:nvPr/>
        </p:nvSpPr>
        <p:spPr>
          <a:xfrm>
            <a:off x="4868863" y="5034188"/>
            <a:ext cx="26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FDS Simulation (2 cm grid)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5B7851-B616-9746-B396-8124D14C0CC7}"/>
              </a:ext>
            </a:extLst>
          </p:cNvPr>
          <p:cNvSpPr txBox="1"/>
          <p:nvPr/>
        </p:nvSpPr>
        <p:spPr>
          <a:xfrm>
            <a:off x="2568162" y="5939326"/>
            <a:ext cx="362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Front Burner – 11KW HRR case.</a:t>
            </a:r>
          </a:p>
        </p:txBody>
      </p:sp>
    </p:spTree>
    <p:extLst>
      <p:ext uri="{BB962C8B-B14F-4D97-AF65-F5344CB8AC3E}">
        <p14:creationId xmlns:p14="http://schemas.microsoft.com/office/powerpoint/2010/main" val="3304835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480BB1-2D27-884F-BAD7-BA009945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Comparison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59E3B-8EAB-7945-9DC5-7C318700A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475"/>
          <a:stretch/>
        </p:blipFill>
        <p:spPr>
          <a:xfrm>
            <a:off x="3378402" y="1728953"/>
            <a:ext cx="5765598" cy="3174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306690-6A7A-764F-9B8D-4AC34235A5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101"/>
          <a:stretch/>
        </p:blipFill>
        <p:spPr>
          <a:xfrm>
            <a:off x="143478" y="3895382"/>
            <a:ext cx="3160253" cy="298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4C217-61FE-0F4F-B088-FA0D291AB2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953"/>
          <a:stretch/>
        </p:blipFill>
        <p:spPr>
          <a:xfrm>
            <a:off x="168877" y="884654"/>
            <a:ext cx="3076413" cy="3010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CDE70A-DCFA-D14C-9BBF-2C4B28045B61}"/>
              </a:ext>
            </a:extLst>
          </p:cNvPr>
          <p:cNvSpPr txBox="1"/>
          <p:nvPr/>
        </p:nvSpPr>
        <p:spPr>
          <a:xfrm>
            <a:off x="3736374" y="5238532"/>
            <a:ext cx="496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slice along symmetry plane – hot an cold gas layers are seen.</a:t>
            </a:r>
          </a:p>
        </p:txBody>
      </p:sp>
    </p:spTree>
    <p:extLst>
      <p:ext uri="{BB962C8B-B14F-4D97-AF65-F5344CB8AC3E}">
        <p14:creationId xmlns:p14="http://schemas.microsoft.com/office/powerpoint/2010/main" val="1638891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480BB1-2D27-884F-BAD7-BA009945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Comparison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29C7D-9B8C-2E47-B247-16FBC32F4B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04" t="9377" r="28841" b="62141"/>
          <a:stretch/>
        </p:blipFill>
        <p:spPr>
          <a:xfrm>
            <a:off x="813517" y="1455539"/>
            <a:ext cx="7516965" cy="45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78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8B2420-10C4-774A-A0D9-B87D2DE90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8B01A-57BB-5D48-ACEC-7531B7EE8365}"/>
              </a:ext>
            </a:extLst>
          </p:cNvPr>
          <p:cNvSpPr txBox="1"/>
          <p:nvPr/>
        </p:nvSpPr>
        <p:spPr>
          <a:xfrm>
            <a:off x="869240" y="1361693"/>
            <a:ext cx="74566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Understanding fire in aircraft overhead compartments is of critical importance.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 experimental campaign was conducted at the FAA Hughes Technical Center, on different fire scenarios for the Boeing747-SP overhead cargo compartment.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experimental data gathered is used in validation of FDS.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TC measurements in overhead compartment roof show good agreement. Less so in the compartment height TC trees.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Other aircraft cabin fire scenarios are being planned where FDS will be employed and tested.</a:t>
            </a:r>
          </a:p>
        </p:txBody>
      </p:sp>
    </p:spTree>
    <p:extLst>
      <p:ext uri="{BB962C8B-B14F-4D97-AF65-F5344CB8AC3E}">
        <p14:creationId xmlns:p14="http://schemas.microsoft.com/office/powerpoint/2010/main" val="418149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3F5375-B7BD-D449-B896-EA57AEC6E48C}"/>
              </a:ext>
            </a:extLst>
          </p:cNvPr>
          <p:cNvSpPr txBox="1"/>
          <p:nvPr/>
        </p:nvSpPr>
        <p:spPr>
          <a:xfrm>
            <a:off x="843684" y="1563759"/>
            <a:ext cx="74566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Motivation.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B747 experiments.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Unstructured Geometry in FDS.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B747 simulations.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Comparison.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Remarks.</a:t>
            </a:r>
          </a:p>
        </p:txBody>
      </p:sp>
    </p:spTree>
    <p:extLst>
      <p:ext uri="{BB962C8B-B14F-4D97-AF65-F5344CB8AC3E}">
        <p14:creationId xmlns:p14="http://schemas.microsoft.com/office/powerpoint/2010/main" val="1240127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55EF53-3CFF-9A44-829F-2291713DD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816" y="2808292"/>
            <a:ext cx="220748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5236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4934019C-DF2A-0D45-B285-FA3AAD512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96" y="803163"/>
            <a:ext cx="706022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AR" dirty="0">
                <a:solidFill>
                  <a:prstClr val="black"/>
                </a:solidFill>
              </a:rPr>
              <a:t>Consider the discrete equations for Low Mach flow:</a:t>
            </a:r>
          </a:p>
          <a:p>
            <a:pPr>
              <a:spcAft>
                <a:spcPts val="600"/>
              </a:spcAft>
            </a:pPr>
            <a:endParaRPr lang="es-AR" sz="10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sz="10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sz="10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sz="10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sz="10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AR" dirty="0">
                <a:solidFill>
                  <a:prstClr val="black"/>
                </a:solidFill>
              </a:rPr>
              <a:t>Direct forcing Sharp Interface IBM.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s-AR" dirty="0">
                <a:solidFill>
                  <a:prstClr val="black"/>
                </a:solidFill>
              </a:rPr>
              <a:t>                                                          </a:t>
            </a:r>
            <a:endParaRPr lang="es-AR" sz="16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s-AR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E47398-86E3-2445-9BDF-84F2EC8103A6}"/>
              </a:ext>
            </a:extLst>
          </p:cNvPr>
          <p:cNvGrpSpPr/>
          <p:nvPr/>
        </p:nvGrpSpPr>
        <p:grpSpPr>
          <a:xfrm>
            <a:off x="6502388" y="1723854"/>
            <a:ext cx="5483925" cy="4173364"/>
            <a:chOff x="6442666" y="2583259"/>
            <a:chExt cx="2716705" cy="22398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D48D80-BDEB-1C4B-AC2A-E65521377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505" t="12084" r="46378" b="17063"/>
            <a:stretch/>
          </p:blipFill>
          <p:spPr>
            <a:xfrm>
              <a:off x="6442666" y="2583259"/>
              <a:ext cx="1308633" cy="203804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0F829A7-E9D3-B64D-954C-3DC299D05854}"/>
                </a:ext>
              </a:extLst>
            </p:cNvPr>
            <p:cNvSpPr/>
            <p:nvPr/>
          </p:nvSpPr>
          <p:spPr>
            <a:xfrm>
              <a:off x="6965137" y="2985762"/>
              <a:ext cx="1374627" cy="1362516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6B524E5-5A47-9E4C-AC52-49F0A1225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0070" y="3474849"/>
              <a:ext cx="0" cy="17779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304CFF-C96C-C84A-BFFE-FDCFF5E1B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7816" y="3478257"/>
              <a:ext cx="0" cy="177799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B9B2E8-FEBB-0448-AF64-B61A1D14A1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7816" y="3280319"/>
              <a:ext cx="0" cy="177799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D90443-FE0C-2C40-B0C0-7B47C09BC2C7}"/>
                </a:ext>
              </a:extLst>
            </p:cNvPr>
            <p:cNvSpPr/>
            <p:nvPr/>
          </p:nvSpPr>
          <p:spPr>
            <a:xfrm>
              <a:off x="6938875" y="3546461"/>
              <a:ext cx="69992" cy="7626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 Box 21">
              <a:extLst>
                <a:ext uri="{FF2B5EF4-FFF2-40B4-BE49-F238E27FC236}">
                  <a16:creationId xmlns:a16="http://schemas.microsoft.com/office/drawing/2014/main" id="{4508D29F-F32F-AA4A-A61F-3E521A1B0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5358" y="4657949"/>
              <a:ext cx="2684013" cy="165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Sharp, discrete Eulerian forcing.</a:t>
              </a:r>
              <a:endParaRPr lang="es-AR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505FD79-966D-5C44-8284-CF2BA0DEF7AB}"/>
              </a:ext>
            </a:extLst>
          </p:cNvPr>
          <p:cNvSpPr txBox="1"/>
          <p:nvPr/>
        </p:nvSpPr>
        <p:spPr>
          <a:xfrm>
            <a:off x="547118" y="2738410"/>
            <a:ext cx="511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Assume in forcing point p we have an approximation to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E80258-958A-CE45-9A8B-CACE7CEB3122}"/>
              </a:ext>
            </a:extLst>
          </p:cNvPr>
          <p:cNvSpPr txBox="1"/>
          <p:nvPr/>
        </p:nvSpPr>
        <p:spPr>
          <a:xfrm>
            <a:off x="5314516" y="5378912"/>
            <a:ext cx="916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Poisson. 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CEB4CF-D71B-8546-BA73-4063D97C842B}"/>
              </a:ext>
            </a:extLst>
          </p:cNvPr>
          <p:cNvSpPr txBox="1"/>
          <p:nvPr/>
        </p:nvSpPr>
        <p:spPr>
          <a:xfrm>
            <a:off x="3805732" y="3347277"/>
            <a:ext cx="1574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Body Force at p. 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DDC1D-B716-434D-9AFE-1230ED8A8699}"/>
              </a:ext>
            </a:extLst>
          </p:cNvPr>
          <p:cNvSpPr txBox="1"/>
          <p:nvPr/>
        </p:nvSpPr>
        <p:spPr>
          <a:xfrm>
            <a:off x="4568711" y="5980803"/>
            <a:ext cx="218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End of Step velocities.</a:t>
            </a:r>
            <a:endParaRPr lang="en-US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E39DDA-F02E-834C-A14A-C14100736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5327" y="3323361"/>
            <a:ext cx="100654" cy="186928"/>
          </a:xfrm>
          <a:prstGeom prst="rect">
            <a:avLst/>
          </a:prstGeom>
        </p:spPr>
      </p:pic>
      <p:sp>
        <p:nvSpPr>
          <p:cNvPr id="22" name="Triangle 21">
            <a:extLst>
              <a:ext uri="{FF2B5EF4-FFF2-40B4-BE49-F238E27FC236}">
                <a16:creationId xmlns:a16="http://schemas.microsoft.com/office/drawing/2014/main" id="{173AB6E5-294C-AE4C-95FE-B854BB2CD50E}"/>
              </a:ext>
            </a:extLst>
          </p:cNvPr>
          <p:cNvSpPr/>
          <p:nvPr/>
        </p:nvSpPr>
        <p:spPr>
          <a:xfrm rot="5400000">
            <a:off x="7117078" y="3203313"/>
            <a:ext cx="341042" cy="459576"/>
          </a:xfrm>
          <a:prstGeom prst="triangle">
            <a:avLst>
              <a:gd name="adj" fmla="val 98053"/>
            </a:avLst>
          </a:prstGeom>
          <a:solidFill>
            <a:schemeClr val="accent1">
              <a:alpha val="31000"/>
            </a:schemeClr>
          </a:solidFill>
          <a:ln>
            <a:solidFill>
              <a:schemeClr val="accent1">
                <a:shade val="50000"/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D01E03-BCEB-9642-AE98-B156BAF5C7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607" y="1219397"/>
            <a:ext cx="2697993" cy="887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65555D-3F79-FC42-9666-8CB822D2CD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189" y="2770006"/>
            <a:ext cx="1011530" cy="2109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BBF9AE-5167-CC4E-A941-DF086420F5F9}"/>
              </a:ext>
            </a:extLst>
          </p:cNvPr>
          <p:cNvSpPr txBox="1"/>
          <p:nvPr/>
        </p:nvSpPr>
        <p:spPr>
          <a:xfrm>
            <a:off x="7177710" y="351850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65395B-E5A8-2D43-9747-D96365EED0CB}"/>
              </a:ext>
            </a:extLst>
          </p:cNvPr>
          <p:cNvCxnSpPr>
            <a:cxnSpLocks/>
          </p:cNvCxnSpPr>
          <p:nvPr/>
        </p:nvCxnSpPr>
        <p:spPr>
          <a:xfrm>
            <a:off x="8203976" y="3743130"/>
            <a:ext cx="349474" cy="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AB3ACB0-C02E-F149-887F-74E90607D5EC}"/>
              </a:ext>
            </a:extLst>
          </p:cNvPr>
          <p:cNvSpPr txBox="1"/>
          <p:nvPr/>
        </p:nvSpPr>
        <p:spPr>
          <a:xfrm>
            <a:off x="8071372" y="365412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70A041-F7F2-C44E-9318-BCF83632A97F}"/>
              </a:ext>
            </a:extLst>
          </p:cNvPr>
          <p:cNvSpPr txBox="1"/>
          <p:nvPr/>
        </p:nvSpPr>
        <p:spPr>
          <a:xfrm>
            <a:off x="547117" y="3983408"/>
            <a:ext cx="5529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But we don’t know         , we still can iterate in </a:t>
            </a:r>
            <a:r>
              <a:rPr lang="es-AR" sz="1600" i="1" dirty="0">
                <a:solidFill>
                  <a:prstClr val="black"/>
                </a:solidFill>
              </a:rPr>
              <a:t>k</a:t>
            </a:r>
            <a:r>
              <a:rPr lang="es-AR" sz="1600" dirty="0">
                <a:solidFill>
                  <a:prstClr val="black"/>
                </a:solidFill>
              </a:rPr>
              <a:t> the projection </a:t>
            </a:r>
            <a:endParaRPr lang="en-US" sz="1600" baseline="30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CA8C7C-F383-3445-8DA8-76272E85CB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7712" y="4034154"/>
            <a:ext cx="341358" cy="1880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3F91979-7D00-9B4C-A62F-B1750F88C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3494" y="3216104"/>
            <a:ext cx="2472580" cy="5164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C449A7-0193-DB47-8FC1-9749BC7AB6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709" y="4619539"/>
            <a:ext cx="4700772" cy="16590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FFFCA6D-5C38-224F-8FE0-4DA504135C65}"/>
              </a:ext>
            </a:extLst>
          </p:cNvPr>
          <p:cNvSpPr txBox="1"/>
          <p:nvPr/>
        </p:nvSpPr>
        <p:spPr>
          <a:xfrm>
            <a:off x="426902" y="6457089"/>
            <a:ext cx="846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Up to convergence                                      . Use of one iteration is common. Good for wall modeling.  </a:t>
            </a:r>
            <a:endParaRPr lang="en-US" sz="16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BA1A9B3-3A11-9444-817F-FC80589C21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8586" y="6501357"/>
            <a:ext cx="1577488" cy="2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7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3B351081-4145-4F4F-B361-FDC4837A2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29" y="1397983"/>
            <a:ext cx="7060229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AR" sz="1600" dirty="0">
                <a:solidFill>
                  <a:prstClr val="black"/>
                </a:solidFill>
              </a:rPr>
              <a:t>- Consider the time discrete equations for Low Mach flow:</a:t>
            </a:r>
          </a:p>
          <a:p>
            <a:pPr>
              <a:spcAft>
                <a:spcPts val="600"/>
              </a:spcAft>
            </a:pPr>
            <a:endParaRPr lang="es-AR" sz="10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sz="10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s-AR" sz="1600" dirty="0">
                <a:solidFill>
                  <a:prstClr val="black"/>
                </a:solidFill>
              </a:rPr>
              <a:t>Where:</a:t>
            </a:r>
            <a:r>
              <a:rPr lang="es-AR" dirty="0">
                <a:solidFill>
                  <a:prstClr val="black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s-AR" sz="1600" dirty="0">
                <a:solidFill>
                  <a:prstClr val="black"/>
                </a:solidFill>
              </a:rPr>
              <a:t>- Estimate in 2D, x component of  source                 at B:</a:t>
            </a: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s-AR" dirty="0">
                <a:solidFill>
                  <a:prstClr val="black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s-AR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5" name="Text Box 21">
            <a:extLst>
              <a:ext uri="{FF2B5EF4-FFF2-40B4-BE49-F238E27FC236}">
                <a16:creationId xmlns:a16="http://schemas.microsoft.com/office/drawing/2014/main" id="{AB078342-E7F2-AD46-9834-B7D3D0E37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22" y="867560"/>
            <a:ext cx="867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Momentum transport</a:t>
            </a:r>
            <a:r>
              <a:rPr lang="es-AR" sz="2400" dirty="0"/>
              <a:t>. Immersed Boundary Method.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BFE092AC-329B-C04F-97DB-D9C9CD7AA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62" y="5088780"/>
            <a:ext cx="687548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8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- Typical wall stress BC imposition (DNS, wall resolved LES):</a:t>
            </a:r>
          </a:p>
          <a:p>
            <a:pPr>
              <a:spcAft>
                <a:spcPts val="1800"/>
              </a:spcAft>
              <a:buFontTx/>
              <a:buChar char="-"/>
            </a:pPr>
            <a:endParaRPr lang="en-US" sz="1600" dirty="0">
              <a:solidFill>
                <a:prstClr val="black"/>
              </a:solidFill>
            </a:endParaRPr>
          </a:p>
          <a:p>
            <a:pPr marL="0" indent="0">
              <a:spcAft>
                <a:spcPts val="1800"/>
              </a:spcAft>
              <a:buNone/>
            </a:pP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1A04288-663D-3544-8564-C0421D186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50" y="1900121"/>
            <a:ext cx="2697993" cy="8871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360497D-3E49-0D4C-A530-C69D0597F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30" y="3268747"/>
            <a:ext cx="4998406" cy="5379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647E6F0-3153-9A4D-A3D7-A9E40F6C39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0743" y="4003520"/>
            <a:ext cx="573023" cy="160446"/>
          </a:xfrm>
          <a:prstGeom prst="rect">
            <a:avLst/>
          </a:prstGeom>
        </p:spPr>
      </p:pic>
      <p:sp>
        <p:nvSpPr>
          <p:cNvPr id="40" name="Text Box 14">
            <a:extLst>
              <a:ext uri="{FF2B5EF4-FFF2-40B4-BE49-F238E27FC236}">
                <a16:creationId xmlns:a16="http://schemas.microsoft.com/office/drawing/2014/main" id="{FC0B8973-4725-3A4D-8DF7-BD8D2732B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21" y="6526447"/>
            <a:ext cx="81708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8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When modeling the effect of wall (boundary layer), this wall stress is estimated by other means.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7CC7592-121C-DC47-BEC2-615230D45E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341" y="4393512"/>
            <a:ext cx="5397812" cy="5760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6301AF8-F967-A648-9C31-96FA765A01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551" y="5754909"/>
            <a:ext cx="2961192" cy="54595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88E1A75-4CA1-2B41-96CE-880B2F8BC209}"/>
              </a:ext>
            </a:extLst>
          </p:cNvPr>
          <p:cNvGrpSpPr/>
          <p:nvPr/>
        </p:nvGrpSpPr>
        <p:grpSpPr>
          <a:xfrm>
            <a:off x="5796459" y="2176167"/>
            <a:ext cx="3188869" cy="2552610"/>
            <a:chOff x="5778110" y="4114890"/>
            <a:chExt cx="3188869" cy="255261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219205D-1ED0-7A4F-9F51-C167401F195E}"/>
                </a:ext>
              </a:extLst>
            </p:cNvPr>
            <p:cNvGrpSpPr/>
            <p:nvPr/>
          </p:nvGrpSpPr>
          <p:grpSpPr>
            <a:xfrm>
              <a:off x="5778110" y="4114890"/>
              <a:ext cx="3188869" cy="2552610"/>
              <a:chOff x="5778110" y="4114890"/>
              <a:chExt cx="3188869" cy="255261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BF1CAAF-8A9B-3042-9C79-45F3CFE020F7}"/>
                  </a:ext>
                </a:extLst>
              </p:cNvPr>
              <p:cNvGrpSpPr/>
              <p:nvPr/>
            </p:nvGrpSpPr>
            <p:grpSpPr>
              <a:xfrm>
                <a:off x="5778110" y="4547780"/>
                <a:ext cx="3172220" cy="2119720"/>
                <a:chOff x="5778110" y="4547780"/>
                <a:chExt cx="3172220" cy="2119720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01739320-F24F-8048-A0E1-4CCFD0680AEA}"/>
                    </a:ext>
                  </a:extLst>
                </p:cNvPr>
                <p:cNvGrpSpPr/>
                <p:nvPr/>
              </p:nvGrpSpPr>
              <p:grpSpPr>
                <a:xfrm>
                  <a:off x="5778110" y="4547780"/>
                  <a:ext cx="2858280" cy="1596941"/>
                  <a:chOff x="6102350" y="4180645"/>
                  <a:chExt cx="2858280" cy="1596941"/>
                </a:xfrm>
              </p:grpSpPr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55D899A2-E57B-CC41-AB6B-668B971ECF77}"/>
                      </a:ext>
                    </a:extLst>
                  </p:cNvPr>
                  <p:cNvCxnSpPr/>
                  <p:nvPr/>
                </p:nvCxnSpPr>
                <p:spPr>
                  <a:xfrm>
                    <a:off x="7613650" y="4184650"/>
                    <a:ext cx="0" cy="135890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370225E4-039E-7B4D-9BA4-C00913024CD5}"/>
                      </a:ext>
                    </a:extLst>
                  </p:cNvPr>
                  <p:cNvCxnSpPr/>
                  <p:nvPr/>
                </p:nvCxnSpPr>
                <p:spPr>
                  <a:xfrm>
                    <a:off x="8705850" y="4191757"/>
                    <a:ext cx="0" cy="135890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D41786B9-4E39-5543-8139-87BF0DA8B0D6}"/>
                      </a:ext>
                    </a:extLst>
                  </p:cNvPr>
                  <p:cNvCxnSpPr/>
                  <p:nvPr/>
                </p:nvCxnSpPr>
                <p:spPr>
                  <a:xfrm>
                    <a:off x="6515100" y="4180645"/>
                    <a:ext cx="0" cy="135890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D4718620-5770-1D4C-BFD9-3CECB84968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02350" y="5543550"/>
                    <a:ext cx="2858280" cy="0"/>
                  </a:xfrm>
                  <a:prstGeom prst="line">
                    <a:avLst/>
                  </a:prstGeom>
                  <a:ln w="412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5FC64698-5CEA-9F4A-AC59-C711ABA47E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02350" y="4451350"/>
                    <a:ext cx="2858280" cy="0"/>
                  </a:xfrm>
                  <a:prstGeom prst="line">
                    <a:avLst/>
                  </a:prstGeom>
                  <a:ln w="254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D2EA7CB1-FA10-3B4B-87A0-72AE565221C7}"/>
                      </a:ext>
                    </a:extLst>
                  </p:cNvPr>
                  <p:cNvSpPr/>
                  <p:nvPr/>
                </p:nvSpPr>
                <p:spPr>
                  <a:xfrm>
                    <a:off x="7544901" y="5479607"/>
                    <a:ext cx="141285" cy="1421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5EB0C991-B09E-AD49-B48C-DE0D40A1B19D}"/>
                      </a:ext>
                    </a:extLst>
                  </p:cNvPr>
                  <p:cNvSpPr/>
                  <p:nvPr/>
                </p:nvSpPr>
                <p:spPr>
                  <a:xfrm>
                    <a:off x="7543007" y="4380300"/>
                    <a:ext cx="141285" cy="1421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5F07BA83-E772-E440-9B06-6727C791FA77}"/>
                      </a:ext>
                    </a:extLst>
                  </p:cNvPr>
                  <p:cNvSpPr/>
                  <p:nvPr/>
                </p:nvSpPr>
                <p:spPr>
                  <a:xfrm>
                    <a:off x="8111727" y="4926400"/>
                    <a:ext cx="141285" cy="1421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F95D8768-600C-FB4F-AA69-07F8AD36C686}"/>
                      </a:ext>
                    </a:extLst>
                  </p:cNvPr>
                  <p:cNvSpPr/>
                  <p:nvPr/>
                </p:nvSpPr>
                <p:spPr>
                  <a:xfrm>
                    <a:off x="6974289" y="4922395"/>
                    <a:ext cx="141285" cy="1421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67" name="Straight Arrow Connector 66">
                    <a:extLst>
                      <a:ext uri="{FF2B5EF4-FFF2-40B4-BE49-F238E27FC236}">
                        <a16:creationId xmlns:a16="http://schemas.microsoft.com/office/drawing/2014/main" id="{627713EA-ECA2-E045-BFC9-B538A67A34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97750" y="4993445"/>
                    <a:ext cx="486567" cy="0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2EE0D4F0-3AD7-3044-ADEA-9ABF9C2C0EC7}"/>
                      </a:ext>
                    </a:extLst>
                  </p:cNvPr>
                  <p:cNvCxnSpPr>
                    <a:cxnSpLocks/>
                    <a:stCxn id="63" idx="7"/>
                  </p:cNvCxnSpPr>
                  <p:nvPr/>
                </p:nvCxnSpPr>
                <p:spPr>
                  <a:xfrm flipV="1">
                    <a:off x="7665495" y="4609442"/>
                    <a:ext cx="400994" cy="8909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9" name="Picture 68">
                    <a:extLst>
                      <a:ext uri="{FF2B5EF4-FFF2-40B4-BE49-F238E27FC236}">
                        <a16:creationId xmlns:a16="http://schemas.microsoft.com/office/drawing/2014/main" id="{8F0755A7-9FC4-2044-ADF9-17E82FA8AA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02752" y="4930406"/>
                    <a:ext cx="153469" cy="142101"/>
                  </a:xfrm>
                  <a:prstGeom prst="rect">
                    <a:avLst/>
                  </a:prstGeom>
                </p:spPr>
              </p:pic>
              <p:pic>
                <p:nvPicPr>
                  <p:cNvPr id="70" name="Picture 69">
                    <a:extLst>
                      <a:ext uri="{FF2B5EF4-FFF2-40B4-BE49-F238E27FC236}">
                        <a16:creationId xmlns:a16="http://schemas.microsoft.com/office/drawing/2014/main" id="{9E5977A5-28DC-6E45-9C3A-0336DFBC1E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707322" y="4922395"/>
                    <a:ext cx="203815" cy="148730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E18C93DC-FD0F-6E4C-A167-696B047258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353298" y="4189168"/>
                    <a:ext cx="197116" cy="158965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>
                    <a:extLst>
                      <a:ext uri="{FF2B5EF4-FFF2-40B4-BE49-F238E27FC236}">
                        <a16:creationId xmlns:a16="http://schemas.microsoft.com/office/drawing/2014/main" id="{D72A72E4-09DA-BC45-98A2-7FEEA6CF8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362757" y="5621707"/>
                    <a:ext cx="168350" cy="155879"/>
                  </a:xfrm>
                  <a:prstGeom prst="rect">
                    <a:avLst/>
                  </a:prstGeom>
                </p:spPr>
              </p:pic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2F49CDF1-9908-A24C-99D2-3A826E0AE3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440662" y="5053472"/>
                    <a:ext cx="133309" cy="151083"/>
                  </a:xfrm>
                  <a:prstGeom prst="rect">
                    <a:avLst/>
                  </a:prstGeom>
                </p:spPr>
              </p:pic>
              <p:pic>
                <p:nvPicPr>
                  <p:cNvPr id="74" name="Picture 73">
                    <a:extLst>
                      <a:ext uri="{FF2B5EF4-FFF2-40B4-BE49-F238E27FC236}">
                        <a16:creationId xmlns:a16="http://schemas.microsoft.com/office/drawing/2014/main" id="{5BA49C8C-950E-F848-94CA-87466D469D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689932" y="4698244"/>
                    <a:ext cx="227451" cy="221304"/>
                  </a:xfrm>
                  <a:prstGeom prst="rect">
                    <a:avLst/>
                  </a:prstGeom>
                </p:spPr>
              </p:pic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30FCF2E9-1796-E943-8F2B-9216DB93D6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7670514" y="4231845"/>
                    <a:ext cx="503122" cy="163515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743CD36-FE4F-1E42-845C-4BE6E8EE8BD8}"/>
                    </a:ext>
                  </a:extLst>
                </p:cNvPr>
                <p:cNvCxnSpPr/>
                <p:nvPr/>
              </p:nvCxnSpPr>
              <p:spPr>
                <a:xfrm>
                  <a:off x="8566150" y="4857750"/>
                  <a:ext cx="0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BD88DC6-14D2-E948-9B0A-522E878303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8651" y="6615466"/>
                  <a:ext cx="11220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04A95A36-BE0A-FE4D-B47D-BD8561DF2A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08969" y="5428263"/>
                  <a:ext cx="8629" cy="12392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93B99529-48D5-7540-9F8A-A9ABF0A855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50716" y="5426957"/>
                  <a:ext cx="8629" cy="12392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4C06F046-174A-0844-8706-E7C6F422DD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625500" y="5236668"/>
                  <a:ext cx="324830" cy="240092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70B5CE84-382B-5E40-B7EF-36E0A0843E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116422" y="6352119"/>
                  <a:ext cx="354174" cy="199223"/>
                </a:xfrm>
                <a:prstGeom prst="rect">
                  <a:avLst/>
                </a:prstGeom>
              </p:spPr>
            </p:pic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15CCE14-A87C-B144-B8FE-EB4D551BF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2740" y="5913030"/>
                <a:ext cx="324239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300BDF4-A4D9-954E-AEDB-9DBB511D4C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83060" y="4203700"/>
                <a:ext cx="0" cy="32621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2EF9A83-F9AD-4640-BA77-DB5F8638A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799097" y="6017284"/>
                <a:ext cx="142426" cy="127434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4A415A1-4D6B-644A-B387-2F9AAFECD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7254" y="4114890"/>
                <a:ext cx="132171" cy="186595"/>
              </a:xfrm>
              <a:prstGeom prst="rect">
                <a:avLst/>
              </a:prstGeom>
            </p:spPr>
          </p:pic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A4D105E-99E5-AE4C-B05A-FCA265584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393036" y="5992922"/>
              <a:ext cx="268492" cy="168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871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48077835-2864-A94A-ADA5-B7574936B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12" y="976198"/>
            <a:ext cx="81899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8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- Consider a wall function model for momentum, boundary conforming mesh: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332FE-7B01-C24B-B59A-D8AB37963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50" y="1547862"/>
            <a:ext cx="1157005" cy="263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4E4B2B-78FD-0D40-A356-D79A395E4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869" y="1509635"/>
            <a:ext cx="937200" cy="912857"/>
          </a:xfrm>
          <a:prstGeom prst="rect">
            <a:avLst/>
          </a:prstGeom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0D65AD2A-89A4-AC4A-ADFE-096A0FCCD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74" y="2476246"/>
            <a:ext cx="45886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8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Take equilibrium (turbulent) boundary layer model*: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B6136B-515B-E84A-A4FA-315A7D30D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5816" y="1444750"/>
            <a:ext cx="937200" cy="482464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440554C0-343D-8647-BCA3-AE5BAC120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675" y="1522104"/>
            <a:ext cx="8061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8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where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CBFA0C-6006-6A4C-907E-2575126855E5}"/>
              </a:ext>
            </a:extLst>
          </p:cNvPr>
          <p:cNvGrpSpPr/>
          <p:nvPr/>
        </p:nvGrpSpPr>
        <p:grpSpPr>
          <a:xfrm>
            <a:off x="5657460" y="1342995"/>
            <a:ext cx="3188869" cy="2908297"/>
            <a:chOff x="5657460" y="660403"/>
            <a:chExt cx="3188869" cy="290829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AE166AD-E083-E841-8F74-83DEE78690C6}"/>
                </a:ext>
              </a:extLst>
            </p:cNvPr>
            <p:cNvSpPr/>
            <p:nvPr/>
          </p:nvSpPr>
          <p:spPr>
            <a:xfrm>
              <a:off x="7169150" y="660403"/>
              <a:ext cx="399511" cy="2132435"/>
            </a:xfrm>
            <a:custGeom>
              <a:avLst/>
              <a:gdLst>
                <a:gd name="connsiteX0" fmla="*/ 0 w 362690"/>
                <a:gd name="connsiteY0" fmla="*/ 1771650 h 1777788"/>
                <a:gd name="connsiteX1" fmla="*/ 273050 w 362690"/>
                <a:gd name="connsiteY1" fmla="*/ 1504950 h 1777788"/>
                <a:gd name="connsiteX2" fmla="*/ 361950 w 362690"/>
                <a:gd name="connsiteY2" fmla="*/ 0 h 1777788"/>
                <a:gd name="connsiteX0" fmla="*/ 0 w 368564"/>
                <a:gd name="connsiteY0" fmla="*/ 1793007 h 1797387"/>
                <a:gd name="connsiteX1" fmla="*/ 278908 w 368564"/>
                <a:gd name="connsiteY1" fmla="*/ 1504950 h 1797387"/>
                <a:gd name="connsiteX2" fmla="*/ 367808 w 368564"/>
                <a:gd name="connsiteY2" fmla="*/ 0 h 1797387"/>
                <a:gd name="connsiteX0" fmla="*/ 0 w 368564"/>
                <a:gd name="connsiteY0" fmla="*/ 1793007 h 1793007"/>
                <a:gd name="connsiteX1" fmla="*/ 278908 w 368564"/>
                <a:gd name="connsiteY1" fmla="*/ 1504950 h 1793007"/>
                <a:gd name="connsiteX2" fmla="*/ 367808 w 368564"/>
                <a:gd name="connsiteY2" fmla="*/ 0 h 179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564" h="1793007">
                  <a:moveTo>
                    <a:pt x="0" y="1793007"/>
                  </a:moveTo>
                  <a:cubicBezTo>
                    <a:pt x="106362" y="1785937"/>
                    <a:pt x="217607" y="1803784"/>
                    <a:pt x="278908" y="1504950"/>
                  </a:cubicBezTo>
                  <a:cubicBezTo>
                    <a:pt x="340209" y="1206116"/>
                    <a:pt x="374158" y="228600"/>
                    <a:pt x="36780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F1A575-FA85-9B49-B0C9-AD6044EB6B45}"/>
                </a:ext>
              </a:extLst>
            </p:cNvPr>
            <p:cNvGrpSpPr/>
            <p:nvPr/>
          </p:nvGrpSpPr>
          <p:grpSpPr>
            <a:xfrm>
              <a:off x="5657460" y="1016090"/>
              <a:ext cx="3188869" cy="2552610"/>
              <a:chOff x="5657460" y="1016090"/>
              <a:chExt cx="3188869" cy="25526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EA57818-BFBC-9741-A3B5-87E5D66E971E}"/>
                  </a:ext>
                </a:extLst>
              </p:cNvPr>
              <p:cNvGrpSpPr/>
              <p:nvPr/>
            </p:nvGrpSpPr>
            <p:grpSpPr>
              <a:xfrm>
                <a:off x="5657460" y="1016090"/>
                <a:ext cx="3188869" cy="2552610"/>
                <a:chOff x="5778110" y="4114890"/>
                <a:chExt cx="3188869" cy="255261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CEBA1E9F-D81E-C94B-9978-58C8AA7A4BD8}"/>
                    </a:ext>
                  </a:extLst>
                </p:cNvPr>
                <p:cNvGrpSpPr/>
                <p:nvPr/>
              </p:nvGrpSpPr>
              <p:grpSpPr>
                <a:xfrm>
                  <a:off x="5778110" y="4547780"/>
                  <a:ext cx="3125763" cy="2119720"/>
                  <a:chOff x="5778110" y="4547780"/>
                  <a:chExt cx="3125763" cy="2119720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DC3465A5-502C-2449-8FAC-B50D0916BCEE}"/>
                      </a:ext>
                    </a:extLst>
                  </p:cNvPr>
                  <p:cNvGrpSpPr/>
                  <p:nvPr/>
                </p:nvGrpSpPr>
                <p:grpSpPr>
                  <a:xfrm>
                    <a:off x="5778110" y="4547780"/>
                    <a:ext cx="2858280" cy="1596941"/>
                    <a:chOff x="6102350" y="4180645"/>
                    <a:chExt cx="2858280" cy="1596941"/>
                  </a:xfrm>
                </p:grpSpPr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170527EF-338A-DC4C-B86F-12497703188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613650" y="4184650"/>
                      <a:ext cx="0" cy="135890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D310DED7-7084-1542-86DD-63D8B7D0C8B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705850" y="4191757"/>
                      <a:ext cx="0" cy="135890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35747DA4-4D50-3845-B114-94D96E6EBDF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515100" y="4180645"/>
                      <a:ext cx="0" cy="1358900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5E35716A-9734-BA48-9AAE-197C401D6E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102350" y="5543550"/>
                      <a:ext cx="2858280" cy="0"/>
                    </a:xfrm>
                    <a:prstGeom prst="line">
                      <a:avLst/>
                    </a:prstGeom>
                    <a:ln w="412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E30CF2A4-AC60-0F48-A67E-2A441EDD48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102350" y="4451350"/>
                      <a:ext cx="2858280" cy="0"/>
                    </a:xfrm>
                    <a:prstGeom prst="line">
                      <a:avLst/>
                    </a:prstGeom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B477922C-DACB-924C-9724-0AD18D5471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4901" y="5479607"/>
                      <a:ext cx="141285" cy="14210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8450E634-F0A3-CC4D-9F12-6C4492088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007" y="4380300"/>
                      <a:ext cx="141285" cy="14210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317A43B5-A76F-4A42-BEDB-950BDBC00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1727" y="4926400"/>
                      <a:ext cx="141285" cy="14210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2296798B-00F2-E942-8548-566396BD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74289" y="4922395"/>
                      <a:ext cx="141285" cy="14210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cxnSp>
                  <p:nvCxnSpPr>
                    <p:cNvPr id="41" name="Straight Arrow Connector 40">
                      <a:extLst>
                        <a:ext uri="{FF2B5EF4-FFF2-40B4-BE49-F238E27FC236}">
                          <a16:creationId xmlns:a16="http://schemas.microsoft.com/office/drawing/2014/main" id="{1DA8A04C-F0EA-D94E-9420-7728849FA1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397750" y="4989579"/>
                      <a:ext cx="519633" cy="3866"/>
                    </a:xfrm>
                    <a:prstGeom prst="straightConnector1">
                      <a:avLst/>
                    </a:prstGeom>
                    <a:ln w="28575"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CAEE6809-77F3-3542-B5E1-7D8A94482E9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302752" y="4930406"/>
                      <a:ext cx="153469" cy="1421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3" name="Picture 42">
                      <a:extLst>
                        <a:ext uri="{FF2B5EF4-FFF2-40B4-BE49-F238E27FC236}">
                          <a16:creationId xmlns:a16="http://schemas.microsoft.com/office/drawing/2014/main" id="{FF29049A-0C05-0048-8107-FC61F342DDF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707322" y="4922395"/>
                      <a:ext cx="203815" cy="1487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4" name="Picture 43">
                      <a:extLst>
                        <a:ext uri="{FF2B5EF4-FFF2-40B4-BE49-F238E27FC236}">
                          <a16:creationId xmlns:a16="http://schemas.microsoft.com/office/drawing/2014/main" id="{E77E5B3E-36A0-FB49-902E-C332E6F0EF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7353298" y="4189168"/>
                      <a:ext cx="197116" cy="1589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Picture 44">
                      <a:extLst>
                        <a:ext uri="{FF2B5EF4-FFF2-40B4-BE49-F238E27FC236}">
                          <a16:creationId xmlns:a16="http://schemas.microsoft.com/office/drawing/2014/main" id="{DB87C796-EB93-DC48-AFED-2B7C672DC3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7362757" y="5621707"/>
                      <a:ext cx="168350" cy="1558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Picture 45">
                      <a:extLst>
                        <a:ext uri="{FF2B5EF4-FFF2-40B4-BE49-F238E27FC236}">
                          <a16:creationId xmlns:a16="http://schemas.microsoft.com/office/drawing/2014/main" id="{F64B29DD-5172-AB43-83FC-8AB13B0E6B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7440662" y="5053472"/>
                      <a:ext cx="133309" cy="15108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B5A102FA-DE5C-7346-B866-2580C70575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7689932" y="4698244"/>
                      <a:ext cx="227451" cy="22130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Picture 47">
                      <a:extLst>
                        <a:ext uri="{FF2B5EF4-FFF2-40B4-BE49-F238E27FC236}">
                          <a16:creationId xmlns:a16="http://schemas.microsoft.com/office/drawing/2014/main" id="{7FE0E92F-DCDB-D84F-A725-4B9C59DC47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7670514" y="4231845"/>
                      <a:ext cx="503122" cy="163515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3E8271E2-9AC5-9C40-BFC8-77360797637D}"/>
                      </a:ext>
                    </a:extLst>
                  </p:cNvPr>
                  <p:cNvCxnSpPr/>
                  <p:nvPr/>
                </p:nvCxnSpPr>
                <p:spPr>
                  <a:xfrm>
                    <a:off x="8566150" y="4857750"/>
                    <a:ext cx="0" cy="10160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D8DC2F31-04A9-2145-B8F0-3C12107B18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28651" y="6615466"/>
                    <a:ext cx="112206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B22689AE-95B2-A247-BB43-CD5D277985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08969" y="5428263"/>
                    <a:ext cx="8629" cy="123923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93F34047-BFDC-0144-AA41-CE946B0CDD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50716" y="5426957"/>
                    <a:ext cx="8629" cy="123923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3D32A2FF-2CAC-924F-B5C3-299B902EB0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8625500" y="5271006"/>
                    <a:ext cx="278373" cy="205754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745CE60D-1233-E648-8451-9145F2C07D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7174248" y="6385735"/>
                    <a:ext cx="308405" cy="173478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41DEAA86-6946-E242-BEF7-DF2210F479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2740" y="5913030"/>
                  <a:ext cx="32423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DC219785-AC55-A940-9DC0-578F1C58F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83060" y="4203700"/>
                  <a:ext cx="0" cy="326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48A7A57C-E122-E14D-85DA-36BB1CF6E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99097" y="6017284"/>
                  <a:ext cx="142426" cy="127434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61F78957-7A39-A940-BBB6-E420817AF7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047254" y="4114890"/>
                  <a:ext cx="132171" cy="186595"/>
                </a:xfrm>
                <a:prstGeom prst="rect">
                  <a:avLst/>
                </a:prstGeom>
              </p:spPr>
            </p:pic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BC74FA4-B052-FD4C-86E1-74F038A875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19256" y="2724108"/>
                <a:ext cx="1036081" cy="1791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F44E960-A237-884C-8B74-CF07278B5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80580" y="2906642"/>
                <a:ext cx="268492" cy="168766"/>
              </a:xfrm>
              <a:prstGeom prst="rect">
                <a:avLst/>
              </a:prstGeom>
            </p:spPr>
          </p:pic>
        </p:grp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AD8D9F5-B034-8E45-B4A6-F911D83B56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2879" y="2954948"/>
            <a:ext cx="3050839" cy="807394"/>
          </a:xfrm>
          <a:prstGeom prst="rect">
            <a:avLst/>
          </a:prstGeom>
        </p:spPr>
      </p:pic>
      <p:sp>
        <p:nvSpPr>
          <p:cNvPr id="50" name="Text Box 14">
            <a:extLst>
              <a:ext uri="{FF2B5EF4-FFF2-40B4-BE49-F238E27FC236}">
                <a16:creationId xmlns:a16="http://schemas.microsoft.com/office/drawing/2014/main" id="{5B60810F-13DE-4F4F-A0D2-197C0383E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669" y="2923411"/>
            <a:ext cx="16022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8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- viscous region</a:t>
            </a:r>
          </a:p>
        </p:txBody>
      </p:sp>
      <p:sp>
        <p:nvSpPr>
          <p:cNvPr id="51" name="Text Box 14">
            <a:extLst>
              <a:ext uri="{FF2B5EF4-FFF2-40B4-BE49-F238E27FC236}">
                <a16:creationId xmlns:a16="http://schemas.microsoft.com/office/drawing/2014/main" id="{750EDF8A-331B-8346-B98A-304519328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262" y="3369898"/>
            <a:ext cx="14350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8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- log region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D8E176A-EAE6-E64A-B37E-5C5B41906A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2879" y="3891136"/>
            <a:ext cx="1623321" cy="170315"/>
          </a:xfrm>
          <a:prstGeom prst="rect">
            <a:avLst/>
          </a:prstGeom>
        </p:spPr>
      </p:pic>
      <p:sp>
        <p:nvSpPr>
          <p:cNvPr id="53" name="Text Box 7">
            <a:extLst>
              <a:ext uri="{FF2B5EF4-FFF2-40B4-BE49-F238E27FC236}">
                <a16:creationId xmlns:a16="http://schemas.microsoft.com/office/drawing/2014/main" id="{677C9E3F-D7EA-FC4E-9BBE-FF4912595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26" y="6413418"/>
            <a:ext cx="5718414" cy="261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r>
              <a:rPr lang="en-US" dirty="0"/>
              <a:t>* S. B. Pope. “Turbulent Flows,” Cambridge University Press; 1</a:t>
            </a:r>
            <a:r>
              <a:rPr lang="en-US" baseline="30000" dirty="0"/>
              <a:t>st</a:t>
            </a:r>
            <a:r>
              <a:rPr lang="en-US" dirty="0"/>
              <a:t> Edition (2000). </a:t>
            </a:r>
          </a:p>
        </p:txBody>
      </p:sp>
      <p:sp>
        <p:nvSpPr>
          <p:cNvPr id="54" name="Text Box 14">
            <a:extLst>
              <a:ext uri="{FF2B5EF4-FFF2-40B4-BE49-F238E27FC236}">
                <a16:creationId xmlns:a16="http://schemas.microsoft.com/office/drawing/2014/main" id="{DB7A2719-13BB-F44F-B5CA-02743A7C9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73" y="4309637"/>
            <a:ext cx="84049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It can be used to estimate the needed        , with                                       . As we need to also find </a:t>
            </a:r>
          </a:p>
          <a:p>
            <a:pPr marL="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                                                       , we do this by iteration. </a:t>
            </a:r>
          </a:p>
          <a:p>
            <a:pPr marL="0" indent="0"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See notes for details.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3B1B072-BE82-2C41-B4D7-7ED43541694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50456" y="4401700"/>
            <a:ext cx="268492" cy="16876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A63C472-E662-6741-A3F5-F80E4102B2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5328" y="4591960"/>
            <a:ext cx="2475101" cy="26634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04C94BA-5356-604C-B176-DC038181EF9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7790" y="4354164"/>
            <a:ext cx="1687910" cy="252136"/>
          </a:xfrm>
          <a:prstGeom prst="rect">
            <a:avLst/>
          </a:prstGeom>
        </p:spPr>
      </p:pic>
      <p:sp>
        <p:nvSpPr>
          <p:cNvPr id="58" name="Text Box 14">
            <a:extLst>
              <a:ext uri="{FF2B5EF4-FFF2-40B4-BE49-F238E27FC236}">
                <a16:creationId xmlns:a16="http://schemas.microsoft.com/office/drawing/2014/main" id="{704A09AD-DFA1-4C44-A411-2A54ABF4B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41" y="5669178"/>
            <a:ext cx="84153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800"/>
              </a:spcAft>
              <a:buNone/>
            </a:pPr>
            <a:r>
              <a:rPr lang="en-US" sz="1600" dirty="0">
                <a:solidFill>
                  <a:srgbClr val="FF0000"/>
                </a:solidFill>
              </a:rPr>
              <a:t>Once we have          we can compute the source         for point e and advance                            through time integration.     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F66AD93-E81B-294C-8626-ABD3A5391C4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98355" y="5715831"/>
            <a:ext cx="280971" cy="2809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E4B288E-CFE8-9A46-AC39-9DF5B69A92E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32214" y="5696026"/>
            <a:ext cx="323290" cy="20783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1ADBB4A-563E-DB4D-97E6-4A8A2C4E2B7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39766" y="5696026"/>
            <a:ext cx="1055869" cy="25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59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8EAFEF84-168C-C84A-9903-6C60E4593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96" y="662988"/>
            <a:ext cx="8541204" cy="343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s-AR" sz="10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AR" dirty="0"/>
              <a:t>IBM. A classical scheme applied through cut-faces: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s-AR" dirty="0">
                <a:solidFill>
                  <a:prstClr val="black"/>
                </a:solidFill>
              </a:rPr>
              <a:t>                                                          </a:t>
            </a:r>
            <a:endParaRPr lang="es-AR" sz="16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endParaRPr lang="es-AR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s-AR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5BD9D8-7F05-8F46-BBA2-D7622403D626}"/>
              </a:ext>
            </a:extLst>
          </p:cNvPr>
          <p:cNvSpPr txBox="1"/>
          <p:nvPr/>
        </p:nvSpPr>
        <p:spPr>
          <a:xfrm>
            <a:off x="540767" y="4065483"/>
            <a:ext cx="5529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3. Iterate in </a:t>
            </a:r>
            <a:r>
              <a:rPr lang="es-AR" sz="1600" i="1" dirty="0">
                <a:solidFill>
                  <a:prstClr val="black"/>
                </a:solidFill>
              </a:rPr>
              <a:t>k</a:t>
            </a:r>
            <a:r>
              <a:rPr lang="es-AR" sz="1600" dirty="0">
                <a:solidFill>
                  <a:prstClr val="black"/>
                </a:solidFill>
              </a:rPr>
              <a:t> the projection: </a:t>
            </a:r>
            <a:endParaRPr lang="en-US" sz="16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4A121-FB19-8741-8FE7-EFC23BAF6D05}"/>
              </a:ext>
            </a:extLst>
          </p:cNvPr>
          <p:cNvSpPr txBox="1"/>
          <p:nvPr/>
        </p:nvSpPr>
        <p:spPr>
          <a:xfrm>
            <a:off x="750752" y="6051803"/>
            <a:ext cx="846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Up to convergence. Use of one iteration is common. 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CADBE-3893-994A-A82D-00AEDA10B33B}"/>
              </a:ext>
            </a:extLst>
          </p:cNvPr>
          <p:cNvSpPr txBox="1"/>
          <p:nvPr/>
        </p:nvSpPr>
        <p:spPr>
          <a:xfrm>
            <a:off x="528709" y="1231948"/>
            <a:ext cx="737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1. For each cut-face centroid </a:t>
            </a:r>
            <a:r>
              <a:rPr lang="es-AR" sz="1600" b="1" dirty="0">
                <a:solidFill>
                  <a:prstClr val="black"/>
                </a:solidFill>
              </a:rPr>
              <a:t>   </a:t>
            </a:r>
            <a:r>
              <a:rPr lang="es-AR" sz="1600" dirty="0">
                <a:solidFill>
                  <a:prstClr val="black"/>
                </a:solidFill>
              </a:rPr>
              <a:t> obtain a velocity approximation at time level              :</a:t>
            </a:r>
          </a:p>
          <a:p>
            <a:pPr marL="285750" indent="-285750">
              <a:buFontTx/>
              <a:buChar char="-"/>
            </a:pPr>
            <a:r>
              <a:rPr lang="es-AR" sz="1600" dirty="0">
                <a:solidFill>
                  <a:prstClr val="black"/>
                </a:solidFill>
              </a:rPr>
              <a:t>Define surface normal point       and external points     .</a:t>
            </a:r>
          </a:p>
          <a:p>
            <a:pPr marL="285750" indent="-285750">
              <a:buFontTx/>
              <a:buChar char="-"/>
            </a:pPr>
            <a:r>
              <a:rPr lang="es-AR" sz="1600" dirty="0">
                <a:solidFill>
                  <a:prstClr val="black"/>
                </a:solidFill>
              </a:rPr>
              <a:t>For interpolation stencil points                             and compute: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6AF7C-80C8-E147-B379-906A51FFFE7C}"/>
              </a:ext>
            </a:extLst>
          </p:cNvPr>
          <p:cNvSpPr txBox="1"/>
          <p:nvPr/>
        </p:nvSpPr>
        <p:spPr>
          <a:xfrm>
            <a:off x="3380899" y="3153708"/>
            <a:ext cx="147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Target velocity. 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A102A-E762-E648-A618-0443F551E0B3}"/>
              </a:ext>
            </a:extLst>
          </p:cNvPr>
          <p:cNvSpPr txBox="1"/>
          <p:nvPr/>
        </p:nvSpPr>
        <p:spPr>
          <a:xfrm>
            <a:off x="5391875" y="2595397"/>
            <a:ext cx="1479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>
                <a:solidFill>
                  <a:prstClr val="black"/>
                </a:solidFill>
              </a:rPr>
              <a:t>estimates at n+1. </a:t>
            </a:r>
            <a:endParaRPr lang="en-US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CA3CBE-1404-EB42-87F7-55E4037E0668}"/>
              </a:ext>
            </a:extLst>
          </p:cNvPr>
          <p:cNvGrpSpPr/>
          <p:nvPr/>
        </p:nvGrpSpPr>
        <p:grpSpPr>
          <a:xfrm>
            <a:off x="528708" y="3776504"/>
            <a:ext cx="5865742" cy="338554"/>
            <a:chOff x="528708" y="3462825"/>
            <a:chExt cx="5865742" cy="3385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3F7A34-0FDE-224A-9BD1-DED355443D54}"/>
                </a:ext>
              </a:extLst>
            </p:cNvPr>
            <p:cNvSpPr txBox="1"/>
            <p:nvPr/>
          </p:nvSpPr>
          <p:spPr>
            <a:xfrm>
              <a:off x="528708" y="3462825"/>
              <a:ext cx="5865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prstClr val="black"/>
                  </a:solidFill>
                </a:rPr>
                <a:t>2. Flux match                           . Also, zero veloc in solid faces. </a:t>
              </a:r>
              <a:endParaRPr lang="en-US" sz="16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C418167-7FCF-7942-B78A-13F8CAE6C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6155" y="3496177"/>
              <a:ext cx="1149662" cy="24796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89542A-9D06-D04D-81F1-6593C7D3B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97" y="2460184"/>
            <a:ext cx="4666219" cy="532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F28ACE-9CF3-6248-95BD-231FEE94D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92" y="3018380"/>
            <a:ext cx="2613208" cy="596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F0008E-D011-864A-84BE-9D5CFBA03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883" y="2121406"/>
            <a:ext cx="1178566" cy="2645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CD72EBB-E7D9-BF41-B838-191AAA82B437}"/>
              </a:ext>
            </a:extLst>
          </p:cNvPr>
          <p:cNvSpPr txBox="1"/>
          <p:nvPr/>
        </p:nvSpPr>
        <p:spPr>
          <a:xfrm>
            <a:off x="2026035" y="2110244"/>
            <a:ext cx="253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>
                <a:solidFill>
                  <a:prstClr val="black"/>
                </a:solidFill>
              </a:rPr>
              <a:t>Known boundary point velocity. </a:t>
            </a:r>
            <a:endParaRPr lang="en-US" sz="1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F564FF-C404-F14B-B466-701693FF07DD}"/>
              </a:ext>
            </a:extLst>
          </p:cNvPr>
          <p:cNvGrpSpPr/>
          <p:nvPr/>
        </p:nvGrpSpPr>
        <p:grpSpPr>
          <a:xfrm>
            <a:off x="540767" y="6490155"/>
            <a:ext cx="5865742" cy="338554"/>
            <a:chOff x="541914" y="6019810"/>
            <a:chExt cx="5865742" cy="3385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5E3B57-F6F5-0643-A0DF-05F65D699568}"/>
                </a:ext>
              </a:extLst>
            </p:cNvPr>
            <p:cNvSpPr txBox="1"/>
            <p:nvPr/>
          </p:nvSpPr>
          <p:spPr>
            <a:xfrm>
              <a:off x="541914" y="6019810"/>
              <a:ext cx="58657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dirty="0">
                  <a:solidFill>
                    <a:prstClr val="black"/>
                  </a:solidFill>
                </a:rPr>
                <a:t>4. Reconstruct                               on cut-faces.</a:t>
              </a:r>
              <a:endParaRPr lang="en-US" sz="1600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48B74F-AA64-DE49-BF8B-20898A0A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54396" y="6053987"/>
              <a:ext cx="1252745" cy="27020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DD57FDB-50EE-9847-8968-7A70F1DAAF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767" y="4429556"/>
            <a:ext cx="4314895" cy="15171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5190F0-7F51-2748-8674-5C6A115293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976" y="1286131"/>
            <a:ext cx="127974" cy="1848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53E8C8-4AAE-5B47-AAB9-CF6A7A887F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3128" y="1301767"/>
            <a:ext cx="528146" cy="184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3AB7958-8A78-0741-9F79-3371771D6B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6991" y="1554001"/>
            <a:ext cx="175888" cy="1628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8C19C7-7F0A-424B-AC0C-968E0284AF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05202" y="1586621"/>
            <a:ext cx="109314" cy="1238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A2973B-1F8C-FF41-A05A-F6C8AC875C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00055" y="1800401"/>
            <a:ext cx="1186245" cy="19075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18B8D26-6466-A84A-9CC5-18D5DECD0A59}"/>
              </a:ext>
            </a:extLst>
          </p:cNvPr>
          <p:cNvGrpSpPr/>
          <p:nvPr/>
        </p:nvGrpSpPr>
        <p:grpSpPr>
          <a:xfrm>
            <a:off x="5395527" y="2856635"/>
            <a:ext cx="3714499" cy="3525820"/>
            <a:chOff x="5395527" y="2542956"/>
            <a:chExt cx="3714499" cy="352582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46A4EB-A5A3-5D48-A1EA-4016BF98A9E9}"/>
                </a:ext>
              </a:extLst>
            </p:cNvPr>
            <p:cNvGrpSpPr/>
            <p:nvPr/>
          </p:nvGrpSpPr>
          <p:grpSpPr>
            <a:xfrm>
              <a:off x="5395527" y="2542956"/>
              <a:ext cx="3714499" cy="3525820"/>
              <a:chOff x="1930651" y="1275021"/>
              <a:chExt cx="4729677" cy="4496728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530C68E-EB14-E742-86CB-826F526E2D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56675" y="1302589"/>
                <a:ext cx="8506" cy="44691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315BE83-F80C-C045-BC6E-01E0CD382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2622" y="4574216"/>
                <a:ext cx="1600489" cy="186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DF5D75A-ACF8-774F-BD9C-3486D3F053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6773" y="3926323"/>
                <a:ext cx="18804" cy="139072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E2378BA-0EBF-0249-B351-1E723BECC9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2131" y="3905757"/>
                <a:ext cx="4588197" cy="205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25B7CBA-0454-9247-9CD2-FF12B15E93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2129" y="5289478"/>
                <a:ext cx="4583529" cy="2756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EA41F7A-FEEE-5D45-B27A-E0539B856A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54903" y="1302590"/>
                <a:ext cx="20421" cy="44691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354C332-F71C-424A-8A59-13C6F0B0F9A5}"/>
                  </a:ext>
                </a:extLst>
              </p:cNvPr>
              <p:cNvSpPr/>
              <p:nvPr/>
            </p:nvSpPr>
            <p:spPr>
              <a:xfrm>
                <a:off x="3658543" y="4174183"/>
                <a:ext cx="99199" cy="11090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1B182CE-D823-B54B-9F41-641A622246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7268" y="3916660"/>
                <a:ext cx="1278466" cy="6183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A817FA3-4C35-BF41-895C-684E1B3555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59292" y="3911867"/>
                <a:ext cx="8024" cy="119443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1BC4422-6A39-4141-9483-C30FB5E2046B}"/>
                  </a:ext>
                </a:extLst>
              </p:cNvPr>
              <p:cNvCxnSpPr/>
              <p:nvPr/>
            </p:nvCxnSpPr>
            <p:spPr>
              <a:xfrm>
                <a:off x="3919149" y="4581442"/>
                <a:ext cx="394723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44" name="Object 43">
                    <a:extLst>
                      <a:ext uri="{FF2B5EF4-FFF2-40B4-BE49-F238E27FC236}">
                        <a16:creationId xmlns:a16="http://schemas.microsoft.com/office/drawing/2014/main" id="{D68313EF-80BA-1641-9457-A1B28643B1E4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282565011"/>
                      </p:ext>
                    </p:extLst>
                  </p:nvPr>
                </p:nvGraphicFramePr>
                <p:xfrm>
                  <a:off x="3382855" y="4064547"/>
                  <a:ext cx="262222" cy="338826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30753" name="Equation" r:id="rId18" imgW="177800" imgH="215900" progId="Equation.3">
                          <p:embed/>
                        </p:oleObj>
                      </mc:Choice>
                      <mc:Fallback>
                        <p:oleObj name="Equation" r:id="rId18" imgW="177800" imgH="215900" progId="Equation.3">
                          <p:embed/>
                          <p:pic>
                            <p:nvPicPr>
                              <p:cNvPr id="69" name="Object 68">
                                <a:extLst>
                                  <a:ext uri="{FF2B5EF4-FFF2-40B4-BE49-F238E27FC236}">
                                    <a16:creationId xmlns:a16="http://schemas.microsoft.com/office/drawing/2014/main" id="{1F918DC8-4B27-0646-9B78-4364E5EFADEA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382855" y="4064547"/>
                                <a:ext cx="262222" cy="338826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69" name="Object 68">
                    <a:extLst>
                      <a:ext uri="{FF2B5EF4-FFF2-40B4-BE49-F238E27FC236}">
                        <a16:creationId xmlns:a16="http://schemas.microsoft.com/office/drawing/2014/main" id="{1F918DC8-4B27-0646-9B78-4364E5EFADEA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42426328"/>
                      </p:ext>
                    </p:extLst>
                  </p:nvPr>
                </p:nvGraphicFramePr>
                <p:xfrm>
                  <a:off x="3382855" y="4064547"/>
                  <a:ext cx="262222" cy="338826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43019" name="Equation" r:id="rId20" imgW="177800" imgH="215900" progId="Equation.3">
                          <p:embed/>
                        </p:oleObj>
                      </mc:Choice>
                      <mc:Fallback>
                        <p:oleObj name="Equation" r:id="rId20" imgW="177800" imgH="215900" progId="Equation.3">
                          <p:embed/>
                          <p:pic>
                            <p:nvPicPr>
                              <p:cNvPr id="87" name="Object 86"/>
                              <p:cNvPicPr/>
                              <p:nvPr/>
                            </p:nvPicPr>
                            <p:blipFill>
                              <a:blip r:embed="rId2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382855" y="4064547"/>
                                <a:ext cx="262222" cy="338826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53664B5-266A-754D-9480-84E303EEB4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23847" y="1275021"/>
                <a:ext cx="19226" cy="437903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601F3C8-CE6F-1248-8F98-A7164324B7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2130" y="2507093"/>
                <a:ext cx="4588198" cy="2028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CC1300-9C55-E64D-9B25-15C8C05DB2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93038" y="3639448"/>
                <a:ext cx="0" cy="395286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48" name="Object 47">
                    <a:extLst>
                      <a:ext uri="{FF2B5EF4-FFF2-40B4-BE49-F238E27FC236}">
                        <a16:creationId xmlns:a16="http://schemas.microsoft.com/office/drawing/2014/main" id="{5FF0026A-1C20-D746-A497-E29E6350EA91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464988613"/>
                      </p:ext>
                    </p:extLst>
                  </p:nvPr>
                </p:nvGraphicFramePr>
                <p:xfrm>
                  <a:off x="2941517" y="4621065"/>
                  <a:ext cx="284100" cy="28264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30754" name="Equation" r:id="rId22" imgW="203200" imgH="190500" progId="Equation.3">
                          <p:embed/>
                        </p:oleObj>
                      </mc:Choice>
                      <mc:Fallback>
                        <p:oleObj name="Equation" r:id="rId22" imgW="203200" imgH="190500" progId="Equation.3">
                          <p:embed/>
                          <p:pic>
                            <p:nvPicPr>
                              <p:cNvPr id="73" name="Object 72">
                                <a:extLst>
                                  <a:ext uri="{FF2B5EF4-FFF2-40B4-BE49-F238E27FC236}">
                                    <a16:creationId xmlns:a16="http://schemas.microsoft.com/office/drawing/2014/main" id="{175E980B-D0DB-2540-AA6A-6343FEDBFE2B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2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941517" y="4621065"/>
                                <a:ext cx="284100" cy="28264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3" name="Object 72">
                    <a:extLst>
                      <a:ext uri="{FF2B5EF4-FFF2-40B4-BE49-F238E27FC236}">
                        <a16:creationId xmlns:a16="http://schemas.microsoft.com/office/drawing/2014/main" id="{175E980B-D0DB-2540-AA6A-6343FEDBFE2B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118334315"/>
                      </p:ext>
                    </p:extLst>
                  </p:nvPr>
                </p:nvGraphicFramePr>
                <p:xfrm>
                  <a:off x="2941517" y="4621065"/>
                  <a:ext cx="284100" cy="28264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43020" name="Equation" r:id="rId24" imgW="203200" imgH="190500" progId="Equation.3">
                          <p:embed/>
                        </p:oleObj>
                      </mc:Choice>
                      <mc:Fallback>
                        <p:oleObj name="Equation" r:id="rId24" imgW="203200" imgH="190500" progId="Equation.3">
                          <p:embed/>
                          <p:pic>
                            <p:nvPicPr>
                              <p:cNvPr id="161" name="Object 160"/>
                              <p:cNvPicPr/>
                              <p:nvPr/>
                            </p:nvPicPr>
                            <p:blipFill>
                              <a:blip r:embed="rId2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941517" y="4621065"/>
                                <a:ext cx="284100" cy="28264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55106B1-A4DF-5847-B015-D1BA3DFF0A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8851" y="4527095"/>
                <a:ext cx="1027500" cy="1244652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7028463-D370-BD4D-B0A7-F1754F1CD7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008" y="4416028"/>
                <a:ext cx="368182" cy="6306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0E9FEBE-4697-AB49-B8D4-D73DC38554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4905" y="2883627"/>
                <a:ext cx="1577075" cy="1814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7D5AAA5-AADD-7E4F-A4E0-7B2D52273DA4}"/>
                  </a:ext>
                </a:extLst>
              </p:cNvPr>
              <p:cNvSpPr/>
              <p:nvPr/>
            </p:nvSpPr>
            <p:spPr>
              <a:xfrm>
                <a:off x="3562132" y="3890859"/>
                <a:ext cx="61136" cy="5870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1FDFB0B-9921-E341-894C-3654DAC8FF34}"/>
                  </a:ext>
                </a:extLst>
              </p:cNvPr>
              <p:cNvSpPr/>
              <p:nvPr/>
            </p:nvSpPr>
            <p:spPr>
              <a:xfrm>
                <a:off x="4032543" y="4386673"/>
                <a:ext cx="61136" cy="5870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512FA5C-67BA-1549-81C8-FC60BF152DEF}"/>
                  </a:ext>
                </a:extLst>
              </p:cNvPr>
              <p:cNvSpPr/>
              <p:nvPr/>
            </p:nvSpPr>
            <p:spPr>
              <a:xfrm>
                <a:off x="3734909" y="4715248"/>
                <a:ext cx="75649" cy="87517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5AEB3DF3-3F50-F843-BA9C-995CB4419B9A}"/>
                      </a:ext>
                    </a:extLst>
                  </p:cNvPr>
                  <p:cNvSpPr txBox="1"/>
                  <p:nvPr/>
                </p:nvSpPr>
                <p:spPr>
                  <a:xfrm>
                    <a:off x="3385400" y="4900629"/>
                    <a:ext cx="473144" cy="2504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F29E6BFE-6385-4449-BFB0-4915D64E4E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85400" y="4900629"/>
                    <a:ext cx="473144" cy="250453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3333" r="-23333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8725448-EF2F-E24C-8581-30D59141B779}"/>
                  </a:ext>
                </a:extLst>
              </p:cNvPr>
              <p:cNvSpPr/>
              <p:nvPr/>
            </p:nvSpPr>
            <p:spPr>
              <a:xfrm>
                <a:off x="5365646" y="2796913"/>
                <a:ext cx="103531" cy="100395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49824A6-B8B4-DB4C-8161-E552A47030F2}"/>
                  </a:ext>
                </a:extLst>
              </p:cNvPr>
              <p:cNvCxnSpPr/>
              <p:nvPr/>
            </p:nvCxnSpPr>
            <p:spPr>
              <a:xfrm>
                <a:off x="5499190" y="3211021"/>
                <a:ext cx="394723" cy="0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C7F8A28-9087-7047-A7AA-94FDEABB55DD}"/>
                  </a:ext>
                </a:extLst>
              </p:cNvPr>
              <p:cNvCxnSpPr/>
              <p:nvPr/>
            </p:nvCxnSpPr>
            <p:spPr>
              <a:xfrm>
                <a:off x="5487835" y="1794128"/>
                <a:ext cx="394723" cy="0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187E914-FB5E-E246-9A94-02C7E6CBB4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64465" y="1819140"/>
                <a:ext cx="894512" cy="98229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4C7828EF-FFB9-3B4F-91E6-43B279BA2C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45017" y="1944350"/>
                <a:ext cx="283441" cy="306693"/>
              </a:xfrm>
              <a:prstGeom prst="straightConnector1">
                <a:avLst/>
              </a:prstGeom>
              <a:ln w="31750" cmpd="sng">
                <a:solidFill>
                  <a:srgbClr val="953735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DC5F217-9EF1-5C44-B294-C4F4040284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66754" y="3639448"/>
                <a:ext cx="2300" cy="4124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49210E6-4093-654A-A248-B61017C3E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35536" y="5303639"/>
                <a:ext cx="1403321" cy="13408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580EA50-3C1D-8142-AD70-645C5AA70B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2128" y="2527375"/>
                <a:ext cx="411546" cy="3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FE639E8-F7DA-FB42-AA53-C758ACC254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3716" y="2529338"/>
                <a:ext cx="7014" cy="114514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F189E50-3A25-064D-8D52-F4F05FE8A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0651" y="3276758"/>
                <a:ext cx="1649011" cy="125033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4CE46A9-4D00-2748-9C04-7271D85C35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38857" y="5317047"/>
                <a:ext cx="1" cy="37051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8CB8F58-BDDF-9D45-A2FE-8E7CDD1C48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33414" y="5025260"/>
                <a:ext cx="0" cy="395286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146EA2E-68A0-024C-8CD2-09399D541805}"/>
                  </a:ext>
                </a:extLst>
              </p:cNvPr>
              <p:cNvSpPr/>
              <p:nvPr/>
            </p:nvSpPr>
            <p:spPr>
              <a:xfrm>
                <a:off x="4902508" y="5276671"/>
                <a:ext cx="61136" cy="5870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092FC39-2438-2046-AF96-DED6A397D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2299" y="3055067"/>
                <a:ext cx="368182" cy="6306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93700B1-8D5D-E94E-836A-1BFAAC2CACB6}"/>
                  </a:ext>
                </a:extLst>
              </p:cNvPr>
              <p:cNvSpPr/>
              <p:nvPr/>
            </p:nvSpPr>
            <p:spPr>
              <a:xfrm>
                <a:off x="2439834" y="3025712"/>
                <a:ext cx="61136" cy="58709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1BE616B-A635-3148-8130-EDCEAD8A753A}"/>
                  </a:ext>
                </a:extLst>
              </p:cNvPr>
              <p:cNvCxnSpPr/>
              <p:nvPr/>
            </p:nvCxnSpPr>
            <p:spPr>
              <a:xfrm>
                <a:off x="2321031" y="4571700"/>
                <a:ext cx="394723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B4587FA-555E-BB40-9C2E-015B3B4E49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64417" y="5054586"/>
                <a:ext cx="2300" cy="4124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A48FB60-4E43-B640-9DB6-7373EBDF3145}"/>
                  </a:ext>
                </a:extLst>
              </p:cNvPr>
              <p:cNvCxnSpPr/>
              <p:nvPr/>
            </p:nvCxnSpPr>
            <p:spPr>
              <a:xfrm>
                <a:off x="3939398" y="1784688"/>
                <a:ext cx="394723" cy="0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BF95212-85B2-D94E-91A2-061473BC8C89}"/>
                  </a:ext>
                </a:extLst>
              </p:cNvPr>
              <p:cNvCxnSpPr/>
              <p:nvPr/>
            </p:nvCxnSpPr>
            <p:spPr>
              <a:xfrm>
                <a:off x="3919149" y="3190605"/>
                <a:ext cx="394723" cy="0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  <a:headEnd type="none" w="sm" len="lg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63DDE517-FE37-664A-8E3A-EDBA516AF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54897" y="2092754"/>
                <a:ext cx="167352" cy="215167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064A741-B592-AB40-BCBB-6523109E5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087326" y="2672630"/>
                <a:ext cx="262632" cy="127564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C07F1B8-03E3-7840-BF0A-FBDC44AB2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98058" y="3282889"/>
                <a:ext cx="221932" cy="17437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435A3B4F-5DDC-2E4C-8D8F-F7C25A52F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741316" y="1496455"/>
                <a:ext cx="237714" cy="180335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9B9EF67-0FDF-A144-8409-872190514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83845" y="1508194"/>
                <a:ext cx="239289" cy="189781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424456B-3D20-C748-BEF8-4945A3431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45482" y="3301931"/>
                <a:ext cx="284230" cy="20843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D9E1583E-F5F0-B64A-8354-15025B553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31069" y="4645667"/>
                <a:ext cx="225111" cy="20843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A594C6A0-E2AE-8D49-B22F-BC46C40F5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858671" y="4121123"/>
                <a:ext cx="164104" cy="237039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D0BF2E9-1F25-B140-8AC3-320A14190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248829" y="4742339"/>
              <a:ext cx="436132" cy="2665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B90C07-8A0F-524B-BEFC-AEF8FF336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7185025" y="5154345"/>
              <a:ext cx="4572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346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50" name="Text Box 21">
            <a:extLst>
              <a:ext uri="{FF2B5EF4-FFF2-40B4-BE49-F238E27FC236}">
                <a16:creationId xmlns:a16="http://schemas.microsoft.com/office/drawing/2014/main" id="{EC239B9A-ED70-9246-A8C1-B8F491ECC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96" y="556207"/>
            <a:ext cx="85412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s-AR" sz="10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AR" dirty="0">
                <a:solidFill>
                  <a:prstClr val="black"/>
                </a:solidFill>
              </a:rPr>
              <a:t>Wall modeled IBM. Dynamic velocity estimation: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0F02999-65C0-3140-9F75-B0D3855B28D6}"/>
              </a:ext>
            </a:extLst>
          </p:cNvPr>
          <p:cNvGrpSpPr/>
          <p:nvPr/>
        </p:nvGrpSpPr>
        <p:grpSpPr>
          <a:xfrm>
            <a:off x="5422900" y="1992834"/>
            <a:ext cx="3675990" cy="3676628"/>
            <a:chOff x="5422900" y="1171356"/>
            <a:chExt cx="3675990" cy="3676628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4D244D4-949E-B945-A16B-89096D72DCBB}"/>
                </a:ext>
              </a:extLst>
            </p:cNvPr>
            <p:cNvCxnSpPr>
              <a:cxnSpLocks/>
            </p:cNvCxnSpPr>
            <p:nvPr/>
          </p:nvCxnSpPr>
          <p:spPr>
            <a:xfrm>
              <a:off x="7979320" y="2413018"/>
              <a:ext cx="601032" cy="532056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non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1D9EEFF-3B1F-C54D-B2C1-D6445D0E96E1}"/>
                </a:ext>
              </a:extLst>
            </p:cNvPr>
            <p:cNvGrpSpPr/>
            <p:nvPr/>
          </p:nvGrpSpPr>
          <p:grpSpPr>
            <a:xfrm>
              <a:off x="5422900" y="1171356"/>
              <a:ext cx="3496628" cy="3676628"/>
              <a:chOff x="5613400" y="2542956"/>
              <a:chExt cx="3496628" cy="3676628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E49D222-F7B3-B147-8B22-423718F5319C}"/>
                  </a:ext>
                </a:extLst>
              </p:cNvPr>
              <p:cNvGrpSpPr/>
              <p:nvPr/>
            </p:nvGrpSpPr>
            <p:grpSpPr>
              <a:xfrm>
                <a:off x="5613400" y="2542956"/>
                <a:ext cx="3496628" cy="3676628"/>
                <a:chOff x="2208069" y="1275021"/>
                <a:chExt cx="4452261" cy="4689064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3FF90AD-18F3-6141-823D-4279F7239F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56675" y="1302589"/>
                  <a:ext cx="8506" cy="4469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B9FA26FA-7C4B-EE41-AF68-E34E634FCB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62622" y="4574216"/>
                  <a:ext cx="1600489" cy="186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168C6047-DEC3-0640-B350-91C7E1A213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46773" y="3926323"/>
                  <a:ext cx="18804" cy="139072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3822D1E1-0328-664B-B477-07420AE0A9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56239" y="3905756"/>
                  <a:ext cx="4404091" cy="1017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1881872D-5F51-0543-AAB2-D42910012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56239" y="5289478"/>
                  <a:ext cx="4399420" cy="1003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E8E3C917-AB05-4749-81A9-EC9031DA56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54903" y="1302590"/>
                  <a:ext cx="20421" cy="446915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6B0B4F5-6DD0-1941-ACC7-01E42E76D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77268" y="3916660"/>
                  <a:ext cx="1278466" cy="6183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A4555D8B-0933-9C4A-9A2B-BCE342F31D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59292" y="3911867"/>
                  <a:ext cx="8024" cy="1194434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9D7887E-A009-B74C-9251-056414E04F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623847" y="1275021"/>
                  <a:ext cx="19226" cy="437903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9AFA4BF4-8175-784B-AEA2-B2958A86E8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08069" y="2507093"/>
                  <a:ext cx="4452260" cy="119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6CA148E-1855-7F43-893F-7A086D24D4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93038" y="3639448"/>
                  <a:ext cx="0" cy="395286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  <a:headEnd type="none" w="sm" len="lg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80" name="Object 79">
                  <a:extLst>
                    <a:ext uri="{FF2B5EF4-FFF2-40B4-BE49-F238E27FC236}">
                      <a16:creationId xmlns:a16="http://schemas.microsoft.com/office/drawing/2014/main" id="{1AF7D9FE-0981-B44E-8CCC-B0F003F6865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23539698"/>
                    </p:ext>
                  </p:extLst>
                </p:nvPr>
              </p:nvGraphicFramePr>
              <p:xfrm>
                <a:off x="2941517" y="4621065"/>
                <a:ext cx="284100" cy="28264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761" name="Equation" r:id="rId7" imgW="203200" imgH="190500" progId="Equation.3">
                        <p:embed/>
                      </p:oleObj>
                    </mc:Choice>
                    <mc:Fallback>
                      <p:oleObj name="Equation" r:id="rId7" imgW="203200" imgH="190500" progId="Equation.3">
                        <p:embed/>
                        <p:pic>
                          <p:nvPicPr>
                            <p:cNvPr id="22" name="Object 21">
                              <a:extLst>
                                <a:ext uri="{FF2B5EF4-FFF2-40B4-BE49-F238E27FC236}">
                                  <a16:creationId xmlns:a16="http://schemas.microsoft.com/office/drawing/2014/main" id="{C30A4406-4A0C-0844-901F-844EE704AAD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941517" y="4621065"/>
                              <a:ext cx="284100" cy="28264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B1EDA175-1C71-DF4E-8100-B02B9F1991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49398" y="4425010"/>
                  <a:ext cx="705415" cy="8148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  <a:headEnd type="none" w="sm" len="lg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7E1C2F00-ECA0-7A4A-ACEA-54CA4A628F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14905" y="2883627"/>
                  <a:ext cx="1577075" cy="181465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E278A686-51AB-F143-8C40-0EE623B41800}"/>
                    </a:ext>
                  </a:extLst>
                </p:cNvPr>
                <p:cNvSpPr/>
                <p:nvPr/>
              </p:nvSpPr>
              <p:spPr>
                <a:xfrm>
                  <a:off x="3562132" y="3890859"/>
                  <a:ext cx="61136" cy="5870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7F875541-307A-1B4E-8FBF-8CE84A92951E}"/>
                    </a:ext>
                  </a:extLst>
                </p:cNvPr>
                <p:cNvSpPr/>
                <p:nvPr/>
              </p:nvSpPr>
              <p:spPr>
                <a:xfrm>
                  <a:off x="4032543" y="4386673"/>
                  <a:ext cx="61136" cy="5870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B904A83-7F2E-4343-A21F-5A623936E00B}"/>
                    </a:ext>
                  </a:extLst>
                </p:cNvPr>
                <p:cNvSpPr/>
                <p:nvPr/>
              </p:nvSpPr>
              <p:spPr>
                <a:xfrm>
                  <a:off x="3734909" y="4715248"/>
                  <a:ext cx="75649" cy="87517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2AA47D7F-8643-0F45-A379-CA8E2DC52257}"/>
                    </a:ext>
                  </a:extLst>
                </p:cNvPr>
                <p:cNvSpPr/>
                <p:nvPr/>
              </p:nvSpPr>
              <p:spPr>
                <a:xfrm>
                  <a:off x="5365646" y="2796913"/>
                  <a:ext cx="103531" cy="100395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9EF402E9-0CB0-2242-B8DF-A0BAA9EF0D65}"/>
                    </a:ext>
                  </a:extLst>
                </p:cNvPr>
                <p:cNvCxnSpPr/>
                <p:nvPr/>
              </p:nvCxnSpPr>
              <p:spPr>
                <a:xfrm>
                  <a:off x="5491105" y="3211021"/>
                  <a:ext cx="394723" cy="0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 w="sm" len="lg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2803C66C-3F05-2144-94C9-B67A8C7296CD}"/>
                    </a:ext>
                  </a:extLst>
                </p:cNvPr>
                <p:cNvCxnSpPr/>
                <p:nvPr/>
              </p:nvCxnSpPr>
              <p:spPr>
                <a:xfrm>
                  <a:off x="5487835" y="1794128"/>
                  <a:ext cx="394723" cy="0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 w="sm" len="lg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60C7AC93-0B06-8841-B995-43E76AEA91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64465" y="1819140"/>
                  <a:ext cx="894512" cy="98229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168714E3-515E-054B-AE51-1D02F68779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27892" y="1944350"/>
                  <a:ext cx="316736" cy="344993"/>
                </a:xfrm>
                <a:prstGeom prst="straightConnector1">
                  <a:avLst/>
                </a:prstGeom>
                <a:ln w="31750" cmpd="sng">
                  <a:solidFill>
                    <a:srgbClr val="953735"/>
                  </a:solidFill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AB18CACA-06FE-2D48-8F9E-C16F1A34E5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66754" y="3639448"/>
                  <a:ext cx="2300" cy="4124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headEnd type="none" w="sm" len="lg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189EAB08-E1D4-2249-B5D0-A16B14466D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35536" y="5303639"/>
                  <a:ext cx="1403321" cy="13408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2E07FF6B-04A1-4640-AEF6-A734E60A97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08069" y="2527375"/>
                  <a:ext cx="275605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BA6FA1F2-D406-834D-863D-9B4B1BE4AC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3716" y="2529338"/>
                  <a:ext cx="7014" cy="114514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BF3CB955-25E2-244C-AC3F-04FE1466F7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239" y="3510366"/>
                  <a:ext cx="1323422" cy="1016728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D3C6E6DB-E5D5-D943-AA8D-AFB379BD58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38857" y="5317047"/>
                  <a:ext cx="1" cy="37051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7C3899EC-2266-9544-95C9-378F01711464}"/>
                    </a:ext>
                  </a:extLst>
                </p:cNvPr>
                <p:cNvSpPr/>
                <p:nvPr/>
              </p:nvSpPr>
              <p:spPr>
                <a:xfrm>
                  <a:off x="4902508" y="5276671"/>
                  <a:ext cx="61136" cy="5870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75311E7B-2E7B-9348-9AAE-5F5AC84278DE}"/>
                    </a:ext>
                  </a:extLst>
                </p:cNvPr>
                <p:cNvSpPr/>
                <p:nvPr/>
              </p:nvSpPr>
              <p:spPr>
                <a:xfrm>
                  <a:off x="2439834" y="3025712"/>
                  <a:ext cx="61136" cy="5870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965AF25E-6FFA-5A4B-BB8C-91344CB7898C}"/>
                    </a:ext>
                  </a:extLst>
                </p:cNvPr>
                <p:cNvCxnSpPr/>
                <p:nvPr/>
              </p:nvCxnSpPr>
              <p:spPr>
                <a:xfrm>
                  <a:off x="2321031" y="4571700"/>
                  <a:ext cx="394723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headEnd type="none" w="sm" len="lg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32C9B4F8-C139-FF42-993E-3387F135C5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64417" y="5054586"/>
                  <a:ext cx="2300" cy="4124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headEnd type="none" w="sm" len="lg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2B987A8C-8128-D946-8929-2FD3C8427354}"/>
                    </a:ext>
                  </a:extLst>
                </p:cNvPr>
                <p:cNvCxnSpPr/>
                <p:nvPr/>
              </p:nvCxnSpPr>
              <p:spPr>
                <a:xfrm>
                  <a:off x="3939398" y="1784688"/>
                  <a:ext cx="394723" cy="0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 w="sm" len="lg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BAE252BA-7440-EF4E-BEF1-63D064AA6AA5}"/>
                    </a:ext>
                  </a:extLst>
                </p:cNvPr>
                <p:cNvCxnSpPr/>
                <p:nvPr/>
              </p:nvCxnSpPr>
              <p:spPr>
                <a:xfrm>
                  <a:off x="3919149" y="3190605"/>
                  <a:ext cx="394723" cy="0"/>
                </a:xfrm>
                <a:prstGeom prst="line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 w="sm" len="lg"/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13F9FA2A-B3CA-C14C-8226-18592D07FF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54897" y="2092754"/>
                  <a:ext cx="167352" cy="215167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C17B0082-9724-0246-A95C-79E39ED3E1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53498" y="3298318"/>
                  <a:ext cx="221933" cy="174375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BD2D77AE-758C-C54F-BA11-38E2B50D5B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41316" y="1496455"/>
                  <a:ext cx="237714" cy="180335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0B58EC9D-BD41-1E43-BF0E-DCAE4646E1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83845" y="1508194"/>
                  <a:ext cx="239289" cy="189781"/>
                </a:xfrm>
                <a:prstGeom prst="rect">
                  <a:avLst/>
                </a:prstGeom>
              </p:spPr>
            </p:pic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5FAE7091-E49C-B94C-893C-9646677490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45482" y="3301931"/>
                  <a:ext cx="284230" cy="208435"/>
                </a:xfrm>
                <a:prstGeom prst="rect">
                  <a:avLst/>
                </a:prstGeom>
              </p:spPr>
            </p:pic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9B988F9F-A260-3448-8C5E-F8880A4764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447240" y="4669963"/>
                  <a:ext cx="225111" cy="208436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ED3CDF36-94A0-5642-BE88-5B62E5EC68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58671" y="4121123"/>
                  <a:ext cx="164104" cy="237039"/>
                </a:xfrm>
                <a:prstGeom prst="rect">
                  <a:avLst/>
                </a:prstGeom>
              </p:spPr>
            </p:pic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5858ABC-3C41-E440-A841-941B8BCCB9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78851" y="4527095"/>
                  <a:ext cx="1222483" cy="1436990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E2681275-DF2B-A049-B039-AA6D0BF49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7323" y="4715294"/>
                <a:ext cx="436132" cy="266525"/>
              </a:xfrm>
              <a:prstGeom prst="rect">
                <a:avLst/>
              </a:prstGeom>
            </p:spPr>
          </p:pic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F22DBCC-A586-3847-89AD-51C6AC4BDF33}"/>
                </a:ext>
              </a:extLst>
            </p:cNvPr>
            <p:cNvCxnSpPr>
              <a:cxnSpLocks/>
            </p:cNvCxnSpPr>
            <p:nvPr/>
          </p:nvCxnSpPr>
          <p:spPr>
            <a:xfrm>
              <a:off x="7987463" y="2420919"/>
              <a:ext cx="271903" cy="237054"/>
            </a:xfrm>
            <a:prstGeom prst="straightConnector1">
              <a:avLst/>
            </a:prstGeom>
            <a:ln w="31750" cmpd="sng">
              <a:solidFill>
                <a:srgbClr val="953735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07D28F3-F870-4A45-9F55-B7B75B7B4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35943" y="2318758"/>
              <a:ext cx="123837" cy="22290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B87A4F9-B5DB-6347-A642-615F5D679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550317" y="4036812"/>
              <a:ext cx="218475" cy="137327"/>
            </a:xfrm>
            <a:prstGeom prst="rect">
              <a:avLst/>
            </a:prstGeom>
          </p:spPr>
        </p:pic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925EA32-E19C-9340-9751-C509CFC34748}"/>
                </a:ext>
              </a:extLst>
            </p:cNvPr>
            <p:cNvSpPr/>
            <p:nvPr/>
          </p:nvSpPr>
          <p:spPr>
            <a:xfrm rot="2678926">
              <a:off x="7325509" y="2319349"/>
              <a:ext cx="685481" cy="2132435"/>
            </a:xfrm>
            <a:custGeom>
              <a:avLst/>
              <a:gdLst>
                <a:gd name="connsiteX0" fmla="*/ 0 w 362690"/>
                <a:gd name="connsiteY0" fmla="*/ 1771650 h 1777788"/>
                <a:gd name="connsiteX1" fmla="*/ 273050 w 362690"/>
                <a:gd name="connsiteY1" fmla="*/ 1504950 h 1777788"/>
                <a:gd name="connsiteX2" fmla="*/ 361950 w 362690"/>
                <a:gd name="connsiteY2" fmla="*/ 0 h 1777788"/>
                <a:gd name="connsiteX0" fmla="*/ 0 w 368564"/>
                <a:gd name="connsiteY0" fmla="*/ 1793007 h 1797387"/>
                <a:gd name="connsiteX1" fmla="*/ 278908 w 368564"/>
                <a:gd name="connsiteY1" fmla="*/ 1504950 h 1797387"/>
                <a:gd name="connsiteX2" fmla="*/ 367808 w 368564"/>
                <a:gd name="connsiteY2" fmla="*/ 0 h 1797387"/>
                <a:gd name="connsiteX0" fmla="*/ 0 w 368564"/>
                <a:gd name="connsiteY0" fmla="*/ 1793007 h 1793007"/>
                <a:gd name="connsiteX1" fmla="*/ 278908 w 368564"/>
                <a:gd name="connsiteY1" fmla="*/ 1504950 h 1793007"/>
                <a:gd name="connsiteX2" fmla="*/ 367808 w 368564"/>
                <a:gd name="connsiteY2" fmla="*/ 0 h 179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564" h="1793007">
                  <a:moveTo>
                    <a:pt x="0" y="1793007"/>
                  </a:moveTo>
                  <a:cubicBezTo>
                    <a:pt x="106362" y="1785937"/>
                    <a:pt x="217607" y="1803784"/>
                    <a:pt x="278908" y="1504950"/>
                  </a:cubicBezTo>
                  <a:cubicBezTo>
                    <a:pt x="340209" y="1206116"/>
                    <a:pt x="374158" y="228600"/>
                    <a:pt x="36780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D0535B4-86D6-B14A-A36D-7F9D41D53132}"/>
                </a:ext>
              </a:extLst>
            </p:cNvPr>
            <p:cNvCxnSpPr>
              <a:cxnSpLocks/>
              <a:stCxn id="84" idx="5"/>
              <a:endCxn id="57" idx="1"/>
            </p:cNvCxnSpPr>
            <p:nvPr/>
          </p:nvCxnSpPr>
          <p:spPr>
            <a:xfrm>
              <a:off x="6896752" y="3650450"/>
              <a:ext cx="388166" cy="373607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non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6D2A059-9626-894C-9663-C6DF6F067A43}"/>
                </a:ext>
              </a:extLst>
            </p:cNvPr>
            <p:cNvCxnSpPr>
              <a:cxnSpLocks/>
              <a:stCxn id="84" idx="7"/>
            </p:cNvCxnSpPr>
            <p:nvPr/>
          </p:nvCxnSpPr>
          <p:spPr>
            <a:xfrm flipV="1">
              <a:off x="6896752" y="3250120"/>
              <a:ext cx="324742" cy="367779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none" w="sm" len="lg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39A2263-7814-6C40-B580-478C64B46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44588" y="2234668"/>
              <a:ext cx="229811" cy="163092"/>
            </a:xfrm>
            <a:prstGeom prst="rect">
              <a:avLst/>
            </a:prstGeom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148EAEE-7A9F-8041-A673-6B387BBF40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7999" y="4208945"/>
              <a:ext cx="269620" cy="244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450395-2448-1D46-B267-D4A83525B9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1191" y="2975906"/>
              <a:ext cx="487699" cy="4530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073571E-8F15-D34A-976F-1465639EF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4242" y="4384969"/>
              <a:ext cx="300346" cy="2719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E4617B1-E908-A942-903A-CB2681158A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9223" y="3393829"/>
              <a:ext cx="1574383" cy="13897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AA4982D-B50D-4E4C-A774-E56F69211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245520" y="4373498"/>
              <a:ext cx="177157" cy="18896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7F3EC4D-2AE3-3045-8DBC-1B6CA1280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243118" y="3633607"/>
              <a:ext cx="279400" cy="203200"/>
            </a:xfrm>
            <a:prstGeom prst="rect">
              <a:avLst/>
            </a:prstGeom>
          </p:spPr>
        </p:pic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9FAA79C4-FA19-0F4D-89A9-56D98EA05DA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1143" y="1682733"/>
            <a:ext cx="4861173" cy="972235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5821A57E-CB44-6446-B384-6B153C9C9C07}"/>
              </a:ext>
            </a:extLst>
          </p:cNvPr>
          <p:cNvSpPr txBox="1"/>
          <p:nvPr/>
        </p:nvSpPr>
        <p:spPr>
          <a:xfrm>
            <a:off x="391942" y="1115474"/>
            <a:ext cx="846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Solve numerically momentum in streamline-wall normal coordinates: </a:t>
            </a:r>
            <a:endParaRPr lang="en-US" sz="1600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2C39C63-284D-1D46-BD02-A91D2FC36BCC}"/>
              </a:ext>
            </a:extLst>
          </p:cNvPr>
          <p:cNvGrpSpPr/>
          <p:nvPr/>
        </p:nvGrpSpPr>
        <p:grpSpPr>
          <a:xfrm>
            <a:off x="391942" y="2933312"/>
            <a:ext cx="5012886" cy="3908762"/>
            <a:chOff x="391942" y="2910608"/>
            <a:chExt cx="5012886" cy="3908762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8297AA9-9A8D-A647-8FAD-D642B14E4E16}"/>
                </a:ext>
              </a:extLst>
            </p:cNvPr>
            <p:cNvSpPr txBox="1"/>
            <p:nvPr/>
          </p:nvSpPr>
          <p:spPr>
            <a:xfrm>
              <a:off x="391942" y="2910608"/>
              <a:ext cx="5012886" cy="390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s-AR" b="1" dirty="0">
                  <a:solidFill>
                    <a:prstClr val="black"/>
                  </a:solidFill>
                </a:rPr>
                <a:t>Scheme</a:t>
              </a:r>
              <a:r>
                <a:rPr lang="es-AR" sz="1600" dirty="0">
                  <a:solidFill>
                    <a:prstClr val="black"/>
                  </a:solidFill>
                </a:rPr>
                <a:t>:</a:t>
              </a:r>
            </a:p>
            <a:p>
              <a:pPr>
                <a:spcAft>
                  <a:spcPts val="1200"/>
                </a:spcAft>
              </a:pPr>
              <a:endParaRPr lang="es-AR" sz="800" dirty="0">
                <a:solidFill>
                  <a:prstClr val="black"/>
                </a:solidFill>
              </a:endParaRPr>
            </a:p>
            <a:p>
              <a:pPr marL="342900" indent="-342900">
                <a:spcAft>
                  <a:spcPts val="1200"/>
                </a:spcAft>
                <a:buAutoNum type="arabicPeriod"/>
              </a:pPr>
              <a:r>
                <a:rPr lang="es-AR" sz="1600" dirty="0">
                  <a:solidFill>
                    <a:prstClr val="black"/>
                  </a:solidFill>
                </a:rPr>
                <a:t>Define normal probe components for centroid d: boundary point B along normal and external point ex.</a:t>
              </a:r>
            </a:p>
            <a:p>
              <a:pPr marL="342900" indent="-342900">
                <a:spcAft>
                  <a:spcPts val="1200"/>
                </a:spcAft>
                <a:buAutoNum type="arabicPeriod"/>
              </a:pPr>
              <a:r>
                <a:rPr lang="es-AR" sz="1600" dirty="0">
                  <a:solidFill>
                    <a:prstClr val="black"/>
                  </a:solidFill>
                </a:rPr>
                <a:t>Interpolate velocities, gradients and variables to ex.</a:t>
              </a:r>
            </a:p>
            <a:p>
              <a:pPr marL="342900" indent="-342900">
                <a:spcAft>
                  <a:spcPts val="1200"/>
                </a:spcAft>
                <a:buAutoNum type="arabicPeriod"/>
              </a:pPr>
              <a:r>
                <a:rPr lang="es-AR" sz="1600" dirty="0">
                  <a:solidFill>
                    <a:prstClr val="black"/>
                  </a:solidFill>
                </a:rPr>
                <a:t>Define local coordinate system .</a:t>
              </a:r>
            </a:p>
            <a:p>
              <a:pPr marL="342900" indent="-342900">
                <a:spcAft>
                  <a:spcPts val="1200"/>
                </a:spcAft>
                <a:buAutoNum type="arabicPeriod"/>
              </a:pPr>
              <a:r>
                <a:rPr lang="es-AR" sz="1600" dirty="0">
                  <a:solidFill>
                    <a:prstClr val="black"/>
                  </a:solidFill>
                </a:rPr>
                <a:t>Apply wall function to obtain             and         .</a:t>
              </a:r>
            </a:p>
            <a:p>
              <a:pPr marL="342900" indent="-342900">
                <a:spcAft>
                  <a:spcPts val="1200"/>
                </a:spcAft>
                <a:buAutoNum type="arabicPeriod"/>
              </a:pPr>
              <a:r>
                <a:rPr lang="es-AR" sz="1600" dirty="0">
                  <a:solidFill>
                    <a:prstClr val="black"/>
                  </a:solidFill>
                </a:rPr>
                <a:t>Using Boundary Layer equations: numerically  estimate               and do a one step integration of streamwise equation for             .</a:t>
              </a:r>
            </a:p>
            <a:p>
              <a:pPr marL="342900" indent="-342900">
                <a:spcAft>
                  <a:spcPts val="1200"/>
                </a:spcAft>
                <a:buAutoNum type="arabicPeriod"/>
              </a:pPr>
              <a:r>
                <a:rPr lang="es-AR" sz="1600" dirty="0">
                  <a:solidFill>
                    <a:prstClr val="black"/>
                  </a:solidFill>
                </a:rPr>
                <a:t>Recompute component             required by IBM.</a:t>
              </a:r>
              <a:endParaRPr lang="en-US" sz="1600" dirty="0"/>
            </a:p>
          </p:txBody>
        </p: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2ADD45D-77B7-D648-8A17-1611FD2E5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288737" y="5103381"/>
              <a:ext cx="399625" cy="28745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5258E313-C1CD-2840-8627-DA9FF4B3A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190760" y="5150087"/>
              <a:ext cx="276138" cy="173572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88F7196-29A7-8145-AF3E-649D75F42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639612" y="5711360"/>
              <a:ext cx="478730" cy="32580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613A13FA-F758-8649-B8D3-F96690F9F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904351" y="5954608"/>
              <a:ext cx="478730" cy="325803"/>
            </a:xfrm>
            <a:prstGeom prst="rect">
              <a:avLst/>
            </a:prstGeom>
          </p:spPr>
        </p:pic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50A04AD0-FF28-0549-84D5-F17F4DC84D25}"/>
              </a:ext>
            </a:extLst>
          </p:cNvPr>
          <p:cNvSpPr txBox="1"/>
          <p:nvPr/>
        </p:nvSpPr>
        <p:spPr>
          <a:xfrm>
            <a:off x="6218021" y="6314819"/>
            <a:ext cx="194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prstClr val="black"/>
                </a:solidFill>
              </a:rPr>
              <a:t>Details in the notes.</a:t>
            </a:r>
            <a:endParaRPr lang="en-US" sz="1600" dirty="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2DE1B135-362D-7C4F-AC8C-6757C0F1C42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02536" y="4784444"/>
            <a:ext cx="354974" cy="24158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1E8F1E90-1297-5841-80DB-CD190C445C6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10863" y="3787282"/>
            <a:ext cx="382190" cy="26010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A2DC8FE2-0A7C-5246-8130-4EF57FE6FE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2605" y="6393990"/>
            <a:ext cx="436132" cy="26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79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C676A813-C810-3743-889B-E657A57C4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08" y="960200"/>
            <a:ext cx="6905295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8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Sketch – picture of burner in back position. </a:t>
            </a:r>
          </a:p>
          <a:p>
            <a:r>
              <a:rPr lang="en-US" sz="28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Details of the experimental runs.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A321C-22C1-7844-93F3-B502AB683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3" y="0"/>
            <a:ext cx="3191088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87846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480BB1-2D27-884F-BAD7-BA009945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315251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480BB1-2D27-884F-BAD7-BA009945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B747 Simulations</a:t>
            </a:r>
          </a:p>
        </p:txBody>
      </p:sp>
    </p:spTree>
    <p:extLst>
      <p:ext uri="{BB962C8B-B14F-4D97-AF65-F5344CB8AC3E}">
        <p14:creationId xmlns:p14="http://schemas.microsoft.com/office/powerpoint/2010/main" val="269106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3F5375-B7BD-D449-B896-EA57AEC6E48C}"/>
              </a:ext>
            </a:extLst>
          </p:cNvPr>
          <p:cNvSpPr txBox="1"/>
          <p:nvPr/>
        </p:nvSpPr>
        <p:spPr>
          <a:xfrm>
            <a:off x="339188" y="1236253"/>
            <a:ext cx="44955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FAA: hidden fires are not readily accessible, difficult to locate, and more challenging to extinguish.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Hidden areas in aircraft involve complex geometry, a highly curved fuselage, and densely cluttered ducts.</a:t>
            </a:r>
          </a:p>
          <a:p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Full-scale studies are needed to reveal the heat and mass transfer behavior to guide detector placement and suppression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FDS has new geometry capability to simulate such scenarios.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Would benefit from experiments for validation.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092C77C-1FFC-AB4D-A5C7-42E7DF06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3" y="0"/>
            <a:ext cx="3191088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Motivation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FE8063E9-56EF-8849-A55A-52E60D957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998"/>
          <a:stretch/>
        </p:blipFill>
        <p:spPr bwMode="auto">
          <a:xfrm>
            <a:off x="4947311" y="1515420"/>
            <a:ext cx="4026214" cy="42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7CE1F-E558-824A-8FBC-8A62C1ABCC11}"/>
              </a:ext>
            </a:extLst>
          </p:cNvPr>
          <p:cNvSpPr txBox="1"/>
          <p:nvPr/>
        </p:nvSpPr>
        <p:spPr>
          <a:xfrm>
            <a:off x="5553658" y="5862382"/>
            <a:ext cx="3016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 : https://</a:t>
            </a:r>
            <a:r>
              <a:rPr lang="en-US" sz="1200" dirty="0" err="1"/>
              <a:t>www.pinterest.com</a:t>
            </a:r>
            <a:r>
              <a:rPr lang="en-US" sz="1200" dirty="0"/>
              <a:t>/dr2tom/</a:t>
            </a: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A2DDF882-F2CB-6A4A-8237-3682000948E9}"/>
              </a:ext>
            </a:extLst>
          </p:cNvPr>
          <p:cNvSpPr/>
          <p:nvPr/>
        </p:nvSpPr>
        <p:spPr>
          <a:xfrm rot="953058">
            <a:off x="7178508" y="1508722"/>
            <a:ext cx="1198236" cy="887678"/>
          </a:xfrm>
          <a:prstGeom prst="donut">
            <a:avLst>
              <a:gd name="adj" fmla="val 1377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B9432736-7361-8746-A8EE-3129817EDFD6}"/>
              </a:ext>
            </a:extLst>
          </p:cNvPr>
          <p:cNvSpPr/>
          <p:nvPr/>
        </p:nvSpPr>
        <p:spPr>
          <a:xfrm rot="6207676">
            <a:off x="8184950" y="3773410"/>
            <a:ext cx="1046445" cy="755312"/>
          </a:xfrm>
          <a:prstGeom prst="donut">
            <a:avLst>
              <a:gd name="adj" fmla="val 1377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3F918B4C-620C-7040-B44C-D18280F03309}"/>
              </a:ext>
            </a:extLst>
          </p:cNvPr>
          <p:cNvSpPr/>
          <p:nvPr/>
        </p:nvSpPr>
        <p:spPr>
          <a:xfrm>
            <a:off x="6078103" y="4852816"/>
            <a:ext cx="2344689" cy="887678"/>
          </a:xfrm>
          <a:prstGeom prst="donut">
            <a:avLst>
              <a:gd name="adj" fmla="val 1377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94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3B1DEA-502B-EF4B-90CF-55543085B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9944" y="1218897"/>
            <a:ext cx="5538955" cy="4973633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C676A813-C810-3743-889B-E657A57C4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0" y="940510"/>
            <a:ext cx="2355575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8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Experiments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182BD-5B55-624C-8877-666018FA51DD}"/>
              </a:ext>
            </a:extLst>
          </p:cNvPr>
          <p:cNvSpPr txBox="1"/>
          <p:nvPr/>
        </p:nvSpPr>
        <p:spPr>
          <a:xfrm>
            <a:off x="205410" y="1826517"/>
            <a:ext cx="39988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B747-SP at W. J. Hughes Technical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Overhead compartment behind upper deck.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6.7 m long x 5.4 m wide x 2 m tall.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LIDAR system used to gather high resolution cloud point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LIDAR data was used to </a:t>
            </a:r>
            <a:r>
              <a:rPr lang="en-US" dirty="0" err="1"/>
              <a:t>generat</a:t>
            </a:r>
            <a:r>
              <a:rPr lang="en-US" dirty="0"/>
              <a:t> 3D CAD geometry.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99301391-B543-F743-8E94-1090641FC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3" y="0"/>
            <a:ext cx="3191088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1053165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F2BF-043C-194F-B374-E73C19F64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647" y="2999860"/>
            <a:ext cx="7035468" cy="3789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F182BD-5B55-624C-8877-666018FA51DD}"/>
              </a:ext>
            </a:extLst>
          </p:cNvPr>
          <p:cNvSpPr txBox="1"/>
          <p:nvPr/>
        </p:nvSpPr>
        <p:spPr>
          <a:xfrm>
            <a:off x="278981" y="1028343"/>
            <a:ext cx="82133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Propane sand burner was located in two positions, forward and back.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HRR rates specified to 5.5 and 11 KW on both locations.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overhead roof area was equipped with 50 Type-K Thermocouples.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thermocouple trees were located surrounding the burner, to gather depth temperature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B227153-DBC9-8D43-B393-490FF72EF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3" y="0"/>
            <a:ext cx="3191088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258352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A9E4B1-BE0D-734B-845E-CA9207AEA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88" y="946996"/>
            <a:ext cx="11677136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28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FDS unstructured geometry: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2B893-D75F-F54C-892C-13BC68F86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966" y="3300636"/>
            <a:ext cx="7095782" cy="32796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E45516-3433-6546-8A8B-68F985E4065E}"/>
              </a:ext>
            </a:extLst>
          </p:cNvPr>
          <p:cNvSpPr/>
          <p:nvPr/>
        </p:nvSpPr>
        <p:spPr>
          <a:xfrm>
            <a:off x="345988" y="1637198"/>
            <a:ext cx="86600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- FDS simulation of curved boundary surfaces. </a:t>
            </a:r>
          </a:p>
          <a:p>
            <a:r>
              <a:rPr lang="en-GB" sz="1600" dirty="0"/>
              <a:t>- Well suited for conservative discretization (volumes and boundaries well defined).</a:t>
            </a:r>
          </a:p>
          <a:p>
            <a:r>
              <a:rPr lang="en-GB" sz="1600" dirty="0"/>
              <a:t>- Complexity remains local to geometry surface.</a:t>
            </a:r>
          </a:p>
          <a:p>
            <a:r>
              <a:rPr lang="en-GB" sz="1600" dirty="0"/>
              <a:t>- Cost of grid generation is buried in work to define cut-cells. Burden on surface meshing.</a:t>
            </a:r>
          </a:p>
          <a:p>
            <a:r>
              <a:rPr lang="en-GB" sz="1600" dirty="0"/>
              <a:t>- Body surface mesh can be of different size than Cartesian grid.</a:t>
            </a:r>
          </a:p>
          <a:p>
            <a:r>
              <a:rPr lang="en-GB" sz="1600" dirty="0"/>
              <a:t>- Needs efficient cut-cell computation schemes.</a:t>
            </a:r>
          </a:p>
          <a:p>
            <a:r>
              <a:rPr lang="en-GB" sz="1600" dirty="0"/>
              <a:t>- Resulting meshes are computationally efficient, most cells are regular.</a:t>
            </a:r>
          </a:p>
        </p:txBody>
      </p:sp>
    </p:spTree>
    <p:extLst>
      <p:ext uri="{BB962C8B-B14F-4D97-AF65-F5344CB8AC3E}">
        <p14:creationId xmlns:p14="http://schemas.microsoft.com/office/powerpoint/2010/main" val="207822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BEB97B-8EC4-A547-BD0E-3B6BBD036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47" y="2958253"/>
            <a:ext cx="3316369" cy="28260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104974E-72F9-4047-A442-7E9B801EE52D}"/>
              </a:ext>
            </a:extLst>
          </p:cNvPr>
          <p:cNvGrpSpPr/>
          <p:nvPr/>
        </p:nvGrpSpPr>
        <p:grpSpPr>
          <a:xfrm>
            <a:off x="4928463" y="2958253"/>
            <a:ext cx="3091574" cy="3517457"/>
            <a:chOff x="241256" y="1126004"/>
            <a:chExt cx="3643603" cy="41455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23BC16-7DAA-CD47-B918-E3C5627E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750" y="1126004"/>
              <a:ext cx="3378109" cy="414553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D4410B-DB89-544F-BA4B-D346B1CA0AF0}"/>
                </a:ext>
              </a:extLst>
            </p:cNvPr>
            <p:cNvSpPr/>
            <p:nvPr/>
          </p:nvSpPr>
          <p:spPr>
            <a:xfrm>
              <a:off x="241256" y="1430952"/>
              <a:ext cx="584462" cy="3526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FD84-2FB1-1440-B603-715492B58E40}"/>
              </a:ext>
            </a:extLst>
          </p:cNvPr>
          <p:cNvSpPr/>
          <p:nvPr/>
        </p:nvSpPr>
        <p:spPr>
          <a:xfrm>
            <a:off x="233790" y="1240858"/>
            <a:ext cx="8501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- Cut-cells are very irregular </a:t>
            </a:r>
            <a:r>
              <a:rPr lang="en-GB" sz="1600" dirty="0" err="1"/>
              <a:t>polyhedra</a:t>
            </a:r>
            <a:r>
              <a:rPr lang="en-GB" sz="1600" dirty="0"/>
              <a:t>.</a:t>
            </a:r>
          </a:p>
          <a:p>
            <a:r>
              <a:rPr lang="en-GB" sz="1600" dirty="0"/>
              <a:t>- Stability/conditioning issues due to small cut-cells (explicit time integration, linear system solution).</a:t>
            </a:r>
          </a:p>
          <a:p>
            <a:r>
              <a:rPr lang="en-GB" sz="1600" dirty="0"/>
              <a:t>- Can’t define boundary layer meshes close to body (like chimera/overset meshes).</a:t>
            </a:r>
          </a:p>
          <a:p>
            <a:pPr marL="285750" indent="-285750">
              <a:buFontTx/>
              <a:buChar char="-"/>
            </a:pPr>
            <a:endParaRPr lang="en-GB" sz="1600" dirty="0"/>
          </a:p>
          <a:p>
            <a:r>
              <a:rPr lang="en-GB" sz="1600" dirty="0"/>
              <a:t>- Geometries are defined by their surfaces -&gt; Provides extra constraints. </a:t>
            </a:r>
          </a:p>
          <a:p>
            <a:r>
              <a:rPr lang="en-GB" sz="1600" dirty="0"/>
              <a:t>   Makes intersection/union harder of geometries in a scenario harder.</a:t>
            </a:r>
          </a:p>
        </p:txBody>
      </p:sp>
    </p:spTree>
    <p:extLst>
      <p:ext uri="{BB962C8B-B14F-4D97-AF65-F5344CB8AC3E}">
        <p14:creationId xmlns:p14="http://schemas.microsoft.com/office/powerpoint/2010/main" val="3092358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3721A4-D8BD-B741-AAB5-C656DEC7E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2987" y="3948854"/>
            <a:ext cx="5897808" cy="21823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AD1313C-D571-C643-8F63-D936A5FE616C}"/>
              </a:ext>
            </a:extLst>
          </p:cNvPr>
          <p:cNvGrpSpPr/>
          <p:nvPr/>
        </p:nvGrpSpPr>
        <p:grpSpPr>
          <a:xfrm>
            <a:off x="5132391" y="1560640"/>
            <a:ext cx="2871805" cy="2131977"/>
            <a:chOff x="9057474" y="800983"/>
            <a:chExt cx="2871805" cy="21319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96667F-2E48-5649-80CC-28E588DAC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57474" y="800983"/>
              <a:ext cx="2871805" cy="213197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D51324-0403-964E-8308-EFD343D58973}"/>
                </a:ext>
              </a:extLst>
            </p:cNvPr>
            <p:cNvSpPr/>
            <p:nvPr/>
          </p:nvSpPr>
          <p:spPr>
            <a:xfrm>
              <a:off x="10863605" y="2578813"/>
              <a:ext cx="1026281" cy="3526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D52D1E9-52E0-3449-8F99-C14CECE11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202" y="1245914"/>
            <a:ext cx="3663195" cy="2702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EE87A-E42A-5D4F-998E-A52302850531}"/>
              </a:ext>
            </a:extLst>
          </p:cNvPr>
          <p:cNvSpPr txBox="1"/>
          <p:nvPr/>
        </p:nvSpPr>
        <p:spPr>
          <a:xfrm>
            <a:off x="4098006" y="3892307"/>
            <a:ext cx="1304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Bad GEOMS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B20E73-7AAA-AF4A-B2CB-EC8C41F79667}"/>
              </a:ext>
            </a:extLst>
          </p:cNvPr>
          <p:cNvSpPr txBox="1"/>
          <p:nvPr/>
        </p:nvSpPr>
        <p:spPr>
          <a:xfrm>
            <a:off x="5715990" y="1304403"/>
            <a:ext cx="14586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Good GEOMS</a:t>
            </a:r>
          </a:p>
        </p:txBody>
      </p:sp>
    </p:spTree>
    <p:extLst>
      <p:ext uri="{BB962C8B-B14F-4D97-AF65-F5344CB8AC3E}">
        <p14:creationId xmlns:p14="http://schemas.microsoft.com/office/powerpoint/2010/main" val="1464948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00" t="27095" r="6773" b="-27097"/>
          <a:stretch/>
        </p:blipFill>
        <p:spPr>
          <a:xfrm>
            <a:off x="126998" y="718619"/>
            <a:ext cx="8941117" cy="166036"/>
          </a:xfrm>
          <a:prstGeom prst="rect">
            <a:avLst/>
          </a:prstGeom>
        </p:spPr>
      </p:pic>
      <p:pic>
        <p:nvPicPr>
          <p:cNvPr id="14" name="Picture 13" descr="NIST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00" y="58543"/>
            <a:ext cx="1304474" cy="603504"/>
          </a:xfrm>
          <a:prstGeom prst="rect">
            <a:avLst/>
          </a:prstGeom>
        </p:spPr>
      </p:pic>
      <p:pic>
        <p:nvPicPr>
          <p:cNvPr id="1026" name="Picture 2" descr="Image result for FAA logo">
            <a:extLst>
              <a:ext uri="{FF2B5EF4-FFF2-40B4-BE49-F238E27FC236}">
                <a16:creationId xmlns:a16="http://schemas.microsoft.com/office/drawing/2014/main" id="{E9706A46-BBD3-DA4E-B6C0-2A323755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4" y="58543"/>
            <a:ext cx="1635815" cy="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F87C406-89D0-8C49-B9F8-C88E83F6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3" y="0"/>
            <a:ext cx="5870050" cy="73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Unstructured Geometry in FDS</a:t>
            </a: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A04B4AAD-B226-CE44-851F-1D0D50836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30" y="805710"/>
            <a:ext cx="8670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AR" sz="2200" dirty="0"/>
              <a:t>Species transport in cut-cell region. Spatial discretization.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2F6EF2A1-BF8C-BE45-96D3-0562A7636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67" y="1246790"/>
            <a:ext cx="39877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Species transport based on mass fractions: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6B3F40-2299-684E-ADAE-28547FD74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294" y="1778217"/>
            <a:ext cx="1670050" cy="526429"/>
          </a:xfrm>
          <a:prstGeom prst="rect">
            <a:avLst/>
          </a:prstGeom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15AFE924-8FE0-6942-9511-1F2643CD7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767" y="2022381"/>
            <a:ext cx="47815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buNone/>
            </a:pPr>
            <a:r>
              <a:rPr lang="en-US" sz="1600" dirty="0" err="1">
                <a:solidFill>
                  <a:prstClr val="black"/>
                </a:solidFill>
              </a:rPr>
              <a:t>Ficks</a:t>
            </a:r>
            <a:r>
              <a:rPr lang="en-US" sz="1600" dirty="0">
                <a:solidFill>
                  <a:prstClr val="black"/>
                </a:solidFill>
              </a:rPr>
              <a:t> Law, binary diffusion </a:t>
            </a:r>
          </a:p>
          <a:p>
            <a:pPr marL="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into background species.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4834E340-A330-F141-9286-CD3C293CE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767" y="1689102"/>
            <a:ext cx="20080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Convective mass flux.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6A2A11-0E2C-F747-92A6-573F56D6F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915" y="2662151"/>
            <a:ext cx="5314950" cy="4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6486F94-7ABF-2240-AED2-2416DD2AF7A2}"/>
              </a:ext>
            </a:extLst>
          </p:cNvPr>
          <p:cNvGrpSpPr/>
          <p:nvPr/>
        </p:nvGrpSpPr>
        <p:grpSpPr>
          <a:xfrm>
            <a:off x="307867" y="3458229"/>
            <a:ext cx="7613648" cy="338554"/>
            <a:chOff x="139702" y="3374149"/>
            <a:chExt cx="7613648" cy="338554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ABEDB311-AB7A-AE49-998B-56897557A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702" y="3374149"/>
              <a:ext cx="761364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buFont typeface="Arial"/>
                <a:buChar char="•"/>
              </a:lvl1pPr>
            </a:lstStyle>
            <a:p>
              <a:pPr marL="0" indent="0">
                <a:spcAft>
                  <a:spcPts val="1200"/>
                </a:spcAft>
                <a:buNone/>
              </a:pPr>
              <a:r>
                <a:rPr lang="en-US" sz="1600" dirty="0">
                  <a:solidFill>
                    <a:prstClr val="black"/>
                  </a:solidFill>
                </a:rPr>
                <a:t>Defined on domain       , with initial and BCs in          . Also,             ,                   are known.     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EDE9E2-99A8-4F4E-8666-83D222954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86972" y="3405899"/>
              <a:ext cx="201156" cy="22630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B269CB-1F69-E54C-8D31-E562AE7A9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1906" y="3454655"/>
              <a:ext cx="532045" cy="2029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A70E6A-8C19-644B-B78F-0AEC177F3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85401" y="3454654"/>
              <a:ext cx="692097" cy="202946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5D6C697-3581-524C-B879-CC1ADA129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4863" y="3513587"/>
            <a:ext cx="326165" cy="202947"/>
          </a:xfrm>
          <a:prstGeom prst="rect">
            <a:avLst/>
          </a:prstGeom>
        </p:spPr>
      </p:pic>
      <p:sp>
        <p:nvSpPr>
          <p:cNvPr id="20" name="Text Box 14">
            <a:extLst>
              <a:ext uri="{FF2B5EF4-FFF2-40B4-BE49-F238E27FC236}">
                <a16:creationId xmlns:a16="http://schemas.microsoft.com/office/drawing/2014/main" id="{00C17FE0-A3B4-4C49-B974-D01547FE0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67" y="3971936"/>
            <a:ext cx="86359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Assume we spatially discretize the domain, and have          unknowns for each species       gathered in vector                               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93B922-47D2-C346-AA80-9CD80F25B6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2592" y="4101213"/>
            <a:ext cx="354923" cy="1394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A07CF5-6CBE-4C47-9EDC-818A83B7C9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875" y="4294130"/>
            <a:ext cx="1329071" cy="244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DB70B5-AF2A-5349-AFF4-FEDF17BEBB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4315" y="4070573"/>
            <a:ext cx="184150" cy="142298"/>
          </a:xfrm>
          <a:prstGeom prst="rect">
            <a:avLst/>
          </a:prstGeom>
        </p:spPr>
      </p:pic>
      <p:sp>
        <p:nvSpPr>
          <p:cNvPr id="24" name="Text Box 14">
            <a:extLst>
              <a:ext uri="{FF2B5EF4-FFF2-40B4-BE49-F238E27FC236}">
                <a16:creationId xmlns:a16="http://schemas.microsoft.com/office/drawing/2014/main" id="{93FD1C44-00FD-9D46-9A19-044BCDBA2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28" y="6397552"/>
            <a:ext cx="88924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/>
              <a:buChar char="•"/>
            </a:lvl1pPr>
          </a:lstStyle>
          <a:p>
            <a:pPr marL="0" indent="0">
              <a:spcAft>
                <a:spcPts val="1200"/>
              </a:spcAft>
              <a:buNone/>
            </a:pPr>
            <a:r>
              <a:rPr lang="en-US" sz="1600" dirty="0">
                <a:solidFill>
                  <a:prstClr val="black"/>
                </a:solidFill>
              </a:rPr>
              <a:t>Format amenable to explicit time integration (method of lines). Format used by FDS, work “on mesh”.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0DC1C0D-309E-3945-A1B2-850C4DB6BEAC}"/>
              </a:ext>
            </a:extLst>
          </p:cNvPr>
          <p:cNvSpPr/>
          <p:nvPr/>
        </p:nvSpPr>
        <p:spPr>
          <a:xfrm>
            <a:off x="6727715" y="1150880"/>
            <a:ext cx="1949450" cy="1771650"/>
          </a:xfrm>
          <a:custGeom>
            <a:avLst/>
            <a:gdLst>
              <a:gd name="connsiteX0" fmla="*/ 533400 w 1949450"/>
              <a:gd name="connsiteY0" fmla="*/ 393700 h 1771650"/>
              <a:gd name="connsiteX1" fmla="*/ 533400 w 1949450"/>
              <a:gd name="connsiteY1" fmla="*/ 393700 h 1771650"/>
              <a:gd name="connsiteX2" fmla="*/ 476250 w 1949450"/>
              <a:gd name="connsiteY2" fmla="*/ 438150 h 1771650"/>
              <a:gd name="connsiteX3" fmla="*/ 438150 w 1949450"/>
              <a:gd name="connsiteY3" fmla="*/ 463550 h 1771650"/>
              <a:gd name="connsiteX4" fmla="*/ 387350 w 1949450"/>
              <a:gd name="connsiteY4" fmla="*/ 495300 h 1771650"/>
              <a:gd name="connsiteX5" fmla="*/ 342900 w 1949450"/>
              <a:gd name="connsiteY5" fmla="*/ 527050 h 1771650"/>
              <a:gd name="connsiteX6" fmla="*/ 317500 w 1949450"/>
              <a:gd name="connsiteY6" fmla="*/ 546100 h 1771650"/>
              <a:gd name="connsiteX7" fmla="*/ 266700 w 1949450"/>
              <a:gd name="connsiteY7" fmla="*/ 577850 h 1771650"/>
              <a:gd name="connsiteX8" fmla="*/ 215900 w 1949450"/>
              <a:gd name="connsiteY8" fmla="*/ 609600 h 1771650"/>
              <a:gd name="connsiteX9" fmla="*/ 158750 w 1949450"/>
              <a:gd name="connsiteY9" fmla="*/ 647700 h 1771650"/>
              <a:gd name="connsiteX10" fmla="*/ 139700 w 1949450"/>
              <a:gd name="connsiteY10" fmla="*/ 666750 h 1771650"/>
              <a:gd name="connsiteX11" fmla="*/ 101600 w 1949450"/>
              <a:gd name="connsiteY11" fmla="*/ 698500 h 1771650"/>
              <a:gd name="connsiteX12" fmla="*/ 63500 w 1949450"/>
              <a:gd name="connsiteY12" fmla="*/ 749300 h 1771650"/>
              <a:gd name="connsiteX13" fmla="*/ 31750 w 1949450"/>
              <a:gd name="connsiteY13" fmla="*/ 800100 h 1771650"/>
              <a:gd name="connsiteX14" fmla="*/ 25400 w 1949450"/>
              <a:gd name="connsiteY14" fmla="*/ 825500 h 1771650"/>
              <a:gd name="connsiteX15" fmla="*/ 12700 w 1949450"/>
              <a:gd name="connsiteY15" fmla="*/ 857250 h 1771650"/>
              <a:gd name="connsiteX16" fmla="*/ 6350 w 1949450"/>
              <a:gd name="connsiteY16" fmla="*/ 901700 h 1771650"/>
              <a:gd name="connsiteX17" fmla="*/ 0 w 1949450"/>
              <a:gd name="connsiteY17" fmla="*/ 939800 h 1771650"/>
              <a:gd name="connsiteX18" fmla="*/ 6350 w 1949450"/>
              <a:gd name="connsiteY18" fmla="*/ 1066800 h 1771650"/>
              <a:gd name="connsiteX19" fmla="*/ 25400 w 1949450"/>
              <a:gd name="connsiteY19" fmla="*/ 1130300 h 1771650"/>
              <a:gd name="connsiteX20" fmla="*/ 31750 w 1949450"/>
              <a:gd name="connsiteY20" fmla="*/ 1155700 h 1771650"/>
              <a:gd name="connsiteX21" fmla="*/ 44450 w 1949450"/>
              <a:gd name="connsiteY21" fmla="*/ 1181100 h 1771650"/>
              <a:gd name="connsiteX22" fmla="*/ 50800 w 1949450"/>
              <a:gd name="connsiteY22" fmla="*/ 1200150 h 1771650"/>
              <a:gd name="connsiteX23" fmla="*/ 76200 w 1949450"/>
              <a:gd name="connsiteY23" fmla="*/ 1238250 h 1771650"/>
              <a:gd name="connsiteX24" fmla="*/ 107950 w 1949450"/>
              <a:gd name="connsiteY24" fmla="*/ 1308100 h 1771650"/>
              <a:gd name="connsiteX25" fmla="*/ 120650 w 1949450"/>
              <a:gd name="connsiteY25" fmla="*/ 1327150 h 1771650"/>
              <a:gd name="connsiteX26" fmla="*/ 127000 w 1949450"/>
              <a:gd name="connsiteY26" fmla="*/ 1352550 h 1771650"/>
              <a:gd name="connsiteX27" fmla="*/ 158750 w 1949450"/>
              <a:gd name="connsiteY27" fmla="*/ 1403350 h 1771650"/>
              <a:gd name="connsiteX28" fmla="*/ 209550 w 1949450"/>
              <a:gd name="connsiteY28" fmla="*/ 1479550 h 1771650"/>
              <a:gd name="connsiteX29" fmla="*/ 234950 w 1949450"/>
              <a:gd name="connsiteY29" fmla="*/ 1492250 h 1771650"/>
              <a:gd name="connsiteX30" fmla="*/ 273050 w 1949450"/>
              <a:gd name="connsiteY30" fmla="*/ 1517650 h 1771650"/>
              <a:gd name="connsiteX31" fmla="*/ 292100 w 1949450"/>
              <a:gd name="connsiteY31" fmla="*/ 1530350 h 1771650"/>
              <a:gd name="connsiteX32" fmla="*/ 330200 w 1949450"/>
              <a:gd name="connsiteY32" fmla="*/ 1543050 h 1771650"/>
              <a:gd name="connsiteX33" fmla="*/ 349250 w 1949450"/>
              <a:gd name="connsiteY33" fmla="*/ 1549400 h 1771650"/>
              <a:gd name="connsiteX34" fmla="*/ 425450 w 1949450"/>
              <a:gd name="connsiteY34" fmla="*/ 1581150 h 1771650"/>
              <a:gd name="connsiteX35" fmla="*/ 444500 w 1949450"/>
              <a:gd name="connsiteY35" fmla="*/ 1593850 h 1771650"/>
              <a:gd name="connsiteX36" fmla="*/ 488950 w 1949450"/>
              <a:gd name="connsiteY36" fmla="*/ 1606550 h 1771650"/>
              <a:gd name="connsiteX37" fmla="*/ 508000 w 1949450"/>
              <a:gd name="connsiteY37" fmla="*/ 1619250 h 1771650"/>
              <a:gd name="connsiteX38" fmla="*/ 533400 w 1949450"/>
              <a:gd name="connsiteY38" fmla="*/ 1625600 h 1771650"/>
              <a:gd name="connsiteX39" fmla="*/ 571500 w 1949450"/>
              <a:gd name="connsiteY39" fmla="*/ 1638300 h 1771650"/>
              <a:gd name="connsiteX40" fmla="*/ 590550 w 1949450"/>
              <a:gd name="connsiteY40" fmla="*/ 1644650 h 1771650"/>
              <a:gd name="connsiteX41" fmla="*/ 615950 w 1949450"/>
              <a:gd name="connsiteY41" fmla="*/ 1657350 h 1771650"/>
              <a:gd name="connsiteX42" fmla="*/ 641350 w 1949450"/>
              <a:gd name="connsiteY42" fmla="*/ 1663700 h 1771650"/>
              <a:gd name="connsiteX43" fmla="*/ 685800 w 1949450"/>
              <a:gd name="connsiteY43" fmla="*/ 1682750 h 1771650"/>
              <a:gd name="connsiteX44" fmla="*/ 723900 w 1949450"/>
              <a:gd name="connsiteY44" fmla="*/ 1695450 h 1771650"/>
              <a:gd name="connsiteX45" fmla="*/ 762000 w 1949450"/>
              <a:gd name="connsiteY45" fmla="*/ 1708150 h 1771650"/>
              <a:gd name="connsiteX46" fmla="*/ 800100 w 1949450"/>
              <a:gd name="connsiteY46" fmla="*/ 1720850 h 1771650"/>
              <a:gd name="connsiteX47" fmla="*/ 869950 w 1949450"/>
              <a:gd name="connsiteY47" fmla="*/ 1739900 h 1771650"/>
              <a:gd name="connsiteX48" fmla="*/ 952500 w 1949450"/>
              <a:gd name="connsiteY48" fmla="*/ 1752600 h 1771650"/>
              <a:gd name="connsiteX49" fmla="*/ 977900 w 1949450"/>
              <a:gd name="connsiteY49" fmla="*/ 1758950 h 1771650"/>
              <a:gd name="connsiteX50" fmla="*/ 1155700 w 1949450"/>
              <a:gd name="connsiteY50" fmla="*/ 1771650 h 1771650"/>
              <a:gd name="connsiteX51" fmla="*/ 1403350 w 1949450"/>
              <a:gd name="connsiteY51" fmla="*/ 1752600 h 1771650"/>
              <a:gd name="connsiteX52" fmla="*/ 1479550 w 1949450"/>
              <a:gd name="connsiteY52" fmla="*/ 1739900 h 1771650"/>
              <a:gd name="connsiteX53" fmla="*/ 1504950 w 1949450"/>
              <a:gd name="connsiteY53" fmla="*/ 1727200 h 1771650"/>
              <a:gd name="connsiteX54" fmla="*/ 1530350 w 1949450"/>
              <a:gd name="connsiteY54" fmla="*/ 1720850 h 1771650"/>
              <a:gd name="connsiteX55" fmla="*/ 1587500 w 1949450"/>
              <a:gd name="connsiteY55" fmla="*/ 1701800 h 1771650"/>
              <a:gd name="connsiteX56" fmla="*/ 1606550 w 1949450"/>
              <a:gd name="connsiteY56" fmla="*/ 1695450 h 1771650"/>
              <a:gd name="connsiteX57" fmla="*/ 1644650 w 1949450"/>
              <a:gd name="connsiteY57" fmla="*/ 1670050 h 1771650"/>
              <a:gd name="connsiteX58" fmla="*/ 1657350 w 1949450"/>
              <a:gd name="connsiteY58" fmla="*/ 1651000 h 1771650"/>
              <a:gd name="connsiteX59" fmla="*/ 1695450 w 1949450"/>
              <a:gd name="connsiteY59" fmla="*/ 1606550 h 1771650"/>
              <a:gd name="connsiteX60" fmla="*/ 1708150 w 1949450"/>
              <a:gd name="connsiteY60" fmla="*/ 1587500 h 1771650"/>
              <a:gd name="connsiteX61" fmla="*/ 1733550 w 1949450"/>
              <a:gd name="connsiteY61" fmla="*/ 1536700 h 1771650"/>
              <a:gd name="connsiteX62" fmla="*/ 1746250 w 1949450"/>
              <a:gd name="connsiteY62" fmla="*/ 1517650 h 1771650"/>
              <a:gd name="connsiteX63" fmla="*/ 1771650 w 1949450"/>
              <a:gd name="connsiteY63" fmla="*/ 1466850 h 1771650"/>
              <a:gd name="connsiteX64" fmla="*/ 1784350 w 1949450"/>
              <a:gd name="connsiteY64" fmla="*/ 1441450 h 1771650"/>
              <a:gd name="connsiteX65" fmla="*/ 1797050 w 1949450"/>
              <a:gd name="connsiteY65" fmla="*/ 1416050 h 1771650"/>
              <a:gd name="connsiteX66" fmla="*/ 1809750 w 1949450"/>
              <a:gd name="connsiteY66" fmla="*/ 1371600 h 1771650"/>
              <a:gd name="connsiteX67" fmla="*/ 1828800 w 1949450"/>
              <a:gd name="connsiteY67" fmla="*/ 1346200 h 1771650"/>
              <a:gd name="connsiteX68" fmla="*/ 1841500 w 1949450"/>
              <a:gd name="connsiteY68" fmla="*/ 1314450 h 1771650"/>
              <a:gd name="connsiteX69" fmla="*/ 1866900 w 1949450"/>
              <a:gd name="connsiteY69" fmla="*/ 1270000 h 1771650"/>
              <a:gd name="connsiteX70" fmla="*/ 1885950 w 1949450"/>
              <a:gd name="connsiteY70" fmla="*/ 1225550 h 1771650"/>
              <a:gd name="connsiteX71" fmla="*/ 1892300 w 1949450"/>
              <a:gd name="connsiteY71" fmla="*/ 1206500 h 1771650"/>
              <a:gd name="connsiteX72" fmla="*/ 1917700 w 1949450"/>
              <a:gd name="connsiteY72" fmla="*/ 1162050 h 1771650"/>
              <a:gd name="connsiteX73" fmla="*/ 1936750 w 1949450"/>
              <a:gd name="connsiteY73" fmla="*/ 1092200 h 1771650"/>
              <a:gd name="connsiteX74" fmla="*/ 1949450 w 1949450"/>
              <a:gd name="connsiteY74" fmla="*/ 1041400 h 1771650"/>
              <a:gd name="connsiteX75" fmla="*/ 1943100 w 1949450"/>
              <a:gd name="connsiteY75" fmla="*/ 908050 h 1771650"/>
              <a:gd name="connsiteX76" fmla="*/ 1930400 w 1949450"/>
              <a:gd name="connsiteY76" fmla="*/ 844550 h 1771650"/>
              <a:gd name="connsiteX77" fmla="*/ 1917700 w 1949450"/>
              <a:gd name="connsiteY77" fmla="*/ 806450 h 1771650"/>
              <a:gd name="connsiteX78" fmla="*/ 1905000 w 1949450"/>
              <a:gd name="connsiteY78" fmla="*/ 781050 h 1771650"/>
              <a:gd name="connsiteX79" fmla="*/ 1892300 w 1949450"/>
              <a:gd name="connsiteY79" fmla="*/ 742950 h 1771650"/>
              <a:gd name="connsiteX80" fmla="*/ 1866900 w 1949450"/>
              <a:gd name="connsiteY80" fmla="*/ 704850 h 1771650"/>
              <a:gd name="connsiteX81" fmla="*/ 1854200 w 1949450"/>
              <a:gd name="connsiteY81" fmla="*/ 685800 h 1771650"/>
              <a:gd name="connsiteX82" fmla="*/ 1847850 w 1949450"/>
              <a:gd name="connsiteY82" fmla="*/ 666750 h 1771650"/>
              <a:gd name="connsiteX83" fmla="*/ 1828800 w 1949450"/>
              <a:gd name="connsiteY83" fmla="*/ 654050 h 1771650"/>
              <a:gd name="connsiteX84" fmla="*/ 1809750 w 1949450"/>
              <a:gd name="connsiteY84" fmla="*/ 635000 h 1771650"/>
              <a:gd name="connsiteX85" fmla="*/ 1803400 w 1949450"/>
              <a:gd name="connsiteY85" fmla="*/ 615950 h 1771650"/>
              <a:gd name="connsiteX86" fmla="*/ 1771650 w 1949450"/>
              <a:gd name="connsiteY86" fmla="*/ 571500 h 1771650"/>
              <a:gd name="connsiteX87" fmla="*/ 1739900 w 1949450"/>
              <a:gd name="connsiteY87" fmla="*/ 514350 h 1771650"/>
              <a:gd name="connsiteX88" fmla="*/ 1701800 w 1949450"/>
              <a:gd name="connsiteY88" fmla="*/ 450850 h 1771650"/>
              <a:gd name="connsiteX89" fmla="*/ 1682750 w 1949450"/>
              <a:gd name="connsiteY89" fmla="*/ 425450 h 1771650"/>
              <a:gd name="connsiteX90" fmla="*/ 1663700 w 1949450"/>
              <a:gd name="connsiteY90" fmla="*/ 381000 h 1771650"/>
              <a:gd name="connsiteX91" fmla="*/ 1625600 w 1949450"/>
              <a:gd name="connsiteY91" fmla="*/ 317500 h 1771650"/>
              <a:gd name="connsiteX92" fmla="*/ 1619250 w 1949450"/>
              <a:gd name="connsiteY92" fmla="*/ 292100 h 1771650"/>
              <a:gd name="connsiteX93" fmla="*/ 1568450 w 1949450"/>
              <a:gd name="connsiteY93" fmla="*/ 209550 h 1771650"/>
              <a:gd name="connsiteX94" fmla="*/ 1530350 w 1949450"/>
              <a:gd name="connsiteY94" fmla="*/ 158750 h 1771650"/>
              <a:gd name="connsiteX95" fmla="*/ 1492250 w 1949450"/>
              <a:gd name="connsiteY95" fmla="*/ 107950 h 1771650"/>
              <a:gd name="connsiteX96" fmla="*/ 1473200 w 1949450"/>
              <a:gd name="connsiteY96" fmla="*/ 95250 h 1771650"/>
              <a:gd name="connsiteX97" fmla="*/ 1435100 w 1949450"/>
              <a:gd name="connsiteY97" fmla="*/ 63500 h 1771650"/>
              <a:gd name="connsiteX98" fmla="*/ 1371600 w 1949450"/>
              <a:gd name="connsiteY98" fmla="*/ 44450 h 1771650"/>
              <a:gd name="connsiteX99" fmla="*/ 1352550 w 1949450"/>
              <a:gd name="connsiteY99" fmla="*/ 38100 h 1771650"/>
              <a:gd name="connsiteX100" fmla="*/ 1327150 w 1949450"/>
              <a:gd name="connsiteY100" fmla="*/ 31750 h 1771650"/>
              <a:gd name="connsiteX101" fmla="*/ 1270000 w 1949450"/>
              <a:gd name="connsiteY101" fmla="*/ 12700 h 1771650"/>
              <a:gd name="connsiteX102" fmla="*/ 1162050 w 1949450"/>
              <a:gd name="connsiteY102" fmla="*/ 0 h 1771650"/>
              <a:gd name="connsiteX103" fmla="*/ 1066800 w 1949450"/>
              <a:gd name="connsiteY103" fmla="*/ 6350 h 1771650"/>
              <a:gd name="connsiteX104" fmla="*/ 1028700 w 1949450"/>
              <a:gd name="connsiteY104" fmla="*/ 19050 h 1771650"/>
              <a:gd name="connsiteX105" fmla="*/ 1003300 w 1949450"/>
              <a:gd name="connsiteY105" fmla="*/ 25400 h 1771650"/>
              <a:gd name="connsiteX106" fmla="*/ 984250 w 1949450"/>
              <a:gd name="connsiteY106" fmla="*/ 38100 h 1771650"/>
              <a:gd name="connsiteX107" fmla="*/ 939800 w 1949450"/>
              <a:gd name="connsiteY107" fmla="*/ 50800 h 1771650"/>
              <a:gd name="connsiteX108" fmla="*/ 901700 w 1949450"/>
              <a:gd name="connsiteY108" fmla="*/ 69850 h 1771650"/>
              <a:gd name="connsiteX109" fmla="*/ 882650 w 1949450"/>
              <a:gd name="connsiteY109" fmla="*/ 82550 h 1771650"/>
              <a:gd name="connsiteX110" fmla="*/ 863600 w 1949450"/>
              <a:gd name="connsiteY110" fmla="*/ 88900 h 1771650"/>
              <a:gd name="connsiteX111" fmla="*/ 844550 w 1949450"/>
              <a:gd name="connsiteY111" fmla="*/ 101600 h 1771650"/>
              <a:gd name="connsiteX112" fmla="*/ 825500 w 1949450"/>
              <a:gd name="connsiteY112" fmla="*/ 107950 h 1771650"/>
              <a:gd name="connsiteX113" fmla="*/ 806450 w 1949450"/>
              <a:gd name="connsiteY113" fmla="*/ 120650 h 1771650"/>
              <a:gd name="connsiteX114" fmla="*/ 787400 w 1949450"/>
              <a:gd name="connsiteY114" fmla="*/ 127000 h 1771650"/>
              <a:gd name="connsiteX115" fmla="*/ 749300 w 1949450"/>
              <a:gd name="connsiteY115" fmla="*/ 152400 h 1771650"/>
              <a:gd name="connsiteX116" fmla="*/ 711200 w 1949450"/>
              <a:gd name="connsiteY116" fmla="*/ 184150 h 1771650"/>
              <a:gd name="connsiteX117" fmla="*/ 673100 w 1949450"/>
              <a:gd name="connsiteY117" fmla="*/ 209550 h 1771650"/>
              <a:gd name="connsiteX118" fmla="*/ 641350 w 1949450"/>
              <a:gd name="connsiteY118" fmla="*/ 241300 h 1771650"/>
              <a:gd name="connsiteX119" fmla="*/ 609600 w 1949450"/>
              <a:gd name="connsiteY119" fmla="*/ 273050 h 1771650"/>
              <a:gd name="connsiteX120" fmla="*/ 584200 w 1949450"/>
              <a:gd name="connsiteY120" fmla="*/ 311150 h 1771650"/>
              <a:gd name="connsiteX121" fmla="*/ 571500 w 1949450"/>
              <a:gd name="connsiteY121" fmla="*/ 330200 h 1771650"/>
              <a:gd name="connsiteX122" fmla="*/ 533400 w 1949450"/>
              <a:gd name="connsiteY122" fmla="*/ 39370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949450" h="1771650">
                <a:moveTo>
                  <a:pt x="533400" y="393700"/>
                </a:moveTo>
                <a:lnTo>
                  <a:pt x="533400" y="393700"/>
                </a:lnTo>
                <a:cubicBezTo>
                  <a:pt x="514350" y="408517"/>
                  <a:pt x="495712" y="423878"/>
                  <a:pt x="476250" y="438150"/>
                </a:cubicBezTo>
                <a:cubicBezTo>
                  <a:pt x="463941" y="447176"/>
                  <a:pt x="448943" y="452757"/>
                  <a:pt x="438150" y="463550"/>
                </a:cubicBezTo>
                <a:cubicBezTo>
                  <a:pt x="411040" y="490660"/>
                  <a:pt x="427438" y="479265"/>
                  <a:pt x="387350" y="495300"/>
                </a:cubicBezTo>
                <a:cubicBezTo>
                  <a:pt x="351034" y="531616"/>
                  <a:pt x="387476" y="499190"/>
                  <a:pt x="342900" y="527050"/>
                </a:cubicBezTo>
                <a:cubicBezTo>
                  <a:pt x="333925" y="532659"/>
                  <a:pt x="326306" y="540229"/>
                  <a:pt x="317500" y="546100"/>
                </a:cubicBezTo>
                <a:cubicBezTo>
                  <a:pt x="300885" y="557177"/>
                  <a:pt x="283633" y="567267"/>
                  <a:pt x="266700" y="577850"/>
                </a:cubicBezTo>
                <a:lnTo>
                  <a:pt x="215900" y="609600"/>
                </a:lnTo>
                <a:cubicBezTo>
                  <a:pt x="190708" y="625103"/>
                  <a:pt x="180619" y="628955"/>
                  <a:pt x="158750" y="647700"/>
                </a:cubicBezTo>
                <a:cubicBezTo>
                  <a:pt x="151932" y="653544"/>
                  <a:pt x="146599" y="661001"/>
                  <a:pt x="139700" y="666750"/>
                </a:cubicBezTo>
                <a:cubicBezTo>
                  <a:pt x="113683" y="688431"/>
                  <a:pt x="125452" y="669347"/>
                  <a:pt x="101600" y="698500"/>
                </a:cubicBezTo>
                <a:cubicBezTo>
                  <a:pt x="88196" y="714882"/>
                  <a:pt x="72966" y="730368"/>
                  <a:pt x="63500" y="749300"/>
                </a:cubicBezTo>
                <a:cubicBezTo>
                  <a:pt x="46067" y="784166"/>
                  <a:pt x="56480" y="767127"/>
                  <a:pt x="31750" y="800100"/>
                </a:cubicBezTo>
                <a:cubicBezTo>
                  <a:pt x="29633" y="808567"/>
                  <a:pt x="28160" y="817221"/>
                  <a:pt x="25400" y="825500"/>
                </a:cubicBezTo>
                <a:cubicBezTo>
                  <a:pt x="21795" y="836314"/>
                  <a:pt x="15465" y="846192"/>
                  <a:pt x="12700" y="857250"/>
                </a:cubicBezTo>
                <a:cubicBezTo>
                  <a:pt x="9070" y="871770"/>
                  <a:pt x="8626" y="886907"/>
                  <a:pt x="6350" y="901700"/>
                </a:cubicBezTo>
                <a:cubicBezTo>
                  <a:pt x="4392" y="914425"/>
                  <a:pt x="2117" y="927100"/>
                  <a:pt x="0" y="939800"/>
                </a:cubicBezTo>
                <a:cubicBezTo>
                  <a:pt x="2117" y="982133"/>
                  <a:pt x="2830" y="1024560"/>
                  <a:pt x="6350" y="1066800"/>
                </a:cubicBezTo>
                <a:cubicBezTo>
                  <a:pt x="7610" y="1081918"/>
                  <a:pt x="22729" y="1119614"/>
                  <a:pt x="25400" y="1130300"/>
                </a:cubicBezTo>
                <a:cubicBezTo>
                  <a:pt x="27517" y="1138767"/>
                  <a:pt x="28686" y="1147528"/>
                  <a:pt x="31750" y="1155700"/>
                </a:cubicBezTo>
                <a:cubicBezTo>
                  <a:pt x="35074" y="1164563"/>
                  <a:pt x="40721" y="1172399"/>
                  <a:pt x="44450" y="1181100"/>
                </a:cubicBezTo>
                <a:cubicBezTo>
                  <a:pt x="47087" y="1187252"/>
                  <a:pt x="47549" y="1194299"/>
                  <a:pt x="50800" y="1200150"/>
                </a:cubicBezTo>
                <a:cubicBezTo>
                  <a:pt x="58213" y="1213493"/>
                  <a:pt x="76200" y="1238250"/>
                  <a:pt x="76200" y="1238250"/>
                </a:cubicBezTo>
                <a:cubicBezTo>
                  <a:pt x="85543" y="1284967"/>
                  <a:pt x="76563" y="1261020"/>
                  <a:pt x="107950" y="1308100"/>
                </a:cubicBezTo>
                <a:lnTo>
                  <a:pt x="120650" y="1327150"/>
                </a:lnTo>
                <a:cubicBezTo>
                  <a:pt x="122767" y="1335617"/>
                  <a:pt x="123936" y="1344378"/>
                  <a:pt x="127000" y="1352550"/>
                </a:cubicBezTo>
                <a:cubicBezTo>
                  <a:pt x="135717" y="1375794"/>
                  <a:pt x="143766" y="1383371"/>
                  <a:pt x="158750" y="1403350"/>
                </a:cubicBezTo>
                <a:cubicBezTo>
                  <a:pt x="168499" y="1432597"/>
                  <a:pt x="176252" y="1462901"/>
                  <a:pt x="209550" y="1479550"/>
                </a:cubicBezTo>
                <a:cubicBezTo>
                  <a:pt x="218017" y="1483783"/>
                  <a:pt x="226833" y="1487380"/>
                  <a:pt x="234950" y="1492250"/>
                </a:cubicBezTo>
                <a:cubicBezTo>
                  <a:pt x="248038" y="1500103"/>
                  <a:pt x="260350" y="1509183"/>
                  <a:pt x="273050" y="1517650"/>
                </a:cubicBezTo>
                <a:cubicBezTo>
                  <a:pt x="279400" y="1521883"/>
                  <a:pt x="284860" y="1527937"/>
                  <a:pt x="292100" y="1530350"/>
                </a:cubicBezTo>
                <a:lnTo>
                  <a:pt x="330200" y="1543050"/>
                </a:lnTo>
                <a:cubicBezTo>
                  <a:pt x="336550" y="1545167"/>
                  <a:pt x="343263" y="1546407"/>
                  <a:pt x="349250" y="1549400"/>
                </a:cubicBezTo>
                <a:cubicBezTo>
                  <a:pt x="407856" y="1578703"/>
                  <a:pt x="381683" y="1570208"/>
                  <a:pt x="425450" y="1581150"/>
                </a:cubicBezTo>
                <a:cubicBezTo>
                  <a:pt x="431800" y="1585383"/>
                  <a:pt x="437674" y="1590437"/>
                  <a:pt x="444500" y="1593850"/>
                </a:cubicBezTo>
                <a:cubicBezTo>
                  <a:pt x="453610" y="1598405"/>
                  <a:pt x="480812" y="1604515"/>
                  <a:pt x="488950" y="1606550"/>
                </a:cubicBezTo>
                <a:cubicBezTo>
                  <a:pt x="495300" y="1610783"/>
                  <a:pt x="500985" y="1616244"/>
                  <a:pt x="508000" y="1619250"/>
                </a:cubicBezTo>
                <a:cubicBezTo>
                  <a:pt x="516022" y="1622688"/>
                  <a:pt x="525041" y="1623092"/>
                  <a:pt x="533400" y="1625600"/>
                </a:cubicBezTo>
                <a:cubicBezTo>
                  <a:pt x="546222" y="1629447"/>
                  <a:pt x="558800" y="1634067"/>
                  <a:pt x="571500" y="1638300"/>
                </a:cubicBezTo>
                <a:cubicBezTo>
                  <a:pt x="577850" y="1640417"/>
                  <a:pt x="584563" y="1641657"/>
                  <a:pt x="590550" y="1644650"/>
                </a:cubicBezTo>
                <a:cubicBezTo>
                  <a:pt x="599017" y="1648883"/>
                  <a:pt x="607087" y="1654026"/>
                  <a:pt x="615950" y="1657350"/>
                </a:cubicBezTo>
                <a:cubicBezTo>
                  <a:pt x="624122" y="1660414"/>
                  <a:pt x="632883" y="1661583"/>
                  <a:pt x="641350" y="1663700"/>
                </a:cubicBezTo>
                <a:cubicBezTo>
                  <a:pt x="671573" y="1683849"/>
                  <a:pt x="648523" y="1671567"/>
                  <a:pt x="685800" y="1682750"/>
                </a:cubicBezTo>
                <a:cubicBezTo>
                  <a:pt x="698622" y="1686597"/>
                  <a:pt x="711200" y="1691217"/>
                  <a:pt x="723900" y="1695450"/>
                </a:cubicBezTo>
                <a:lnTo>
                  <a:pt x="762000" y="1708150"/>
                </a:lnTo>
                <a:lnTo>
                  <a:pt x="800100" y="1720850"/>
                </a:lnTo>
                <a:cubicBezTo>
                  <a:pt x="823350" y="1728600"/>
                  <a:pt x="844884" y="1736319"/>
                  <a:pt x="869950" y="1739900"/>
                </a:cubicBezTo>
                <a:cubicBezTo>
                  <a:pt x="891298" y="1742950"/>
                  <a:pt x="930474" y="1748195"/>
                  <a:pt x="952500" y="1752600"/>
                </a:cubicBezTo>
                <a:cubicBezTo>
                  <a:pt x="961058" y="1754312"/>
                  <a:pt x="969233" y="1757930"/>
                  <a:pt x="977900" y="1758950"/>
                </a:cubicBezTo>
                <a:cubicBezTo>
                  <a:pt x="1000891" y="1761655"/>
                  <a:pt x="1138166" y="1770481"/>
                  <a:pt x="1155700" y="1771650"/>
                </a:cubicBezTo>
                <a:cubicBezTo>
                  <a:pt x="1217707" y="1767221"/>
                  <a:pt x="1329064" y="1760420"/>
                  <a:pt x="1403350" y="1752600"/>
                </a:cubicBezTo>
                <a:cubicBezTo>
                  <a:pt x="1420441" y="1750801"/>
                  <a:pt x="1459262" y="1747508"/>
                  <a:pt x="1479550" y="1739900"/>
                </a:cubicBezTo>
                <a:cubicBezTo>
                  <a:pt x="1488413" y="1736576"/>
                  <a:pt x="1496087" y="1730524"/>
                  <a:pt x="1504950" y="1727200"/>
                </a:cubicBezTo>
                <a:cubicBezTo>
                  <a:pt x="1513122" y="1724136"/>
                  <a:pt x="1522071" y="1723610"/>
                  <a:pt x="1530350" y="1720850"/>
                </a:cubicBezTo>
                <a:cubicBezTo>
                  <a:pt x="1661711" y="1677063"/>
                  <a:pt x="1480980" y="1732234"/>
                  <a:pt x="1587500" y="1701800"/>
                </a:cubicBezTo>
                <a:cubicBezTo>
                  <a:pt x="1593936" y="1699961"/>
                  <a:pt x="1600699" y="1698701"/>
                  <a:pt x="1606550" y="1695450"/>
                </a:cubicBezTo>
                <a:cubicBezTo>
                  <a:pt x="1619893" y="1688037"/>
                  <a:pt x="1644650" y="1670050"/>
                  <a:pt x="1644650" y="1670050"/>
                </a:cubicBezTo>
                <a:cubicBezTo>
                  <a:pt x="1648883" y="1663700"/>
                  <a:pt x="1652464" y="1656863"/>
                  <a:pt x="1657350" y="1651000"/>
                </a:cubicBezTo>
                <a:cubicBezTo>
                  <a:pt x="1703505" y="1595614"/>
                  <a:pt x="1647888" y="1673137"/>
                  <a:pt x="1695450" y="1606550"/>
                </a:cubicBezTo>
                <a:cubicBezTo>
                  <a:pt x="1699886" y="1600340"/>
                  <a:pt x="1704496" y="1594200"/>
                  <a:pt x="1708150" y="1587500"/>
                </a:cubicBezTo>
                <a:cubicBezTo>
                  <a:pt x="1717216" y="1570880"/>
                  <a:pt x="1723048" y="1552452"/>
                  <a:pt x="1733550" y="1536700"/>
                </a:cubicBezTo>
                <a:cubicBezTo>
                  <a:pt x="1737783" y="1530350"/>
                  <a:pt x="1742596" y="1524350"/>
                  <a:pt x="1746250" y="1517650"/>
                </a:cubicBezTo>
                <a:cubicBezTo>
                  <a:pt x="1755316" y="1501030"/>
                  <a:pt x="1763183" y="1483783"/>
                  <a:pt x="1771650" y="1466850"/>
                </a:cubicBezTo>
                <a:lnTo>
                  <a:pt x="1784350" y="1441450"/>
                </a:lnTo>
                <a:cubicBezTo>
                  <a:pt x="1788583" y="1432983"/>
                  <a:pt x="1794754" y="1425233"/>
                  <a:pt x="1797050" y="1416050"/>
                </a:cubicBezTo>
                <a:cubicBezTo>
                  <a:pt x="1798425" y="1410551"/>
                  <a:pt x="1805701" y="1378685"/>
                  <a:pt x="1809750" y="1371600"/>
                </a:cubicBezTo>
                <a:cubicBezTo>
                  <a:pt x="1815001" y="1362411"/>
                  <a:pt x="1823660" y="1355451"/>
                  <a:pt x="1828800" y="1346200"/>
                </a:cubicBezTo>
                <a:cubicBezTo>
                  <a:pt x="1834336" y="1336236"/>
                  <a:pt x="1836871" y="1324866"/>
                  <a:pt x="1841500" y="1314450"/>
                </a:cubicBezTo>
                <a:cubicBezTo>
                  <a:pt x="1852242" y="1290280"/>
                  <a:pt x="1853279" y="1290431"/>
                  <a:pt x="1866900" y="1270000"/>
                </a:cubicBezTo>
                <a:cubicBezTo>
                  <a:pt x="1880116" y="1217137"/>
                  <a:pt x="1864024" y="1269403"/>
                  <a:pt x="1885950" y="1225550"/>
                </a:cubicBezTo>
                <a:cubicBezTo>
                  <a:pt x="1888943" y="1219563"/>
                  <a:pt x="1889307" y="1212487"/>
                  <a:pt x="1892300" y="1206500"/>
                </a:cubicBezTo>
                <a:cubicBezTo>
                  <a:pt x="1924186" y="1142727"/>
                  <a:pt x="1884302" y="1239978"/>
                  <a:pt x="1917700" y="1162050"/>
                </a:cubicBezTo>
                <a:cubicBezTo>
                  <a:pt x="1925939" y="1142825"/>
                  <a:pt x="1931894" y="1106769"/>
                  <a:pt x="1936750" y="1092200"/>
                </a:cubicBezTo>
                <a:cubicBezTo>
                  <a:pt x="1946513" y="1062911"/>
                  <a:pt x="1941787" y="1079714"/>
                  <a:pt x="1949450" y="1041400"/>
                </a:cubicBezTo>
                <a:cubicBezTo>
                  <a:pt x="1947333" y="996950"/>
                  <a:pt x="1946387" y="952429"/>
                  <a:pt x="1943100" y="908050"/>
                </a:cubicBezTo>
                <a:cubicBezTo>
                  <a:pt x="1941974" y="892856"/>
                  <a:pt x="1935359" y="861079"/>
                  <a:pt x="1930400" y="844550"/>
                </a:cubicBezTo>
                <a:cubicBezTo>
                  <a:pt x="1926553" y="831728"/>
                  <a:pt x="1923687" y="818424"/>
                  <a:pt x="1917700" y="806450"/>
                </a:cubicBezTo>
                <a:cubicBezTo>
                  <a:pt x="1913467" y="797983"/>
                  <a:pt x="1908516" y="789839"/>
                  <a:pt x="1905000" y="781050"/>
                </a:cubicBezTo>
                <a:cubicBezTo>
                  <a:pt x="1900028" y="768621"/>
                  <a:pt x="1899726" y="754089"/>
                  <a:pt x="1892300" y="742950"/>
                </a:cubicBezTo>
                <a:lnTo>
                  <a:pt x="1866900" y="704850"/>
                </a:lnTo>
                <a:cubicBezTo>
                  <a:pt x="1862667" y="698500"/>
                  <a:pt x="1856613" y="693040"/>
                  <a:pt x="1854200" y="685800"/>
                </a:cubicBezTo>
                <a:cubicBezTo>
                  <a:pt x="1852083" y="679450"/>
                  <a:pt x="1852031" y="671977"/>
                  <a:pt x="1847850" y="666750"/>
                </a:cubicBezTo>
                <a:cubicBezTo>
                  <a:pt x="1843082" y="660791"/>
                  <a:pt x="1834663" y="658936"/>
                  <a:pt x="1828800" y="654050"/>
                </a:cubicBezTo>
                <a:cubicBezTo>
                  <a:pt x="1821901" y="648301"/>
                  <a:pt x="1816100" y="641350"/>
                  <a:pt x="1809750" y="635000"/>
                </a:cubicBezTo>
                <a:cubicBezTo>
                  <a:pt x="1807633" y="628650"/>
                  <a:pt x="1806393" y="621937"/>
                  <a:pt x="1803400" y="615950"/>
                </a:cubicBezTo>
                <a:cubicBezTo>
                  <a:pt x="1797720" y="604591"/>
                  <a:pt x="1777403" y="580129"/>
                  <a:pt x="1771650" y="571500"/>
                </a:cubicBezTo>
                <a:cubicBezTo>
                  <a:pt x="1739921" y="523907"/>
                  <a:pt x="1764109" y="556715"/>
                  <a:pt x="1739900" y="514350"/>
                </a:cubicBezTo>
                <a:cubicBezTo>
                  <a:pt x="1727653" y="492918"/>
                  <a:pt x="1716611" y="470597"/>
                  <a:pt x="1701800" y="450850"/>
                </a:cubicBezTo>
                <a:cubicBezTo>
                  <a:pt x="1695450" y="442383"/>
                  <a:pt x="1688359" y="434425"/>
                  <a:pt x="1682750" y="425450"/>
                </a:cubicBezTo>
                <a:cubicBezTo>
                  <a:pt x="1661468" y="391398"/>
                  <a:pt x="1676995" y="410915"/>
                  <a:pt x="1663700" y="381000"/>
                </a:cubicBezTo>
                <a:cubicBezTo>
                  <a:pt x="1646403" y="342082"/>
                  <a:pt x="1648335" y="347813"/>
                  <a:pt x="1625600" y="317500"/>
                </a:cubicBezTo>
                <a:cubicBezTo>
                  <a:pt x="1623483" y="309033"/>
                  <a:pt x="1623153" y="299906"/>
                  <a:pt x="1619250" y="292100"/>
                </a:cubicBezTo>
                <a:cubicBezTo>
                  <a:pt x="1590904" y="235409"/>
                  <a:pt x="1590613" y="245010"/>
                  <a:pt x="1568450" y="209550"/>
                </a:cubicBezTo>
                <a:cubicBezTo>
                  <a:pt x="1518146" y="129064"/>
                  <a:pt x="1577506" y="216385"/>
                  <a:pt x="1530350" y="158750"/>
                </a:cubicBezTo>
                <a:cubicBezTo>
                  <a:pt x="1516946" y="142368"/>
                  <a:pt x="1509862" y="119691"/>
                  <a:pt x="1492250" y="107950"/>
                </a:cubicBezTo>
                <a:cubicBezTo>
                  <a:pt x="1485900" y="103717"/>
                  <a:pt x="1479063" y="100136"/>
                  <a:pt x="1473200" y="95250"/>
                </a:cubicBezTo>
                <a:cubicBezTo>
                  <a:pt x="1456110" y="81008"/>
                  <a:pt x="1455370" y="72509"/>
                  <a:pt x="1435100" y="63500"/>
                </a:cubicBezTo>
                <a:cubicBezTo>
                  <a:pt x="1407937" y="51428"/>
                  <a:pt x="1397459" y="51838"/>
                  <a:pt x="1371600" y="44450"/>
                </a:cubicBezTo>
                <a:cubicBezTo>
                  <a:pt x="1365164" y="42611"/>
                  <a:pt x="1358986" y="39939"/>
                  <a:pt x="1352550" y="38100"/>
                </a:cubicBezTo>
                <a:cubicBezTo>
                  <a:pt x="1344159" y="35702"/>
                  <a:pt x="1335429" y="34510"/>
                  <a:pt x="1327150" y="31750"/>
                </a:cubicBezTo>
                <a:cubicBezTo>
                  <a:pt x="1285227" y="17776"/>
                  <a:pt x="1308043" y="20309"/>
                  <a:pt x="1270000" y="12700"/>
                </a:cubicBezTo>
                <a:cubicBezTo>
                  <a:pt x="1227527" y="4205"/>
                  <a:pt x="1210787" y="4431"/>
                  <a:pt x="1162050" y="0"/>
                </a:cubicBezTo>
                <a:cubicBezTo>
                  <a:pt x="1130300" y="2117"/>
                  <a:pt x="1098301" y="1850"/>
                  <a:pt x="1066800" y="6350"/>
                </a:cubicBezTo>
                <a:cubicBezTo>
                  <a:pt x="1053548" y="8243"/>
                  <a:pt x="1041687" y="15803"/>
                  <a:pt x="1028700" y="19050"/>
                </a:cubicBezTo>
                <a:lnTo>
                  <a:pt x="1003300" y="25400"/>
                </a:lnTo>
                <a:cubicBezTo>
                  <a:pt x="996950" y="29633"/>
                  <a:pt x="991076" y="34687"/>
                  <a:pt x="984250" y="38100"/>
                </a:cubicBezTo>
                <a:cubicBezTo>
                  <a:pt x="975140" y="42655"/>
                  <a:pt x="947938" y="48765"/>
                  <a:pt x="939800" y="50800"/>
                </a:cubicBezTo>
                <a:cubicBezTo>
                  <a:pt x="885205" y="87196"/>
                  <a:pt x="954280" y="43560"/>
                  <a:pt x="901700" y="69850"/>
                </a:cubicBezTo>
                <a:cubicBezTo>
                  <a:pt x="894874" y="73263"/>
                  <a:pt x="889476" y="79137"/>
                  <a:pt x="882650" y="82550"/>
                </a:cubicBezTo>
                <a:cubicBezTo>
                  <a:pt x="876663" y="85543"/>
                  <a:pt x="869587" y="85907"/>
                  <a:pt x="863600" y="88900"/>
                </a:cubicBezTo>
                <a:cubicBezTo>
                  <a:pt x="856774" y="92313"/>
                  <a:pt x="851376" y="98187"/>
                  <a:pt x="844550" y="101600"/>
                </a:cubicBezTo>
                <a:cubicBezTo>
                  <a:pt x="838563" y="104593"/>
                  <a:pt x="831487" y="104957"/>
                  <a:pt x="825500" y="107950"/>
                </a:cubicBezTo>
                <a:cubicBezTo>
                  <a:pt x="818674" y="111363"/>
                  <a:pt x="813276" y="117237"/>
                  <a:pt x="806450" y="120650"/>
                </a:cubicBezTo>
                <a:cubicBezTo>
                  <a:pt x="800463" y="123643"/>
                  <a:pt x="793251" y="123749"/>
                  <a:pt x="787400" y="127000"/>
                </a:cubicBezTo>
                <a:cubicBezTo>
                  <a:pt x="774057" y="134413"/>
                  <a:pt x="762000" y="143933"/>
                  <a:pt x="749300" y="152400"/>
                </a:cubicBezTo>
                <a:cubicBezTo>
                  <a:pt x="681227" y="197782"/>
                  <a:pt x="784539" y="127108"/>
                  <a:pt x="711200" y="184150"/>
                </a:cubicBezTo>
                <a:cubicBezTo>
                  <a:pt x="699152" y="193521"/>
                  <a:pt x="673100" y="209550"/>
                  <a:pt x="673100" y="209550"/>
                </a:cubicBezTo>
                <a:cubicBezTo>
                  <a:pt x="639233" y="260350"/>
                  <a:pt x="683683" y="198967"/>
                  <a:pt x="641350" y="241300"/>
                </a:cubicBezTo>
                <a:cubicBezTo>
                  <a:pt x="599017" y="283633"/>
                  <a:pt x="660400" y="239183"/>
                  <a:pt x="609600" y="273050"/>
                </a:cubicBezTo>
                <a:cubicBezTo>
                  <a:pt x="598441" y="306528"/>
                  <a:pt x="610626" y="279439"/>
                  <a:pt x="584200" y="311150"/>
                </a:cubicBezTo>
                <a:cubicBezTo>
                  <a:pt x="579314" y="317013"/>
                  <a:pt x="576386" y="324337"/>
                  <a:pt x="571500" y="330200"/>
                </a:cubicBezTo>
                <a:lnTo>
                  <a:pt x="533400" y="393700"/>
                </a:lnTo>
                <a:close/>
              </a:path>
            </a:pathLst>
          </a:custGeom>
          <a:pattFill prst="lgGrid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59AC75B-5F29-C74F-A99F-CF0AB05984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0937" y="1417409"/>
            <a:ext cx="201156" cy="2263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BED632-7049-CA49-AFD5-D96B4691E9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8232" y="1764888"/>
            <a:ext cx="326165" cy="2029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E751F2-5306-1945-B178-89600E11AC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11402" y="2430802"/>
            <a:ext cx="584198" cy="214013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79CB2E2F-3979-B549-903F-67766613A0BD}"/>
              </a:ext>
            </a:extLst>
          </p:cNvPr>
          <p:cNvSpPr/>
          <p:nvPr/>
        </p:nvSpPr>
        <p:spPr>
          <a:xfrm>
            <a:off x="7163036" y="1839449"/>
            <a:ext cx="622314" cy="508000"/>
          </a:xfrm>
          <a:custGeom>
            <a:avLst/>
            <a:gdLst>
              <a:gd name="connsiteX0" fmla="*/ 171464 w 622314"/>
              <a:gd name="connsiteY0" fmla="*/ 133350 h 508000"/>
              <a:gd name="connsiteX1" fmla="*/ 171464 w 622314"/>
              <a:gd name="connsiteY1" fmla="*/ 133350 h 508000"/>
              <a:gd name="connsiteX2" fmla="*/ 14 w 622314"/>
              <a:gd name="connsiteY2" fmla="*/ 368300 h 508000"/>
              <a:gd name="connsiteX3" fmla="*/ 12714 w 622314"/>
              <a:gd name="connsiteY3" fmla="*/ 419100 h 508000"/>
              <a:gd name="connsiteX4" fmla="*/ 31764 w 622314"/>
              <a:gd name="connsiteY4" fmla="*/ 431800 h 508000"/>
              <a:gd name="connsiteX5" fmla="*/ 63514 w 622314"/>
              <a:gd name="connsiteY5" fmla="*/ 457200 h 508000"/>
              <a:gd name="connsiteX6" fmla="*/ 101614 w 622314"/>
              <a:gd name="connsiteY6" fmla="*/ 482600 h 508000"/>
              <a:gd name="connsiteX7" fmla="*/ 120664 w 622314"/>
              <a:gd name="connsiteY7" fmla="*/ 488950 h 508000"/>
              <a:gd name="connsiteX8" fmla="*/ 139714 w 622314"/>
              <a:gd name="connsiteY8" fmla="*/ 501650 h 508000"/>
              <a:gd name="connsiteX9" fmla="*/ 165114 w 622314"/>
              <a:gd name="connsiteY9" fmla="*/ 508000 h 508000"/>
              <a:gd name="connsiteX10" fmla="*/ 234964 w 622314"/>
              <a:gd name="connsiteY10" fmla="*/ 495300 h 508000"/>
              <a:gd name="connsiteX11" fmla="*/ 273064 w 622314"/>
              <a:gd name="connsiteY11" fmla="*/ 482600 h 508000"/>
              <a:gd name="connsiteX12" fmla="*/ 311164 w 622314"/>
              <a:gd name="connsiteY12" fmla="*/ 457200 h 508000"/>
              <a:gd name="connsiteX13" fmla="*/ 330214 w 622314"/>
              <a:gd name="connsiteY13" fmla="*/ 450850 h 508000"/>
              <a:gd name="connsiteX14" fmla="*/ 368314 w 622314"/>
              <a:gd name="connsiteY14" fmla="*/ 425450 h 508000"/>
              <a:gd name="connsiteX15" fmla="*/ 431814 w 622314"/>
              <a:gd name="connsiteY15" fmla="*/ 406400 h 508000"/>
              <a:gd name="connsiteX16" fmla="*/ 520714 w 622314"/>
              <a:gd name="connsiteY16" fmla="*/ 400050 h 508000"/>
              <a:gd name="connsiteX17" fmla="*/ 546114 w 622314"/>
              <a:gd name="connsiteY17" fmla="*/ 361950 h 508000"/>
              <a:gd name="connsiteX18" fmla="*/ 552464 w 622314"/>
              <a:gd name="connsiteY18" fmla="*/ 342900 h 508000"/>
              <a:gd name="connsiteX19" fmla="*/ 565164 w 622314"/>
              <a:gd name="connsiteY19" fmla="*/ 323850 h 508000"/>
              <a:gd name="connsiteX20" fmla="*/ 577864 w 622314"/>
              <a:gd name="connsiteY20" fmla="*/ 285750 h 508000"/>
              <a:gd name="connsiteX21" fmla="*/ 584214 w 622314"/>
              <a:gd name="connsiteY21" fmla="*/ 266700 h 508000"/>
              <a:gd name="connsiteX22" fmla="*/ 590564 w 622314"/>
              <a:gd name="connsiteY22" fmla="*/ 247650 h 508000"/>
              <a:gd name="connsiteX23" fmla="*/ 603264 w 622314"/>
              <a:gd name="connsiteY23" fmla="*/ 228600 h 508000"/>
              <a:gd name="connsiteX24" fmla="*/ 622314 w 622314"/>
              <a:gd name="connsiteY24" fmla="*/ 165100 h 508000"/>
              <a:gd name="connsiteX25" fmla="*/ 609614 w 622314"/>
              <a:gd name="connsiteY25" fmla="*/ 127000 h 508000"/>
              <a:gd name="connsiteX26" fmla="*/ 603264 w 622314"/>
              <a:gd name="connsiteY26" fmla="*/ 107950 h 508000"/>
              <a:gd name="connsiteX27" fmla="*/ 565164 w 622314"/>
              <a:gd name="connsiteY27" fmla="*/ 76200 h 508000"/>
              <a:gd name="connsiteX28" fmla="*/ 520714 w 622314"/>
              <a:gd name="connsiteY28" fmla="*/ 44450 h 508000"/>
              <a:gd name="connsiteX29" fmla="*/ 501664 w 622314"/>
              <a:gd name="connsiteY29" fmla="*/ 38100 h 508000"/>
              <a:gd name="connsiteX30" fmla="*/ 463564 w 622314"/>
              <a:gd name="connsiteY30" fmla="*/ 12700 h 508000"/>
              <a:gd name="connsiteX31" fmla="*/ 425464 w 622314"/>
              <a:gd name="connsiteY31" fmla="*/ 0 h 508000"/>
              <a:gd name="connsiteX32" fmla="*/ 349264 w 622314"/>
              <a:gd name="connsiteY32" fmla="*/ 25400 h 508000"/>
              <a:gd name="connsiteX33" fmla="*/ 330214 w 622314"/>
              <a:gd name="connsiteY33" fmla="*/ 31750 h 508000"/>
              <a:gd name="connsiteX34" fmla="*/ 311164 w 622314"/>
              <a:gd name="connsiteY34" fmla="*/ 44450 h 508000"/>
              <a:gd name="connsiteX35" fmla="*/ 273064 w 622314"/>
              <a:gd name="connsiteY35" fmla="*/ 57150 h 508000"/>
              <a:gd name="connsiteX36" fmla="*/ 254014 w 622314"/>
              <a:gd name="connsiteY36" fmla="*/ 69850 h 508000"/>
              <a:gd name="connsiteX37" fmla="*/ 196864 w 622314"/>
              <a:gd name="connsiteY37" fmla="*/ 101600 h 508000"/>
              <a:gd name="connsiteX38" fmla="*/ 171464 w 622314"/>
              <a:gd name="connsiteY38" fmla="*/ 13335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22314" h="508000">
                <a:moveTo>
                  <a:pt x="171464" y="133350"/>
                </a:moveTo>
                <a:lnTo>
                  <a:pt x="171464" y="133350"/>
                </a:lnTo>
                <a:cubicBezTo>
                  <a:pt x="114314" y="211667"/>
                  <a:pt x="51045" y="285865"/>
                  <a:pt x="14" y="368300"/>
                </a:cubicBezTo>
                <a:cubicBezTo>
                  <a:pt x="-400" y="368969"/>
                  <a:pt x="7960" y="413157"/>
                  <a:pt x="12714" y="419100"/>
                </a:cubicBezTo>
                <a:cubicBezTo>
                  <a:pt x="17482" y="425059"/>
                  <a:pt x="25414" y="427567"/>
                  <a:pt x="31764" y="431800"/>
                </a:cubicBezTo>
                <a:cubicBezTo>
                  <a:pt x="55230" y="466999"/>
                  <a:pt x="31038" y="439158"/>
                  <a:pt x="63514" y="457200"/>
                </a:cubicBezTo>
                <a:cubicBezTo>
                  <a:pt x="76857" y="464613"/>
                  <a:pt x="87134" y="477773"/>
                  <a:pt x="101614" y="482600"/>
                </a:cubicBezTo>
                <a:cubicBezTo>
                  <a:pt x="107964" y="484717"/>
                  <a:pt x="114677" y="485957"/>
                  <a:pt x="120664" y="488950"/>
                </a:cubicBezTo>
                <a:cubicBezTo>
                  <a:pt x="127490" y="492363"/>
                  <a:pt x="132699" y="498644"/>
                  <a:pt x="139714" y="501650"/>
                </a:cubicBezTo>
                <a:cubicBezTo>
                  <a:pt x="147736" y="505088"/>
                  <a:pt x="156647" y="505883"/>
                  <a:pt x="165114" y="508000"/>
                </a:cubicBezTo>
                <a:cubicBezTo>
                  <a:pt x="196420" y="503528"/>
                  <a:pt x="207746" y="503465"/>
                  <a:pt x="234964" y="495300"/>
                </a:cubicBezTo>
                <a:cubicBezTo>
                  <a:pt x="247786" y="491453"/>
                  <a:pt x="261925" y="490026"/>
                  <a:pt x="273064" y="482600"/>
                </a:cubicBezTo>
                <a:cubicBezTo>
                  <a:pt x="285764" y="474133"/>
                  <a:pt x="296684" y="462027"/>
                  <a:pt x="311164" y="457200"/>
                </a:cubicBezTo>
                <a:cubicBezTo>
                  <a:pt x="317514" y="455083"/>
                  <a:pt x="324363" y="454101"/>
                  <a:pt x="330214" y="450850"/>
                </a:cubicBezTo>
                <a:cubicBezTo>
                  <a:pt x="343557" y="443437"/>
                  <a:pt x="353834" y="430277"/>
                  <a:pt x="368314" y="425450"/>
                </a:cubicBezTo>
                <a:cubicBezTo>
                  <a:pt x="377891" y="422258"/>
                  <a:pt x="417419" y="407999"/>
                  <a:pt x="431814" y="406400"/>
                </a:cubicBezTo>
                <a:cubicBezTo>
                  <a:pt x="461341" y="403119"/>
                  <a:pt x="491081" y="402167"/>
                  <a:pt x="520714" y="400050"/>
                </a:cubicBezTo>
                <a:cubicBezTo>
                  <a:pt x="529181" y="387350"/>
                  <a:pt x="541287" y="376430"/>
                  <a:pt x="546114" y="361950"/>
                </a:cubicBezTo>
                <a:cubicBezTo>
                  <a:pt x="548231" y="355600"/>
                  <a:pt x="549471" y="348887"/>
                  <a:pt x="552464" y="342900"/>
                </a:cubicBezTo>
                <a:cubicBezTo>
                  <a:pt x="555877" y="336074"/>
                  <a:pt x="562064" y="330824"/>
                  <a:pt x="565164" y="323850"/>
                </a:cubicBezTo>
                <a:cubicBezTo>
                  <a:pt x="570601" y="311617"/>
                  <a:pt x="573631" y="298450"/>
                  <a:pt x="577864" y="285750"/>
                </a:cubicBezTo>
                <a:lnTo>
                  <a:pt x="584214" y="266700"/>
                </a:lnTo>
                <a:cubicBezTo>
                  <a:pt x="586331" y="260350"/>
                  <a:pt x="586851" y="253219"/>
                  <a:pt x="590564" y="247650"/>
                </a:cubicBezTo>
                <a:cubicBezTo>
                  <a:pt x="594797" y="241300"/>
                  <a:pt x="600164" y="235574"/>
                  <a:pt x="603264" y="228600"/>
                </a:cubicBezTo>
                <a:cubicBezTo>
                  <a:pt x="612098" y="208723"/>
                  <a:pt x="617037" y="186210"/>
                  <a:pt x="622314" y="165100"/>
                </a:cubicBezTo>
                <a:lnTo>
                  <a:pt x="609614" y="127000"/>
                </a:lnTo>
                <a:cubicBezTo>
                  <a:pt x="607497" y="120650"/>
                  <a:pt x="607997" y="112683"/>
                  <a:pt x="603264" y="107950"/>
                </a:cubicBezTo>
                <a:cubicBezTo>
                  <a:pt x="573616" y="78302"/>
                  <a:pt x="596106" y="98302"/>
                  <a:pt x="565164" y="76200"/>
                </a:cubicBezTo>
                <a:cubicBezTo>
                  <a:pt x="558453" y="71406"/>
                  <a:pt x="530691" y="49438"/>
                  <a:pt x="520714" y="44450"/>
                </a:cubicBezTo>
                <a:cubicBezTo>
                  <a:pt x="514727" y="41457"/>
                  <a:pt x="507515" y="41351"/>
                  <a:pt x="501664" y="38100"/>
                </a:cubicBezTo>
                <a:cubicBezTo>
                  <a:pt x="488321" y="30687"/>
                  <a:pt x="478044" y="17527"/>
                  <a:pt x="463564" y="12700"/>
                </a:cubicBezTo>
                <a:lnTo>
                  <a:pt x="425464" y="0"/>
                </a:lnTo>
                <a:lnTo>
                  <a:pt x="349264" y="25400"/>
                </a:lnTo>
                <a:cubicBezTo>
                  <a:pt x="342914" y="27517"/>
                  <a:pt x="335783" y="28037"/>
                  <a:pt x="330214" y="31750"/>
                </a:cubicBezTo>
                <a:cubicBezTo>
                  <a:pt x="323864" y="35983"/>
                  <a:pt x="318138" y="41350"/>
                  <a:pt x="311164" y="44450"/>
                </a:cubicBezTo>
                <a:cubicBezTo>
                  <a:pt x="298931" y="49887"/>
                  <a:pt x="284203" y="49724"/>
                  <a:pt x="273064" y="57150"/>
                </a:cubicBezTo>
                <a:cubicBezTo>
                  <a:pt x="266714" y="61383"/>
                  <a:pt x="260840" y="66437"/>
                  <a:pt x="254014" y="69850"/>
                </a:cubicBezTo>
                <a:cubicBezTo>
                  <a:pt x="239634" y="77040"/>
                  <a:pt x="196864" y="81578"/>
                  <a:pt x="196864" y="101600"/>
                </a:cubicBezTo>
                <a:lnTo>
                  <a:pt x="171464" y="13335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E02F2D1-64F9-BA4E-810A-43B25B44B3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4315" y="1937061"/>
            <a:ext cx="265662" cy="16530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D434D2B-03F3-174D-8C8A-E2A29D4BF043}"/>
              </a:ext>
            </a:extLst>
          </p:cNvPr>
          <p:cNvGrpSpPr/>
          <p:nvPr/>
        </p:nvGrpSpPr>
        <p:grpSpPr>
          <a:xfrm>
            <a:off x="521328" y="5385318"/>
            <a:ext cx="6200038" cy="882838"/>
            <a:chOff x="353163" y="5301238"/>
            <a:chExt cx="6200038" cy="88283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A7DCF5C-1293-BF4A-9F87-A6FFB9860044}"/>
                </a:ext>
              </a:extLst>
            </p:cNvPr>
            <p:cNvGrpSpPr/>
            <p:nvPr/>
          </p:nvGrpSpPr>
          <p:grpSpPr>
            <a:xfrm>
              <a:off x="353163" y="5301238"/>
              <a:ext cx="6200038" cy="882838"/>
              <a:chOff x="353163" y="5301238"/>
              <a:chExt cx="6200038" cy="882838"/>
            </a:xfrm>
          </p:grpSpPr>
          <p:sp>
            <p:nvSpPr>
              <p:cNvPr id="34" name="Text Box 14">
                <a:extLst>
                  <a:ext uri="{FF2B5EF4-FFF2-40B4-BE49-F238E27FC236}">
                    <a16:creationId xmlns:a16="http://schemas.microsoft.com/office/drawing/2014/main" id="{A1B4420A-5396-3140-B21F-C259B9403F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0980" y="5837411"/>
                <a:ext cx="107167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>
                  <a:buFont typeface="Arial"/>
                  <a:buChar char="•"/>
                </a:lvl1pPr>
              </a:lstStyle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600" dirty="0">
                    <a:solidFill>
                      <a:prstClr val="black"/>
                    </a:solidFill>
                  </a:rPr>
                  <a:t>Advection</a:t>
                </a:r>
              </a:p>
            </p:txBody>
          </p:sp>
          <p:sp>
            <p:nvSpPr>
              <p:cNvPr id="35" name="Text Box 14">
                <a:extLst>
                  <a:ext uri="{FF2B5EF4-FFF2-40B4-BE49-F238E27FC236}">
                    <a16:creationId xmlns:a16="http://schemas.microsoft.com/office/drawing/2014/main" id="{DD1F712E-B51A-D846-8CCE-2E90248A6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163" y="5837411"/>
                <a:ext cx="650138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>
                  <a:buFont typeface="Arial"/>
                  <a:buChar char="•"/>
                </a:lvl1pPr>
              </a:lstStyle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600" dirty="0">
                    <a:solidFill>
                      <a:prstClr val="black"/>
                    </a:solidFill>
                  </a:rPr>
                  <a:t>Mass</a:t>
                </a:r>
              </a:p>
            </p:txBody>
          </p:sp>
          <p:sp>
            <p:nvSpPr>
              <p:cNvPr id="36" name="Text Box 14">
                <a:extLst>
                  <a:ext uri="{FF2B5EF4-FFF2-40B4-BE49-F238E27FC236}">
                    <a16:creationId xmlns:a16="http://schemas.microsoft.com/office/drawing/2014/main" id="{146B14F1-3F96-9A40-BBEF-B1C80ACF6B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1056" y="5837411"/>
                <a:ext cx="933059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>
                  <a:buFont typeface="Arial"/>
                  <a:buChar char="•"/>
                </a:lvl1pPr>
              </a:lstStyle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600" dirty="0">
                    <a:solidFill>
                      <a:prstClr val="black"/>
                    </a:solidFill>
                  </a:rPr>
                  <a:t>Diffusion</a:t>
                </a:r>
              </a:p>
            </p:txBody>
          </p:sp>
          <p:sp>
            <p:nvSpPr>
              <p:cNvPr id="37" name="Text Box 14">
                <a:extLst>
                  <a:ext uri="{FF2B5EF4-FFF2-40B4-BE49-F238E27FC236}">
                    <a16:creationId xmlns:a16="http://schemas.microsoft.com/office/drawing/2014/main" id="{2EF5E555-5FF9-DA45-BD6B-351BBB636C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5137" y="5837411"/>
                <a:ext cx="933059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>
                  <a:buFont typeface="Arial"/>
                  <a:buChar char="•"/>
                </a:lvl1pPr>
              </a:lstStyle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600" dirty="0">
                    <a:solidFill>
                      <a:prstClr val="black"/>
                    </a:solidFill>
                  </a:rPr>
                  <a:t>Reaction</a:t>
                </a:r>
              </a:p>
            </p:txBody>
          </p:sp>
          <p:sp>
            <p:nvSpPr>
              <p:cNvPr id="38" name="Text Box 14">
                <a:extLst>
                  <a:ext uri="{FF2B5EF4-FFF2-40B4-BE49-F238E27FC236}">
                    <a16:creationId xmlns:a16="http://schemas.microsoft.com/office/drawing/2014/main" id="{6712391A-0431-8A4C-B68E-AB167491E1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6565" y="5845522"/>
                <a:ext cx="526636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>
                  <a:buFont typeface="Arial"/>
                  <a:buChar char="•"/>
                </a:lvl1pPr>
              </a:lstStyle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600" dirty="0">
                    <a:solidFill>
                      <a:prstClr val="black"/>
                    </a:solidFill>
                  </a:rPr>
                  <a:t>BCs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FD05866F-6855-1C45-BCA7-A1FB8D5E7913}"/>
                  </a:ext>
                </a:extLst>
              </p:cNvPr>
              <p:cNvCxnSpPr/>
              <p:nvPr/>
            </p:nvCxnSpPr>
            <p:spPr>
              <a:xfrm flipV="1">
                <a:off x="611675" y="5301238"/>
                <a:ext cx="0" cy="4264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42463294-3CAE-0046-8140-2E5BF22CFD4E}"/>
                  </a:ext>
                </a:extLst>
              </p:cNvPr>
              <p:cNvCxnSpPr/>
              <p:nvPr/>
            </p:nvCxnSpPr>
            <p:spPr>
              <a:xfrm flipV="1">
                <a:off x="3930760" y="5301238"/>
                <a:ext cx="0" cy="4264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4F3F7C02-8730-D54C-AE58-48FCBCE776D9}"/>
                  </a:ext>
                </a:extLst>
              </p:cNvPr>
              <p:cNvCxnSpPr/>
              <p:nvPr/>
            </p:nvCxnSpPr>
            <p:spPr>
              <a:xfrm flipV="1">
                <a:off x="5109116" y="5303907"/>
                <a:ext cx="0" cy="4264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CDE04EC1-E7F7-714D-871D-744FFFA899A3}"/>
                  </a:ext>
                </a:extLst>
              </p:cNvPr>
              <p:cNvCxnSpPr/>
              <p:nvPr/>
            </p:nvCxnSpPr>
            <p:spPr>
              <a:xfrm flipV="1">
                <a:off x="6228458" y="5316607"/>
                <a:ext cx="0" cy="4264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40CC42C-30AD-634A-96D5-80B38695F502}"/>
                </a:ext>
              </a:extLst>
            </p:cNvPr>
            <p:cNvCxnSpPr/>
            <p:nvPr/>
          </p:nvCxnSpPr>
          <p:spPr>
            <a:xfrm flipV="1">
              <a:off x="2635360" y="5301238"/>
              <a:ext cx="0" cy="4264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9932294B-FAE2-474A-BFF0-2264AC1FDC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250" y="4821364"/>
            <a:ext cx="8023113" cy="51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38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1836</TotalTime>
  <Words>1858</Words>
  <Application>Microsoft Macintosh PowerPoint</Application>
  <PresentationFormat>Letter Paper (8.5x11 in)</PresentationFormat>
  <Paragraphs>301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Vanella, Marcos (Assoc)</dc:creator>
  <cp:lastModifiedBy>Vanella, Marcos (Assoc)</cp:lastModifiedBy>
  <cp:revision>33</cp:revision>
  <dcterms:created xsi:type="dcterms:W3CDTF">2019-10-14T15:31:47Z</dcterms:created>
  <dcterms:modified xsi:type="dcterms:W3CDTF">2019-10-17T22:03:47Z</dcterms:modified>
</cp:coreProperties>
</file>