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72" r:id="rId4"/>
  </p:sldMasterIdLst>
  <p:notesMasterIdLst>
    <p:notesMasterId r:id="rId56"/>
  </p:notesMasterIdLst>
  <p:sldIdLst>
    <p:sldId id="256" r:id="rId5"/>
    <p:sldId id="263" r:id="rId6"/>
    <p:sldId id="264" r:id="rId7"/>
    <p:sldId id="265" r:id="rId8"/>
    <p:sldId id="259" r:id="rId9"/>
    <p:sldId id="273" r:id="rId10"/>
    <p:sldId id="310" r:id="rId11"/>
    <p:sldId id="311" r:id="rId12"/>
    <p:sldId id="268" r:id="rId13"/>
    <p:sldId id="272" r:id="rId14"/>
    <p:sldId id="269" r:id="rId15"/>
    <p:sldId id="320" r:id="rId16"/>
    <p:sldId id="260" r:id="rId17"/>
    <p:sldId id="261" r:id="rId18"/>
    <p:sldId id="262" r:id="rId19"/>
    <p:sldId id="301" r:id="rId20"/>
    <p:sldId id="302" r:id="rId21"/>
    <p:sldId id="304" r:id="rId22"/>
    <p:sldId id="299" r:id="rId23"/>
    <p:sldId id="275" r:id="rId24"/>
    <p:sldId id="276" r:id="rId25"/>
    <p:sldId id="274" r:id="rId26"/>
    <p:sldId id="305" r:id="rId27"/>
    <p:sldId id="306" r:id="rId28"/>
    <p:sldId id="315" r:id="rId29"/>
    <p:sldId id="317" r:id="rId30"/>
    <p:sldId id="313" r:id="rId31"/>
    <p:sldId id="319" r:id="rId32"/>
    <p:sldId id="318" r:id="rId33"/>
    <p:sldId id="277" r:id="rId34"/>
    <p:sldId id="279" r:id="rId35"/>
    <p:sldId id="280" r:id="rId36"/>
    <p:sldId id="297" r:id="rId37"/>
    <p:sldId id="298" r:id="rId38"/>
    <p:sldId id="312" r:id="rId39"/>
    <p:sldId id="267" r:id="rId40"/>
    <p:sldId id="308" r:id="rId41"/>
    <p:sldId id="307" r:id="rId42"/>
    <p:sldId id="290" r:id="rId43"/>
    <p:sldId id="291" r:id="rId44"/>
    <p:sldId id="282" r:id="rId45"/>
    <p:sldId id="281" r:id="rId46"/>
    <p:sldId id="283" r:id="rId47"/>
    <p:sldId id="285" r:id="rId48"/>
    <p:sldId id="286" r:id="rId49"/>
    <p:sldId id="288" r:id="rId50"/>
    <p:sldId id="295" r:id="rId51"/>
    <p:sldId id="289" r:id="rId52"/>
    <p:sldId id="296" r:id="rId53"/>
    <p:sldId id="326" r:id="rId54"/>
    <p:sldId id="327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C00000"/>
    <a:srgbClr val="9B2D1F"/>
    <a:srgbClr val="8ED5F4"/>
    <a:srgbClr val="7461AB"/>
    <a:srgbClr val="A8DFF7"/>
    <a:srgbClr val="F2C965"/>
    <a:srgbClr val="E27C4F"/>
    <a:srgbClr val="C67080"/>
    <a:srgbClr val="88B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14" autoAdjust="0"/>
    <p:restoredTop sz="80814" autoAdjust="0"/>
  </p:normalViewPr>
  <p:slideViewPr>
    <p:cSldViewPr snapToGrid="0">
      <p:cViewPr varScale="1">
        <p:scale>
          <a:sx n="75" d="100"/>
          <a:sy n="75" d="100"/>
        </p:scale>
        <p:origin x="854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4BDD8E-3A3E-4FBA-9DBC-25C72BE59922}" type="doc">
      <dgm:prSet loTypeId="urn:microsoft.com/office/officeart/2005/8/layout/process2" loCatId="process" qsTypeId="urn:microsoft.com/office/officeart/2005/8/quickstyle/simple1" qsCatId="simple" csTypeId="urn:microsoft.com/office/officeart/2005/8/colors/accent3_1" csCatId="accent3" phldr="1"/>
      <dgm:spPr/>
    </dgm:pt>
    <dgm:pt modelId="{D73C746F-3696-4A9A-82BF-E6082F6710FE}">
      <dgm:prSet phldrT="[Text]"/>
      <dgm:spPr/>
      <dgm:t>
        <a:bodyPr/>
        <a:lstStyle/>
        <a:p>
          <a:r>
            <a:rPr lang="en-US" dirty="0"/>
            <a:t>TGA</a:t>
          </a:r>
        </a:p>
      </dgm:t>
    </dgm:pt>
    <dgm:pt modelId="{91A6880E-18D4-42BD-8621-A661DA3FBDA1}" type="parTrans" cxnId="{D5C693B9-8A95-4AD3-995B-DDE057E4C6E0}">
      <dgm:prSet/>
      <dgm:spPr/>
      <dgm:t>
        <a:bodyPr/>
        <a:lstStyle/>
        <a:p>
          <a:endParaRPr lang="en-US"/>
        </a:p>
      </dgm:t>
    </dgm:pt>
    <dgm:pt modelId="{BC39CC8D-F694-4250-BD63-A3F00070922C}" type="sibTrans" cxnId="{D5C693B9-8A95-4AD3-995B-DDE057E4C6E0}">
      <dgm:prSet/>
      <dgm:spPr/>
      <dgm:t>
        <a:bodyPr/>
        <a:lstStyle/>
        <a:p>
          <a:endParaRPr lang="en-US"/>
        </a:p>
      </dgm:t>
    </dgm:pt>
    <dgm:pt modelId="{0ED97E9E-45FB-468E-B361-401D62371B36}">
      <dgm:prSet phldrT="[Text]"/>
      <dgm:spPr/>
      <dgm:t>
        <a:bodyPr/>
        <a:lstStyle/>
        <a:p>
          <a:r>
            <a:rPr lang="en-US"/>
            <a:t>DSC</a:t>
          </a:r>
        </a:p>
      </dgm:t>
    </dgm:pt>
    <dgm:pt modelId="{1828D033-83D9-4F05-BD36-C485697A4CB9}" type="parTrans" cxnId="{4DEA467D-4461-4610-B02F-91560CBA36B9}">
      <dgm:prSet/>
      <dgm:spPr/>
      <dgm:t>
        <a:bodyPr/>
        <a:lstStyle/>
        <a:p>
          <a:endParaRPr lang="en-US"/>
        </a:p>
      </dgm:t>
    </dgm:pt>
    <dgm:pt modelId="{619B0346-7867-4CE2-89FC-D92F05D120F5}" type="sibTrans" cxnId="{4DEA467D-4461-4610-B02F-91560CBA36B9}">
      <dgm:prSet/>
      <dgm:spPr/>
      <dgm:t>
        <a:bodyPr/>
        <a:lstStyle/>
        <a:p>
          <a:endParaRPr lang="en-US"/>
        </a:p>
      </dgm:t>
    </dgm:pt>
    <dgm:pt modelId="{1CD91911-1951-4C25-8DF4-B1619780B4CE}">
      <dgm:prSet phldrT="[Text]"/>
      <dgm:spPr/>
      <dgm:t>
        <a:bodyPr/>
        <a:lstStyle/>
        <a:p>
          <a:r>
            <a:rPr lang="en-US"/>
            <a:t>MCC</a:t>
          </a:r>
        </a:p>
      </dgm:t>
    </dgm:pt>
    <dgm:pt modelId="{065E30F7-620D-4B36-A07B-13E902393862}" type="parTrans" cxnId="{8849BA94-54D6-4722-B567-B51EB0884F88}">
      <dgm:prSet/>
      <dgm:spPr/>
      <dgm:t>
        <a:bodyPr/>
        <a:lstStyle/>
        <a:p>
          <a:endParaRPr lang="en-US"/>
        </a:p>
      </dgm:t>
    </dgm:pt>
    <dgm:pt modelId="{0F21960C-A44E-44F4-9204-CB9A6F24C3EA}" type="sibTrans" cxnId="{8849BA94-54D6-4722-B567-B51EB0884F88}">
      <dgm:prSet/>
      <dgm:spPr/>
      <dgm:t>
        <a:bodyPr/>
        <a:lstStyle/>
        <a:p>
          <a:endParaRPr lang="en-US"/>
        </a:p>
      </dgm:t>
    </dgm:pt>
    <dgm:pt modelId="{46552CB8-252B-4608-A83C-BAF7E818ACFB}">
      <dgm:prSet phldrT="[Text]"/>
      <dgm:spPr/>
      <dgm:t>
        <a:bodyPr/>
        <a:lstStyle/>
        <a:p>
          <a:r>
            <a:rPr lang="en-US"/>
            <a:t>Radiant Absorption Setup</a:t>
          </a:r>
        </a:p>
      </dgm:t>
    </dgm:pt>
    <dgm:pt modelId="{66524985-1F96-4DE8-B247-AF65730B65CA}" type="parTrans" cxnId="{A82EF9C2-527D-4F12-955D-8D72577E1706}">
      <dgm:prSet/>
      <dgm:spPr/>
      <dgm:t>
        <a:bodyPr/>
        <a:lstStyle/>
        <a:p>
          <a:endParaRPr lang="en-US"/>
        </a:p>
      </dgm:t>
    </dgm:pt>
    <dgm:pt modelId="{F2995905-EB80-4772-B931-9E1B6162DBD2}" type="sibTrans" cxnId="{A82EF9C2-527D-4F12-955D-8D72577E1706}">
      <dgm:prSet/>
      <dgm:spPr/>
      <dgm:t>
        <a:bodyPr/>
        <a:lstStyle/>
        <a:p>
          <a:endParaRPr lang="en-US"/>
        </a:p>
      </dgm:t>
    </dgm:pt>
    <dgm:pt modelId="{E3683535-EC1B-4B29-B679-A0287B9C47C3}">
      <dgm:prSet phldrT="[Text]"/>
      <dgm:spPr/>
      <dgm:t>
        <a:bodyPr/>
        <a:lstStyle/>
        <a:p>
          <a:r>
            <a:rPr lang="en-US"/>
            <a:t>CAPA II</a:t>
          </a:r>
        </a:p>
      </dgm:t>
    </dgm:pt>
    <dgm:pt modelId="{3D1E756A-6378-4FB9-8342-E391797AFB86}" type="parTrans" cxnId="{D9C7BC16-BD99-4835-8773-24F19D8FFB86}">
      <dgm:prSet/>
      <dgm:spPr/>
      <dgm:t>
        <a:bodyPr/>
        <a:lstStyle/>
        <a:p>
          <a:endParaRPr lang="en-US"/>
        </a:p>
      </dgm:t>
    </dgm:pt>
    <dgm:pt modelId="{2321587B-F432-47F3-89DF-C23B49A79825}" type="sibTrans" cxnId="{D9C7BC16-BD99-4835-8773-24F19D8FFB86}">
      <dgm:prSet/>
      <dgm:spPr/>
      <dgm:t>
        <a:bodyPr/>
        <a:lstStyle/>
        <a:p>
          <a:endParaRPr lang="en-US"/>
        </a:p>
      </dgm:t>
    </dgm:pt>
    <dgm:pt modelId="{1A2BEEC0-6819-4CCC-94B0-38F4051C71AA}" type="pres">
      <dgm:prSet presAssocID="{674BDD8E-3A3E-4FBA-9DBC-25C72BE59922}" presName="linearFlow" presStyleCnt="0">
        <dgm:presLayoutVars>
          <dgm:resizeHandles val="exact"/>
        </dgm:presLayoutVars>
      </dgm:prSet>
      <dgm:spPr/>
    </dgm:pt>
    <dgm:pt modelId="{5D1C62B7-BE98-421D-980D-B44391289D84}" type="pres">
      <dgm:prSet presAssocID="{D73C746F-3696-4A9A-82BF-E6082F6710F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B7DD55-9E36-4CB2-826C-74ABDFD9C698}" type="pres">
      <dgm:prSet presAssocID="{BC39CC8D-F694-4250-BD63-A3F00070922C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C2B2427-C273-4358-8E4C-9EE74EC60616}" type="pres">
      <dgm:prSet presAssocID="{BC39CC8D-F694-4250-BD63-A3F00070922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26DEA01E-0658-4977-8A4F-C1D9DA7929C2}" type="pres">
      <dgm:prSet presAssocID="{0ED97E9E-45FB-468E-B361-401D62371B3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EED11-464B-46E0-B891-8DD3B70049D6}" type="pres">
      <dgm:prSet presAssocID="{619B0346-7867-4CE2-89FC-D92F05D120F5}" presName="sibTrans" presStyleLbl="sibTrans2D1" presStyleIdx="1" presStyleCnt="4"/>
      <dgm:spPr/>
      <dgm:t>
        <a:bodyPr/>
        <a:lstStyle/>
        <a:p>
          <a:endParaRPr lang="en-US"/>
        </a:p>
      </dgm:t>
    </dgm:pt>
    <dgm:pt modelId="{9EFFD448-5687-454E-9191-9648EC9C2815}" type="pres">
      <dgm:prSet presAssocID="{619B0346-7867-4CE2-89FC-D92F05D120F5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BE3EDBB-1405-4D44-97BF-889479CF70FF}" type="pres">
      <dgm:prSet presAssocID="{1CD91911-1951-4C25-8DF4-B1619780B4C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AE430-2D46-486E-AD4B-78E6507E6E22}" type="pres">
      <dgm:prSet presAssocID="{0F21960C-A44E-44F4-9204-CB9A6F24C3E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B6B73CE9-315A-49A0-95BB-D79DF578F32D}" type="pres">
      <dgm:prSet presAssocID="{0F21960C-A44E-44F4-9204-CB9A6F24C3E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EA7DDCDC-82EE-418F-8675-DA27681E4155}" type="pres">
      <dgm:prSet presAssocID="{46552CB8-252B-4608-A83C-BAF7E818ACF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50041-3C90-4431-8D38-9E823C593493}" type="pres">
      <dgm:prSet presAssocID="{F2995905-EB80-4772-B931-9E1B6162DBD2}" presName="sibTrans" presStyleLbl="sibTrans2D1" presStyleIdx="3" presStyleCnt="4"/>
      <dgm:spPr/>
      <dgm:t>
        <a:bodyPr/>
        <a:lstStyle/>
        <a:p>
          <a:endParaRPr lang="en-US"/>
        </a:p>
      </dgm:t>
    </dgm:pt>
    <dgm:pt modelId="{9FF5C215-2BB8-4CAC-BB06-A1EAC3DE14F2}" type="pres">
      <dgm:prSet presAssocID="{F2995905-EB80-4772-B931-9E1B6162DBD2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8C63706-31D7-4327-93E1-67AD4499B259}" type="pres">
      <dgm:prSet presAssocID="{E3683535-EC1B-4B29-B679-A0287B9C47C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71CF7F-1BC1-4F9E-987A-AAD690A9DA7B}" type="presOf" srcId="{674BDD8E-3A3E-4FBA-9DBC-25C72BE59922}" destId="{1A2BEEC0-6819-4CCC-94B0-38F4051C71AA}" srcOrd="0" destOrd="0" presId="urn:microsoft.com/office/officeart/2005/8/layout/process2"/>
    <dgm:cxn modelId="{4DEA467D-4461-4610-B02F-91560CBA36B9}" srcId="{674BDD8E-3A3E-4FBA-9DBC-25C72BE59922}" destId="{0ED97E9E-45FB-468E-B361-401D62371B36}" srcOrd="1" destOrd="0" parTransId="{1828D033-83D9-4F05-BD36-C485697A4CB9}" sibTransId="{619B0346-7867-4CE2-89FC-D92F05D120F5}"/>
    <dgm:cxn modelId="{8603141E-7D26-4B52-845D-7C288B6D1BA7}" type="presOf" srcId="{0F21960C-A44E-44F4-9204-CB9A6F24C3EA}" destId="{7DBAE430-2D46-486E-AD4B-78E6507E6E22}" srcOrd="0" destOrd="0" presId="urn:microsoft.com/office/officeart/2005/8/layout/process2"/>
    <dgm:cxn modelId="{7D18AD5F-83AB-490E-83A5-BC12AA128E08}" type="presOf" srcId="{BC39CC8D-F694-4250-BD63-A3F00070922C}" destId="{0C2B2427-C273-4358-8E4C-9EE74EC60616}" srcOrd="1" destOrd="0" presId="urn:microsoft.com/office/officeart/2005/8/layout/process2"/>
    <dgm:cxn modelId="{D5C693B9-8A95-4AD3-995B-DDE057E4C6E0}" srcId="{674BDD8E-3A3E-4FBA-9DBC-25C72BE59922}" destId="{D73C746F-3696-4A9A-82BF-E6082F6710FE}" srcOrd="0" destOrd="0" parTransId="{91A6880E-18D4-42BD-8621-A661DA3FBDA1}" sibTransId="{BC39CC8D-F694-4250-BD63-A3F00070922C}"/>
    <dgm:cxn modelId="{8849BA94-54D6-4722-B567-B51EB0884F88}" srcId="{674BDD8E-3A3E-4FBA-9DBC-25C72BE59922}" destId="{1CD91911-1951-4C25-8DF4-B1619780B4CE}" srcOrd="2" destOrd="0" parTransId="{065E30F7-620D-4B36-A07B-13E902393862}" sibTransId="{0F21960C-A44E-44F4-9204-CB9A6F24C3EA}"/>
    <dgm:cxn modelId="{F4D76D50-4F94-4DD6-9C0D-E400AEA96437}" type="presOf" srcId="{F2995905-EB80-4772-B931-9E1B6162DBD2}" destId="{9FF5C215-2BB8-4CAC-BB06-A1EAC3DE14F2}" srcOrd="1" destOrd="0" presId="urn:microsoft.com/office/officeart/2005/8/layout/process2"/>
    <dgm:cxn modelId="{69B0FEBC-9CB6-4FC0-969D-9CF4C7F49224}" type="presOf" srcId="{D73C746F-3696-4A9A-82BF-E6082F6710FE}" destId="{5D1C62B7-BE98-421D-980D-B44391289D84}" srcOrd="0" destOrd="0" presId="urn:microsoft.com/office/officeart/2005/8/layout/process2"/>
    <dgm:cxn modelId="{D621726F-D7FA-4E56-BEA0-86470C02BF0E}" type="presOf" srcId="{619B0346-7867-4CE2-89FC-D92F05D120F5}" destId="{2D3EED11-464B-46E0-B891-8DD3B70049D6}" srcOrd="0" destOrd="0" presId="urn:microsoft.com/office/officeart/2005/8/layout/process2"/>
    <dgm:cxn modelId="{DE139F96-5732-4649-9F01-C4ACF575DF43}" type="presOf" srcId="{0F21960C-A44E-44F4-9204-CB9A6F24C3EA}" destId="{B6B73CE9-315A-49A0-95BB-D79DF578F32D}" srcOrd="1" destOrd="0" presId="urn:microsoft.com/office/officeart/2005/8/layout/process2"/>
    <dgm:cxn modelId="{64792E2D-D544-4E2E-B0AF-24358F709AB0}" type="presOf" srcId="{E3683535-EC1B-4B29-B679-A0287B9C47C3}" destId="{68C63706-31D7-4327-93E1-67AD4499B259}" srcOrd="0" destOrd="0" presId="urn:microsoft.com/office/officeart/2005/8/layout/process2"/>
    <dgm:cxn modelId="{19B579B0-D67E-4C00-8A26-0C6ADB05F65B}" type="presOf" srcId="{0ED97E9E-45FB-468E-B361-401D62371B36}" destId="{26DEA01E-0658-4977-8A4F-C1D9DA7929C2}" srcOrd="0" destOrd="0" presId="urn:microsoft.com/office/officeart/2005/8/layout/process2"/>
    <dgm:cxn modelId="{19E3C3E7-AC1D-4873-865A-C938EE71B7EA}" type="presOf" srcId="{619B0346-7867-4CE2-89FC-D92F05D120F5}" destId="{9EFFD448-5687-454E-9191-9648EC9C2815}" srcOrd="1" destOrd="0" presId="urn:microsoft.com/office/officeart/2005/8/layout/process2"/>
    <dgm:cxn modelId="{E21E0E9E-F111-4664-88BE-25A11FE38035}" type="presOf" srcId="{46552CB8-252B-4608-A83C-BAF7E818ACFB}" destId="{EA7DDCDC-82EE-418F-8675-DA27681E4155}" srcOrd="0" destOrd="0" presId="urn:microsoft.com/office/officeart/2005/8/layout/process2"/>
    <dgm:cxn modelId="{7E4CF3EB-C303-4C17-9532-7FFE91733A6E}" type="presOf" srcId="{BC39CC8D-F694-4250-BD63-A3F00070922C}" destId="{97B7DD55-9E36-4CB2-826C-74ABDFD9C698}" srcOrd="0" destOrd="0" presId="urn:microsoft.com/office/officeart/2005/8/layout/process2"/>
    <dgm:cxn modelId="{220A499B-1B0E-4BF1-BD32-995E667748BD}" type="presOf" srcId="{F2995905-EB80-4772-B931-9E1B6162DBD2}" destId="{39E50041-3C90-4431-8D38-9E823C593493}" srcOrd="0" destOrd="0" presId="urn:microsoft.com/office/officeart/2005/8/layout/process2"/>
    <dgm:cxn modelId="{AF0D9DC1-93F7-41C7-A31C-D45C3ABDE96E}" type="presOf" srcId="{1CD91911-1951-4C25-8DF4-B1619780B4CE}" destId="{FBE3EDBB-1405-4D44-97BF-889479CF70FF}" srcOrd="0" destOrd="0" presId="urn:microsoft.com/office/officeart/2005/8/layout/process2"/>
    <dgm:cxn modelId="{D9C7BC16-BD99-4835-8773-24F19D8FFB86}" srcId="{674BDD8E-3A3E-4FBA-9DBC-25C72BE59922}" destId="{E3683535-EC1B-4B29-B679-A0287B9C47C3}" srcOrd="4" destOrd="0" parTransId="{3D1E756A-6378-4FB9-8342-E391797AFB86}" sibTransId="{2321587B-F432-47F3-89DF-C23B49A79825}"/>
    <dgm:cxn modelId="{A82EF9C2-527D-4F12-955D-8D72577E1706}" srcId="{674BDD8E-3A3E-4FBA-9DBC-25C72BE59922}" destId="{46552CB8-252B-4608-A83C-BAF7E818ACFB}" srcOrd="3" destOrd="0" parTransId="{66524985-1F96-4DE8-B247-AF65730B65CA}" sibTransId="{F2995905-EB80-4772-B931-9E1B6162DBD2}"/>
    <dgm:cxn modelId="{41B1E494-E5DC-4171-9C4F-4BE3937A451B}" type="presParOf" srcId="{1A2BEEC0-6819-4CCC-94B0-38F4051C71AA}" destId="{5D1C62B7-BE98-421D-980D-B44391289D84}" srcOrd="0" destOrd="0" presId="urn:microsoft.com/office/officeart/2005/8/layout/process2"/>
    <dgm:cxn modelId="{FBC1B0A9-AA67-4C8F-8EBB-41D67F15E9E7}" type="presParOf" srcId="{1A2BEEC0-6819-4CCC-94B0-38F4051C71AA}" destId="{97B7DD55-9E36-4CB2-826C-74ABDFD9C698}" srcOrd="1" destOrd="0" presId="urn:microsoft.com/office/officeart/2005/8/layout/process2"/>
    <dgm:cxn modelId="{567303CB-ECEB-4A2D-B04B-3487D7DE8822}" type="presParOf" srcId="{97B7DD55-9E36-4CB2-826C-74ABDFD9C698}" destId="{0C2B2427-C273-4358-8E4C-9EE74EC60616}" srcOrd="0" destOrd="0" presId="urn:microsoft.com/office/officeart/2005/8/layout/process2"/>
    <dgm:cxn modelId="{87B64C38-864B-4191-8F56-9DFE86943BBA}" type="presParOf" srcId="{1A2BEEC0-6819-4CCC-94B0-38F4051C71AA}" destId="{26DEA01E-0658-4977-8A4F-C1D9DA7929C2}" srcOrd="2" destOrd="0" presId="urn:microsoft.com/office/officeart/2005/8/layout/process2"/>
    <dgm:cxn modelId="{314379E9-0F3D-4E43-AE7F-BE3E95CB9E98}" type="presParOf" srcId="{1A2BEEC0-6819-4CCC-94B0-38F4051C71AA}" destId="{2D3EED11-464B-46E0-B891-8DD3B70049D6}" srcOrd="3" destOrd="0" presId="urn:microsoft.com/office/officeart/2005/8/layout/process2"/>
    <dgm:cxn modelId="{D2F32513-3E39-4E41-9133-E0A0DA6DD2A0}" type="presParOf" srcId="{2D3EED11-464B-46E0-B891-8DD3B70049D6}" destId="{9EFFD448-5687-454E-9191-9648EC9C2815}" srcOrd="0" destOrd="0" presId="urn:microsoft.com/office/officeart/2005/8/layout/process2"/>
    <dgm:cxn modelId="{1AC8275F-1300-4081-871E-612E13B3DE3F}" type="presParOf" srcId="{1A2BEEC0-6819-4CCC-94B0-38F4051C71AA}" destId="{FBE3EDBB-1405-4D44-97BF-889479CF70FF}" srcOrd="4" destOrd="0" presId="urn:microsoft.com/office/officeart/2005/8/layout/process2"/>
    <dgm:cxn modelId="{AF01A5AE-2810-406B-8D1D-A8073BB3D62C}" type="presParOf" srcId="{1A2BEEC0-6819-4CCC-94B0-38F4051C71AA}" destId="{7DBAE430-2D46-486E-AD4B-78E6507E6E22}" srcOrd="5" destOrd="0" presId="urn:microsoft.com/office/officeart/2005/8/layout/process2"/>
    <dgm:cxn modelId="{8CC4C9F8-2163-421A-A786-B724B88D244E}" type="presParOf" srcId="{7DBAE430-2D46-486E-AD4B-78E6507E6E22}" destId="{B6B73CE9-315A-49A0-95BB-D79DF578F32D}" srcOrd="0" destOrd="0" presId="urn:microsoft.com/office/officeart/2005/8/layout/process2"/>
    <dgm:cxn modelId="{BF620B40-ED3D-458F-8205-9939E46E52BE}" type="presParOf" srcId="{1A2BEEC0-6819-4CCC-94B0-38F4051C71AA}" destId="{EA7DDCDC-82EE-418F-8675-DA27681E4155}" srcOrd="6" destOrd="0" presId="urn:microsoft.com/office/officeart/2005/8/layout/process2"/>
    <dgm:cxn modelId="{78DB4A28-4004-4533-85BC-C937E3AE4E51}" type="presParOf" srcId="{1A2BEEC0-6819-4CCC-94B0-38F4051C71AA}" destId="{39E50041-3C90-4431-8D38-9E823C593493}" srcOrd="7" destOrd="0" presId="urn:microsoft.com/office/officeart/2005/8/layout/process2"/>
    <dgm:cxn modelId="{20CF9B75-90BE-4114-A2AA-7BBB7A2BE29F}" type="presParOf" srcId="{39E50041-3C90-4431-8D38-9E823C593493}" destId="{9FF5C215-2BB8-4CAC-BB06-A1EAC3DE14F2}" srcOrd="0" destOrd="0" presId="urn:microsoft.com/office/officeart/2005/8/layout/process2"/>
    <dgm:cxn modelId="{81119114-6DC9-4033-B556-5932FACCAAE9}" type="presParOf" srcId="{1A2BEEC0-6819-4CCC-94B0-38F4051C71AA}" destId="{68C63706-31D7-4327-93E1-67AD4499B25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4BDD8E-3A3E-4FBA-9DBC-25C72BE59922}" type="doc">
      <dgm:prSet loTypeId="urn:microsoft.com/office/officeart/2005/8/layout/process2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D73C746F-3696-4A9A-82BF-E6082F6710FE}">
      <dgm:prSet phldrT="[Text]"/>
      <dgm:spPr/>
      <dgm:t>
        <a:bodyPr/>
        <a:lstStyle/>
        <a:p>
          <a:r>
            <a:rPr lang="en-US"/>
            <a:t>A, E, </a:t>
          </a:r>
          <a:r>
            <a:rPr lang="el-GR">
              <a:latin typeface="Times New Roman" panose="02020603050405020304" pitchFamily="18" charset="0"/>
              <a:cs typeface="Times New Roman" panose="02020603050405020304" pitchFamily="18" charset="0"/>
            </a:rPr>
            <a:t>θ</a:t>
          </a:r>
          <a:endParaRPr lang="en-US"/>
        </a:p>
      </dgm:t>
    </dgm:pt>
    <dgm:pt modelId="{91A6880E-18D4-42BD-8621-A661DA3FBDA1}" type="parTrans" cxnId="{D5C693B9-8A95-4AD3-995B-DDE057E4C6E0}">
      <dgm:prSet/>
      <dgm:spPr/>
      <dgm:t>
        <a:bodyPr/>
        <a:lstStyle/>
        <a:p>
          <a:endParaRPr lang="en-US"/>
        </a:p>
      </dgm:t>
    </dgm:pt>
    <dgm:pt modelId="{BC39CC8D-F694-4250-BD63-A3F00070922C}" type="sibTrans" cxnId="{D5C693B9-8A95-4AD3-995B-DDE057E4C6E0}">
      <dgm:prSet/>
      <dgm:spPr/>
      <dgm:t>
        <a:bodyPr/>
        <a:lstStyle/>
        <a:p>
          <a:endParaRPr lang="en-US"/>
        </a:p>
      </dgm:t>
    </dgm:pt>
    <dgm:pt modelId="{0ED97E9E-45FB-468E-B361-401D62371B36}">
      <dgm:prSet phldrT="[Text]"/>
      <dgm:spPr/>
      <dgm:t>
        <a:bodyPr/>
        <a:lstStyle/>
        <a:p>
          <a:r>
            <a:rPr lang="en-US"/>
            <a:t>c</a:t>
          </a:r>
          <a:r>
            <a:rPr lang="en-US" baseline="-25000"/>
            <a:t>p </a:t>
          </a:r>
          <a:r>
            <a:rPr lang="en-US" baseline="0"/>
            <a:t>,</a:t>
          </a:r>
          <a:r>
            <a:rPr lang="en-US"/>
            <a:t> h</a:t>
          </a:r>
          <a:r>
            <a:rPr lang="en-US" baseline="-25000"/>
            <a:t>r</a:t>
          </a:r>
          <a:endParaRPr lang="en-US"/>
        </a:p>
      </dgm:t>
    </dgm:pt>
    <dgm:pt modelId="{1828D033-83D9-4F05-BD36-C485697A4CB9}" type="parTrans" cxnId="{4DEA467D-4461-4610-B02F-91560CBA36B9}">
      <dgm:prSet/>
      <dgm:spPr/>
      <dgm:t>
        <a:bodyPr/>
        <a:lstStyle/>
        <a:p>
          <a:endParaRPr lang="en-US"/>
        </a:p>
      </dgm:t>
    </dgm:pt>
    <dgm:pt modelId="{619B0346-7867-4CE2-89FC-D92F05D120F5}" type="sibTrans" cxnId="{4DEA467D-4461-4610-B02F-91560CBA36B9}">
      <dgm:prSet/>
      <dgm:spPr/>
      <dgm:t>
        <a:bodyPr/>
        <a:lstStyle/>
        <a:p>
          <a:endParaRPr lang="en-US"/>
        </a:p>
      </dgm:t>
    </dgm:pt>
    <dgm:pt modelId="{1CD91911-1951-4C25-8DF4-B1619780B4CE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∆H</a:t>
          </a:r>
          <a:r>
            <a:rPr lang="en-US" baseline="-2500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endParaRPr lang="en-US"/>
        </a:p>
      </dgm:t>
    </dgm:pt>
    <dgm:pt modelId="{065E30F7-620D-4B36-A07B-13E902393862}" type="parTrans" cxnId="{8849BA94-54D6-4722-B567-B51EB0884F88}">
      <dgm:prSet/>
      <dgm:spPr/>
      <dgm:t>
        <a:bodyPr/>
        <a:lstStyle/>
        <a:p>
          <a:endParaRPr lang="en-US"/>
        </a:p>
      </dgm:t>
    </dgm:pt>
    <dgm:pt modelId="{0F21960C-A44E-44F4-9204-CB9A6F24C3EA}" type="sibTrans" cxnId="{8849BA94-54D6-4722-B567-B51EB0884F88}">
      <dgm:prSet/>
      <dgm:spPr/>
      <dgm:t>
        <a:bodyPr/>
        <a:lstStyle/>
        <a:p>
          <a:endParaRPr lang="en-US"/>
        </a:p>
      </dgm:t>
    </dgm:pt>
    <dgm:pt modelId="{46552CB8-252B-4608-A83C-BAF7E818ACFB}">
      <dgm:prSet phldrT="[Text]"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κ</a:t>
          </a:r>
          <a:endParaRPr lang="en-US" dirty="0"/>
        </a:p>
      </dgm:t>
    </dgm:pt>
    <dgm:pt modelId="{66524985-1F96-4DE8-B247-AF65730B65CA}" type="parTrans" cxnId="{A82EF9C2-527D-4F12-955D-8D72577E1706}">
      <dgm:prSet/>
      <dgm:spPr/>
      <dgm:t>
        <a:bodyPr/>
        <a:lstStyle/>
        <a:p>
          <a:endParaRPr lang="en-US"/>
        </a:p>
      </dgm:t>
    </dgm:pt>
    <dgm:pt modelId="{F2995905-EB80-4772-B931-9E1B6162DBD2}" type="sibTrans" cxnId="{A82EF9C2-527D-4F12-955D-8D72577E1706}">
      <dgm:prSet/>
      <dgm:spPr/>
      <dgm:t>
        <a:bodyPr/>
        <a:lstStyle/>
        <a:p>
          <a:endParaRPr lang="en-US"/>
        </a:p>
      </dgm:t>
    </dgm:pt>
    <dgm:pt modelId="{E3683535-EC1B-4B29-B679-A0287B9C47C3}">
      <dgm:prSet phldrT="[Text]"/>
      <dgm:spPr/>
      <dgm:t>
        <a:bodyPr/>
        <a:lstStyle/>
        <a:p>
          <a:r>
            <a:rPr lang="en-US"/>
            <a:t>k</a:t>
          </a:r>
        </a:p>
      </dgm:t>
    </dgm:pt>
    <dgm:pt modelId="{3D1E756A-6378-4FB9-8342-E391797AFB86}" type="parTrans" cxnId="{D9C7BC16-BD99-4835-8773-24F19D8FFB86}">
      <dgm:prSet/>
      <dgm:spPr/>
      <dgm:t>
        <a:bodyPr/>
        <a:lstStyle/>
        <a:p>
          <a:endParaRPr lang="en-US"/>
        </a:p>
      </dgm:t>
    </dgm:pt>
    <dgm:pt modelId="{2321587B-F432-47F3-89DF-C23B49A79825}" type="sibTrans" cxnId="{D9C7BC16-BD99-4835-8773-24F19D8FFB86}">
      <dgm:prSet/>
      <dgm:spPr/>
      <dgm:t>
        <a:bodyPr/>
        <a:lstStyle/>
        <a:p>
          <a:endParaRPr lang="en-US"/>
        </a:p>
      </dgm:t>
    </dgm:pt>
    <dgm:pt modelId="{1A2BEEC0-6819-4CCC-94B0-38F4051C71AA}" type="pres">
      <dgm:prSet presAssocID="{674BDD8E-3A3E-4FBA-9DBC-25C72BE5992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1C62B7-BE98-421D-980D-B44391289D84}" type="pres">
      <dgm:prSet presAssocID="{D73C746F-3696-4A9A-82BF-E6082F6710F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B7DD55-9E36-4CB2-826C-74ABDFD9C698}" type="pres">
      <dgm:prSet presAssocID="{BC39CC8D-F694-4250-BD63-A3F00070922C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C2B2427-C273-4358-8E4C-9EE74EC60616}" type="pres">
      <dgm:prSet presAssocID="{BC39CC8D-F694-4250-BD63-A3F00070922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26DEA01E-0658-4977-8A4F-C1D9DA7929C2}" type="pres">
      <dgm:prSet presAssocID="{0ED97E9E-45FB-468E-B361-401D62371B3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EED11-464B-46E0-B891-8DD3B70049D6}" type="pres">
      <dgm:prSet presAssocID="{619B0346-7867-4CE2-89FC-D92F05D120F5}" presName="sibTrans" presStyleLbl="sibTrans2D1" presStyleIdx="1" presStyleCnt="4"/>
      <dgm:spPr/>
      <dgm:t>
        <a:bodyPr/>
        <a:lstStyle/>
        <a:p>
          <a:endParaRPr lang="en-US"/>
        </a:p>
      </dgm:t>
    </dgm:pt>
    <dgm:pt modelId="{9EFFD448-5687-454E-9191-9648EC9C2815}" type="pres">
      <dgm:prSet presAssocID="{619B0346-7867-4CE2-89FC-D92F05D120F5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BE3EDBB-1405-4D44-97BF-889479CF70FF}" type="pres">
      <dgm:prSet presAssocID="{1CD91911-1951-4C25-8DF4-B1619780B4C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AE430-2D46-486E-AD4B-78E6507E6E22}" type="pres">
      <dgm:prSet presAssocID="{0F21960C-A44E-44F4-9204-CB9A6F24C3E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B6B73CE9-315A-49A0-95BB-D79DF578F32D}" type="pres">
      <dgm:prSet presAssocID="{0F21960C-A44E-44F4-9204-CB9A6F24C3E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EA7DDCDC-82EE-418F-8675-DA27681E4155}" type="pres">
      <dgm:prSet presAssocID="{46552CB8-252B-4608-A83C-BAF7E818ACF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50041-3C90-4431-8D38-9E823C593493}" type="pres">
      <dgm:prSet presAssocID="{F2995905-EB80-4772-B931-9E1B6162DBD2}" presName="sibTrans" presStyleLbl="sibTrans2D1" presStyleIdx="3" presStyleCnt="4"/>
      <dgm:spPr/>
      <dgm:t>
        <a:bodyPr/>
        <a:lstStyle/>
        <a:p>
          <a:endParaRPr lang="en-US"/>
        </a:p>
      </dgm:t>
    </dgm:pt>
    <dgm:pt modelId="{9FF5C215-2BB8-4CAC-BB06-A1EAC3DE14F2}" type="pres">
      <dgm:prSet presAssocID="{F2995905-EB80-4772-B931-9E1B6162DBD2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8C63706-31D7-4327-93E1-67AD4499B259}" type="pres">
      <dgm:prSet presAssocID="{E3683535-EC1B-4B29-B679-A0287B9C47C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71CF7F-1BC1-4F9E-987A-AAD690A9DA7B}" type="presOf" srcId="{674BDD8E-3A3E-4FBA-9DBC-25C72BE59922}" destId="{1A2BEEC0-6819-4CCC-94B0-38F4051C71AA}" srcOrd="0" destOrd="0" presId="urn:microsoft.com/office/officeart/2005/8/layout/process2"/>
    <dgm:cxn modelId="{4DEA467D-4461-4610-B02F-91560CBA36B9}" srcId="{674BDD8E-3A3E-4FBA-9DBC-25C72BE59922}" destId="{0ED97E9E-45FB-468E-B361-401D62371B36}" srcOrd="1" destOrd="0" parTransId="{1828D033-83D9-4F05-BD36-C485697A4CB9}" sibTransId="{619B0346-7867-4CE2-89FC-D92F05D120F5}"/>
    <dgm:cxn modelId="{8603141E-7D26-4B52-845D-7C288B6D1BA7}" type="presOf" srcId="{0F21960C-A44E-44F4-9204-CB9A6F24C3EA}" destId="{7DBAE430-2D46-486E-AD4B-78E6507E6E22}" srcOrd="0" destOrd="0" presId="urn:microsoft.com/office/officeart/2005/8/layout/process2"/>
    <dgm:cxn modelId="{7D18AD5F-83AB-490E-83A5-BC12AA128E08}" type="presOf" srcId="{BC39CC8D-F694-4250-BD63-A3F00070922C}" destId="{0C2B2427-C273-4358-8E4C-9EE74EC60616}" srcOrd="1" destOrd="0" presId="urn:microsoft.com/office/officeart/2005/8/layout/process2"/>
    <dgm:cxn modelId="{D5C693B9-8A95-4AD3-995B-DDE057E4C6E0}" srcId="{674BDD8E-3A3E-4FBA-9DBC-25C72BE59922}" destId="{D73C746F-3696-4A9A-82BF-E6082F6710FE}" srcOrd="0" destOrd="0" parTransId="{91A6880E-18D4-42BD-8621-A661DA3FBDA1}" sibTransId="{BC39CC8D-F694-4250-BD63-A3F00070922C}"/>
    <dgm:cxn modelId="{8849BA94-54D6-4722-B567-B51EB0884F88}" srcId="{674BDD8E-3A3E-4FBA-9DBC-25C72BE59922}" destId="{1CD91911-1951-4C25-8DF4-B1619780B4CE}" srcOrd="2" destOrd="0" parTransId="{065E30F7-620D-4B36-A07B-13E902393862}" sibTransId="{0F21960C-A44E-44F4-9204-CB9A6F24C3EA}"/>
    <dgm:cxn modelId="{F4D76D50-4F94-4DD6-9C0D-E400AEA96437}" type="presOf" srcId="{F2995905-EB80-4772-B931-9E1B6162DBD2}" destId="{9FF5C215-2BB8-4CAC-BB06-A1EAC3DE14F2}" srcOrd="1" destOrd="0" presId="urn:microsoft.com/office/officeart/2005/8/layout/process2"/>
    <dgm:cxn modelId="{69B0FEBC-9CB6-4FC0-969D-9CF4C7F49224}" type="presOf" srcId="{D73C746F-3696-4A9A-82BF-E6082F6710FE}" destId="{5D1C62B7-BE98-421D-980D-B44391289D84}" srcOrd="0" destOrd="0" presId="urn:microsoft.com/office/officeart/2005/8/layout/process2"/>
    <dgm:cxn modelId="{D621726F-D7FA-4E56-BEA0-86470C02BF0E}" type="presOf" srcId="{619B0346-7867-4CE2-89FC-D92F05D120F5}" destId="{2D3EED11-464B-46E0-B891-8DD3B70049D6}" srcOrd="0" destOrd="0" presId="urn:microsoft.com/office/officeart/2005/8/layout/process2"/>
    <dgm:cxn modelId="{DE139F96-5732-4649-9F01-C4ACF575DF43}" type="presOf" srcId="{0F21960C-A44E-44F4-9204-CB9A6F24C3EA}" destId="{B6B73CE9-315A-49A0-95BB-D79DF578F32D}" srcOrd="1" destOrd="0" presId="urn:microsoft.com/office/officeart/2005/8/layout/process2"/>
    <dgm:cxn modelId="{64792E2D-D544-4E2E-B0AF-24358F709AB0}" type="presOf" srcId="{E3683535-EC1B-4B29-B679-A0287B9C47C3}" destId="{68C63706-31D7-4327-93E1-67AD4499B259}" srcOrd="0" destOrd="0" presId="urn:microsoft.com/office/officeart/2005/8/layout/process2"/>
    <dgm:cxn modelId="{19B579B0-D67E-4C00-8A26-0C6ADB05F65B}" type="presOf" srcId="{0ED97E9E-45FB-468E-B361-401D62371B36}" destId="{26DEA01E-0658-4977-8A4F-C1D9DA7929C2}" srcOrd="0" destOrd="0" presId="urn:microsoft.com/office/officeart/2005/8/layout/process2"/>
    <dgm:cxn modelId="{19E3C3E7-AC1D-4873-865A-C938EE71B7EA}" type="presOf" srcId="{619B0346-7867-4CE2-89FC-D92F05D120F5}" destId="{9EFFD448-5687-454E-9191-9648EC9C2815}" srcOrd="1" destOrd="0" presId="urn:microsoft.com/office/officeart/2005/8/layout/process2"/>
    <dgm:cxn modelId="{E21E0E9E-F111-4664-88BE-25A11FE38035}" type="presOf" srcId="{46552CB8-252B-4608-A83C-BAF7E818ACFB}" destId="{EA7DDCDC-82EE-418F-8675-DA27681E4155}" srcOrd="0" destOrd="0" presId="urn:microsoft.com/office/officeart/2005/8/layout/process2"/>
    <dgm:cxn modelId="{7E4CF3EB-C303-4C17-9532-7FFE91733A6E}" type="presOf" srcId="{BC39CC8D-F694-4250-BD63-A3F00070922C}" destId="{97B7DD55-9E36-4CB2-826C-74ABDFD9C698}" srcOrd="0" destOrd="0" presId="urn:microsoft.com/office/officeart/2005/8/layout/process2"/>
    <dgm:cxn modelId="{220A499B-1B0E-4BF1-BD32-995E667748BD}" type="presOf" srcId="{F2995905-EB80-4772-B931-9E1B6162DBD2}" destId="{39E50041-3C90-4431-8D38-9E823C593493}" srcOrd="0" destOrd="0" presId="urn:microsoft.com/office/officeart/2005/8/layout/process2"/>
    <dgm:cxn modelId="{AF0D9DC1-93F7-41C7-A31C-D45C3ABDE96E}" type="presOf" srcId="{1CD91911-1951-4C25-8DF4-B1619780B4CE}" destId="{FBE3EDBB-1405-4D44-97BF-889479CF70FF}" srcOrd="0" destOrd="0" presId="urn:microsoft.com/office/officeart/2005/8/layout/process2"/>
    <dgm:cxn modelId="{D9C7BC16-BD99-4835-8773-24F19D8FFB86}" srcId="{674BDD8E-3A3E-4FBA-9DBC-25C72BE59922}" destId="{E3683535-EC1B-4B29-B679-A0287B9C47C3}" srcOrd="4" destOrd="0" parTransId="{3D1E756A-6378-4FB9-8342-E391797AFB86}" sibTransId="{2321587B-F432-47F3-89DF-C23B49A79825}"/>
    <dgm:cxn modelId="{A82EF9C2-527D-4F12-955D-8D72577E1706}" srcId="{674BDD8E-3A3E-4FBA-9DBC-25C72BE59922}" destId="{46552CB8-252B-4608-A83C-BAF7E818ACFB}" srcOrd="3" destOrd="0" parTransId="{66524985-1F96-4DE8-B247-AF65730B65CA}" sibTransId="{F2995905-EB80-4772-B931-9E1B6162DBD2}"/>
    <dgm:cxn modelId="{41B1E494-E5DC-4171-9C4F-4BE3937A451B}" type="presParOf" srcId="{1A2BEEC0-6819-4CCC-94B0-38F4051C71AA}" destId="{5D1C62B7-BE98-421D-980D-B44391289D84}" srcOrd="0" destOrd="0" presId="urn:microsoft.com/office/officeart/2005/8/layout/process2"/>
    <dgm:cxn modelId="{FBC1B0A9-AA67-4C8F-8EBB-41D67F15E9E7}" type="presParOf" srcId="{1A2BEEC0-6819-4CCC-94B0-38F4051C71AA}" destId="{97B7DD55-9E36-4CB2-826C-74ABDFD9C698}" srcOrd="1" destOrd="0" presId="urn:microsoft.com/office/officeart/2005/8/layout/process2"/>
    <dgm:cxn modelId="{567303CB-ECEB-4A2D-B04B-3487D7DE8822}" type="presParOf" srcId="{97B7DD55-9E36-4CB2-826C-74ABDFD9C698}" destId="{0C2B2427-C273-4358-8E4C-9EE74EC60616}" srcOrd="0" destOrd="0" presId="urn:microsoft.com/office/officeart/2005/8/layout/process2"/>
    <dgm:cxn modelId="{87B64C38-864B-4191-8F56-9DFE86943BBA}" type="presParOf" srcId="{1A2BEEC0-6819-4CCC-94B0-38F4051C71AA}" destId="{26DEA01E-0658-4977-8A4F-C1D9DA7929C2}" srcOrd="2" destOrd="0" presId="urn:microsoft.com/office/officeart/2005/8/layout/process2"/>
    <dgm:cxn modelId="{314379E9-0F3D-4E43-AE7F-BE3E95CB9E98}" type="presParOf" srcId="{1A2BEEC0-6819-4CCC-94B0-38F4051C71AA}" destId="{2D3EED11-464B-46E0-B891-8DD3B70049D6}" srcOrd="3" destOrd="0" presId="urn:microsoft.com/office/officeart/2005/8/layout/process2"/>
    <dgm:cxn modelId="{D2F32513-3E39-4E41-9133-E0A0DA6DD2A0}" type="presParOf" srcId="{2D3EED11-464B-46E0-B891-8DD3B70049D6}" destId="{9EFFD448-5687-454E-9191-9648EC9C2815}" srcOrd="0" destOrd="0" presId="urn:microsoft.com/office/officeart/2005/8/layout/process2"/>
    <dgm:cxn modelId="{1AC8275F-1300-4081-871E-612E13B3DE3F}" type="presParOf" srcId="{1A2BEEC0-6819-4CCC-94B0-38F4051C71AA}" destId="{FBE3EDBB-1405-4D44-97BF-889479CF70FF}" srcOrd="4" destOrd="0" presId="urn:microsoft.com/office/officeart/2005/8/layout/process2"/>
    <dgm:cxn modelId="{AF01A5AE-2810-406B-8D1D-A8073BB3D62C}" type="presParOf" srcId="{1A2BEEC0-6819-4CCC-94B0-38F4051C71AA}" destId="{7DBAE430-2D46-486E-AD4B-78E6507E6E22}" srcOrd="5" destOrd="0" presId="urn:microsoft.com/office/officeart/2005/8/layout/process2"/>
    <dgm:cxn modelId="{8CC4C9F8-2163-421A-A786-B724B88D244E}" type="presParOf" srcId="{7DBAE430-2D46-486E-AD4B-78E6507E6E22}" destId="{B6B73CE9-315A-49A0-95BB-D79DF578F32D}" srcOrd="0" destOrd="0" presId="urn:microsoft.com/office/officeart/2005/8/layout/process2"/>
    <dgm:cxn modelId="{BF620B40-ED3D-458F-8205-9939E46E52BE}" type="presParOf" srcId="{1A2BEEC0-6819-4CCC-94B0-38F4051C71AA}" destId="{EA7DDCDC-82EE-418F-8675-DA27681E4155}" srcOrd="6" destOrd="0" presId="urn:microsoft.com/office/officeart/2005/8/layout/process2"/>
    <dgm:cxn modelId="{78DB4A28-4004-4533-85BC-C937E3AE4E51}" type="presParOf" srcId="{1A2BEEC0-6819-4CCC-94B0-38F4051C71AA}" destId="{39E50041-3C90-4431-8D38-9E823C593493}" srcOrd="7" destOrd="0" presId="urn:microsoft.com/office/officeart/2005/8/layout/process2"/>
    <dgm:cxn modelId="{20CF9B75-90BE-4114-A2AA-7BBB7A2BE29F}" type="presParOf" srcId="{39E50041-3C90-4431-8D38-9E823C593493}" destId="{9FF5C215-2BB8-4CAC-BB06-A1EAC3DE14F2}" srcOrd="0" destOrd="0" presId="urn:microsoft.com/office/officeart/2005/8/layout/process2"/>
    <dgm:cxn modelId="{81119114-6DC9-4033-B556-5932FACCAAE9}" type="presParOf" srcId="{1A2BEEC0-6819-4CCC-94B0-38F4051C71AA}" destId="{68C63706-31D7-4327-93E1-67AD4499B25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82263-5BFD-49FC-A591-11CF652500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8A1C6-3A38-4454-8DB0-E78D9A5DC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7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49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2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50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66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26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06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89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10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4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29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3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Shift right to focus on onset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4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</a:t>
            </a:r>
            <a:r>
              <a:rPr lang="en-US" baseline="0" dirty="0"/>
              <a:t> glass fiber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83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73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44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48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51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68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3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64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0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638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72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955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787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662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496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335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821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945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2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056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858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5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6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15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3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4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8A1C6-3A38-4454-8DB0-E78D9A5DC8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0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FFEA-6902-4FC6-A38B-622DD79B5D63}" type="datetime1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23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CAA6-C043-4265-B198-B891A2EC041E}" type="datetime1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B605-00F5-49A1-8BB4-767E7703E837}" type="datetime1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37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4BDE-6B1B-4ED4-854D-9356D64F9AA5}" type="datetime1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4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C464-17BB-4929-A446-E25A34B4182C}" type="datetime1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92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944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B1621-B1DD-44B6-B47E-74B5F332A972}" type="datetime1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6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944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7E5F-9D17-46F5-8467-5EB47982A23C}" type="datetime1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5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E847-C74B-4970-85FA-E2D90C0152BF}" type="datetime1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6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D21E-9A3E-4B94-8B4B-935691630BEC}" type="datetime1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3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E41126C-2C45-4DB9-9CEE-20E0FA21110D}" type="datetime1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361F39-DDED-4955-AC16-CBBAF44F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74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7F71-7D3F-43B9-9ADE-F2B00521B90A}" type="datetime1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2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82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62050"/>
            <a:ext cx="10058400" cy="47070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47AA1C6-6F2C-4FC7-B3FF-F704722FB667}" type="datetime1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2361F39-DDED-4955-AC16-CBBAF44FD62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99489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96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gif"/><Relationship Id="rId5" Type="http://schemas.openxmlformats.org/officeDocument/2006/relationships/image" Target="../media/image250.png"/><Relationship Id="rId4" Type="http://schemas.microsoft.com/office/2007/relationships/hdphoto" Target="../media/hdphoto3.wdp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40.png"/><Relationship Id="rId4" Type="http://schemas.openxmlformats.org/officeDocument/2006/relationships/image" Target="../media/image47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50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3.mp4"/><Relationship Id="rId7" Type="http://schemas.openxmlformats.org/officeDocument/2006/relationships/image" Target="../media/image5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4.png"/><Relationship Id="rId4" Type="http://schemas.openxmlformats.org/officeDocument/2006/relationships/video" Target="../media/media3.mp4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source=images&amp;cd=&amp;cad=rja&amp;docid=RRx6Sq2iCTmazM&amp;tbnid=8ORFzmkQsDZtDM:&amp;ved=0CAUQjRw&amp;url=http://www.clemenscounty.com/Penny/etc667/CSSFiles/&amp;ei=-RzCUZKUOK-x4AOeiYGYAg&amp;bvm=bv.48175248,d.dmg&amp;psig=AFQjCNFoHfZNUhDC4CGkmy98ufONkLExkg&amp;ust=1371762211699009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5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emf"/><Relationship Id="rId5" Type="http://schemas.openxmlformats.org/officeDocument/2006/relationships/image" Target="../media/image690.png"/><Relationship Id="rId4" Type="http://schemas.openxmlformats.org/officeDocument/2006/relationships/image" Target="../media/image6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84.png"/><Relationship Id="rId4" Type="http://schemas.microsoft.com/office/2007/relationships/hdphoto" Target="../media/hdphoto7.wdp"/><Relationship Id="rId9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6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7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0.png"/><Relationship Id="rId5" Type="http://schemas.openxmlformats.org/officeDocument/2006/relationships/image" Target="../media/image86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emf"/><Relationship Id="rId5" Type="http://schemas.openxmlformats.org/officeDocument/2006/relationships/image" Target="../media/image470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hyperlink" Target="http://mathgifs.blogspot.com/2014/03/the-traveling-salesman.html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tduct.net/untduct-pir-system/untduct-polyisocyanurate-pir-foam-air-duct.html" TargetMode="External"/><Relationship Id="rId2" Type="http://schemas.openxmlformats.org/officeDocument/2006/relationships/hyperlink" Target="https://www.crownawards.com/ALL.Acrylic_Awards.Gateway_Skyline_Acrylic/LUBTD46.html?cgid=all&amp;gclid=CjwKCAjw8ZHsBRA6EiwA7hw_saXKTtsAsVQIzArcBbSEtrIbM1D1MLBrCyZZvlNNAqtZvJoq6S3uExoCGfEQAvD_BwE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50.png"/><Relationship Id="rId7" Type="http://schemas.openxmlformats.org/officeDocument/2006/relationships/image" Target="../media/image24.gi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gif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ow motion fire 600fps upscaled to 1080p seamless loop V07212u">
            <a:hlinkClick r:id="" action="ppaction://media"/>
            <a:extLst>
              <a:ext uri="{FF2B5EF4-FFF2-40B4-BE49-F238E27FC236}">
                <a16:creationId xmlns="" xmlns:a16="http://schemas.microsoft.com/office/drawing/2014/main" id="{D56B78DE-C46D-4012-AE07-710C99583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70000" contrast="-70000"/>
          </a:blip>
          <a:srcRect b="9046"/>
          <a:stretch/>
        </p:blipFill>
        <p:spPr>
          <a:xfrm>
            <a:off x="-42694" y="0"/>
            <a:ext cx="1223469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684" y="1793883"/>
            <a:ext cx="10451592" cy="345693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Automating </a:t>
            </a:r>
            <a:r>
              <a:rPr lang="en-US" sz="4000" b="1" dirty="0"/>
              <a:t>the Pyrolysis Model Development </a:t>
            </a:r>
            <a:r>
              <a:rPr lang="en-US" sz="4000" b="1" dirty="0" smtClean="0"/>
              <a:t>Process</a:t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dirty="0"/>
              <a:t>Gregory </a:t>
            </a:r>
            <a:r>
              <a:rPr lang="en-US" sz="4000" dirty="0" err="1"/>
              <a:t>Fiola</a:t>
            </a:r>
            <a:r>
              <a:rPr lang="en-US" sz="4000" dirty="0"/>
              <a:t> and </a:t>
            </a:r>
            <a:r>
              <a:rPr lang="en-US" sz="4000" dirty="0" smtClean="0"/>
              <a:t>Stanislav I. </a:t>
            </a:r>
            <a:r>
              <a:rPr lang="en-US" sz="4000" dirty="0"/>
              <a:t>Stoliarov</a:t>
            </a:r>
            <a:endParaRPr lang="en-US" sz="40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28" y="-2482374"/>
            <a:ext cx="2288460" cy="2288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374" y="599707"/>
            <a:ext cx="1495684" cy="1518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88" y="599707"/>
            <a:ext cx="3694184" cy="1539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45" y="-2588693"/>
            <a:ext cx="1326254" cy="2368310"/>
          </a:xfrm>
          <a:prstGeom prst="rect">
            <a:avLst/>
          </a:prstGeom>
        </p:spPr>
      </p:pic>
      <p:pic>
        <p:nvPicPr>
          <p:cNvPr id="8194" name="Picture 2" descr="Image result for fa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902" y="599707"/>
            <a:ext cx="1526100" cy="15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7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097278" y="1280161"/>
            <a:ext cx="4937760" cy="5012042"/>
          </a:xfrm>
        </p:spPr>
        <p:txBody>
          <a:bodyPr>
            <a:normAutofit/>
          </a:bodyPr>
          <a:lstStyle/>
          <a:p>
            <a:r>
              <a:rPr lang="en-US" dirty="0"/>
              <a:t>Simple heuristic search routine </a:t>
            </a:r>
          </a:p>
          <a:p>
            <a:r>
              <a:rPr lang="en-US" dirty="0"/>
              <a:t>Maximize a fitness function/vector by continuously ‘stepping’ up a slope</a:t>
            </a:r>
          </a:p>
          <a:p>
            <a:pPr lvl="1"/>
            <a:r>
              <a:rPr lang="en-US" dirty="0"/>
              <a:t>Steps are always to adjacent cells</a:t>
            </a:r>
          </a:p>
          <a:p>
            <a:r>
              <a:rPr lang="en-US" dirty="0"/>
              <a:t>Algorithm:</a:t>
            </a:r>
          </a:p>
          <a:p>
            <a:pPr lvl="1"/>
            <a:r>
              <a:rPr lang="en-US" dirty="0"/>
              <a:t>Evaluate initial cell (elevation)</a:t>
            </a:r>
          </a:p>
          <a:p>
            <a:pPr lvl="1"/>
            <a:r>
              <a:rPr lang="en-US" dirty="0"/>
              <a:t>Loop (until no improvement)</a:t>
            </a:r>
          </a:p>
          <a:p>
            <a:pPr lvl="2"/>
            <a:r>
              <a:rPr lang="en-US" dirty="0"/>
              <a:t>Select and take a step to neighboring cell</a:t>
            </a:r>
          </a:p>
          <a:p>
            <a:pPr lvl="2"/>
            <a:r>
              <a:rPr lang="en-US" dirty="0"/>
              <a:t>Evaluate new state</a:t>
            </a:r>
          </a:p>
          <a:p>
            <a:pPr lvl="3"/>
            <a:r>
              <a:rPr lang="en-US" dirty="0"/>
              <a:t>IF better than current cell → new current cell</a:t>
            </a:r>
          </a:p>
          <a:p>
            <a:pPr lvl="3"/>
            <a:r>
              <a:rPr lang="en-US" dirty="0"/>
              <a:t>IF worse/same current cell → guess new step</a:t>
            </a:r>
          </a:p>
          <a:p>
            <a:pPr lvl="3"/>
            <a:r>
              <a:rPr lang="en-US" dirty="0"/>
              <a:t>IF goal → quit </a:t>
            </a:r>
          </a:p>
          <a:p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half" idx="1"/>
          </p:nvPr>
        </p:nvSpPr>
        <p:spPr>
          <a:xfrm>
            <a:off x="1097278" y="1280161"/>
            <a:ext cx="4937760" cy="501204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Select and evaluate multiple steps before accepting a step</a:t>
            </a:r>
          </a:p>
          <a:p>
            <a:r>
              <a:rPr lang="en-US" dirty="0"/>
              <a:t>Steps vary in size and coordinate</a:t>
            </a:r>
          </a:p>
          <a:p>
            <a:r>
              <a:rPr lang="en-US" dirty="0"/>
              <a:t>Provides resistance to converging on local peaks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Why hill climbing?</a:t>
            </a:r>
          </a:p>
          <a:p>
            <a:pPr lvl="1"/>
            <a:r>
              <a:rPr lang="en-US" i="1" dirty="0"/>
              <a:t>Simple</a:t>
            </a:r>
          </a:p>
          <a:p>
            <a:pPr lvl="1"/>
            <a:r>
              <a:rPr lang="en-US" i="1" dirty="0"/>
              <a:t>Maintains physicality (deterministic) </a:t>
            </a:r>
          </a:p>
          <a:p>
            <a:pPr lvl="1"/>
            <a:r>
              <a:rPr lang="en-US" i="1" dirty="0"/>
              <a:t>Mimics manual iterations</a:t>
            </a:r>
          </a:p>
          <a:p>
            <a:endParaRPr lang="en-US" dirty="0"/>
          </a:p>
        </p:txBody>
      </p:sp>
      <p:pic>
        <p:nvPicPr>
          <p:cNvPr id="5124" name="Picture 4" descr="https://www4b.wolframalpha.com/Calculate/MSP/MSP43862344b907304ff70300005dhb43i1202047i8?MSPStoreType=image/gif&amp;s=4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46" y="1765205"/>
            <a:ext cx="5486400" cy="44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322544" y="1086566"/>
                <a:ext cx="3699026" cy="3148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−1.7)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−1.7)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544" y="1086566"/>
                <a:ext cx="3699026" cy="314830"/>
              </a:xfrm>
              <a:prstGeom prst="rect">
                <a:avLst/>
              </a:prstGeom>
              <a:blipFill rotWithShape="0">
                <a:blip r:embed="rId5"/>
                <a:stretch>
                  <a:fillRect l="-329" r="-988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Hill Climbing </a:t>
            </a:r>
          </a:p>
        </p:txBody>
      </p:sp>
      <p:pic>
        <p:nvPicPr>
          <p:cNvPr id="5126" name="Picture 6" descr="https://www4b.wolframalpha.com/Calculate/MSP/MSP455014bbgdgi2g201he4000057e423iedi25f8a9?MSPStoreType=image/gif&amp;s=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33" y="7130303"/>
            <a:ext cx="2538857" cy="257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4b.wolframalpha.com/Calculate/MSP/MSP36951daib2f86e6bf42100005gdchg1ha47igh27?MSPStoreType=image/gif&amp;s=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55" y="7106739"/>
            <a:ext cx="2542032" cy="250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7280" y="310168"/>
            <a:ext cx="10058400" cy="6944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Steepest Ascent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090695" y="3933624"/>
                <a:ext cx="3585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695" y="3933624"/>
                <a:ext cx="35856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10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939800" y="6400800"/>
            <a:ext cx="10683407" cy="457200"/>
          </a:xfrm>
          <a:prstGeom prst="rect">
            <a:avLst/>
          </a:prstGeom>
          <a:solidFill>
            <a:srgbClr val="9B2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334124"/>
            <a:ext cx="9366498" cy="66676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542" y="4867109"/>
            <a:ext cx="882761" cy="9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638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32058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9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 L -0.06263 -0.09282 C -0.11029 -0.11273 -0.11498 -0.14097 -0.14388 -0.15972 C -0.15131 -0.17963 -0.13842 -0.20556 -0.13803 -0.23056 C -0.12266 -0.225 -0.11224 -0.23611 -0.09597 -0.22083 C -0.07631 -0.20556 -0.06446 -0.20185 -0.04167 -0.19861 C -0.02435 -0.19861 -0.02149 -0.19606 -0.00821 -0.20255 C -0.0043 -0.20556 0.00507 -0.21134 0.00898 -0.21481 C 0.01223 -0.2206 0.01953 -0.21898 0.02278 -0.225 C 0.02434 -0.24375 0.01992 -0.25718 0.022 -0.27523 L 0.022 -0.31088 L 0.01315 -0.34005 C 0.01276 -0.34907 0.01237 -0.35856 0.01197 -0.36806 C 0.01276 -0.37199 0.01354 -0.38333 0.01432 -0.38588 C 0.01445 -0.39491 0.01445 -0.38727 0.01484 -0.39375 " pathEditMode="relative" rAng="0" ptsTypes="AAAAAAAAAAAAAAA">
                                      <p:cBhvr>
                                        <p:cTn id="25" dur="5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Hill Climbing within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371600"/>
            <a:ext cx="4937760" cy="4497494"/>
          </a:xfrm>
        </p:spPr>
        <p:txBody>
          <a:bodyPr/>
          <a:lstStyle/>
          <a:p>
            <a:r>
              <a:rPr lang="en-US" dirty="0"/>
              <a:t>Inverse analysis: Fitting model to experimental</a:t>
            </a:r>
          </a:p>
          <a:p>
            <a:r>
              <a:rPr lang="en-US" dirty="0"/>
              <a:t>Initial guess by physical correlations or user intuition </a:t>
            </a:r>
          </a:p>
          <a:p>
            <a:r>
              <a:rPr lang="en-US" dirty="0"/>
              <a:t>Guess a single material property at a time</a:t>
            </a:r>
          </a:p>
          <a:p>
            <a:r>
              <a:rPr lang="en-US" dirty="0"/>
              <a:t>Search space is steps within all combinations of material properties</a:t>
            </a:r>
          </a:p>
          <a:p>
            <a:r>
              <a:rPr lang="en-US" dirty="0"/>
              <a:t>Custom fitness function quantifying model fit of experimental data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8659" y="4340351"/>
            <a:ext cx="4937760" cy="995343"/>
          </a:xfrm>
        </p:spPr>
        <p:txBody>
          <a:bodyPr/>
          <a:lstStyle/>
          <a:p>
            <a:r>
              <a:rPr lang="en-US" i="1" dirty="0"/>
              <a:t>“Goodness of Fit”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97278" y="4958395"/>
                <a:ext cx="455778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𝐺𝑜𝐹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𝐸𝑥𝑝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nary>
                                    <m:naryPr>
                                      <m:chr m:val="∑"/>
                                      <m:limLoc m:val="undOvr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𝐸𝑥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𝑀𝑜𝑑𝑒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78" y="4958395"/>
                <a:ext cx="4557786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012" y="1814668"/>
            <a:ext cx="4805862" cy="359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Optimization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494" y="1383016"/>
            <a:ext cx="4937760" cy="4484314"/>
          </a:xfrm>
        </p:spPr>
        <p:txBody>
          <a:bodyPr>
            <a:normAutofit/>
          </a:bodyPr>
          <a:lstStyle/>
          <a:p>
            <a:r>
              <a:rPr lang="en-US" dirty="0"/>
              <a:t>ThermaKin is a C++ code compiled into a single .exe file </a:t>
            </a:r>
          </a:p>
          <a:p>
            <a:pPr lvl="1"/>
            <a:r>
              <a:rPr lang="en-US" dirty="0"/>
              <a:t>Input files: ASCII text files</a:t>
            </a:r>
          </a:p>
          <a:p>
            <a:pPr lvl="2"/>
            <a:r>
              <a:rPr lang="en-US" dirty="0"/>
              <a:t>Components</a:t>
            </a:r>
          </a:p>
          <a:p>
            <a:pPr lvl="2"/>
            <a:r>
              <a:rPr lang="en-US" dirty="0"/>
              <a:t>Conditions</a:t>
            </a:r>
          </a:p>
          <a:p>
            <a:pPr lvl="1"/>
            <a:r>
              <a:rPr lang="en-US" dirty="0"/>
              <a:t>Output files: .txt </a:t>
            </a:r>
          </a:p>
          <a:p>
            <a:pPr lvl="1"/>
            <a:endParaRPr lang="en-US" dirty="0"/>
          </a:p>
          <a:p>
            <a:r>
              <a:rPr lang="en-US" dirty="0"/>
              <a:t>MATLAB scripts call ThermaKin as a subroutine within each loop</a:t>
            </a:r>
          </a:p>
          <a:p>
            <a:pPr lvl="1"/>
            <a:r>
              <a:rPr lang="en-US" dirty="0"/>
              <a:t>Each iteration:</a:t>
            </a:r>
          </a:p>
          <a:p>
            <a:pPr lvl="2"/>
            <a:r>
              <a:rPr lang="en-US" sz="1600" dirty="0"/>
              <a:t>Property adjustments made to components file </a:t>
            </a:r>
          </a:p>
          <a:p>
            <a:pPr lvl="2"/>
            <a:r>
              <a:rPr lang="en-US" sz="1600" dirty="0"/>
              <a:t>Components &amp; Conditions passed to ThermaKin</a:t>
            </a:r>
          </a:p>
          <a:p>
            <a:pPr lvl="2"/>
            <a:r>
              <a:rPr lang="en-US" sz="1600" dirty="0"/>
              <a:t>Output .txt file is interpreted</a:t>
            </a:r>
          </a:p>
          <a:p>
            <a:pPr lvl="2"/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82037" y="158979"/>
            <a:ext cx="493776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5987957" y="1327216"/>
            <a:ext cx="5862133" cy="4603357"/>
            <a:chOff x="5987957" y="1327216"/>
            <a:chExt cx="5862133" cy="4603357"/>
          </a:xfrm>
        </p:grpSpPr>
        <p:sp>
          <p:nvSpPr>
            <p:cNvPr id="12" name="TextBox 11"/>
            <p:cNvSpPr txBox="1"/>
            <p:nvPr/>
          </p:nvSpPr>
          <p:spPr>
            <a:xfrm>
              <a:off x="8595360" y="5068163"/>
              <a:ext cx="1748790" cy="418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957" y="3085769"/>
              <a:ext cx="1316038" cy="140258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957" y="4491792"/>
              <a:ext cx="1280271" cy="143878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254" y="3671751"/>
              <a:ext cx="1365836" cy="153943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2024" y="3671414"/>
              <a:ext cx="2048434" cy="1633870"/>
            </a:xfrm>
            <a:prstGeom prst="rect">
              <a:avLst/>
            </a:prstGeom>
          </p:spPr>
        </p:pic>
        <p:sp>
          <p:nvSpPr>
            <p:cNvPr id="28" name="Chevron 27"/>
            <p:cNvSpPr/>
            <p:nvPr/>
          </p:nvSpPr>
          <p:spPr>
            <a:xfrm>
              <a:off x="7331093" y="3753651"/>
              <a:ext cx="520931" cy="1094942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9900371" y="4097490"/>
              <a:ext cx="521018" cy="407263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Bent-Up Arrow 30"/>
            <p:cNvSpPr/>
            <p:nvPr/>
          </p:nvSpPr>
          <p:spPr>
            <a:xfrm flipH="1" flipV="1">
              <a:off x="6509576" y="2199943"/>
              <a:ext cx="1342448" cy="735013"/>
            </a:xfrm>
            <a:prstGeom prst="bentUpArrow">
              <a:avLst>
                <a:gd name="adj1" fmla="val 8045"/>
                <a:gd name="adj2" fmla="val 25000"/>
                <a:gd name="adj3" fmla="val 25000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Bent-Up Arrow 31"/>
            <p:cNvSpPr/>
            <p:nvPr/>
          </p:nvSpPr>
          <p:spPr>
            <a:xfrm rot="5400000" flipH="1" flipV="1">
              <a:off x="9318629" y="1489075"/>
              <a:ext cx="1738991" cy="2367642"/>
            </a:xfrm>
            <a:prstGeom prst="bentUpArrow">
              <a:avLst>
                <a:gd name="adj1" fmla="val 3845"/>
                <a:gd name="adj2" fmla="val 25000"/>
                <a:gd name="adj3" fmla="val 25000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Related imag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856" y="1327216"/>
              <a:ext cx="1668427" cy="1876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Curved Right Arrow 35"/>
          <p:cNvSpPr/>
          <p:nvPr/>
        </p:nvSpPr>
        <p:spPr>
          <a:xfrm flipV="1">
            <a:off x="689894" y="4622800"/>
            <a:ext cx="249906" cy="673963"/>
          </a:xfrm>
          <a:prstGeom prst="curv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ontent Placeholder 3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Verification Materials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097280" y="1633110"/>
            <a:ext cx="4937760" cy="736282"/>
          </a:xfrm>
        </p:spPr>
        <p:txBody>
          <a:bodyPr>
            <a:normAutofit/>
          </a:bodyPr>
          <a:lstStyle/>
          <a:p>
            <a:pPr algn="ctr"/>
            <a:r>
              <a:rPr lang="en-US" sz="2200" cap="none" dirty="0"/>
              <a:t>Poly(</a:t>
            </a:r>
            <a:r>
              <a:rPr lang="en-US" sz="2200" cap="none" dirty="0" err="1"/>
              <a:t>methy</a:t>
            </a:r>
            <a:r>
              <a:rPr lang="en-US" sz="2200" cap="none" dirty="0"/>
              <a:t> </a:t>
            </a:r>
            <a:r>
              <a:rPr lang="en-US" sz="2200" cap="none" dirty="0" err="1"/>
              <a:t>methacylate</a:t>
            </a:r>
            <a:r>
              <a:rPr lang="en-US" sz="2200" cap="none" dirty="0"/>
              <a:t>) </a:t>
            </a:r>
            <a:r>
              <a:rPr lang="en-US" sz="2200" dirty="0"/>
              <a:t>(PMMA)</a:t>
            </a:r>
          </a:p>
          <a:p>
            <a:pPr algn="ctr">
              <a:spcBef>
                <a:spcPts val="200"/>
              </a:spcBef>
            </a:pPr>
            <a:r>
              <a:rPr lang="en-US" sz="1700" i="1" dirty="0"/>
              <a:t>(</a:t>
            </a:r>
            <a:r>
              <a:rPr lang="en-US" sz="1700" i="1" cap="none" dirty="0"/>
              <a:t>Acrylic, </a:t>
            </a:r>
            <a:r>
              <a:rPr lang="en-US" sz="1700" i="1" cap="none" dirty="0" err="1"/>
              <a:t>plexiglass</a:t>
            </a:r>
            <a:r>
              <a:rPr lang="en-US" sz="1700" i="1" dirty="0"/>
              <a:t>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097280" y="2369392"/>
            <a:ext cx="4937760" cy="3378200"/>
          </a:xfrm>
        </p:spPr>
        <p:txBody>
          <a:bodyPr/>
          <a:lstStyle/>
          <a:p>
            <a:r>
              <a:rPr lang="en-US" dirty="0"/>
              <a:t>Lightweight, shatter-resistant glass alternative</a:t>
            </a:r>
          </a:p>
          <a:p>
            <a:r>
              <a:rPr lang="en-US" dirty="0"/>
              <a:t>Most popular polymer of study in Fire Research community</a:t>
            </a:r>
          </a:p>
          <a:p>
            <a:r>
              <a:rPr lang="en-US" dirty="0"/>
              <a:t>Surrogate/Benchmark fuel for understanding fire phenomena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217920" y="1595010"/>
            <a:ext cx="4937760" cy="736282"/>
          </a:xfrm>
        </p:spPr>
        <p:txBody>
          <a:bodyPr/>
          <a:lstStyle/>
          <a:p>
            <a:pPr algn="ctr"/>
            <a:r>
              <a:rPr lang="en-US" sz="2200" cap="none" dirty="0"/>
              <a:t>Rigid Polyisocyanurate (PIR) Foam</a:t>
            </a:r>
          </a:p>
          <a:p>
            <a:pPr lvl="0" algn="ctr">
              <a:spcBef>
                <a:spcPts val="200"/>
              </a:spcBef>
              <a:buClr>
                <a:srgbClr val="D34817"/>
              </a:buClr>
            </a:pPr>
            <a:r>
              <a:rPr lang="en-US" sz="1700" i="1" dirty="0">
                <a:solidFill>
                  <a:srgbClr val="696464"/>
                </a:solidFill>
              </a:rPr>
              <a:t>(</a:t>
            </a:r>
            <a:r>
              <a:rPr lang="en-US" sz="1700" i="1" cap="none" dirty="0" err="1">
                <a:solidFill>
                  <a:srgbClr val="696464"/>
                </a:solidFill>
              </a:rPr>
              <a:t>Polyiso</a:t>
            </a:r>
            <a:r>
              <a:rPr lang="en-US" sz="1700" i="1" dirty="0">
                <a:solidFill>
                  <a:srgbClr val="696464"/>
                </a:solidFill>
              </a:rPr>
              <a:t>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217920" y="2369392"/>
            <a:ext cx="4937760" cy="3378200"/>
          </a:xfrm>
        </p:spPr>
        <p:txBody>
          <a:bodyPr/>
          <a:lstStyle/>
          <a:p>
            <a:r>
              <a:rPr lang="en-US" dirty="0"/>
              <a:t>Closed-cell thermal insulation material</a:t>
            </a:r>
          </a:p>
          <a:p>
            <a:r>
              <a:rPr lang="en-US" dirty="0"/>
              <a:t>Greater thermal and mechanical stability than polyurethane (PUR) foam </a:t>
            </a:r>
          </a:p>
          <a:p>
            <a:r>
              <a:rPr lang="en-US" dirty="0"/>
              <a:t>Recent studies motivated by Grenfell Tower disaster (London, 2017)</a:t>
            </a:r>
          </a:p>
        </p:txBody>
      </p:sp>
      <p:pic>
        <p:nvPicPr>
          <p:cNvPr id="11" name="Picture 2" descr="https://lh3.googleusercontent.com/z77o3jDK-VDwdiGUGeVAvxrbUgrPFrjteJUSAABybb8bVt8B0i1mU4kOdjqOdZbezMkQpfmqf0-nIyYfENBNdZOZsjFEgkUFVoLBFuPJ7BeXemj9VvleU3V-zd47nn0ikhj_cvRHvC2JuyIFsqgn9WLIiyUXMpTnNKNP3-ibQn98BSdgs6x0Vk6f0xzPSng9PJXptvMKJJ460H49-CcOeRMi2HOcPrkbue7qGFD51jjhWEBBLyUQq9LswumQBQxeSkcT_ZyVkMOgJl2DcfiK6n6ardVApXJHyGKfXSHR_UhmqpWYQHQM00GVnvVe4zovJADIUIPnyAQ98HpgwDqxYD-rdhkSHIOcRFINLFa0f5uiHwdg3o_cl59VkYFLaDfJWN0AasuyNnGXC4hOu819q2DPAe5qEEV4jlW__FbpAWA3N3qx9B1D-69wsNe-eWtROCx-zFOeIKh9Q_PJEevAyvcv8CCK6xEqww-huZRFFXhnFHoDUJSCAVI0rwgRv3qVybKtz19Ohg5GM9w7ytyMqPbntIe3MI5NBj4vopFFXl4dD1sojh0TPcwvH3LH-N6WjPd-Bj3H2FpChaif2OyK31MC3cqgxPMNzxjASBKu0f3NpNuXVD43V-_Zu_xVqNzEG-b0ZEzOlWOaHs3OT-ok90TslQvRjjZ2fkuC3-eCJjN-MVe4h6s_cJI=w1562-h1171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89838" l="6406" r="94363">
                        <a14:foregroundMark x1="37604" y1="33219" x2="17361" y2="52775"/>
                        <a14:foregroundMark x1="41960" y1="79163" x2="30750" y2="75406"/>
                        <a14:foregroundMark x1="46381" y1="72417" x2="37284" y2="50384"/>
                        <a14:foregroundMark x1="52402" y1="73954" x2="50673" y2="75833"/>
                        <a14:foregroundMark x1="20115" y1="78309" x2="26073" y2="83775"/>
                        <a14:foregroundMark x1="28443" y1="84287" x2="38053" y2="83433"/>
                        <a14:foregroundMark x1="39654" y1="82921" x2="44331" y2="81298"/>
                        <a14:foregroundMark x1="24536" y1="84031" x2="29596" y2="85056"/>
                        <a14:foregroundMark x1="18091" y1="36312" x2="13390" y2="46198"/>
                        <a14:backgroundMark x1="87444" y1="69172" x2="90263" y2="61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075">
            <a:off x="2698719" y="4007253"/>
            <a:ext cx="2916637" cy="218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pir fo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233" r="99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3966997"/>
            <a:ext cx="2625725" cy="26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93187" y="594867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[16]</a:t>
            </a:r>
            <a:endParaRPr lang="en-US" sz="1400" dirty="0"/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>
            <a:off x="2674620" y="962712"/>
            <a:ext cx="6903720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i="1" cap="none" dirty="0">
                <a:solidFill>
                  <a:srgbClr val="9B2D1F"/>
                </a:solidFill>
              </a:rPr>
              <a:t>Simple 						Complex</a:t>
            </a:r>
            <a:endParaRPr lang="en-US" sz="1700" b="1" i="1" dirty="0">
              <a:solidFill>
                <a:srgbClr val="9B2D1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670300" y="1330853"/>
            <a:ext cx="4483100" cy="0"/>
          </a:xfrm>
          <a:prstGeom prst="straightConnector1">
            <a:avLst/>
          </a:prstGeom>
          <a:ln w="38100">
            <a:solidFill>
              <a:srgbClr val="9B2D1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s://builder.crownawards.com/StoreFront/ImageCompositionServlet?files=jsp/builderimages/BaseFiles/corporate/LUBTD46.png,jsp/builderimages/EtchedArt/ETU19STGY.png,,&amp;width=378&amp;trim=tr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686" y="4275991"/>
            <a:ext cx="1136650" cy="172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842518" y="599373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[15]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900458" y="6246843"/>
            <a:ext cx="1312025" cy="365125"/>
          </a:xfrm>
        </p:spPr>
        <p:txBody>
          <a:bodyPr/>
          <a:lstStyle/>
          <a:p>
            <a:fld id="{A2361F39-DDED-4955-AC16-CBBAF44FD62B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4047" y="2378357"/>
            <a:ext cx="493955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Two Varieties:</a:t>
            </a:r>
          </a:p>
          <a:p>
            <a:pPr algn="ctr"/>
            <a:r>
              <a:rPr lang="en-US" dirty="0"/>
              <a:t>Cast black &amp; clear Extruded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7920" y="2378357"/>
            <a:ext cx="4939553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Two Varieties:</a:t>
            </a:r>
          </a:p>
          <a:p>
            <a:pPr algn="ctr"/>
            <a:r>
              <a:rPr lang="en-US" dirty="0"/>
              <a:t>Foam X &amp; Foam 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35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TGA/DSC Results: PMMA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Content Placeholder 22"/>
          <p:cNvSpPr>
            <a:spLocks noGrp="1"/>
          </p:cNvSpPr>
          <p:nvPr>
            <p:ph sz="half" idx="2"/>
          </p:nvPr>
        </p:nvSpPr>
        <p:spPr>
          <a:xfrm>
            <a:off x="6673448" y="1845734"/>
            <a:ext cx="4937760" cy="4023360"/>
          </a:xfrm>
        </p:spPr>
        <p:txBody>
          <a:bodyPr/>
          <a:lstStyle/>
          <a:p>
            <a:r>
              <a:rPr lang="en-US" dirty="0"/>
              <a:t>Simple single first-order decomposition reaction scheme</a:t>
            </a:r>
          </a:p>
          <a:p>
            <a:pPr lvl="1"/>
            <a:r>
              <a:rPr lang="en-US" dirty="0"/>
              <a:t>Slight reaction around 450 K (cast only)</a:t>
            </a:r>
          </a:p>
          <a:p>
            <a:r>
              <a:rPr lang="en-US" dirty="0"/>
              <a:t>Glass transition around 400 K</a:t>
            </a:r>
          </a:p>
          <a:p>
            <a:pPr lvl="1"/>
            <a:r>
              <a:rPr lang="en-US" dirty="0"/>
              <a:t>Extruded: 378 K </a:t>
            </a:r>
          </a:p>
          <a:p>
            <a:pPr lvl="1"/>
            <a:r>
              <a:rPr lang="en-US" dirty="0"/>
              <a:t>Cast: 395 K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04" y="1129403"/>
            <a:ext cx="6399132" cy="47984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-4231"/>
          <a:stretch/>
        </p:blipFill>
        <p:spPr>
          <a:xfrm>
            <a:off x="6700342" y="4580332"/>
            <a:ext cx="5315861" cy="1584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8181" y="5927869"/>
            <a:ext cx="354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Avg. 7 tests </a:t>
            </a:r>
          </a:p>
        </p:txBody>
      </p:sp>
    </p:spTree>
    <p:extLst>
      <p:ext uri="{BB962C8B-B14F-4D97-AF65-F5344CB8AC3E}">
        <p14:creationId xmlns:p14="http://schemas.microsoft.com/office/powerpoint/2010/main" val="9515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TGA/DSC Results: PIR Foam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Content Placeholder 22"/>
          <p:cNvSpPr>
            <a:spLocks noGrp="1"/>
          </p:cNvSpPr>
          <p:nvPr>
            <p:ph sz="half" idx="2"/>
          </p:nvPr>
        </p:nvSpPr>
        <p:spPr>
          <a:xfrm>
            <a:off x="6463552" y="1260936"/>
            <a:ext cx="4937760" cy="4023360"/>
          </a:xfrm>
        </p:spPr>
        <p:txBody>
          <a:bodyPr/>
          <a:lstStyle/>
          <a:p>
            <a:r>
              <a:rPr lang="en-US" dirty="0"/>
              <a:t>Complicated series of consecutive reactions</a:t>
            </a:r>
          </a:p>
          <a:p>
            <a:pPr lvl="1"/>
            <a:r>
              <a:rPr lang="en-US" dirty="0"/>
              <a:t>6 Reactions for Foam X </a:t>
            </a:r>
          </a:p>
          <a:p>
            <a:pPr lvl="1"/>
            <a:r>
              <a:rPr lang="en-US" dirty="0"/>
              <a:t>7 Reactions for Foam Y</a:t>
            </a:r>
          </a:p>
          <a:p>
            <a:r>
              <a:rPr lang="en-US" dirty="0"/>
              <a:t>Sharp exothermic reaction around 600 K</a:t>
            </a:r>
          </a:p>
          <a:p>
            <a:pPr lvl="1"/>
            <a:r>
              <a:rPr lang="en-US" dirty="0"/>
              <a:t>Characteristic of char structure formation </a:t>
            </a:r>
          </a:p>
          <a:p>
            <a:r>
              <a:rPr lang="en-US" dirty="0"/>
              <a:t>Nearly identical total heat flow and residual yields.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15" y="1233728"/>
            <a:ext cx="6115637" cy="47646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822" y="3901715"/>
            <a:ext cx="5259439" cy="2376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8181" y="5927869"/>
            <a:ext cx="354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Avg. 10 tests </a:t>
            </a:r>
          </a:p>
        </p:txBody>
      </p:sp>
    </p:spTree>
    <p:extLst>
      <p:ext uri="{BB962C8B-B14F-4D97-AF65-F5344CB8AC3E}">
        <p14:creationId xmlns:p14="http://schemas.microsoft.com/office/powerpoint/2010/main" val="194202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851509" y="5349313"/>
                <a:ext cx="39497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𝑒𝑎𝑐𝑡𝑎𝑛𝑡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𝑅𝑒𝑠𝑖𝑑𝑢𝑎𝑙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𝐺𝑎𝑠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509" y="5349313"/>
                <a:ext cx="394973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767750" y="4571980"/>
                <a:ext cx="2122632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den>
                      </m:f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750" y="4571980"/>
                <a:ext cx="2122632" cy="6090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 flipH="1">
            <a:off x="8779114" y="4457484"/>
            <a:ext cx="345358" cy="352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124472" y="4153236"/>
            <a:ext cx="2031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  <a:cs typeface="Arial" panose="020B0604020202020204" pitchFamily="34" charset="0"/>
              </a:rPr>
              <a:t>Component Concentration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0496" y="1369672"/>
            <a:ext cx="5230646" cy="4023360"/>
          </a:xfrm>
        </p:spPr>
        <p:txBody>
          <a:bodyPr/>
          <a:lstStyle/>
          <a:p>
            <a:r>
              <a:rPr lang="en-US" dirty="0"/>
              <a:t>Kinetics of decomposition (Arrhenius parameters) are essential to understanding/predicting a material’s response to heating</a:t>
            </a:r>
          </a:p>
          <a:p>
            <a:pPr lvl="1"/>
            <a:r>
              <a:rPr lang="en-US" dirty="0"/>
              <a:t>Model predictive capabilities are highly sensitive to these values []</a:t>
            </a:r>
          </a:p>
          <a:p>
            <a:r>
              <a:rPr lang="en-US" dirty="0"/>
              <a:t>Very difficult to characterize due to dimensionality of the problem and compensation effects between parameters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5670496" y="1094282"/>
            <a:ext cx="5230646" cy="503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Eopti (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4633"/>
          <a:stretch>
            <a:fillRect/>
          </a:stretch>
        </p:blipFill>
        <p:spPr bwMode="auto">
          <a:xfrm>
            <a:off x="1263475" y="1094283"/>
            <a:ext cx="2769796" cy="51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AEopti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4633"/>
          <a:stretch>
            <a:fillRect/>
          </a:stretch>
        </p:blipFill>
        <p:spPr bwMode="auto">
          <a:xfrm>
            <a:off x="489120" y="2105738"/>
            <a:ext cx="7465937" cy="1386707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33919" y="4778416"/>
                <a:ext cx="455778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𝐺𝑜𝐹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𝐸𝑥𝑝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nary>
                                    <m:naryPr>
                                      <m:chr m:val="∑"/>
                                      <m:limLoc m:val="undOvr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𝐸𝑥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𝑀𝑜𝑑𝑒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919" y="4778416"/>
                <a:ext cx="4557786" cy="91069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43356" y="5690966"/>
                <a:ext cx="47632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𝐺𝑜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0.7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𝐺𝑜𝐹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𝑀𝐿𝑅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+0.3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𝐺𝑜𝐹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𝑀𝑎𝑠𝑠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𝐹𝑟𝑎𝑐𝑡𝑖𝑜𝑛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356" y="5690966"/>
                <a:ext cx="4763292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rxn_loc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86" y="1241079"/>
            <a:ext cx="3994150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04801" y="6400800"/>
            <a:ext cx="9438806" cy="457200"/>
          </a:xfrm>
          <a:prstGeom prst="rect">
            <a:avLst/>
          </a:prstGeom>
          <a:solidFill>
            <a:srgbClr val="9B2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118533" y="0"/>
            <a:ext cx="11519350" cy="98107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2202" y="6334124"/>
            <a:ext cx="9254296" cy="66258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939800" y="6400800"/>
            <a:ext cx="10683407" cy="457200"/>
          </a:xfrm>
          <a:prstGeom prst="rect">
            <a:avLst/>
          </a:prstGeom>
          <a:solidFill>
            <a:srgbClr val="9B2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6334124"/>
            <a:ext cx="9366498" cy="66676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TGA Optimization: </a:t>
            </a:r>
            <a:r>
              <a:rPr lang="en-US" sz="4400" i="1" dirty="0"/>
              <a:t>A, E, </a:t>
            </a:r>
            <a:r>
              <a:rPr lang="el-GR" sz="4400" i="1" dirty="0"/>
              <a:t>θ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752222" y="11653736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905737" y="2347169"/>
                <a:ext cx="4442460" cy="1195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𝑒𝑅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𝑀𝐿𝑅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𝑑𝑇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i="1" dirty="0"/>
                  <a:t>                 (4)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𝑀𝐿𝑅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𝑒𝑥𝑝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𝑝𝑒𝑎𝑘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i="1" dirty="0"/>
                  <a:t>     </a:t>
                </a:r>
                <a:r>
                  <a:rPr lang="en-US" b="1" i="1" dirty="0"/>
                  <a:t>(5)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737" y="2347169"/>
                <a:ext cx="4442460" cy="119539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89848" cy="365125"/>
          </a:xfrm>
        </p:spPr>
        <p:txBody>
          <a:bodyPr/>
          <a:lstStyle/>
          <a:p>
            <a:fld id="{A2361F39-DDED-4955-AC16-CBBAF44FD6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26718 -0.7733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-386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5" grpId="1"/>
      <p:bldP spid="6" grpId="0"/>
      <p:bldP spid="6" grpId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885" y="3767586"/>
            <a:ext cx="3373688" cy="2526551"/>
          </a:xfrm>
          <a:prstGeom prst="rect">
            <a:avLst/>
          </a:prstGeom>
        </p:spPr>
      </p:pic>
      <p:pic>
        <p:nvPicPr>
          <p:cNvPr id="14" name="Picture 2" descr="AEopti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4633"/>
          <a:stretch>
            <a:fillRect/>
          </a:stretch>
        </p:blipFill>
        <p:spPr bwMode="auto">
          <a:xfrm>
            <a:off x="-2771673" y="-3194707"/>
            <a:ext cx="7465937" cy="138670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118533" y="0"/>
            <a:ext cx="7061200" cy="98107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TGA Optimization: </a:t>
            </a:r>
            <a:r>
              <a:rPr lang="en-US" sz="4400" i="1" dirty="0"/>
              <a:t>A, E, </a:t>
            </a:r>
            <a:r>
              <a:rPr lang="el-GR" sz="4400" i="1" dirty="0"/>
              <a:t>θ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-939800" y="6400800"/>
            <a:ext cx="10683407" cy="457200"/>
          </a:xfrm>
          <a:prstGeom prst="rect">
            <a:avLst/>
          </a:prstGeom>
          <a:solidFill>
            <a:srgbClr val="9B2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334124"/>
            <a:ext cx="9366498" cy="66676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282014" y="3943856"/>
                <a:ext cx="3856157" cy="4023360"/>
              </a:xfrm>
            </p:spPr>
            <p:txBody>
              <a:bodyPr/>
              <a:lstStyle/>
              <a:p>
                <a:r>
                  <a:rPr lang="en-US" dirty="0"/>
                  <a:t>Iterations to </a:t>
                </a:r>
                <a:r>
                  <a:rPr lang="en-US" i="1" dirty="0"/>
                  <a:t>T</a:t>
                </a:r>
                <a:r>
                  <a:rPr lang="en-US" i="1" baseline="-25000" dirty="0"/>
                  <a:t>peak</a:t>
                </a:r>
                <a:r>
                  <a:rPr lang="en-US" i="1" dirty="0"/>
                  <a:t> </a:t>
                </a:r>
                <a:r>
                  <a:rPr lang="en-US" dirty="0"/>
                  <a:t>and</a:t>
                </a:r>
                <a:r>
                  <a:rPr lang="en-US" i="1" dirty="0"/>
                  <a:t> MLR</a:t>
                </a:r>
                <a:r>
                  <a:rPr lang="en-US" i="1" baseline="-25000" dirty="0"/>
                  <a:t>peak</a:t>
                </a:r>
                <a:r>
                  <a:rPr lang="en-US" i="1" dirty="0"/>
                  <a:t> </a:t>
                </a:r>
                <a:r>
                  <a:rPr lang="en-US" dirty="0"/>
                  <a:t>provide intuitive adjustments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𝑒𝑅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𝑀𝐿𝑅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𝑑𝑇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i="1" dirty="0"/>
                  <a:t>                      (4)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𝑀𝐿𝑅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𝑒𝑥𝑝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𝑝𝑒𝑎𝑘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i="1" dirty="0"/>
                  <a:t>          </a:t>
                </a:r>
                <a:r>
                  <a:rPr lang="en-US" b="1" i="1" dirty="0"/>
                  <a:t>(5)</a:t>
                </a:r>
              </a:p>
            </p:txBody>
          </p:sp>
        </mc:Choice>
        <mc:Fallback xmlns="">
          <p:sp>
            <p:nvSpPr>
              <p:cNvPr id="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282014" y="3943856"/>
                <a:ext cx="3856157" cy="4023360"/>
              </a:xfrm>
              <a:blipFill rotWithShape="0">
                <a:blip r:embed="rId5"/>
                <a:stretch>
                  <a:fillRect l="-1741" t="-1667" r="-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3"/>
          <p:cNvSpPr>
            <a:spLocks noGrp="1"/>
          </p:cNvSpPr>
          <p:nvPr>
            <p:ph sz="half" idx="2"/>
          </p:nvPr>
        </p:nvSpPr>
        <p:spPr>
          <a:xfrm>
            <a:off x="8095072" y="1797582"/>
            <a:ext cx="3741328" cy="1037058"/>
          </a:xfrm>
        </p:spPr>
        <p:txBody>
          <a:bodyPr/>
          <a:lstStyle/>
          <a:p>
            <a:r>
              <a:rPr lang="en-US" dirty="0"/>
              <a:t>Direct Iterations to A and E suffers from compensation effects between the two </a:t>
            </a:r>
          </a:p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742" y="1078808"/>
            <a:ext cx="3382831" cy="254742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819674" y="1071127"/>
                <a:ext cx="2122632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den>
                      </m:f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674" y="1071127"/>
                <a:ext cx="2122632" cy="6090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38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08685 -0.6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346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24" grpId="0" build="p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AEopti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4633"/>
          <a:stretch>
            <a:fillRect/>
          </a:stretch>
        </p:blipFill>
        <p:spPr bwMode="auto">
          <a:xfrm>
            <a:off x="-1714742" y="-7948878"/>
            <a:ext cx="7465937" cy="138670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118533" y="0"/>
            <a:ext cx="7061200" cy="98107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TGA Optimization: </a:t>
            </a:r>
            <a:r>
              <a:rPr lang="en-US" sz="4400" i="1" dirty="0"/>
              <a:t>A, E, </a:t>
            </a:r>
            <a:r>
              <a:rPr lang="el-GR" sz="4400" i="1" dirty="0"/>
              <a:t>θ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-939800" y="6400800"/>
            <a:ext cx="10683407" cy="457200"/>
          </a:xfrm>
          <a:prstGeom prst="rect">
            <a:avLst/>
          </a:prstGeom>
          <a:solidFill>
            <a:srgbClr val="9B2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334124"/>
            <a:ext cx="9366498" cy="66676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4723" y="1284614"/>
            <a:ext cx="4937760" cy="40233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4008" y="576072"/>
            <a:ext cx="276999" cy="4133088"/>
            <a:chOff x="64008" y="576072"/>
            <a:chExt cx="276999" cy="4133088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64008" y="576072"/>
              <a:ext cx="0" cy="41330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-734752" y="2504116"/>
              <a:ext cx="18745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To next cycle 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610" y="1058722"/>
            <a:ext cx="5124558" cy="42492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784464" y="5485540"/>
                <a:ext cx="39497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𝑒𝑎𝑐𝑡𝑎𝑛𝑡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𝑅𝑒𝑠𝑖𝑑𝑢𝑎𝑙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𝐺𝑎𝑠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464" y="5485540"/>
                <a:ext cx="394973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499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TGA Optimization: </a:t>
            </a:r>
            <a:r>
              <a:rPr lang="en-US" sz="4400" i="1" dirty="0"/>
              <a:t>A, E, </a:t>
            </a:r>
            <a:r>
              <a:rPr lang="el-GR" sz="4400" i="1" dirty="0"/>
              <a:t>θ</a:t>
            </a:r>
            <a:endParaRPr lang="en-US" sz="2700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01784" y="2953660"/>
            <a:ext cx="2313432" cy="131978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~2500 Guesses</a:t>
            </a:r>
          </a:p>
          <a:p>
            <a:r>
              <a:rPr lang="en-US" dirty="0"/>
              <a:t>Fitness </a:t>
            </a:r>
            <a:r>
              <a:rPr lang="en-US" i="1" dirty="0" err="1"/>
              <a:t>GoF</a:t>
            </a:r>
            <a:r>
              <a:rPr lang="en-US" i="1" baseline="-25000" dirty="0" err="1"/>
              <a:t>M</a:t>
            </a:r>
            <a:r>
              <a:rPr lang="en-US" i="1" baseline="-25000" dirty="0"/>
              <a:t> </a:t>
            </a:r>
            <a:r>
              <a:rPr lang="en-US" i="1" dirty="0"/>
              <a:t>= 0.98</a:t>
            </a:r>
            <a:endParaRPr lang="en-US" dirty="0"/>
          </a:p>
          <a:p>
            <a:r>
              <a:rPr lang="en-US" dirty="0"/>
              <a:t>~6 </a:t>
            </a:r>
            <a:r>
              <a:rPr lang="en-US" dirty="0" err="1"/>
              <a:t>hr</a:t>
            </a:r>
            <a:r>
              <a:rPr lang="en-US" dirty="0"/>
              <a:t> computational time, desktop PC</a:t>
            </a:r>
          </a:p>
        </p:txBody>
      </p:sp>
      <p:pic>
        <p:nvPicPr>
          <p:cNvPr id="5" name="NO5_optimization_best_3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7228"/>
          <a:stretch/>
        </p:blipFill>
        <p:spPr>
          <a:xfrm>
            <a:off x="3386868" y="7132564"/>
            <a:ext cx="5920559" cy="4392517"/>
          </a:xfrm>
          <a:prstGeom prst="rect">
            <a:avLst/>
          </a:prstGeom>
        </p:spPr>
      </p:pic>
      <p:pic>
        <p:nvPicPr>
          <p:cNvPr id="3074" name="Picture 2" descr="AEopti (1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4633"/>
          <a:stretch>
            <a:fillRect/>
          </a:stretch>
        </p:blipFill>
        <p:spPr bwMode="auto">
          <a:xfrm>
            <a:off x="462280" y="1078992"/>
            <a:ext cx="2729181" cy="506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19</a:t>
            </a:fld>
            <a:endParaRPr lang="en-US"/>
          </a:p>
        </p:txBody>
      </p:sp>
      <p:pic>
        <p:nvPicPr>
          <p:cNvPr id="3" name="TuffR_AEopti_try2_30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8783" y="1255261"/>
            <a:ext cx="6243272" cy="4693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AD11F7A-FC78-4559-B41B-6FB00DCEC6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937" t="27327" r="24348" b="31394"/>
          <a:stretch/>
        </p:blipFill>
        <p:spPr>
          <a:xfrm>
            <a:off x="3407650" y="1293427"/>
            <a:ext cx="6110423" cy="461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1675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Computational Fire modeling</a:t>
            </a:r>
          </a:p>
          <a:p>
            <a:pPr lvl="1"/>
            <a:r>
              <a:rPr lang="en-US" dirty="0"/>
              <a:t>Predict fire behavior and spread in a wide range of scenarios</a:t>
            </a:r>
          </a:p>
          <a:p>
            <a:pPr lvl="1"/>
            <a:r>
              <a:rPr lang="en-US" dirty="0"/>
              <a:t>Cheaper and safer than live tests</a:t>
            </a:r>
          </a:p>
          <a:p>
            <a:r>
              <a:rPr lang="en-US" b="1" dirty="0"/>
              <a:t>Limited by the ability to predict the rates of fuel generation</a:t>
            </a:r>
          </a:p>
          <a:p>
            <a:pPr lvl="1"/>
            <a:r>
              <a:rPr lang="en-US" dirty="0"/>
              <a:t>Ignition</a:t>
            </a:r>
          </a:p>
          <a:p>
            <a:pPr lvl="1"/>
            <a:r>
              <a:rPr lang="en-US" dirty="0"/>
              <a:t>Rate of spread</a:t>
            </a:r>
          </a:p>
          <a:p>
            <a:pPr lvl="1"/>
            <a:r>
              <a:rPr lang="en-US" dirty="0"/>
              <a:t>Time to peak heat release rate (HRR) </a:t>
            </a:r>
          </a:p>
          <a:p>
            <a:pPr lvl="1"/>
            <a:r>
              <a:rPr lang="en-US" dirty="0"/>
              <a:t>Extinction/Burnout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65" y="7540683"/>
            <a:ext cx="3200400" cy="2400300"/>
          </a:xfrm>
          <a:prstGeom prst="rect">
            <a:avLst/>
          </a:prstGeom>
        </p:spPr>
      </p:pic>
      <p:pic>
        <p:nvPicPr>
          <p:cNvPr id="11266" name="Picture 2" descr="Image result for computer f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4958" y="7346513"/>
            <a:ext cx="7248645" cy="407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14408" y="5562323"/>
            <a:ext cx="3641272" cy="37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Computational Fire? </a:t>
            </a:r>
          </a:p>
        </p:txBody>
      </p:sp>
      <p:pic>
        <p:nvPicPr>
          <p:cNvPr id="11268" name="Picture 4" descr="Image result for computer fir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6234" y="2666485"/>
            <a:ext cx="5619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clemenscounty.com/Penny/etc667/CSSFiles/images/j0402149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4854" y="3835841"/>
            <a:ext cx="2533713" cy="2277526"/>
          </a:xfrm>
          <a:prstGeom prst="rect">
            <a:avLst/>
          </a:prstGeom>
          <a:noFill/>
        </p:spPr>
      </p:pic>
      <p:sp>
        <p:nvSpPr>
          <p:cNvPr id="16" name="Right Arrow 15"/>
          <p:cNvSpPr/>
          <p:nvPr/>
        </p:nvSpPr>
        <p:spPr>
          <a:xfrm>
            <a:off x="5766083" y="4409940"/>
            <a:ext cx="1505254" cy="64868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398626" y="2284782"/>
            <a:ext cx="3872836" cy="4336529"/>
            <a:chOff x="7519713" y="3343009"/>
            <a:chExt cx="2983964" cy="3471696"/>
          </a:xfrm>
        </p:grpSpPr>
        <p:pic>
          <p:nvPicPr>
            <p:cNvPr id="11270" name="Picture 6" descr="https://lh3.googleusercontent.com/CzAxUQFt5fXEndAvdc8WdjgZLBfLZrsZty8fU7dRL6D2vQbfnILJr6P6tBfbzZ2-GjJx1a0A-n7ZS9miIrAcTcE6pqXw_tfMtEbJ0gndpUO4qeni9LbLtEIqVqUnpPlc2roIACs_KDZmnVZBZBAFu_tZaKBjyCnDvl-jgL3Ce2TK_jDIYqXDBulwTNJHK1IJCeLWxQF_mRsnQGkLr1EoAHo2HpfWqO7dvIq8byx2UC9IaJns5yb_mPc05dp0vpaBv5SpU4wZIoGqPQQWS3KV1qJjS2yQFaFoZ8zCynIHEVlVDrJ-trPB5jsCY93eWbW4cEGFIjI-56ju3jvnz8aTxXAyzU74GJ6zTI_bQQIKNceZ03v47AQGI_W_IOk8CS_3oGjeBRU66M4vKIcpK5NFaZX7xNilRsnEN1D-erNFFGQMUMbBjRgGSORtCH5G9ELdOklrmbP9VZplBffJlIVUTSrFj61I2QhHAiv4S-SLDCAMl1QZghcSWEUz6edAjN-G2EMav0oTKGxHvO7qwXzWp_4tO9aX8Ed_VZh5iidHUSA1YSt4FjqcxqBEHSdjrFuRgziOlRWAT2qlIOCJeRkLRfFCTh9RzzpXANgYAusrAGia9N-dEyH5pvYXSDQ5QkAl7eNYhHRyeh3raI4arSGYPnVBQ5thmxz0wFfcVhcyhIoBIK2O55ICpjQ=w968-h1289-no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9" t="388" r="25578" b="-1"/>
            <a:stretch/>
          </p:blipFill>
          <p:spPr bwMode="auto">
            <a:xfrm>
              <a:off x="9312016" y="4514967"/>
              <a:ext cx="1191661" cy="229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7519713" y="3343009"/>
              <a:ext cx="2658636" cy="2996359"/>
              <a:chOff x="6950976" y="4278553"/>
              <a:chExt cx="1564116" cy="2144296"/>
            </a:xfrm>
          </p:grpSpPr>
          <p:pic>
            <p:nvPicPr>
              <p:cNvPr id="11" name="Picture 10" descr="firemodel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-8000"/>
              </a:blip>
              <a:srcRect b="23625"/>
              <a:stretch>
                <a:fillRect/>
              </a:stretch>
            </p:blipFill>
            <p:spPr bwMode="auto">
              <a:xfrm>
                <a:off x="7636776" y="4278553"/>
                <a:ext cx="878316" cy="838200"/>
              </a:xfrm>
              <a:prstGeom prst="rect">
                <a:avLst/>
              </a:prstGeom>
              <a:noFill/>
            </p:spPr>
          </p:pic>
          <p:pic>
            <p:nvPicPr>
              <p:cNvPr id="13" name="Picture 25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179576" y="5269153"/>
                <a:ext cx="823748" cy="11536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2" descr="http://www.swri.org/4org/d01/fire/firetech/images/de129727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6950976" y="4811953"/>
                <a:ext cx="952500" cy="762000"/>
              </a:xfrm>
              <a:prstGeom prst="rect">
                <a:avLst/>
              </a:prstGeom>
              <a:noFill/>
            </p:spPr>
          </p:pic>
          <p:pic>
            <p:nvPicPr>
              <p:cNvPr id="15" name="Picture 14" descr="untitled.png"/>
              <p:cNvPicPr>
                <a:picLocks noChangeAspect="1"/>
              </p:cNvPicPr>
              <p:nvPr/>
            </p:nvPicPr>
            <p:blipFill>
              <a:blip r:embed="rId12" cstate="print"/>
              <a:srcRect t="13272" b="4424"/>
              <a:stretch>
                <a:fillRect/>
              </a:stretch>
            </p:blipFill>
            <p:spPr>
              <a:xfrm>
                <a:off x="7675883" y="4975291"/>
                <a:ext cx="533400" cy="1062027"/>
              </a:xfrm>
              <a:prstGeom prst="rect">
                <a:avLst/>
              </a:prstGeom>
            </p:spPr>
          </p:pic>
        </p:grp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0840338" y="6449732"/>
            <a:ext cx="1312025" cy="365125"/>
          </a:xfrm>
        </p:spPr>
        <p:txBody>
          <a:bodyPr/>
          <a:lstStyle/>
          <a:p>
            <a:fld id="{A2361F39-DDED-4955-AC16-CBBAF44FD62B}" type="slidenum">
              <a:rPr lang="en-US" sz="1600" smtClean="0"/>
              <a:t>2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301867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TGA Optimized: PMMA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7" y="1635795"/>
            <a:ext cx="5740393" cy="4443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2456" y="1327420"/>
            <a:ext cx="4672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GoF</a:t>
            </a:r>
            <a:r>
              <a:rPr lang="en-US" b="1" i="1" baseline="-25000" dirty="0" err="1"/>
              <a:t>M</a:t>
            </a:r>
            <a:r>
              <a:rPr lang="en-US" b="1" i="1" dirty="0"/>
              <a:t> = 0.99                           </a:t>
            </a:r>
            <a:r>
              <a:rPr lang="en-US" b="1" i="1" dirty="0" err="1"/>
              <a:t>GoF</a:t>
            </a:r>
            <a:r>
              <a:rPr lang="en-US" b="1" i="1" baseline="-25000" dirty="0" err="1"/>
              <a:t>M</a:t>
            </a:r>
            <a:r>
              <a:rPr lang="en-US" b="1" i="1" dirty="0"/>
              <a:t> = 0.97</a:t>
            </a:r>
          </a:p>
          <a:p>
            <a:endParaRPr lang="en-US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2543"/>
          <a:stretch/>
        </p:blipFill>
        <p:spPr>
          <a:xfrm>
            <a:off x="6263640" y="2587753"/>
            <a:ext cx="4983480" cy="270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6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6152"/>
          <a:stretch/>
        </p:blipFill>
        <p:spPr>
          <a:xfrm>
            <a:off x="6126099" y="1354852"/>
            <a:ext cx="5596128" cy="506205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TGA Optimized: PIR Foam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40" y="1597855"/>
            <a:ext cx="5807397" cy="4628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4440" y="1354852"/>
            <a:ext cx="4672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GoF</a:t>
            </a:r>
            <a:r>
              <a:rPr lang="en-US" b="1" i="1" baseline="-25000" dirty="0" err="1"/>
              <a:t>M</a:t>
            </a:r>
            <a:r>
              <a:rPr lang="en-US" b="1" i="1" dirty="0"/>
              <a:t> = 0.97                           </a:t>
            </a:r>
            <a:r>
              <a:rPr lang="en-US" b="1" i="1" dirty="0" err="1"/>
              <a:t>GoF</a:t>
            </a:r>
            <a:r>
              <a:rPr lang="en-US" b="1" i="1" baseline="-25000" dirty="0" err="1"/>
              <a:t>M</a:t>
            </a:r>
            <a:r>
              <a:rPr lang="en-US" b="1" i="1" dirty="0"/>
              <a:t> = 0.97</a:t>
            </a:r>
          </a:p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DSC Analysis: </a:t>
            </a:r>
            <a:r>
              <a:rPr lang="en-US" i="1" dirty="0" err="1"/>
              <a:t>c</a:t>
            </a:r>
            <a:r>
              <a:rPr lang="en-US" i="1" baseline="-25000" dirty="0" err="1"/>
              <a:t>p</a:t>
            </a:r>
            <a:r>
              <a:rPr lang="en-US" dirty="0"/>
              <a:t>, </a:t>
            </a:r>
            <a:r>
              <a:rPr lang="en-US" i="1" dirty="0" err="1"/>
              <a:t>h</a:t>
            </a:r>
            <a:r>
              <a:rPr lang="en-US" i="1" baseline="-25000" dirty="0" err="1"/>
              <a:t>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8420" y="1750239"/>
            <a:ext cx="4937760" cy="4023360"/>
          </a:xfrm>
        </p:spPr>
        <p:txBody>
          <a:bodyPr/>
          <a:lstStyle/>
          <a:p>
            <a:r>
              <a:rPr lang="en-US" dirty="0"/>
              <a:t>Manually Iterative inverse analysis</a:t>
            </a:r>
          </a:p>
          <a:p>
            <a:r>
              <a:rPr lang="en-US" dirty="0"/>
              <a:t>Determine specific heat capacity (</a:t>
            </a:r>
            <a:r>
              <a:rPr lang="en-US" i="1" dirty="0" err="1"/>
              <a:t>c</a:t>
            </a:r>
            <a:r>
              <a:rPr lang="en-US" i="1" baseline="-25000" dirty="0" err="1"/>
              <a:t>p</a:t>
            </a:r>
            <a:r>
              <a:rPr lang="en-US" dirty="0"/>
              <a:t>) by direct measurement</a:t>
            </a:r>
          </a:p>
          <a:p>
            <a:r>
              <a:rPr lang="en-US" dirty="0"/>
              <a:t>Determine heats of reaction by integration and iterative refinement</a:t>
            </a:r>
          </a:p>
          <a:p>
            <a:r>
              <a:rPr lang="en-US" dirty="0"/>
              <a:t>For each parameterization, only one variable per reaction/component, instead of 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85" y="1400581"/>
            <a:ext cx="6132535" cy="23613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81" y="3761919"/>
            <a:ext cx="6177741" cy="235796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20" y="4447719"/>
            <a:ext cx="5236210" cy="197485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Manual Analysis: Specific Heat Capacity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Experimental heat flow is divided by instantaneous heating rates to determine heat capacities of components</a:t>
            </a:r>
          </a:p>
          <a:p>
            <a:pPr lvl="1"/>
            <a:r>
              <a:rPr lang="en-US" dirty="0"/>
              <a:t>Assumptions must be made for intermediate components, where reactions disrupt the heat flow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59006" y="1168176"/>
                <a:ext cx="1316514" cy="677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006" y="1168176"/>
                <a:ext cx="1316514" cy="67755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3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DSC Analysis: </a:t>
            </a:r>
            <a:r>
              <a:rPr lang="en-US" i="1" dirty="0" err="1"/>
              <a:t>c</a:t>
            </a:r>
            <a:r>
              <a:rPr lang="en-US" i="1" baseline="-25000" dirty="0" err="1"/>
              <a:t>p</a:t>
            </a:r>
            <a:r>
              <a:rPr lang="en-US" dirty="0"/>
              <a:t>, </a:t>
            </a:r>
            <a:r>
              <a:rPr lang="en-US" i="1" dirty="0" err="1"/>
              <a:t>h</a:t>
            </a:r>
            <a:r>
              <a:rPr lang="en-US" i="1" baseline="-25000" dirty="0" err="1"/>
              <a:t>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035" y="3068936"/>
            <a:ext cx="3568582" cy="4023360"/>
          </a:xfrm>
        </p:spPr>
        <p:txBody>
          <a:bodyPr/>
          <a:lstStyle/>
          <a:p>
            <a:r>
              <a:rPr lang="en-US" dirty="0"/>
              <a:t>Sensible heat is simulated by turning all reaction heats off </a:t>
            </a:r>
          </a:p>
          <a:p>
            <a:r>
              <a:rPr lang="en-US" dirty="0"/>
              <a:t>Used to determine specific heat capacity (</a:t>
            </a:r>
            <a:r>
              <a:rPr lang="en-US" i="1" dirty="0" err="1"/>
              <a:t>c</a:t>
            </a:r>
            <a:r>
              <a:rPr lang="en-US" i="1" baseline="-25000" dirty="0" err="1"/>
              <a:t>p</a:t>
            </a:r>
            <a:r>
              <a:rPr lang="en-US" dirty="0"/>
              <a:t>) for the temperatures at which each component exists</a:t>
            </a:r>
          </a:p>
          <a:p>
            <a:r>
              <a:rPr lang="en-US" dirty="0"/>
              <a:t>Linear (temperature dependent) or constant value fits.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8405" y="3068936"/>
            <a:ext cx="3741897" cy="4023360"/>
          </a:xfrm>
        </p:spPr>
        <p:txBody>
          <a:bodyPr/>
          <a:lstStyle/>
          <a:p>
            <a:r>
              <a:rPr lang="en-US" dirty="0"/>
              <a:t>Assign </a:t>
            </a:r>
            <a:r>
              <a:rPr lang="en-US" i="1" dirty="0" err="1"/>
              <a:t>h</a:t>
            </a:r>
            <a:r>
              <a:rPr lang="en-US" i="1" baseline="-25000" dirty="0" err="1"/>
              <a:t>r</a:t>
            </a:r>
            <a:r>
              <a:rPr lang="en-US" dirty="0"/>
              <a:t> to each reaction</a:t>
            </a:r>
          </a:p>
          <a:p>
            <a:r>
              <a:rPr lang="en-US" dirty="0"/>
              <a:t>Reaction locations are already established by TGA optimization</a:t>
            </a:r>
          </a:p>
          <a:p>
            <a:r>
              <a:rPr lang="en-US" dirty="0"/>
              <a:t>Initial guess by integral from baseline to experimental </a:t>
            </a:r>
          </a:p>
          <a:p>
            <a:pPr lvl="1"/>
            <a:r>
              <a:rPr lang="en-US" dirty="0"/>
              <a:t>Shown as red highlighted region</a:t>
            </a:r>
          </a:p>
          <a:p>
            <a:r>
              <a:rPr lang="en-US" dirty="0"/>
              <a:t>Manually iterative refinement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956963" y="1106692"/>
                <a:ext cx="3837011" cy="902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963" y="1106692"/>
                <a:ext cx="3837011" cy="9025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eft Brace 18"/>
          <p:cNvSpPr/>
          <p:nvPr/>
        </p:nvSpPr>
        <p:spPr>
          <a:xfrm rot="16200000">
            <a:off x="5366269" y="1191409"/>
            <a:ext cx="161377" cy="165309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91564" y="2131870"/>
            <a:ext cx="1126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  <a:cs typeface="Arial" panose="020B0604020202020204" pitchFamily="34" charset="0"/>
              </a:rPr>
              <a:t>Sensible Heat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19920" y="2106632"/>
            <a:ext cx="1227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  <a:cs typeface="Arial" panose="020B0604020202020204" pitchFamily="34" charset="0"/>
              </a:rPr>
              <a:t>Heats of Reactions</a:t>
            </a:r>
          </a:p>
        </p:txBody>
      </p:sp>
      <p:sp>
        <p:nvSpPr>
          <p:cNvPr id="23" name="Left Brace 22"/>
          <p:cNvSpPr/>
          <p:nvPr/>
        </p:nvSpPr>
        <p:spPr>
          <a:xfrm rot="16200000">
            <a:off x="6938082" y="1374941"/>
            <a:ext cx="191313" cy="131596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144922" y="2260519"/>
                <a:ext cx="2308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922" y="2260519"/>
                <a:ext cx="230832" cy="276999"/>
              </a:xfrm>
              <a:prstGeom prst="rect">
                <a:avLst/>
              </a:prstGeom>
              <a:blipFill>
                <a:blip r:embed="rId4"/>
                <a:stretch>
                  <a:fillRect l="-18421" r="-2105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Bent-Up Arrow 26"/>
          <p:cNvSpPr/>
          <p:nvPr/>
        </p:nvSpPr>
        <p:spPr>
          <a:xfrm flipV="1">
            <a:off x="7821729" y="2369572"/>
            <a:ext cx="2203620" cy="584775"/>
          </a:xfrm>
          <a:prstGeom prst="bentUpArrow">
            <a:avLst>
              <a:gd name="adj1" fmla="val 804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Bent-Up Arrow 27"/>
          <p:cNvSpPr/>
          <p:nvPr/>
        </p:nvSpPr>
        <p:spPr>
          <a:xfrm flipH="1" flipV="1">
            <a:off x="1828800" y="2357629"/>
            <a:ext cx="2660746" cy="584775"/>
          </a:xfrm>
          <a:prstGeom prst="bentUpArrow">
            <a:avLst>
              <a:gd name="adj1" fmla="val 804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236424" y="2002301"/>
            <a:ext cx="220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Direct Measurement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47422" y="2009247"/>
            <a:ext cx="220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Manual Iterations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6"/>
          <a:stretch/>
        </p:blipFill>
        <p:spPr bwMode="auto">
          <a:xfrm>
            <a:off x="3927759" y="2749870"/>
            <a:ext cx="4397442" cy="3278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39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DSC Analysis: </a:t>
            </a:r>
            <a:r>
              <a:rPr lang="en-US" i="1" dirty="0"/>
              <a:t>PMMA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589698" y="1277938"/>
            <a:ext cx="5427644" cy="3378200"/>
          </a:xfrm>
        </p:spPr>
        <p:txBody>
          <a:bodyPr/>
          <a:lstStyle/>
          <a:p>
            <a:r>
              <a:rPr lang="en-US" dirty="0"/>
              <a:t>Linear (temperature dependent) terms for two regions:</a:t>
            </a:r>
          </a:p>
          <a:p>
            <a:pPr lvl="1"/>
            <a:r>
              <a:rPr lang="en-US" dirty="0"/>
              <a:t>313 K to glass transition</a:t>
            </a:r>
          </a:p>
          <a:p>
            <a:pPr lvl="1"/>
            <a:r>
              <a:rPr lang="en-US" dirty="0"/>
              <a:t>Glass transition to onset of main reaction</a:t>
            </a:r>
          </a:p>
          <a:p>
            <a:r>
              <a:rPr lang="en-US" dirty="0"/>
              <a:t>Char specific heat was inconsequential </a:t>
            </a:r>
          </a:p>
          <a:p>
            <a:r>
              <a:rPr lang="en-US" dirty="0"/>
              <a:t>Solvent reaction (cast) assumed to not effect</a:t>
            </a:r>
          </a:p>
          <a:p>
            <a:r>
              <a:rPr lang="en-US" i="1" dirty="0" err="1"/>
              <a:t>c</a:t>
            </a:r>
            <a:r>
              <a:rPr lang="en-US" i="1" baseline="-25000" dirty="0" err="1"/>
              <a:t>p</a:t>
            </a:r>
            <a:r>
              <a:rPr lang="en-US" i="1" dirty="0"/>
              <a:t> </a:t>
            </a:r>
            <a:r>
              <a:rPr lang="en-US" dirty="0"/>
              <a:t>of MMA gas (monomer) between 400-500 K </a:t>
            </a:r>
            <a:r>
              <a:rPr lang="en-US" dirty="0" smtClean="0"/>
              <a:t>[17]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25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92" y="1137876"/>
            <a:ext cx="6606265" cy="5024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937" y="4260618"/>
            <a:ext cx="5850132" cy="21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5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DSC Analysis: </a:t>
            </a:r>
            <a:r>
              <a:rPr lang="en-US" i="1" dirty="0"/>
              <a:t>PIR Foam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665206" y="1252361"/>
            <a:ext cx="4937760" cy="3378200"/>
          </a:xfrm>
        </p:spPr>
        <p:txBody>
          <a:bodyPr/>
          <a:lstStyle/>
          <a:p>
            <a:r>
              <a:rPr lang="en-US" dirty="0"/>
              <a:t>Separate DSC tests performed on char to accurately characterize </a:t>
            </a:r>
            <a:r>
              <a:rPr lang="en-US" i="1" dirty="0" err="1"/>
              <a:t>c</a:t>
            </a:r>
            <a:r>
              <a:rPr lang="en-US" i="1" baseline="-25000" dirty="0" err="1"/>
              <a:t>p,char</a:t>
            </a:r>
            <a:r>
              <a:rPr lang="en-US" i="1" baseline="-25000" dirty="0"/>
              <a:t> </a:t>
            </a:r>
            <a:r>
              <a:rPr lang="en-US" dirty="0"/>
              <a:t>and</a:t>
            </a:r>
            <a:r>
              <a:rPr lang="en-US" i="1" baseline="-25000" dirty="0"/>
              <a:t> </a:t>
            </a:r>
            <a:r>
              <a:rPr lang="en-US" i="1" dirty="0" err="1"/>
              <a:t>c</a:t>
            </a:r>
            <a:r>
              <a:rPr lang="en-US" i="1" baseline="-25000" dirty="0" err="1"/>
              <a:t>p,GF</a:t>
            </a:r>
            <a:r>
              <a:rPr lang="en-US" i="1" baseline="-25000" dirty="0"/>
              <a:t> </a:t>
            </a:r>
          </a:p>
          <a:p>
            <a:pPr>
              <a:lnSpc>
                <a:spcPct val="100000"/>
              </a:lnSpc>
            </a:pPr>
            <a:r>
              <a:rPr lang="en-US" i="1" dirty="0" err="1"/>
              <a:t>c</a:t>
            </a:r>
            <a:r>
              <a:rPr lang="en-US" i="1" baseline="-25000" dirty="0" err="1"/>
              <a:t>p,gas</a:t>
            </a:r>
            <a:r>
              <a:rPr lang="en-US" i="1" baseline="-25000" dirty="0"/>
              <a:t> </a:t>
            </a:r>
            <a:r>
              <a:rPr lang="en-US" dirty="0"/>
              <a:t>corresponds to C1 - C8 hydrocarbons at 600 K </a:t>
            </a:r>
            <a:r>
              <a:rPr lang="en-US" dirty="0" smtClean="0"/>
              <a:t>[18]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26" y="1131239"/>
            <a:ext cx="6425380" cy="5031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096" y="3018984"/>
            <a:ext cx="5827904" cy="3457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8650" y="6418069"/>
            <a:ext cx="9290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2"/>
                </a:solidFill>
              </a:rPr>
              <a:t>PIR DSC analysis was performed by Dushyant Chaudhari and presented here for completion </a:t>
            </a:r>
          </a:p>
        </p:txBody>
      </p:sp>
    </p:spTree>
    <p:extLst>
      <p:ext uri="{BB962C8B-B14F-4D97-AF65-F5344CB8AC3E}">
        <p14:creationId xmlns:p14="http://schemas.microsoft.com/office/powerpoint/2010/main" val="366358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54" y="2046960"/>
            <a:ext cx="4551762" cy="3413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MCC Analysis: Heats of Combustion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5320" y="5688385"/>
            <a:ext cx="907829" cy="4023360"/>
          </a:xfrm>
        </p:spPr>
        <p:txBody>
          <a:bodyPr/>
          <a:lstStyle/>
          <a:p>
            <a:r>
              <a:rPr lang="en-US" i="1" dirty="0" err="1"/>
              <a:t>MLR</a:t>
            </a:r>
            <a:r>
              <a:rPr lang="en-US" i="1" baseline="-25000" dirty="0" err="1"/>
              <a:t>i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75116" y="1108777"/>
                <a:ext cx="2702728" cy="871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𝑀𝐿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116" y="1108777"/>
                <a:ext cx="2702728" cy="871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4915"/>
          <a:stretch/>
        </p:blipFill>
        <p:spPr>
          <a:xfrm>
            <a:off x="4718481" y="2208234"/>
            <a:ext cx="3389790" cy="3480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5511" y="2403293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461AB"/>
                </a:solidFill>
              </a:rPr>
              <a:t>Gas</a:t>
            </a:r>
            <a:r>
              <a:rPr lang="en-US" sz="1400" baseline="-25000" dirty="0">
                <a:solidFill>
                  <a:srgbClr val="7461AB"/>
                </a:solidFill>
              </a:rPr>
              <a:t>1</a:t>
            </a:r>
            <a:endParaRPr lang="en-US" sz="1400" dirty="0">
              <a:solidFill>
                <a:srgbClr val="7461A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5511" y="2600708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ED5F4"/>
                </a:solidFill>
              </a:rPr>
              <a:t>Gas</a:t>
            </a:r>
            <a:r>
              <a:rPr lang="en-US" sz="1400" baseline="-25000" dirty="0">
                <a:solidFill>
                  <a:srgbClr val="8ED5F4"/>
                </a:solidFill>
              </a:rPr>
              <a:t>2</a:t>
            </a:r>
            <a:endParaRPr lang="en-US" sz="1400" dirty="0">
              <a:solidFill>
                <a:srgbClr val="8ED5F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5511" y="2987892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2C965"/>
                </a:solidFill>
              </a:rPr>
              <a:t>Gas</a:t>
            </a:r>
            <a:r>
              <a:rPr lang="en-US" sz="1400" baseline="-25000" dirty="0">
                <a:solidFill>
                  <a:srgbClr val="F2C965"/>
                </a:solidFill>
              </a:rPr>
              <a:t>4</a:t>
            </a:r>
            <a:endParaRPr lang="en-US" sz="1400" dirty="0">
              <a:solidFill>
                <a:srgbClr val="F2C96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5511" y="2792169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BA4D5"/>
                </a:solidFill>
              </a:rPr>
              <a:t>Gas</a:t>
            </a:r>
            <a:r>
              <a:rPr lang="en-US" sz="1400" baseline="-25000" dirty="0">
                <a:solidFill>
                  <a:srgbClr val="5BA4D5"/>
                </a:solidFill>
              </a:rPr>
              <a:t>3</a:t>
            </a:r>
            <a:endParaRPr lang="en-US" sz="1400" dirty="0">
              <a:solidFill>
                <a:srgbClr val="5BA4D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5511" y="3192140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8B64A"/>
                </a:solidFill>
              </a:rPr>
              <a:t>Gas</a:t>
            </a:r>
            <a:r>
              <a:rPr lang="en-US" sz="1400" baseline="-25000" dirty="0">
                <a:solidFill>
                  <a:srgbClr val="88B64A"/>
                </a:solidFill>
              </a:rPr>
              <a:t>5</a:t>
            </a:r>
            <a:endParaRPr lang="en-US" sz="1400" dirty="0">
              <a:solidFill>
                <a:srgbClr val="88B64A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5511" y="3384314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67080"/>
                </a:solidFill>
              </a:rPr>
              <a:t>Gas</a:t>
            </a:r>
            <a:r>
              <a:rPr lang="en-US" sz="1400" baseline="-25000" dirty="0">
                <a:solidFill>
                  <a:srgbClr val="C67080"/>
                </a:solidFill>
              </a:rPr>
              <a:t>6</a:t>
            </a:r>
            <a:endParaRPr lang="en-US" sz="1400" dirty="0">
              <a:solidFill>
                <a:srgbClr val="C6708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5511" y="3588562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E27C4F"/>
                </a:solidFill>
              </a:rPr>
              <a:t>Gas</a:t>
            </a:r>
            <a:r>
              <a:rPr lang="en-US" sz="1400" baseline="-25000" dirty="0">
                <a:solidFill>
                  <a:srgbClr val="E27C4F"/>
                </a:solidFill>
              </a:rPr>
              <a:t>7</a:t>
            </a:r>
            <a:endParaRPr lang="en-US" sz="1400" dirty="0">
              <a:solidFill>
                <a:srgbClr val="E27C4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27100" y="3390900"/>
            <a:ext cx="374650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47777" y="4498392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-25000" dirty="0">
                <a:solidFill>
                  <a:srgbClr val="7461AB"/>
                </a:solidFill>
              </a:rPr>
              <a:t>1</a:t>
            </a:r>
            <a:endParaRPr lang="en-US" sz="1400" dirty="0">
              <a:solidFill>
                <a:srgbClr val="7461AB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68938" y="4233844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-25000" dirty="0">
                <a:solidFill>
                  <a:srgbClr val="8ED5F4"/>
                </a:solidFill>
              </a:rPr>
              <a:t>2</a:t>
            </a:r>
            <a:endParaRPr lang="en-US" sz="1400" dirty="0">
              <a:solidFill>
                <a:srgbClr val="8ED5F4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86027" y="3949604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-25000" dirty="0">
                <a:solidFill>
                  <a:srgbClr val="F2C965"/>
                </a:solidFill>
              </a:rPr>
              <a:t>4</a:t>
            </a:r>
            <a:endParaRPr lang="en-US" sz="1400" dirty="0">
              <a:solidFill>
                <a:srgbClr val="F2C96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40644" y="3241935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-25000" dirty="0">
                <a:solidFill>
                  <a:srgbClr val="5BA4D5"/>
                </a:solidFill>
              </a:rPr>
              <a:t>3</a:t>
            </a:r>
            <a:endParaRPr lang="en-US" sz="1400" dirty="0">
              <a:solidFill>
                <a:srgbClr val="5BA4D5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69767" y="3639601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-25000" dirty="0">
                <a:solidFill>
                  <a:srgbClr val="88B64A"/>
                </a:solidFill>
              </a:rPr>
              <a:t>5</a:t>
            </a:r>
            <a:endParaRPr lang="en-US" sz="1400" dirty="0">
              <a:solidFill>
                <a:srgbClr val="88B64A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54596" y="3721769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-25000" dirty="0">
                <a:solidFill>
                  <a:srgbClr val="C67080"/>
                </a:solidFill>
              </a:rPr>
              <a:t>6</a:t>
            </a:r>
            <a:endParaRPr lang="en-US" sz="1400" dirty="0">
              <a:solidFill>
                <a:srgbClr val="C6708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15511" y="4166535"/>
            <a:ext cx="60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-25000" dirty="0">
                <a:solidFill>
                  <a:srgbClr val="E27C4F"/>
                </a:solidFill>
              </a:rPr>
              <a:t>7</a:t>
            </a:r>
            <a:endParaRPr lang="en-US" sz="1400" dirty="0">
              <a:solidFill>
                <a:srgbClr val="E27C4F"/>
              </a:solidFill>
            </a:endParaRPr>
          </a:p>
        </p:txBody>
      </p:sp>
      <p:sp>
        <p:nvSpPr>
          <p:cNvPr id="38" name="Content Placeholder 3"/>
          <p:cNvSpPr>
            <a:spLocks noGrp="1"/>
          </p:cNvSpPr>
          <p:nvPr>
            <p:ph sz="half" idx="2"/>
          </p:nvPr>
        </p:nvSpPr>
        <p:spPr>
          <a:xfrm>
            <a:off x="5672565" y="5688385"/>
            <a:ext cx="907829" cy="4023360"/>
          </a:xfrm>
        </p:spPr>
        <p:txBody>
          <a:bodyPr/>
          <a:lstStyle/>
          <a:p>
            <a:r>
              <a:rPr lang="en-US" i="1" dirty="0"/>
              <a:t>∆</a:t>
            </a:r>
            <a:r>
              <a:rPr lang="en-US" i="1" dirty="0" err="1"/>
              <a:t>H</a:t>
            </a:r>
            <a:r>
              <a:rPr lang="en-US" i="1" baseline="-25000" dirty="0" err="1"/>
              <a:t>c,i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9468186" y="5688385"/>
                <a:ext cx="9693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8186" y="5688385"/>
                <a:ext cx="96930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ontent Placeholder 3"/>
          <p:cNvSpPr>
            <a:spLocks noGrp="1"/>
          </p:cNvSpPr>
          <p:nvPr>
            <p:ph sz="half" idx="2"/>
          </p:nvPr>
        </p:nvSpPr>
        <p:spPr>
          <a:xfrm>
            <a:off x="3810652" y="5588485"/>
            <a:ext cx="907829" cy="4023360"/>
          </a:xfrm>
        </p:spPr>
        <p:txBody>
          <a:bodyPr>
            <a:normAutofit/>
          </a:bodyPr>
          <a:lstStyle/>
          <a:p>
            <a:r>
              <a:rPr lang="en-US" sz="3200" b="1" dirty="0">
                <a:sym typeface="Symbol" panose="05050102010706020507" pitchFamily="18" charset="2"/>
              </a:rPr>
              <a:t></a:t>
            </a:r>
            <a:endParaRPr lang="en-US" sz="3200" b="1" dirty="0"/>
          </a:p>
        </p:txBody>
      </p:sp>
      <p:sp>
        <p:nvSpPr>
          <p:cNvPr id="42" name="Content Placeholder 3"/>
          <p:cNvSpPr>
            <a:spLocks noGrp="1"/>
          </p:cNvSpPr>
          <p:nvPr>
            <p:ph sz="half" idx="2"/>
          </p:nvPr>
        </p:nvSpPr>
        <p:spPr>
          <a:xfrm>
            <a:off x="7518262" y="5655405"/>
            <a:ext cx="907829" cy="4023360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/>
              <a:t>=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6358" y="2094002"/>
            <a:ext cx="4497824" cy="336036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318095" y="4875402"/>
            <a:ext cx="463867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300           500            700           900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4563756" y="3512266"/>
            <a:ext cx="300990" cy="562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7448733" y="3512266"/>
            <a:ext cx="300990" cy="562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MCC Analysis: </a:t>
            </a:r>
            <a:r>
              <a:rPr lang="en-US" i="1" dirty="0"/>
              <a:t>PIR Foam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1337469" y="2767965"/>
          <a:ext cx="4457700" cy="217932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="" xmlns:a16="http://schemas.microsoft.com/office/drawing/2014/main" val="2775976429"/>
                    </a:ext>
                  </a:extLst>
                </a:gridCol>
                <a:gridCol w="800100">
                  <a:extLst>
                    <a:ext uri="{9D8B030D-6E8A-4147-A177-3AD203B41FA5}">
                      <a16:colId xmlns="" xmlns:a16="http://schemas.microsoft.com/office/drawing/2014/main" val="3465702705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313756075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1220189615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904808117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Component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ΔH­­</a:t>
                      </a:r>
                      <a:r>
                        <a:rPr lang="en-US" sz="1000" baseline="-25000">
                          <a:effectLst/>
                        </a:rPr>
                        <a:t>c</a:t>
                      </a:r>
                      <a:r>
                        <a:rPr lang="en-US" sz="1000">
                          <a:effectLst/>
                        </a:rPr>
                        <a:t> (kJ g</a:t>
                      </a:r>
                      <a:r>
                        <a:rPr lang="en-US" sz="1000" baseline="30000">
                          <a:effectLst/>
                        </a:rPr>
                        <a:t>-1</a:t>
                      </a:r>
                      <a:r>
                        <a:rPr lang="en-US" sz="10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Component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ΔH­­</a:t>
                      </a:r>
                      <a:r>
                        <a:rPr lang="en-US" sz="1000" baseline="-25000">
                          <a:effectLst/>
                        </a:rPr>
                        <a:t>c</a:t>
                      </a:r>
                      <a:r>
                        <a:rPr lang="en-US" sz="1000">
                          <a:effectLst/>
                        </a:rPr>
                        <a:t> (kJ g</a:t>
                      </a:r>
                      <a:r>
                        <a:rPr lang="en-US" sz="1000" baseline="30000">
                          <a:effectLst/>
                        </a:rPr>
                        <a:t>-1</a:t>
                      </a:r>
                      <a:r>
                        <a:rPr lang="en-US" sz="10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470965164"/>
                  </a:ext>
                </a:extLst>
              </a:tr>
              <a:tr h="228600">
                <a:tc gridSpan="5"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Foam X                                                                   Foam 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6528733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9723064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5532807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618735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4749193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24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7344374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45930299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>
                          <a:effectLst/>
                        </a:rPr>
                        <a:t>GAS</a:t>
                      </a:r>
                      <a:r>
                        <a:rPr lang="en-US" sz="1000" baseline="-250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81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57875" algn="l"/>
                        </a:tabLst>
                      </a:pPr>
                      <a:r>
                        <a:rPr lang="en-US" sz="1000" dirty="0">
                          <a:effectLst/>
                        </a:rPr>
                        <a:t>33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476951287"/>
                  </a:ext>
                </a:extLst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0020" y="1304000"/>
            <a:ext cx="4937760" cy="4023360"/>
          </a:xfrm>
        </p:spPr>
        <p:txBody>
          <a:bodyPr/>
          <a:lstStyle/>
          <a:p>
            <a:r>
              <a:rPr lang="en-US" dirty="0"/>
              <a:t>Reasonable number of manual iterations converges on a good solution</a:t>
            </a:r>
          </a:p>
          <a:p>
            <a:r>
              <a:rPr lang="el-GR" i="1" dirty="0"/>
              <a:t>∆</a:t>
            </a:r>
            <a:r>
              <a:rPr lang="en-US" i="1" dirty="0" err="1"/>
              <a:t>H</a:t>
            </a:r>
            <a:r>
              <a:rPr lang="en-US" i="1" baseline="-25000" dirty="0" err="1"/>
              <a:t>c,i</a:t>
            </a:r>
            <a:r>
              <a:rPr lang="en-US" i="1" baseline="-25000" dirty="0"/>
              <a:t> </a:t>
            </a:r>
            <a:r>
              <a:rPr lang="en-US" dirty="0"/>
              <a:t> for all decomposition products, rather than global value as determined by Cone Cal.</a:t>
            </a:r>
          </a:p>
          <a:p>
            <a:r>
              <a:rPr lang="en-US" dirty="0"/>
              <a:t>Good agreement for total heat release (THR)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18" y="1046729"/>
            <a:ext cx="6308360" cy="4910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0" y="3591499"/>
            <a:ext cx="6141900" cy="28428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18650" y="6455578"/>
            <a:ext cx="9290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2"/>
                </a:solidFill>
              </a:rPr>
              <a:t>PIR MCC analysis was performed by Dushyant Chaudhari and presented here for completion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8181" y="5927869"/>
            <a:ext cx="354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Avg. 5 tests, normalized by m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090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MCC Analysis: </a:t>
            </a:r>
            <a:r>
              <a:rPr lang="en-US" i="1" dirty="0"/>
              <a:t>PMMA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With no overlapping reactions, and a single decomposition product, direct integration can be used</a:t>
            </a:r>
          </a:p>
          <a:p>
            <a:pPr lvl="1"/>
            <a:r>
              <a:rPr lang="en-US" dirty="0"/>
              <a:t>Allows for uncertainty measurements </a:t>
            </a:r>
          </a:p>
          <a:p>
            <a:pPr lvl="1"/>
            <a:r>
              <a:rPr lang="en-US" dirty="0"/>
              <a:t>Highly reproducible results</a:t>
            </a:r>
          </a:p>
          <a:p>
            <a:pPr lvl="1"/>
            <a:endParaRPr lang="en-US" dirty="0"/>
          </a:p>
          <a:p>
            <a:r>
              <a:rPr lang="en-US" dirty="0"/>
              <a:t>Solvent reaction (cast) is too small to resolve</a:t>
            </a:r>
          </a:p>
          <a:p>
            <a:pPr lvl="1"/>
            <a:r>
              <a:rPr lang="en-US" dirty="0"/>
              <a:t>Accounts for ~2% of total mass loss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29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51369"/>
          <a:stretch/>
        </p:blipFill>
        <p:spPr>
          <a:xfrm>
            <a:off x="573090" y="813824"/>
            <a:ext cx="3248897" cy="25350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48449"/>
          <a:stretch/>
        </p:blipFill>
        <p:spPr>
          <a:xfrm>
            <a:off x="573090" y="3187154"/>
            <a:ext cx="3444028" cy="25350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996" y="4856041"/>
            <a:ext cx="7727243" cy="1561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4182" y="5869094"/>
            <a:ext cx="354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Avg. 3 tests, normalized by m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50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7666667">
            <a:off x="2973886" y="2075029"/>
            <a:ext cx="1334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Absorption</a:t>
            </a:r>
          </a:p>
          <a:p>
            <a:r>
              <a:rPr lang="en-US" dirty="0"/>
              <a:t>  Coefficient</a:t>
            </a:r>
          </a:p>
        </p:txBody>
      </p:sp>
      <p:sp>
        <p:nvSpPr>
          <p:cNvPr id="13" name="Rectangle 12"/>
          <p:cNvSpPr/>
          <p:nvPr/>
        </p:nvSpPr>
        <p:spPr>
          <a:xfrm rot="17666667">
            <a:off x="4512277" y="1914814"/>
            <a:ext cx="1672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Mass Transport </a:t>
            </a:r>
          </a:p>
          <a:p>
            <a:r>
              <a:rPr lang="en-US" dirty="0"/>
              <a:t>  Coefficient</a:t>
            </a:r>
          </a:p>
        </p:txBody>
      </p:sp>
      <p:sp>
        <p:nvSpPr>
          <p:cNvPr id="15" name="Rectangle 14"/>
          <p:cNvSpPr/>
          <p:nvPr/>
        </p:nvSpPr>
        <p:spPr>
          <a:xfrm rot="17666667">
            <a:off x="5338945" y="1983070"/>
            <a:ext cx="1492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Specific Heat </a:t>
            </a:r>
          </a:p>
          <a:p>
            <a:r>
              <a:rPr lang="en-US" dirty="0"/>
              <a:t>  Capacity</a:t>
            </a:r>
          </a:p>
        </p:txBody>
      </p:sp>
      <p:sp>
        <p:nvSpPr>
          <p:cNvPr id="16" name="Rectangle 15"/>
          <p:cNvSpPr/>
          <p:nvPr/>
        </p:nvSpPr>
        <p:spPr>
          <a:xfrm rot="17666667">
            <a:off x="6214118" y="2025956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Heat of </a:t>
            </a:r>
          </a:p>
          <a:p>
            <a:r>
              <a:rPr lang="en-US" dirty="0"/>
              <a:t>  Combustion</a:t>
            </a:r>
          </a:p>
        </p:txBody>
      </p:sp>
      <p:sp>
        <p:nvSpPr>
          <p:cNvPr id="17" name="Rectangle 16"/>
          <p:cNvSpPr/>
          <p:nvPr/>
        </p:nvSpPr>
        <p:spPr>
          <a:xfrm rot="17666667">
            <a:off x="1434009" y="2345106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Density</a:t>
            </a:r>
          </a:p>
        </p:txBody>
      </p:sp>
      <p:sp>
        <p:nvSpPr>
          <p:cNvPr id="18" name="Rectangle 17"/>
          <p:cNvSpPr/>
          <p:nvPr/>
        </p:nvSpPr>
        <p:spPr>
          <a:xfrm rot="17666667">
            <a:off x="2163944" y="2206292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Emissivity</a:t>
            </a:r>
          </a:p>
        </p:txBody>
      </p:sp>
      <p:sp>
        <p:nvSpPr>
          <p:cNvPr id="19" name="Rectangle 18"/>
          <p:cNvSpPr/>
          <p:nvPr/>
        </p:nvSpPr>
        <p:spPr>
          <a:xfrm rot="17666667">
            <a:off x="3696039" y="1983068"/>
            <a:ext cx="1563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Thermal</a:t>
            </a:r>
          </a:p>
          <a:p>
            <a:r>
              <a:rPr lang="en-US" dirty="0"/>
              <a:t>   Conductivity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Parameterization of Material Properties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61459"/>
              </p:ext>
            </p:extLst>
          </p:nvPr>
        </p:nvGraphicFramePr>
        <p:xfrm>
          <a:off x="417433" y="2943190"/>
          <a:ext cx="6711782" cy="5467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1062">
                  <a:extLst>
                    <a:ext uri="{9D8B030D-6E8A-4147-A177-3AD203B41FA5}">
                      <a16:colId xmlns="" xmlns:a16="http://schemas.microsoft.com/office/drawing/2014/main" val="711815803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852628742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109593719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517374252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2402771789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364835973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4002881040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40829871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Component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ρ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ε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κ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k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λ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>
                          <a:effectLst/>
                        </a:rPr>
                        <a:t>c</a:t>
                      </a:r>
                      <a:r>
                        <a:rPr lang="en-US" sz="1800" i="1" baseline="-25000" dirty="0" err="1">
                          <a:effectLst/>
                        </a:rPr>
                        <a:t>p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∆H</a:t>
                      </a:r>
                      <a:r>
                        <a:rPr lang="en-US" sz="1800" i="1" baseline="-25000" dirty="0">
                          <a:effectLst/>
                        </a:rPr>
                        <a:t>C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extLst>
                  <a:ext uri="{0D108BD9-81ED-4DB2-BD59-A6C34878D82A}">
                    <a16:rowId xmlns="" xmlns:a16="http://schemas.microsoft.com/office/drawing/2014/main" val="2119819049"/>
                  </a:ext>
                </a:extLst>
              </a:tr>
              <a:tr h="172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kg m</a:t>
                      </a:r>
                      <a:r>
                        <a:rPr lang="en-US" sz="1300" baseline="30000" dirty="0">
                          <a:effectLst/>
                        </a:rPr>
                        <a:t>-3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-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kg m</a:t>
                      </a:r>
                      <a:r>
                        <a:rPr lang="en-US" sz="1300" baseline="30000" dirty="0">
                          <a:effectLst/>
                        </a:rPr>
                        <a:t>-2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W m</a:t>
                      </a:r>
                      <a:r>
                        <a:rPr lang="en-US" sz="1300" baseline="30000" dirty="0">
                          <a:effectLst/>
                        </a:rPr>
                        <a:t>-1 </a:t>
                      </a:r>
                      <a:r>
                        <a:rPr lang="en-US" sz="1300" dirty="0">
                          <a:effectLst/>
                        </a:rPr>
                        <a:t>K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m</a:t>
                      </a:r>
                      <a:r>
                        <a:rPr lang="en-US" sz="1300" baseline="30000" dirty="0">
                          <a:effectLst/>
                        </a:rPr>
                        <a:t>2</a:t>
                      </a:r>
                      <a:r>
                        <a:rPr lang="en-US" sz="1300" dirty="0">
                          <a:effectLst/>
                        </a:rPr>
                        <a:t> s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J kg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r>
                        <a:rPr lang="en-US" sz="1300" dirty="0">
                          <a:effectLst/>
                        </a:rPr>
                        <a:t> K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kJ g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extLst>
                  <a:ext uri="{0D108BD9-81ED-4DB2-BD59-A6C34878D82A}">
                    <a16:rowId xmlns="" xmlns:a16="http://schemas.microsoft.com/office/drawing/2014/main" val="41988456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Virgin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796884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2606983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273956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732185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229889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71308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CHAR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33677855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GF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9906918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7037664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603347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903209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755387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510901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6535446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7497249"/>
                  </p:ext>
                </p:extLst>
              </p:nvPr>
            </p:nvGraphicFramePr>
            <p:xfrm>
              <a:off x="7362825" y="2638799"/>
              <a:ext cx="3792855" cy="28460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66775">
                      <a:extLst>
                        <a:ext uri="{9D8B030D-6E8A-4147-A177-3AD203B41FA5}">
                          <a16:colId xmlns="" xmlns:a16="http://schemas.microsoft.com/office/drawing/2014/main" val="128255366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3066315179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357451972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479103931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1975984208"/>
                        </a:ext>
                      </a:extLst>
                    </a:gridCol>
                  </a:tblGrid>
                  <a:tr h="19780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A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E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 err="1">
                              <a:effectLst/>
                            </a:rPr>
                            <a:t>h</a:t>
                          </a:r>
                          <a:r>
                            <a:rPr lang="en-US" sz="1800" i="1" baseline="-25000" dirty="0" err="1">
                              <a:effectLst/>
                            </a:rPr>
                            <a:t>r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741639244"/>
                      </a:ext>
                    </a:extLst>
                  </a:tr>
                  <a:tr h="16768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effectLst/>
                            </a:rPr>
                            <a:t>Reaction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s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J·mol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(solid)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J·kg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52387764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25679047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105453909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337650406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46682791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267238235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30303961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7497249"/>
                  </p:ext>
                </p:extLst>
              </p:nvPr>
            </p:nvGraphicFramePr>
            <p:xfrm>
              <a:off x="7362825" y="2638799"/>
              <a:ext cx="3792855" cy="28460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66775">
                      <a:extLst>
                        <a:ext uri="{9D8B030D-6E8A-4147-A177-3AD203B41FA5}">
                          <a16:colId xmlns:a16="http://schemas.microsoft.com/office/drawing/2014/main" val="128255366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3066315179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357451972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479103931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1975984208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A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E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320000" t="-1111" r="-104167" b="-43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 err="1" smtClean="0">
                              <a:effectLst/>
                            </a:rPr>
                            <a:t>h</a:t>
                          </a:r>
                          <a:r>
                            <a:rPr lang="en-US" sz="1800" i="1" baseline="-25000" dirty="0" err="1" smtClean="0">
                              <a:effectLst/>
                            </a:rPr>
                            <a:t>r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163924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effectLst/>
                            </a:rPr>
                            <a:t>Reaction</a:t>
                          </a:r>
                          <a:endParaRPr lang="en-US" sz="2000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s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J·mol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(solid)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J·kg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23877642"/>
                      </a:ext>
                    </a:extLst>
                  </a:tr>
                  <a:tr h="3295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56790475"/>
                      </a:ext>
                    </a:extLst>
                  </a:tr>
                  <a:tr h="3295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54539090"/>
                      </a:ext>
                    </a:extLst>
                  </a:tr>
                  <a:tr h="3295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376504062"/>
                      </a:ext>
                    </a:extLst>
                  </a:tr>
                  <a:tr h="3295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466827918"/>
                      </a:ext>
                    </a:extLst>
                  </a:tr>
                  <a:tr h="3295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672382354"/>
                      </a:ext>
                    </a:extLst>
                  </a:tr>
                  <a:tr h="3295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0303961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079038" y="47453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 rot="17666667">
            <a:off x="8009033" y="1622190"/>
            <a:ext cx="164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Pre-exponential</a:t>
            </a:r>
          </a:p>
          <a:p>
            <a:r>
              <a:rPr lang="en-US" dirty="0"/>
              <a:t>  Factor </a:t>
            </a:r>
          </a:p>
        </p:txBody>
      </p:sp>
      <p:sp>
        <p:nvSpPr>
          <p:cNvPr id="21" name="Rectangle 20"/>
          <p:cNvSpPr/>
          <p:nvPr/>
        </p:nvSpPr>
        <p:spPr>
          <a:xfrm rot="17666667">
            <a:off x="8840621" y="1822995"/>
            <a:ext cx="1217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Activation </a:t>
            </a:r>
          </a:p>
          <a:p>
            <a:r>
              <a:rPr lang="en-US" dirty="0"/>
              <a:t>  Energy</a:t>
            </a:r>
          </a:p>
        </p:txBody>
      </p:sp>
      <p:sp>
        <p:nvSpPr>
          <p:cNvPr id="22" name="Rectangle 21"/>
          <p:cNvSpPr/>
          <p:nvPr/>
        </p:nvSpPr>
        <p:spPr>
          <a:xfrm rot="17666667">
            <a:off x="9650657" y="1891415"/>
            <a:ext cx="10502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Residual </a:t>
            </a:r>
          </a:p>
          <a:p>
            <a:r>
              <a:rPr lang="en-US" dirty="0"/>
              <a:t>  Yield</a:t>
            </a:r>
          </a:p>
        </p:txBody>
      </p:sp>
      <p:sp>
        <p:nvSpPr>
          <p:cNvPr id="23" name="Rectangle 22"/>
          <p:cNvSpPr/>
          <p:nvPr/>
        </p:nvSpPr>
        <p:spPr>
          <a:xfrm rot="17666667">
            <a:off x="10339709" y="1864340"/>
            <a:ext cx="1120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Heat of </a:t>
            </a:r>
          </a:p>
          <a:p>
            <a:r>
              <a:rPr lang="en-US" dirty="0"/>
              <a:t>  Reaction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7433" y="4048725"/>
            <a:ext cx="6711782" cy="300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04801" y="6400800"/>
            <a:ext cx="7067550" cy="457200"/>
          </a:xfrm>
          <a:prstGeom prst="rect">
            <a:avLst/>
          </a:prstGeom>
          <a:solidFill>
            <a:srgbClr val="9B2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2202" y="6334124"/>
            <a:ext cx="7069647" cy="66675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42892" y="5758168"/>
            <a:ext cx="37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Over 100 unknown parameters!</a:t>
            </a:r>
          </a:p>
        </p:txBody>
      </p:sp>
    </p:spTree>
    <p:extLst>
      <p:ext uri="{BB962C8B-B14F-4D97-AF65-F5344CB8AC3E}">
        <p14:creationId xmlns:p14="http://schemas.microsoft.com/office/powerpoint/2010/main" val="1295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4.79167E-6 -0.239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0.00052 0.376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88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23" grpId="0"/>
      <p:bldP spid="24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735" y="3777170"/>
            <a:ext cx="1761102" cy="2486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Milligram-Scale – Summary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r="5959" b="6842"/>
          <a:stretch/>
        </p:blipFill>
        <p:spPr bwMode="auto">
          <a:xfrm>
            <a:off x="656202" y="1714934"/>
            <a:ext cx="2795250" cy="20622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rot="2103543" flipV="1">
            <a:off x="3792024" y="1748618"/>
            <a:ext cx="927100" cy="749300"/>
          </a:xfrm>
          <a:prstGeom prst="straightConnector1">
            <a:avLst/>
          </a:prstGeom>
          <a:ln w="38100">
            <a:solidFill>
              <a:srgbClr val="9B2D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20118354">
            <a:off x="3787948" y="2854412"/>
            <a:ext cx="927100" cy="749300"/>
          </a:xfrm>
          <a:prstGeom prst="straightConnector1">
            <a:avLst/>
          </a:prstGeom>
          <a:ln w="38100">
            <a:solidFill>
              <a:srgbClr val="9B2D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437" y="1494680"/>
            <a:ext cx="2025136" cy="16177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437" y="3104786"/>
            <a:ext cx="2076577" cy="16305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4373" y="995015"/>
            <a:ext cx="316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Simultaneous Thermal Analysis </a:t>
            </a:r>
          </a:p>
          <a:p>
            <a:pPr algn="ctr"/>
            <a:r>
              <a:rPr lang="en-US" dirty="0"/>
              <a:t>(TGA and DSC)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9176" y="1098035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Inverse Analysis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48702" y="1133515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Parameterized Quantities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953377" y="2181286"/>
            <a:ext cx="965327" cy="0"/>
          </a:xfrm>
          <a:prstGeom prst="straightConnector1">
            <a:avLst/>
          </a:prstGeom>
          <a:ln w="38100">
            <a:solidFill>
              <a:srgbClr val="9B2D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953377" y="3781605"/>
            <a:ext cx="965327" cy="0"/>
          </a:xfrm>
          <a:prstGeom prst="straightConnector1">
            <a:avLst/>
          </a:prstGeom>
          <a:ln w="38100">
            <a:solidFill>
              <a:srgbClr val="9B2D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48702" y="1858120"/>
            <a:ext cx="316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A, E, and </a:t>
            </a:r>
            <a:r>
              <a:rPr lang="el-GR" sz="2800" b="1" i="1" dirty="0"/>
              <a:t>θ</a:t>
            </a:r>
            <a:endParaRPr lang="en-US" sz="2800" b="1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8648702" y="3463629"/>
            <a:ext cx="316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/>
              <a:t>c</a:t>
            </a:r>
            <a:r>
              <a:rPr lang="en-US" sz="2800" b="1" i="1" baseline="-25000" dirty="0" err="1"/>
              <a:t>p</a:t>
            </a:r>
            <a:r>
              <a:rPr lang="en-US" sz="2800" b="1" i="1" dirty="0"/>
              <a:t> and </a:t>
            </a:r>
            <a:r>
              <a:rPr lang="en-US" sz="2800" b="1" i="1" dirty="0" err="1"/>
              <a:t>h</a:t>
            </a:r>
            <a:r>
              <a:rPr lang="en-US" sz="2800" b="1" i="1" baseline="-25000" dirty="0" err="1"/>
              <a:t>r</a:t>
            </a:r>
            <a:endParaRPr lang="en-US" sz="2800" b="1" i="1" dirty="0"/>
          </a:p>
        </p:txBody>
      </p:sp>
      <p:sp>
        <p:nvSpPr>
          <p:cNvPr id="28" name="Rectangle 27"/>
          <p:cNvSpPr/>
          <p:nvPr/>
        </p:nvSpPr>
        <p:spPr>
          <a:xfrm rot="21342674">
            <a:off x="3855042" y="1771790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TGA</a:t>
            </a:r>
          </a:p>
        </p:txBody>
      </p:sp>
      <p:sp>
        <p:nvSpPr>
          <p:cNvPr id="29" name="Rectangle 28"/>
          <p:cNvSpPr/>
          <p:nvPr/>
        </p:nvSpPr>
        <p:spPr>
          <a:xfrm rot="859639">
            <a:off x="3957830" y="2871268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DSC</a:t>
            </a:r>
          </a:p>
        </p:txBody>
      </p:sp>
      <p:sp>
        <p:nvSpPr>
          <p:cNvPr id="30" name="Rectangle 29"/>
          <p:cNvSpPr/>
          <p:nvPr/>
        </p:nvSpPr>
        <p:spPr>
          <a:xfrm rot="21342674">
            <a:off x="3567661" y="2113409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32" name="Rectangle 31"/>
          <p:cNvSpPr/>
          <p:nvPr/>
        </p:nvSpPr>
        <p:spPr>
          <a:xfrm rot="859639">
            <a:off x="3745140" y="3209859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Manual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7953377" y="5589628"/>
            <a:ext cx="965327" cy="0"/>
          </a:xfrm>
          <a:prstGeom prst="straightConnector1">
            <a:avLst/>
          </a:prstGeom>
          <a:ln w="38100">
            <a:solidFill>
              <a:srgbClr val="9B2D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48702" y="5325558"/>
            <a:ext cx="316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i="1" dirty="0"/>
              <a:t>∆</a:t>
            </a:r>
            <a:r>
              <a:rPr lang="en-US" sz="2800" b="1" i="1" dirty="0" err="1"/>
              <a:t>H</a:t>
            </a:r>
            <a:r>
              <a:rPr lang="en-US" sz="2800" b="1" i="1" baseline="-25000" dirty="0" err="1"/>
              <a:t>c</a:t>
            </a:r>
            <a:endParaRPr lang="en-US" sz="2800" b="1" i="1" dirty="0"/>
          </a:p>
        </p:txBody>
      </p:sp>
      <p:sp>
        <p:nvSpPr>
          <p:cNvPr id="42" name="Rectangle 41"/>
          <p:cNvSpPr/>
          <p:nvPr/>
        </p:nvSpPr>
        <p:spPr>
          <a:xfrm>
            <a:off x="3723555" y="558716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Manual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706975" y="5589628"/>
            <a:ext cx="965327" cy="0"/>
          </a:xfrm>
          <a:prstGeom prst="straightConnector1">
            <a:avLst/>
          </a:prstGeom>
          <a:ln w="38100">
            <a:solidFill>
              <a:srgbClr val="9B2D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808719" y="522538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MCC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0" y="4413614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MCC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1882" y="4705684"/>
            <a:ext cx="2132223" cy="15917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22120"/>
              </p:ext>
            </p:extLst>
          </p:nvPr>
        </p:nvGraphicFramePr>
        <p:xfrm>
          <a:off x="493633" y="1244102"/>
          <a:ext cx="6711782" cy="5467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1062">
                  <a:extLst>
                    <a:ext uri="{9D8B030D-6E8A-4147-A177-3AD203B41FA5}">
                      <a16:colId xmlns="" xmlns:a16="http://schemas.microsoft.com/office/drawing/2014/main" val="711815803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852628742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109593719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517374252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2402771789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364835973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4002881040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40829871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Component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ρ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ε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κ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k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λ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>
                          <a:effectLst/>
                        </a:rPr>
                        <a:t>c</a:t>
                      </a:r>
                      <a:r>
                        <a:rPr lang="en-US" sz="1800" i="1" baseline="-25000" dirty="0" err="1">
                          <a:effectLst/>
                        </a:rPr>
                        <a:t>p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∆H</a:t>
                      </a:r>
                      <a:r>
                        <a:rPr lang="en-US" sz="1800" i="1" baseline="-25000" dirty="0">
                          <a:effectLst/>
                        </a:rPr>
                        <a:t>C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extLst>
                  <a:ext uri="{0D108BD9-81ED-4DB2-BD59-A6C34878D82A}">
                    <a16:rowId xmlns="" xmlns:a16="http://schemas.microsoft.com/office/drawing/2014/main" val="2119819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kg m</a:t>
                      </a:r>
                      <a:r>
                        <a:rPr lang="en-US" sz="1300" baseline="30000" dirty="0">
                          <a:effectLst/>
                        </a:rPr>
                        <a:t>-3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-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kg m</a:t>
                      </a:r>
                      <a:r>
                        <a:rPr lang="en-US" sz="1300" baseline="30000" dirty="0">
                          <a:effectLst/>
                        </a:rPr>
                        <a:t>-2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W m</a:t>
                      </a:r>
                      <a:r>
                        <a:rPr lang="en-US" sz="1300" baseline="30000" dirty="0">
                          <a:effectLst/>
                        </a:rPr>
                        <a:t>-1 </a:t>
                      </a:r>
                      <a:r>
                        <a:rPr lang="en-US" sz="1300" dirty="0">
                          <a:effectLst/>
                        </a:rPr>
                        <a:t>K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m</a:t>
                      </a:r>
                      <a:r>
                        <a:rPr lang="en-US" sz="1300" baseline="30000" dirty="0">
                          <a:effectLst/>
                        </a:rPr>
                        <a:t>2</a:t>
                      </a:r>
                      <a:r>
                        <a:rPr lang="en-US" sz="1300" dirty="0">
                          <a:effectLst/>
                        </a:rPr>
                        <a:t> s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J kg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r>
                        <a:rPr lang="en-US" sz="1300" dirty="0">
                          <a:effectLst/>
                        </a:rPr>
                        <a:t> K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kJ g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extLst>
                  <a:ext uri="{0D108BD9-81ED-4DB2-BD59-A6C34878D82A}">
                    <a16:rowId xmlns="" xmlns:a16="http://schemas.microsoft.com/office/drawing/2014/main" val="41988456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Foam 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796884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2606983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273956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732185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229889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71308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CHAR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33677855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GF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9906918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7037664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603347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903209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755387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510901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653544639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44107"/>
              </p:ext>
            </p:extLst>
          </p:nvPr>
        </p:nvGraphicFramePr>
        <p:xfrm>
          <a:off x="493633" y="1244102"/>
          <a:ext cx="6711782" cy="5467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1062">
                  <a:extLst>
                    <a:ext uri="{9D8B030D-6E8A-4147-A177-3AD203B41FA5}">
                      <a16:colId xmlns="" xmlns:a16="http://schemas.microsoft.com/office/drawing/2014/main" val="711815803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852628742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109593719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517374252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2402771789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364835973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4002881040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4082987195"/>
                    </a:ext>
                  </a:extLst>
                </a:gridCol>
              </a:tblGrid>
              <a:tr h="5416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Component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ρ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ε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κ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k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λ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>
                          <a:effectLst/>
                        </a:rPr>
                        <a:t>c</a:t>
                      </a:r>
                      <a:r>
                        <a:rPr lang="en-US" sz="1800" i="1" baseline="-25000" dirty="0" err="1">
                          <a:effectLst/>
                        </a:rPr>
                        <a:t>p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∆H</a:t>
                      </a:r>
                      <a:r>
                        <a:rPr lang="en-US" sz="1800" i="1" baseline="-25000" dirty="0">
                          <a:effectLst/>
                        </a:rPr>
                        <a:t>C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extLst>
                  <a:ext uri="{0D108BD9-81ED-4DB2-BD59-A6C34878D82A}">
                    <a16:rowId xmlns="" xmlns:a16="http://schemas.microsoft.com/office/drawing/2014/main" val="2119819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kg m</a:t>
                      </a:r>
                      <a:r>
                        <a:rPr lang="en-US" sz="1300" baseline="30000" dirty="0">
                          <a:effectLst/>
                        </a:rPr>
                        <a:t>-3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-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kg m</a:t>
                      </a:r>
                      <a:r>
                        <a:rPr lang="en-US" sz="1300" baseline="30000" dirty="0">
                          <a:effectLst/>
                        </a:rPr>
                        <a:t>-2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W m</a:t>
                      </a:r>
                      <a:r>
                        <a:rPr lang="en-US" sz="1300" baseline="30000" dirty="0">
                          <a:effectLst/>
                        </a:rPr>
                        <a:t>-1 </a:t>
                      </a:r>
                      <a:r>
                        <a:rPr lang="en-US" sz="1300" dirty="0">
                          <a:effectLst/>
                        </a:rPr>
                        <a:t>K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m</a:t>
                      </a:r>
                      <a:r>
                        <a:rPr lang="en-US" sz="1300" baseline="30000" dirty="0">
                          <a:effectLst/>
                        </a:rPr>
                        <a:t>2</a:t>
                      </a:r>
                      <a:r>
                        <a:rPr lang="en-US" sz="1300" dirty="0">
                          <a:effectLst/>
                        </a:rPr>
                        <a:t> s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J kg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r>
                        <a:rPr lang="en-US" sz="1300" dirty="0">
                          <a:effectLst/>
                        </a:rPr>
                        <a:t> K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kJ g</a:t>
                      </a:r>
                      <a:r>
                        <a:rPr lang="en-US" sz="1300" baseline="30000" dirty="0">
                          <a:effectLst/>
                        </a:rPr>
                        <a:t>-1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/>
                </a:tc>
                <a:extLst>
                  <a:ext uri="{0D108BD9-81ED-4DB2-BD59-A6C34878D82A}">
                    <a16:rowId xmlns="" xmlns:a16="http://schemas.microsoft.com/office/drawing/2014/main" val="41988456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Foam</a:t>
                      </a:r>
                      <a:r>
                        <a:rPr lang="en-US" sz="1200" baseline="0" dirty="0" smtClean="0">
                          <a:effectLst/>
                        </a:rPr>
                        <a:t> X</a:t>
                      </a:r>
                      <a:endParaRPr lang="en-US" sz="1200" dirty="0">
                        <a:effectLst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96884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06983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73956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2185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29889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71308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CHAR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677855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GF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6918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037664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603347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03209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55387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10901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191" marR="66191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√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35446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5238846"/>
                  </p:ext>
                </p:extLst>
              </p:nvPr>
            </p:nvGraphicFramePr>
            <p:xfrm>
              <a:off x="7502525" y="2376942"/>
              <a:ext cx="3792855" cy="28460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66775">
                      <a:extLst>
                        <a:ext uri="{9D8B030D-6E8A-4147-A177-3AD203B41FA5}">
                          <a16:colId xmlns="" xmlns:a16="http://schemas.microsoft.com/office/drawing/2014/main" val="128255366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3066315179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357451972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479103931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1975984208"/>
                        </a:ext>
                      </a:extLst>
                    </a:gridCol>
                  </a:tblGrid>
                  <a:tr h="19780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A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E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 err="1">
                              <a:effectLst/>
                            </a:rPr>
                            <a:t>h</a:t>
                          </a:r>
                          <a:r>
                            <a:rPr lang="en-US" sz="1800" i="1" baseline="-25000" dirty="0" err="1">
                              <a:effectLst/>
                            </a:rPr>
                            <a:t>r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741639244"/>
                      </a:ext>
                    </a:extLst>
                  </a:tr>
                  <a:tr h="16768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effectLst/>
                            </a:rPr>
                            <a:t>Reaction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s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J·mol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(solid)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J·kg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52387764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25679047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105453909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337650406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46682791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267238235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30303961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5238846"/>
                  </p:ext>
                </p:extLst>
              </p:nvPr>
            </p:nvGraphicFramePr>
            <p:xfrm>
              <a:off x="7502525" y="2376942"/>
              <a:ext cx="3792855" cy="255918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66775">
                      <a:extLst>
                        <a:ext uri="{9D8B030D-6E8A-4147-A177-3AD203B41FA5}">
                          <a16:colId xmlns:a16="http://schemas.microsoft.com/office/drawing/2014/main" val="128255366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3066315179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357451972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479103931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1975984208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A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E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320000" t="-1111" r="-104167" b="-38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 err="1" smtClean="0">
                              <a:effectLst/>
                            </a:rPr>
                            <a:t>h</a:t>
                          </a:r>
                          <a:r>
                            <a:rPr lang="en-US" sz="1800" i="1" baseline="-25000" dirty="0" err="1" smtClean="0">
                              <a:effectLst/>
                            </a:rPr>
                            <a:t>r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163924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effectLst/>
                            </a:rPr>
                            <a:t>Reaction</a:t>
                          </a:r>
                          <a:endParaRPr lang="en-US" sz="2000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s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J·mol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(solid)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J·kg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23877642"/>
                      </a:ext>
                    </a:extLst>
                  </a:tr>
                  <a:tr h="28175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56790475"/>
                      </a:ext>
                    </a:extLst>
                  </a:tr>
                  <a:tr h="28175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54539090"/>
                      </a:ext>
                    </a:extLst>
                  </a:tr>
                  <a:tr h="28175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376504062"/>
                      </a:ext>
                    </a:extLst>
                  </a:tr>
                  <a:tr h="28175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466827918"/>
                      </a:ext>
                    </a:extLst>
                  </a:tr>
                  <a:tr h="28175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672382354"/>
                      </a:ext>
                    </a:extLst>
                  </a:tr>
                  <a:tr h="28175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50000"/>
                            </a:lnSpc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?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03039615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5721228"/>
                  </p:ext>
                </p:extLst>
              </p:nvPr>
            </p:nvGraphicFramePr>
            <p:xfrm>
              <a:off x="7502525" y="2376942"/>
              <a:ext cx="3792855" cy="27889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66775">
                      <a:extLst>
                        <a:ext uri="{9D8B030D-6E8A-4147-A177-3AD203B41FA5}">
                          <a16:colId xmlns="" xmlns:a16="http://schemas.microsoft.com/office/drawing/2014/main" val="128255366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3066315179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357451972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479103931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1975984208"/>
                        </a:ext>
                      </a:extLst>
                    </a:gridCol>
                  </a:tblGrid>
                  <a:tr h="19780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A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E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 err="1">
                              <a:effectLst/>
                            </a:rPr>
                            <a:t>h</a:t>
                          </a:r>
                          <a:r>
                            <a:rPr lang="en-US" sz="1800" i="1" baseline="-25000" dirty="0" err="1">
                              <a:effectLst/>
                            </a:rPr>
                            <a:t>r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741639244"/>
                      </a:ext>
                    </a:extLst>
                  </a:tr>
                  <a:tr h="30175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effectLst/>
                            </a:rPr>
                            <a:t>Reaction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s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J·mol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(solid)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J·kg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="" xmlns:a16="http://schemas.microsoft.com/office/drawing/2014/main" val="152387764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5679047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5453909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37650406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46682791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67238235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0303961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5721228"/>
                  </p:ext>
                </p:extLst>
              </p:nvPr>
            </p:nvGraphicFramePr>
            <p:xfrm>
              <a:off x="7502525" y="2376942"/>
              <a:ext cx="3792855" cy="257175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66775">
                      <a:extLst>
                        <a:ext uri="{9D8B030D-6E8A-4147-A177-3AD203B41FA5}">
                          <a16:colId xmlns:a16="http://schemas.microsoft.com/office/drawing/2014/main" val="128255366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3066315179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357451972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479103931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1975984208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A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E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320000" t="-1111" r="-104167" b="-39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 err="1" smtClean="0">
                              <a:effectLst/>
                            </a:rPr>
                            <a:t>h</a:t>
                          </a:r>
                          <a:r>
                            <a:rPr lang="en-US" sz="1800" i="1" baseline="-25000" dirty="0" err="1" smtClean="0">
                              <a:effectLst/>
                            </a:rPr>
                            <a:t>r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163924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effectLst/>
                            </a:rPr>
                            <a:t>Reaction</a:t>
                          </a:r>
                          <a:endParaRPr lang="en-US" sz="2000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s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J·mol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(solid)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J·kg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1523877642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790475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4539090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6504062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6827918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2382354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03961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944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Milligram Scale – Summary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Grams-scale Experiments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097280" y="1312652"/>
            <a:ext cx="4937760" cy="736282"/>
          </a:xfrm>
        </p:spPr>
        <p:txBody>
          <a:bodyPr/>
          <a:lstStyle/>
          <a:p>
            <a:r>
              <a:rPr lang="en-US" dirty="0"/>
              <a:t>Controlled atmosphere pyrolysis apparatus II (CAPA II)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097280" y="2048934"/>
            <a:ext cx="4937760" cy="3378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217920" y="1312652"/>
            <a:ext cx="4937760" cy="736282"/>
          </a:xfrm>
        </p:spPr>
        <p:txBody>
          <a:bodyPr/>
          <a:lstStyle/>
          <a:p>
            <a:r>
              <a:rPr lang="en-US" dirty="0"/>
              <a:t>Radiation Absorption Setup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217920" y="2048934"/>
            <a:ext cx="4937760" cy="3378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" b="98774" l="2451" r="9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2048934"/>
            <a:ext cx="4744720" cy="34143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2175439"/>
            <a:ext cx="4149577" cy="27752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4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Radiation Absorption Setup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26480" y="1293285"/>
            <a:ext cx="4937760" cy="4023360"/>
          </a:xfrm>
        </p:spPr>
        <p:txBody>
          <a:bodyPr/>
          <a:lstStyle/>
          <a:p>
            <a:r>
              <a:rPr lang="en-US" dirty="0"/>
              <a:t>Irradiate a very thin (0.9 mm) sample</a:t>
            </a:r>
          </a:p>
          <a:p>
            <a:r>
              <a:rPr lang="en-US" dirty="0"/>
              <a:t>Compare transmission to heat flux gauge with and without sample in place </a:t>
            </a:r>
          </a:p>
          <a:p>
            <a:r>
              <a:rPr lang="en-US" dirty="0"/>
              <a:t>Emissivity taken from literature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i="1" dirty="0"/>
              <a:t>Foam samples were assumed to have ‘high’ absorption coefficient </a:t>
            </a:r>
            <a:r>
              <a:rPr lang="en-US" i="1" dirty="0" smtClean="0"/>
              <a:t>[19]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17" y="1368321"/>
            <a:ext cx="3666432" cy="24521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358450" y="2876866"/>
                <a:ext cx="2473819" cy="8435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func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=0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450" y="2876866"/>
                <a:ext cx="2473819" cy="8435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431" y="4957832"/>
            <a:ext cx="6091272" cy="1223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43440"/>
          <a:stretch/>
        </p:blipFill>
        <p:spPr>
          <a:xfrm>
            <a:off x="1238412" y="3899884"/>
            <a:ext cx="3202883" cy="2634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1452" t="11448" r="43034" b="81453"/>
          <a:stretch/>
        </p:blipFill>
        <p:spPr>
          <a:xfrm>
            <a:off x="2463337" y="4215384"/>
            <a:ext cx="878541" cy="187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41452" t="48900" r="43034" b="44358"/>
          <a:stretch/>
        </p:blipFill>
        <p:spPr>
          <a:xfrm>
            <a:off x="2463336" y="5178266"/>
            <a:ext cx="878541" cy="177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06189" y="4169328"/>
            <a:ext cx="654423" cy="233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06189" y="5178265"/>
            <a:ext cx="654423" cy="205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64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45820" y="1903844"/>
            <a:ext cx="4937760" cy="4023360"/>
          </a:xfrm>
        </p:spPr>
        <p:txBody>
          <a:bodyPr/>
          <a:lstStyle/>
          <a:p>
            <a:r>
              <a:rPr lang="en-US" dirty="0"/>
              <a:t>Gasification apparatus with well defined boundary conditions:</a:t>
            </a:r>
          </a:p>
          <a:p>
            <a:pPr lvl="1"/>
            <a:r>
              <a:rPr lang="en-US" dirty="0"/>
              <a:t>Fully anaerobic environment </a:t>
            </a:r>
          </a:p>
          <a:p>
            <a:pPr lvl="1"/>
            <a:r>
              <a:rPr lang="en-US" dirty="0"/>
              <a:t>Water cooled pyrolysis chamber</a:t>
            </a:r>
          </a:p>
          <a:p>
            <a:pPr lvl="1"/>
            <a:r>
              <a:rPr lang="en-US" dirty="0"/>
              <a:t>Spatially resolved back surface temperatures</a:t>
            </a:r>
          </a:p>
          <a:p>
            <a:pPr lvl="2"/>
            <a:r>
              <a:rPr lang="en-US" dirty="0"/>
              <a:t>IR Camera</a:t>
            </a:r>
          </a:p>
          <a:p>
            <a:pPr lvl="1"/>
            <a:r>
              <a:rPr lang="en-US" dirty="0"/>
              <a:t>Spatially resolved radiant flux distribution</a:t>
            </a:r>
          </a:p>
          <a:p>
            <a:pPr lvl="2"/>
            <a:r>
              <a:rPr lang="en-US" dirty="0"/>
              <a:t>Accounts for changes in surface topography </a:t>
            </a:r>
          </a:p>
          <a:p>
            <a:pPr lvl="1"/>
            <a:r>
              <a:rPr lang="en-US" dirty="0"/>
              <a:t>CFD-based characterization of convective losses</a:t>
            </a:r>
          </a:p>
          <a:p>
            <a:pPr lvl="1"/>
            <a:r>
              <a:rPr lang="en-US" dirty="0"/>
              <a:t>Sample profile monitor </a:t>
            </a:r>
          </a:p>
          <a:p>
            <a:pPr lvl="2"/>
            <a:r>
              <a:rPr lang="en-US" dirty="0"/>
              <a:t>Accounts for intumescence and char expansion </a:t>
            </a:r>
          </a:p>
          <a:p>
            <a:pPr marL="201168" lvl="1" indent="0">
              <a:buNone/>
            </a:pPr>
            <a:r>
              <a:rPr lang="en-US" dirty="0"/>
              <a:t>High resolution mass balance </a:t>
            </a:r>
          </a:p>
          <a:p>
            <a:pPr marL="201168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45820" y="1903844"/>
            <a:ext cx="4937760" cy="4370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Gasification tests performed at 2 fluxes: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	PMMA: 25, 60 kW m</a:t>
            </a:r>
            <a:r>
              <a:rPr lang="en-US" sz="1600" baseline="30000" dirty="0"/>
              <a:t>-2</a:t>
            </a:r>
            <a:endParaRPr lang="en-US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	PIR Foam: 40, 70 kW m</a:t>
            </a:r>
            <a:r>
              <a:rPr lang="en-US" sz="1600" baseline="30000" dirty="0"/>
              <a:t>-2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dirty="0"/>
              <a:t>Samples prepared as 7cm discs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	PMMA: ¼ inch thick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	PIR Foam: ½ inch thick</a:t>
            </a:r>
          </a:p>
          <a:p>
            <a:pPr>
              <a:lnSpc>
                <a:spcPct val="150000"/>
              </a:lnSpc>
            </a:pPr>
            <a:r>
              <a:rPr lang="en-US" dirty="0"/>
              <a:t>Placed on copper foil substrate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For </a:t>
            </a:r>
            <a:r>
              <a:rPr lang="en-US" sz="1600" i="1" dirty="0" err="1"/>
              <a:t>T</a:t>
            </a:r>
            <a:r>
              <a:rPr lang="en-US" sz="1600" i="1" baseline="-25000" dirty="0" err="1"/>
              <a:t>back</a:t>
            </a:r>
            <a:r>
              <a:rPr lang="en-US" sz="1600" i="1" dirty="0"/>
              <a:t> </a:t>
            </a:r>
            <a:r>
              <a:rPr lang="en-US" sz="1600" dirty="0"/>
              <a:t>measurements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307" y1="64991" x2="45570" y2="81708"/>
                        <a14:foregroundMark x1="67288" y1="74076" x2="67288" y2="74076"/>
                        <a14:foregroundMark x1="44752" y1="81708" x2="68242" y2="75348"/>
                        <a14:foregroundMark x1="44116" y1="77044" x2="49205" y2="77892"/>
                        <a14:foregroundMark x1="40164" y1="80194" x2="43480" y2="82314"/>
                        <a14:foregroundMark x1="48114" y1="82556" x2="63471" y2="79164"/>
                        <a14:foregroundMark x1="39846" y1="82738" x2="43980" y2="82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96" t="17990" r="18412" b="12381"/>
          <a:stretch/>
        </p:blipFill>
        <p:spPr>
          <a:xfrm>
            <a:off x="6281773" y="4389514"/>
            <a:ext cx="2132081" cy="1753636"/>
          </a:xfrm>
          <a:prstGeom prst="rect">
            <a:avLst/>
          </a:prstGeom>
        </p:spPr>
      </p:pic>
      <p:pic>
        <p:nvPicPr>
          <p:cNvPr id="10" name="Picture 4" descr="https://lh3.googleusercontent.com/NueTXvBmv1Rz2VnPqoOl3c3B9UtHWTpBdDZ35PfpIe3arYcTwL87hS4rJPkFdYD11XmRdNLlJ-GC-t6YWHvj3gVCzU1rXK_Uo1riKVTsZB6BRQInjQ4_CGR5Qg7r3PDCbinBb_0LXQRWFU86vkOMZsKBZeSQU8KBitSX50L3ODJtJW42mpYmPeiaSimbbR2DWY2WrOYMOXWgqbdgqqunZgSk4PQHI3ird1F-iz-JWleRr8smBI6kICxefJe6KQn1Gw9AP-T5QsKnbqG72UioWRpj8mRHr9QY5nIfW9jdVduaESkDlZ5EoSkGbX9_X6npOg37nDat3J5OMoXcWoWrKxOMPffJYBIt8igBa0VZd2RV-cKZS5xFwFnF7PAgmOI0dswwiEpWMSyk3yUr14_bx3a2rDLshj2c15wWH9L02XqruqMz8JsaDFmnnqYE6CAgIqklqUt-VK-6PGzM5yGsUtcH4X1zTS7WTwJE6T_Lhpwi-qaBGkq0pr_yjbmgWvLHKjeCl7dVR8qRaaDu5-TxHWg8qab7nVHfxhTywG6kAW6L4dqdtd5Q0WiCz1nIKTNxW53oY1z3VXfZ-PaK2Cf2hk87vm_UfhfYVaCEtbD6CW1xswfkuuxF2grejbgZoSIQgj239sV7MG1Sm29lOZqKY32KxnBChuR6KdGyvJmLPqqGpS4kppwLnSw=w879-h1171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199" y="3220853"/>
            <a:ext cx="3070839" cy="40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CAPA II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7278" y="796348"/>
            <a:ext cx="10058400" cy="6944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Controlled Atmosphere Pyrolysis Apparatus II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8" y="2411576"/>
            <a:ext cx="3776380" cy="36347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5" b="98774" l="2451" r="9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" y="1414927"/>
            <a:ext cx="6844426" cy="49253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71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67000" decel="3300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3.75E-6 3.33333E-6 L 0.05352 -0.10857 " pathEditMode="relative" rAng="0" ptsTypes="AA">
                                      <p:cBhvr>
                                        <p:cTn id="10" dur="4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CAPA II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82318" y="2166711"/>
            <a:ext cx="4937760" cy="402336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algn="r"/>
            <a:r>
              <a:rPr lang="en-US" dirty="0"/>
              <a:t>Quantitative profile evolution</a:t>
            </a:r>
          </a:p>
          <a:p>
            <a:pPr algn="r"/>
            <a:r>
              <a:rPr lang="en-US" dirty="0"/>
              <a:t>Back Surface Temperatures</a:t>
            </a:r>
          </a:p>
          <a:p>
            <a:pPr algn="r"/>
            <a:r>
              <a:rPr lang="en-US" dirty="0"/>
              <a:t>Mass evolution </a:t>
            </a:r>
          </a:p>
          <a:p>
            <a:pPr lvl="1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7278" y="796348"/>
            <a:ext cx="10058400" cy="6944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Controlled Atmosphere Pyrolysis Apparatus II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00" y="1679827"/>
            <a:ext cx="3776380" cy="36347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35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8672044" y="2166711"/>
            <a:ext cx="4937760" cy="402336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Density Characterization</a:t>
            </a:r>
          </a:p>
          <a:p>
            <a:r>
              <a:rPr lang="en-US" dirty="0"/>
              <a:t>Inverse analysis to measure </a:t>
            </a:r>
            <a:r>
              <a:rPr lang="en-US" i="1" dirty="0"/>
              <a:t>k</a:t>
            </a:r>
            <a:endParaRPr lang="en-US" dirty="0"/>
          </a:p>
          <a:p>
            <a:r>
              <a:rPr lang="en-US" dirty="0"/>
              <a:t>Validation of final model</a:t>
            </a:r>
          </a:p>
          <a:p>
            <a:pPr lvl="1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7635240" y="3182112"/>
            <a:ext cx="914400" cy="146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635240" y="3643675"/>
            <a:ext cx="914400" cy="146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635240" y="4105239"/>
            <a:ext cx="914400" cy="146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12332" y="2408860"/>
            <a:ext cx="3360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 Simultaneously measure:</a:t>
            </a:r>
          </a:p>
        </p:txBody>
      </p:sp>
    </p:spTree>
    <p:extLst>
      <p:ext uri="{BB962C8B-B14F-4D97-AF65-F5344CB8AC3E}">
        <p14:creationId xmlns:p14="http://schemas.microsoft.com/office/powerpoint/2010/main" val="32785995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op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" b="8295"/>
          <a:stretch>
            <a:fillRect/>
          </a:stretch>
        </p:blipFill>
        <p:spPr bwMode="auto">
          <a:xfrm>
            <a:off x="582422" y="1139157"/>
            <a:ext cx="4382769" cy="501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50926" y="1945574"/>
            <a:ext cx="9040114" cy="10340144"/>
            <a:chOff x="550926" y="1945574"/>
            <a:chExt cx="9040114" cy="10340144"/>
          </a:xfrm>
        </p:grpSpPr>
        <p:pic>
          <p:nvPicPr>
            <p:cNvPr id="7" name="Picture 2" descr="kopt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42" b="8295"/>
            <a:stretch>
              <a:fillRect/>
            </a:stretch>
          </p:blipFill>
          <p:spPr bwMode="auto">
            <a:xfrm>
              <a:off x="550926" y="1945574"/>
              <a:ext cx="9040114" cy="10340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1865376" y="5779008"/>
              <a:ext cx="1133856" cy="189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-118534" y="0"/>
            <a:ext cx="11447950" cy="1066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39800" y="6400800"/>
            <a:ext cx="13073210" cy="457200"/>
          </a:xfrm>
          <a:prstGeom prst="rect">
            <a:avLst/>
          </a:prstGeom>
          <a:solidFill>
            <a:srgbClr val="9B2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334124"/>
            <a:ext cx="11461718" cy="66676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CAPA Conductivity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217920" y="1945574"/>
                <a:ext cx="4937760" cy="4023360"/>
              </a:xfrm>
            </p:spPr>
            <p:txBody>
              <a:bodyPr/>
              <a:lstStyle/>
              <a:p>
                <a:r>
                  <a:rPr lang="en-US" dirty="0"/>
                  <a:t>Simple Hill Climbing algorithm</a:t>
                </a:r>
              </a:p>
              <a:p>
                <a:r>
                  <a:rPr lang="en-US" dirty="0"/>
                  <a:t>Conductivity can be temperature dependent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           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𝑏𝑇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New fitness criteria: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𝐺𝑜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=1−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𝐸𝑥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𝑀𝑜𝑑𝑒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𝐸𝑥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17920" y="1945574"/>
                <a:ext cx="4937760" cy="4023360"/>
              </a:xfrm>
              <a:blipFill rotWithShape="0">
                <a:blip r:embed="rId4"/>
                <a:stretch>
                  <a:fillRect l="-3086"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99" y="1128044"/>
            <a:ext cx="5261610" cy="5023485"/>
          </a:xfrm>
          <a:prstGeom prst="rect">
            <a:avLst/>
          </a:prstGeom>
          <a:noFill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2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2.22045E-16 L -0.18568 -0.764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-3821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21221" y="-3293938"/>
            <a:ext cx="9040114" cy="10340144"/>
            <a:chOff x="-1556629" y="-2919034"/>
            <a:chExt cx="9040114" cy="10340144"/>
          </a:xfrm>
        </p:grpSpPr>
        <p:pic>
          <p:nvPicPr>
            <p:cNvPr id="7" name="Picture 2" descr="kopt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42" b="8295"/>
            <a:stretch>
              <a:fillRect/>
            </a:stretch>
          </p:blipFill>
          <p:spPr bwMode="auto">
            <a:xfrm>
              <a:off x="-1556629" y="-2919034"/>
              <a:ext cx="9040114" cy="10340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-173736" y="904637"/>
              <a:ext cx="1133856" cy="189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-118534" y="0"/>
            <a:ext cx="11274214" cy="10036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39800" y="6400800"/>
            <a:ext cx="13073210" cy="457200"/>
          </a:xfrm>
          <a:prstGeom prst="rect">
            <a:avLst/>
          </a:prstGeom>
          <a:solidFill>
            <a:srgbClr val="9B2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334124"/>
            <a:ext cx="11461718" cy="66676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CAPA Conductivity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half" idx="2"/>
              </p:nvPr>
            </p:nvSpPr>
            <p:spPr>
              <a:xfrm>
                <a:off x="7479792" y="1267680"/>
                <a:ext cx="4937760" cy="4023360"/>
              </a:xfrm>
            </p:spPr>
            <p:txBody>
              <a:bodyPr/>
              <a:lstStyle/>
              <a:p>
                <a:endParaRPr lang="en-US" i="1" dirty="0"/>
              </a:p>
              <a:p>
                <a:endParaRPr lang="en-US" i="1" dirty="0"/>
              </a:p>
              <a:p>
                <a:endParaRPr lang="en-US" i="1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𝐺𝑜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=1−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𝐸𝑥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𝑀𝑜𝑑𝑒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𝐸𝑥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479792" y="1267680"/>
                <a:ext cx="4937760" cy="4023360"/>
              </a:xfr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787" y="4358729"/>
            <a:ext cx="6720840" cy="1778045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5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CAPA Conductivity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0047" y="5152064"/>
            <a:ext cx="6337300" cy="4023360"/>
          </a:xfrm>
        </p:spPr>
        <p:txBody>
          <a:bodyPr/>
          <a:lstStyle/>
          <a:p>
            <a:r>
              <a:rPr lang="en-US" dirty="0"/>
              <a:t>Initial guess: Manufacturer spec                         </a:t>
            </a:r>
            <a:r>
              <a:rPr lang="en-US" i="1" dirty="0" err="1"/>
              <a:t>GoF</a:t>
            </a:r>
            <a:r>
              <a:rPr lang="en-US" i="1" baseline="-25000" dirty="0" err="1"/>
              <a:t>T</a:t>
            </a:r>
            <a:r>
              <a:rPr lang="en-US" i="1" dirty="0"/>
              <a:t> =</a:t>
            </a:r>
            <a:r>
              <a:rPr lang="en-US" dirty="0"/>
              <a:t> 0.99</a:t>
            </a:r>
          </a:p>
          <a:p>
            <a:r>
              <a:rPr lang="en-US" dirty="0"/>
              <a:t> ~24 hour computational time, desktop PC     ~ 300 Guesses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70kWm2_Thermax__constantk_auto_BEST_fastER_3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0047" y="1161171"/>
            <a:ext cx="6244313" cy="3935415"/>
          </a:xfrm>
          <a:prstGeom prst="rect">
            <a:avLst/>
          </a:prstGeom>
        </p:spPr>
      </p:pic>
      <p:pic>
        <p:nvPicPr>
          <p:cNvPr id="6" name="Picture 2" descr="kop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" b="8295"/>
          <a:stretch>
            <a:fillRect/>
          </a:stretch>
        </p:blipFill>
        <p:spPr bwMode="auto">
          <a:xfrm>
            <a:off x="303022" y="1189957"/>
            <a:ext cx="4382769" cy="501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38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2C0119-DCF7-482C-B580-DCFEE2124EA2}"/>
              </a:ext>
            </a:extLst>
          </p:cNvPr>
          <p:cNvGrpSpPr/>
          <p:nvPr/>
        </p:nvGrpSpPr>
        <p:grpSpPr>
          <a:xfrm>
            <a:off x="5496906" y="1150780"/>
            <a:ext cx="6244313" cy="3975827"/>
            <a:chOff x="5496906" y="1150780"/>
            <a:chExt cx="6244313" cy="3975827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3C8897E2-7B8F-415D-A6EA-0189F79E6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501" t="25798" r="13363" b="38958"/>
            <a:stretch/>
          </p:blipFill>
          <p:spPr>
            <a:xfrm>
              <a:off x="5496906" y="1150780"/>
              <a:ext cx="6244313" cy="397582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54E896E-3570-41D9-BF1D-14056ECC5FDE}"/>
                </a:ext>
              </a:extLst>
            </p:cNvPr>
            <p:cNvSpPr/>
            <p:nvPr/>
          </p:nvSpPr>
          <p:spPr>
            <a:xfrm>
              <a:off x="10764982" y="4208318"/>
              <a:ext cx="665018" cy="166255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A54B55F-1A96-4436-8660-53307E1A21A3}"/>
                </a:ext>
              </a:extLst>
            </p:cNvPr>
            <p:cNvSpPr txBox="1"/>
            <p:nvPr/>
          </p:nvSpPr>
          <p:spPr>
            <a:xfrm>
              <a:off x="10689476" y="4145251"/>
              <a:ext cx="8104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50" dirty="0"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SansSerif" panose="00000400000000000000" pitchFamily="2" charset="2"/>
                  <a:cs typeface="Dubai Medium" panose="020B0603030403030204" pitchFamily="34" charset="-78"/>
                </a:rPr>
                <a:t>0.99162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3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Conductivity Optimized: PMMA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2003889"/>
          </a:xfrm>
        </p:spPr>
        <p:txBody>
          <a:bodyPr/>
          <a:lstStyle/>
          <a:p>
            <a:r>
              <a:rPr lang="en-US" dirty="0"/>
              <a:t>Optimized first with only constant terms</a:t>
            </a:r>
          </a:p>
          <a:p>
            <a:pPr lvl="1"/>
            <a:r>
              <a:rPr lang="en-US" dirty="0"/>
              <a:t>Satisfactory fit was not achieved </a:t>
            </a:r>
          </a:p>
          <a:p>
            <a:pPr lvl="1"/>
            <a:endParaRPr lang="en-US" dirty="0"/>
          </a:p>
          <a:p>
            <a:r>
              <a:rPr lang="en-US" dirty="0"/>
              <a:t>Linear Temperature dependency added</a:t>
            </a:r>
          </a:p>
          <a:p>
            <a:pPr lvl="1"/>
            <a:r>
              <a:rPr lang="en-US" dirty="0"/>
              <a:t>Satisfactory fit as shown 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56030" y="1160828"/>
            <a:ext cx="4310653" cy="5082519"/>
            <a:chOff x="1081186" y="1555857"/>
            <a:chExt cx="3839157" cy="45265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r="49712" b="51113"/>
            <a:stretch/>
          </p:blipFill>
          <p:spPr>
            <a:xfrm>
              <a:off x="1097278" y="1555857"/>
              <a:ext cx="3823065" cy="230155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50001" b="51113"/>
            <a:stretch/>
          </p:blipFill>
          <p:spPr>
            <a:xfrm>
              <a:off x="1081186" y="3780897"/>
              <a:ext cx="3801058" cy="2301557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098" y="4448105"/>
            <a:ext cx="6047582" cy="20116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6452" y="2242454"/>
            <a:ext cx="1222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/>
              <a:t>GoF</a:t>
            </a:r>
            <a:r>
              <a:rPr lang="en-US" sz="1600" b="1" i="1" baseline="-25000" dirty="0" err="1"/>
              <a:t>T</a:t>
            </a:r>
            <a:r>
              <a:rPr lang="en-US" sz="1600" b="1" i="1" baseline="-25000" dirty="0"/>
              <a:t> </a:t>
            </a:r>
            <a:r>
              <a:rPr lang="en-US" sz="1600" b="1" i="1" dirty="0"/>
              <a:t>= 0.99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96452" y="4910033"/>
            <a:ext cx="1222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/>
              <a:t>GoF</a:t>
            </a:r>
            <a:r>
              <a:rPr lang="en-US" sz="1600" b="1" i="1" baseline="-25000" dirty="0" err="1"/>
              <a:t>T</a:t>
            </a:r>
            <a:r>
              <a:rPr lang="en-US" sz="1600" b="1" i="1" baseline="-25000" dirty="0"/>
              <a:t> </a:t>
            </a:r>
            <a:r>
              <a:rPr lang="en-US" sz="1600" b="1" i="1" dirty="0"/>
              <a:t>= 0.99</a:t>
            </a:r>
          </a:p>
        </p:txBody>
      </p:sp>
    </p:spTree>
    <p:extLst>
      <p:ext uri="{BB962C8B-B14F-4D97-AF65-F5344CB8AC3E}">
        <p14:creationId xmlns:p14="http://schemas.microsoft.com/office/powerpoint/2010/main" val="90280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Parameterization – Inverse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Inverse analysis of bench scale tests:</a:t>
            </a:r>
          </a:p>
          <a:p>
            <a:pPr lvl="1"/>
            <a:r>
              <a:rPr lang="en-US" dirty="0"/>
              <a:t>Cone Calorimetry </a:t>
            </a:r>
          </a:p>
          <a:p>
            <a:pPr lvl="1"/>
            <a:r>
              <a:rPr lang="en-US" dirty="0"/>
              <a:t>Fire Propagation Apparatus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" b="96882" l="1905" r="98413">
                        <a14:foregroundMark x1="95238" y1="79616" x2="94921" y2="94005"/>
                        <a14:foregroundMark x1="15556" y1="28058" x2="12698" y2="28537"/>
                        <a14:foregroundMark x1="28571" y1="21583" x2="28571" y2="11990"/>
                        <a14:foregroundMark x1="26667" y1="15827" x2="26667" y2="117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6742" y="2271019"/>
            <a:ext cx="2807476" cy="371656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850674" y="3502935"/>
            <a:ext cx="1468581" cy="618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b="2788"/>
          <a:stretch/>
        </p:blipFill>
        <p:spPr>
          <a:xfrm>
            <a:off x="6520871" y="2535935"/>
            <a:ext cx="4631053" cy="2872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8405" y="5379557"/>
            <a:ext cx="436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Polycarbonate</a:t>
            </a:r>
          </a:p>
          <a:p>
            <a:pPr algn="ctr"/>
            <a:r>
              <a:rPr lang="en-US" sz="1600" i="1" dirty="0"/>
              <a:t>Courtesy Jacques De Beer </a:t>
            </a:r>
          </a:p>
        </p:txBody>
      </p:sp>
      <p:sp>
        <p:nvSpPr>
          <p:cNvPr id="9" name="Rectangle 8"/>
          <p:cNvSpPr/>
          <p:nvPr/>
        </p:nvSpPr>
        <p:spPr>
          <a:xfrm>
            <a:off x="9320976" y="2752831"/>
            <a:ext cx="595035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i="1" dirty="0">
                <a:solidFill>
                  <a:srgbClr val="9B2D1F"/>
                </a:solidFill>
              </a:rPr>
              <a:t>∆H</a:t>
            </a:r>
            <a:r>
              <a:rPr lang="en-US" i="1" baseline="-25000" dirty="0">
                <a:solidFill>
                  <a:srgbClr val="9B2D1F"/>
                </a:solidFill>
              </a:rPr>
              <a:t>C</a:t>
            </a:r>
            <a:endParaRPr lang="en-US" sz="2800" i="1" dirty="0">
              <a:solidFill>
                <a:srgbClr val="9B2D1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20395079">
            <a:off x="9230412" y="3928573"/>
            <a:ext cx="364202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i="1" dirty="0" err="1">
                <a:solidFill>
                  <a:srgbClr val="9B2D1F"/>
                </a:solidFill>
              </a:rPr>
              <a:t>c</a:t>
            </a:r>
            <a:r>
              <a:rPr lang="en-US" i="1" baseline="-25000" dirty="0" err="1">
                <a:solidFill>
                  <a:srgbClr val="9B2D1F"/>
                </a:solidFill>
              </a:rPr>
              <a:t>p</a:t>
            </a:r>
            <a:endParaRPr lang="en-US" sz="2800" i="1" dirty="0">
              <a:solidFill>
                <a:srgbClr val="9B2D1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rot="995861">
            <a:off x="8451785" y="2725143"/>
            <a:ext cx="284052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i="1" dirty="0">
                <a:solidFill>
                  <a:srgbClr val="9B2D1F"/>
                </a:solidFill>
              </a:rPr>
              <a:t>λ</a:t>
            </a:r>
            <a:endParaRPr lang="en-US" sz="2800" i="1" dirty="0">
              <a:solidFill>
                <a:srgbClr val="9B2D1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rot="862744">
            <a:off x="9687527" y="3303458"/>
            <a:ext cx="287258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i="1" dirty="0">
                <a:solidFill>
                  <a:srgbClr val="9B2D1F"/>
                </a:solidFill>
              </a:rPr>
              <a:t>k</a:t>
            </a:r>
            <a:endParaRPr lang="en-US" sz="2800" i="1" dirty="0">
              <a:solidFill>
                <a:srgbClr val="9B2D1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95228" y="3711129"/>
            <a:ext cx="295274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i="1" dirty="0">
                <a:solidFill>
                  <a:srgbClr val="9B2D1F"/>
                </a:solidFill>
              </a:rPr>
              <a:t>κ</a:t>
            </a:r>
            <a:endParaRPr lang="en-US" sz="2800" i="1" dirty="0">
              <a:solidFill>
                <a:srgbClr val="9B2D1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9859349">
            <a:off x="8854786" y="3402351"/>
            <a:ext cx="276038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i="1" dirty="0">
                <a:solidFill>
                  <a:srgbClr val="9B2D1F"/>
                </a:solidFill>
              </a:rPr>
              <a:t>ε</a:t>
            </a:r>
            <a:endParaRPr lang="en-US" sz="2800" i="1" dirty="0">
              <a:solidFill>
                <a:srgbClr val="9B2D1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64111" y="3647598"/>
            <a:ext cx="295274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i="1" dirty="0">
                <a:solidFill>
                  <a:srgbClr val="9B2D1F"/>
                </a:solidFill>
              </a:rPr>
              <a:t>ρ</a:t>
            </a:r>
            <a:endParaRPr lang="en-US" sz="2800" i="1" dirty="0">
              <a:solidFill>
                <a:srgbClr val="9B2D1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44278" y="3115690"/>
            <a:ext cx="359393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i="1" dirty="0" err="1">
                <a:solidFill>
                  <a:srgbClr val="9B2D1F"/>
                </a:solidFill>
              </a:rPr>
              <a:t>h</a:t>
            </a:r>
            <a:r>
              <a:rPr lang="en-US" i="1" baseline="-25000" dirty="0" err="1">
                <a:solidFill>
                  <a:srgbClr val="9B2D1F"/>
                </a:solidFill>
              </a:rPr>
              <a:t>r</a:t>
            </a:r>
            <a:endParaRPr lang="en-US" sz="2800" i="1" dirty="0">
              <a:solidFill>
                <a:srgbClr val="9B2D1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0007600" y="3975851"/>
                <a:ext cx="3789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9B2D1F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800" i="1" dirty="0">
                  <a:solidFill>
                    <a:srgbClr val="9B2D1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600" y="3975851"/>
                <a:ext cx="378950" cy="6463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7329859" y="3964300"/>
            <a:ext cx="325730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i="1" dirty="0">
                <a:solidFill>
                  <a:srgbClr val="9B2D1F"/>
                </a:solidFill>
              </a:rPr>
              <a:t>E</a:t>
            </a:r>
            <a:endParaRPr lang="en-US" sz="2800" i="1" dirty="0">
              <a:solidFill>
                <a:srgbClr val="9B2D1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 rot="1127072">
            <a:off x="8140623" y="4160325"/>
            <a:ext cx="325730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i="1" dirty="0">
                <a:solidFill>
                  <a:srgbClr val="9B2D1F"/>
                </a:solidFill>
              </a:rPr>
              <a:t>A</a:t>
            </a:r>
            <a:endParaRPr lang="en-US" sz="2800" i="1" dirty="0">
              <a:solidFill>
                <a:srgbClr val="9B2D1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4888" y="1876446"/>
            <a:ext cx="3950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“Massively parallel Optimization problems” </a:t>
            </a:r>
            <a:r>
              <a:rPr lang="en-US" dirty="0" smtClean="0"/>
              <a:t>[4]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4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769903" y="5925144"/>
            <a:ext cx="2501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Cone Calorimeter</a:t>
            </a:r>
          </a:p>
        </p:txBody>
      </p:sp>
    </p:spTree>
    <p:extLst>
      <p:ext uri="{BB962C8B-B14F-4D97-AF65-F5344CB8AC3E}">
        <p14:creationId xmlns:p14="http://schemas.microsoft.com/office/powerpoint/2010/main" val="38293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Conductivity Optimized: PIR Foam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25371"/>
            <a:ext cx="4937760" cy="4023360"/>
          </a:xfrm>
        </p:spPr>
        <p:txBody>
          <a:bodyPr/>
          <a:lstStyle/>
          <a:p>
            <a:r>
              <a:rPr lang="en-US" dirty="0"/>
              <a:t>Optimize only constant conductivity terms</a:t>
            </a:r>
          </a:p>
          <a:p>
            <a:pPr lvl="1"/>
            <a:r>
              <a:rPr lang="en-US" dirty="0"/>
              <a:t>Maintains simplicity, reduces dimensionality </a:t>
            </a:r>
          </a:p>
          <a:p>
            <a:r>
              <a:rPr lang="en-US" dirty="0"/>
              <a:t>Pseudo-temperature dependence </a:t>
            </a:r>
          </a:p>
          <a:p>
            <a:pPr lvl="1"/>
            <a:r>
              <a:rPr lang="en-US" dirty="0"/>
              <a:t>Piecewise nature of varying intermediate components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57" y="1225371"/>
            <a:ext cx="4289122" cy="50454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555" y="3069522"/>
            <a:ext cx="6315079" cy="3473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6452" y="2242454"/>
            <a:ext cx="1222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/>
              <a:t>GoF</a:t>
            </a:r>
            <a:r>
              <a:rPr lang="en-US" sz="1600" b="1" i="1" baseline="-25000" dirty="0" err="1"/>
              <a:t>T</a:t>
            </a:r>
            <a:r>
              <a:rPr lang="en-US" sz="1600" b="1" i="1" baseline="-25000" dirty="0"/>
              <a:t> </a:t>
            </a:r>
            <a:r>
              <a:rPr lang="en-US" sz="1600" b="1" i="1" dirty="0"/>
              <a:t>= 0.99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6452" y="4806326"/>
            <a:ext cx="1222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/>
              <a:t>GoF</a:t>
            </a:r>
            <a:r>
              <a:rPr lang="en-US" sz="1600" b="1" i="1" baseline="-25000" dirty="0" err="1"/>
              <a:t>T</a:t>
            </a:r>
            <a:r>
              <a:rPr lang="en-US" sz="1600" b="1" i="1" baseline="-25000" dirty="0"/>
              <a:t> </a:t>
            </a:r>
            <a:r>
              <a:rPr lang="en-US" sz="1600" b="1" i="1" dirty="0"/>
              <a:t>= 0.99</a:t>
            </a:r>
          </a:p>
        </p:txBody>
      </p:sp>
    </p:spTree>
    <p:extLst>
      <p:ext uri="{BB962C8B-B14F-4D97-AF65-F5344CB8AC3E}">
        <p14:creationId xmlns:p14="http://schemas.microsoft.com/office/powerpoint/2010/main" val="238814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180" y="286604"/>
            <a:ext cx="10256520" cy="694472"/>
          </a:xfrm>
        </p:spPr>
        <p:txBody>
          <a:bodyPr>
            <a:normAutofit fontScale="90000"/>
          </a:bodyPr>
          <a:lstStyle/>
          <a:p>
            <a:r>
              <a:rPr lang="en-US" dirty="0"/>
              <a:t>CAPA Density Optimization: Profile Evolution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8377" y="1231960"/>
            <a:ext cx="4556828" cy="43752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Experimental profile images post-processed to determine thickness evolution</a:t>
            </a:r>
          </a:p>
          <a:p>
            <a:r>
              <a:rPr lang="en-US" dirty="0"/>
              <a:t>Built within same framework as conductivity optimization </a:t>
            </a:r>
          </a:p>
          <a:p>
            <a:pPr lvl="1"/>
            <a:r>
              <a:rPr lang="en-US" dirty="0"/>
              <a:t>Use of same GUI for user configuration</a:t>
            </a:r>
          </a:p>
          <a:p>
            <a:pPr lvl="1"/>
            <a:r>
              <a:rPr lang="en-US" dirty="0"/>
              <a:t>Use of same </a:t>
            </a:r>
            <a:r>
              <a:rPr lang="en-US" i="1" dirty="0" err="1"/>
              <a:t>GoF</a:t>
            </a:r>
            <a:r>
              <a:rPr lang="en-US" i="1" baseline="-25000" dirty="0" err="1"/>
              <a:t>T</a:t>
            </a:r>
            <a:r>
              <a:rPr lang="en-US" i="1" dirty="0"/>
              <a:t> </a:t>
            </a:r>
            <a:r>
              <a:rPr lang="en-US" dirty="0"/>
              <a:t>fitness criteria  </a:t>
            </a:r>
          </a:p>
          <a:p>
            <a:pPr marL="201168" lvl="1" indent="0">
              <a:buNone/>
            </a:pPr>
            <a:r>
              <a:rPr lang="en-US" dirty="0"/>
              <a:t>Initial guess: </a:t>
            </a:r>
          </a:p>
          <a:p>
            <a:pPr lvl="1"/>
            <a:r>
              <a:rPr lang="en-US" dirty="0"/>
              <a:t>PMMA: Constant Density</a:t>
            </a:r>
          </a:p>
          <a:p>
            <a:pPr lvl="1"/>
            <a:r>
              <a:rPr lang="en-US" dirty="0"/>
              <a:t>PIR Foam: Constant Thickness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01168" lvl="1" indent="0">
              <a:buNone/>
            </a:pPr>
            <a:r>
              <a:rPr lang="en-US" dirty="0"/>
              <a:t>*Changes in thickness as a result of density affects conduction through the sample via Fourier’s Law. Component conductivities were re-optimized ensuing density optimization.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81" y="3585580"/>
            <a:ext cx="4077576" cy="2633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7"/>
          <a:stretch/>
        </p:blipFill>
        <p:spPr bwMode="auto">
          <a:xfrm>
            <a:off x="386681" y="1070980"/>
            <a:ext cx="4019301" cy="2633725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68598" y="5442411"/>
                <a:ext cx="3040319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𝐹𝑜𝑢𝑟𝑖𝑒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𝐿𝑎𝑤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598" y="5442411"/>
                <a:ext cx="3040319" cy="5259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r="59414"/>
          <a:stretch/>
        </p:blipFill>
        <p:spPr>
          <a:xfrm>
            <a:off x="9415993" y="1141291"/>
            <a:ext cx="2335763" cy="5429433"/>
          </a:xfrm>
          <a:prstGeom prst="rect">
            <a:avLst/>
          </a:prstGeom>
        </p:spPr>
      </p:pic>
      <p:pic>
        <p:nvPicPr>
          <p:cNvPr id="10" name="profile_evol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6192" t="20930" r="7471" b="10387"/>
          <a:stretch/>
        </p:blipFill>
        <p:spPr>
          <a:xfrm>
            <a:off x="4565045" y="1891435"/>
            <a:ext cx="5068286" cy="266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3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3" y="3650929"/>
            <a:ext cx="2633031" cy="253429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Gram-Scale – Summary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9928" y="1185250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Radiation Absorption Setup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401" y="1098035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48702" y="1133515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Parameterized Quantities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072601" y="2199499"/>
            <a:ext cx="965327" cy="0"/>
          </a:xfrm>
          <a:prstGeom prst="straightConnector1">
            <a:avLst/>
          </a:prstGeom>
          <a:ln w="38100">
            <a:solidFill>
              <a:srgbClr val="9B2D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072600" y="5349082"/>
            <a:ext cx="965327" cy="0"/>
          </a:xfrm>
          <a:prstGeom prst="straightConnector1">
            <a:avLst/>
          </a:prstGeom>
          <a:ln w="38100">
            <a:solidFill>
              <a:srgbClr val="9B2D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48702" y="1961283"/>
            <a:ext cx="316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i="1" dirty="0"/>
              <a:t>κ</a:t>
            </a:r>
            <a:endParaRPr lang="en-US" sz="2800" b="1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8648702" y="3293035"/>
            <a:ext cx="316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k</a:t>
            </a:r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 rot="20441034">
            <a:off x="3009511" y="3922263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198926" y="2245378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Measurement</a:t>
            </a:r>
          </a:p>
        </p:txBody>
      </p:sp>
      <p:pic>
        <p:nvPicPr>
          <p:cNvPr id="22" name="Picture 21" descr="F:\Research_2018\CAPA\CAPA_illustrator\Josh\Picture3_absorpti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65" y="1629365"/>
            <a:ext cx="1998826" cy="133516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210826" y="3311300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CAPA II 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436973" y="2239543"/>
            <a:ext cx="965327" cy="0"/>
          </a:xfrm>
          <a:prstGeom prst="straightConnector1">
            <a:avLst/>
          </a:prstGeom>
          <a:ln w="38100">
            <a:solidFill>
              <a:srgbClr val="9B2D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783731" flipV="1">
            <a:off x="3226532" y="3648766"/>
            <a:ext cx="887493" cy="551308"/>
          </a:xfrm>
          <a:prstGeom prst="straightConnector1">
            <a:avLst/>
          </a:prstGeom>
          <a:ln w="38100">
            <a:solidFill>
              <a:srgbClr val="9B2D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505666" y="1875299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Direct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4711573" y="1654744"/>
                <a:ext cx="2538964" cy="8439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func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=0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573" y="1654744"/>
                <a:ext cx="2538964" cy="8439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 rot="454272">
            <a:off x="3003500" y="5304825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Optimization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2396969" flipV="1">
            <a:off x="3284021" y="5044028"/>
            <a:ext cx="887493" cy="551308"/>
          </a:xfrm>
          <a:prstGeom prst="straightConnector1">
            <a:avLst/>
          </a:prstGeom>
          <a:ln w="38100">
            <a:solidFill>
              <a:srgbClr val="9B2D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l="52939" t="3095" r="8150" b="50320"/>
          <a:stretch/>
        </p:blipFill>
        <p:spPr>
          <a:xfrm>
            <a:off x="4662313" y="4370604"/>
            <a:ext cx="3032475" cy="1956957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>
            <a:off x="8072600" y="3555223"/>
            <a:ext cx="965327" cy="0"/>
          </a:xfrm>
          <a:prstGeom prst="straightConnector1">
            <a:avLst/>
          </a:prstGeom>
          <a:ln w="38100">
            <a:solidFill>
              <a:srgbClr val="9B2D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l="7320" t="5469" r="52213" b="50257"/>
          <a:stretch/>
        </p:blipFill>
        <p:spPr>
          <a:xfrm>
            <a:off x="4533978" y="2651745"/>
            <a:ext cx="3160810" cy="1866066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0016492" y="5058072"/>
            <a:ext cx="426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i="1" dirty="0"/>
              <a:t>ρ</a:t>
            </a:r>
            <a:r>
              <a:rPr lang="en-US" b="1" i="1" dirty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42</a:t>
            </a:fld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993502" y="4146377"/>
            <a:ext cx="2449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Assumption:            </a:t>
            </a:r>
            <a:r>
              <a:rPr lang="el-GR" sz="2800" b="1" i="1" dirty="0"/>
              <a:t>λ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993502" y="1448775"/>
            <a:ext cx="2449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Assumption:            </a:t>
            </a:r>
            <a:r>
              <a:rPr lang="el-GR" sz="2800" b="1" i="1" dirty="0"/>
              <a:t>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8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08" y="1127823"/>
            <a:ext cx="6754953" cy="5596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3827462"/>
                  </p:ext>
                </p:extLst>
              </p:nvPr>
            </p:nvGraphicFramePr>
            <p:xfrm>
              <a:off x="7502525" y="2376942"/>
              <a:ext cx="3792855" cy="27889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66775">
                      <a:extLst>
                        <a:ext uri="{9D8B030D-6E8A-4147-A177-3AD203B41FA5}">
                          <a16:colId xmlns="" xmlns:a16="http://schemas.microsoft.com/office/drawing/2014/main" val="128255366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3066315179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357451972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479103931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1975984208"/>
                        </a:ext>
                      </a:extLst>
                    </a:gridCol>
                  </a:tblGrid>
                  <a:tr h="19780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A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E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 err="1">
                              <a:effectLst/>
                            </a:rPr>
                            <a:t>h</a:t>
                          </a:r>
                          <a:r>
                            <a:rPr lang="en-US" sz="1800" i="1" baseline="-25000" dirty="0" err="1">
                              <a:effectLst/>
                            </a:rPr>
                            <a:t>r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74163924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effectLst/>
                            </a:rPr>
                            <a:t>Reaction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s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J·mol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(solid)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J·kg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52387764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5679047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5453909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37650406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46682791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67238235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0303961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3827462"/>
                  </p:ext>
                </p:extLst>
              </p:nvPr>
            </p:nvGraphicFramePr>
            <p:xfrm>
              <a:off x="7502525" y="2376942"/>
              <a:ext cx="3792855" cy="27889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66775">
                      <a:extLst>
                        <a:ext uri="{9D8B030D-6E8A-4147-A177-3AD203B41FA5}">
                          <a16:colId xmlns:a16="http://schemas.microsoft.com/office/drawing/2014/main" val="128255366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3066315179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357451972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479103931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:a16="http://schemas.microsoft.com/office/drawing/2014/main" val="1975984208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A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>
                              <a:effectLst/>
                            </a:rPr>
                            <a:t>E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20000" t="-1111" r="-104167" b="-43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i="1" dirty="0" err="1">
                              <a:effectLst/>
                            </a:rPr>
                            <a:t>h</a:t>
                          </a:r>
                          <a:r>
                            <a:rPr lang="en-US" sz="1800" i="1" baseline="-25000" dirty="0" err="1">
                              <a:effectLst/>
                            </a:rPr>
                            <a:t>r</a:t>
                          </a:r>
                          <a:endParaRPr lang="en-US" sz="28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163924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effectLst/>
                            </a:rPr>
                            <a:t>Reaction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s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J·mol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(solid)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J·kg</a:t>
                          </a:r>
                          <a:r>
                            <a:rPr lang="en-US" sz="1400" baseline="30000" dirty="0">
                              <a:effectLst/>
                            </a:rPr>
                            <a:t>-1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23877642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790475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45390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6504062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6827918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238235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gency FB" panose="020B0503020202020204" pitchFamily="34" charset="0"/>
                            </a:rPr>
                            <a:t>√</a:t>
                          </a:r>
                        </a:p>
                      </a:txBody>
                      <a:tcPr marL="9525" marR="9525" marT="9525" marB="0"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03961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944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Gram Scale – Summary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08" y="1133919"/>
            <a:ext cx="6754953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Validation: PMMA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38636" y="2436425"/>
            <a:ext cx="4937760" cy="4023360"/>
          </a:xfrm>
        </p:spPr>
        <p:txBody>
          <a:bodyPr/>
          <a:lstStyle/>
          <a:p>
            <a:r>
              <a:rPr lang="en-US" dirty="0"/>
              <a:t>Fit deteriorates towards the end of the test, likely a result of non-uniformity of sample thickness and impact of epoxy layer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7278" y="857251"/>
            <a:ext cx="10058400" cy="6944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Part 1: Temperature evolution at alternate flux (60 kW m</a:t>
            </a:r>
            <a:r>
              <a:rPr lang="en-US" sz="3200" baseline="30000" dirty="0"/>
              <a:t>-2</a:t>
            </a:r>
            <a:r>
              <a:rPr lang="en-US" sz="3200" dirty="0"/>
              <a:t>)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51693"/>
          <a:stretch/>
        </p:blipFill>
        <p:spPr>
          <a:xfrm>
            <a:off x="157343" y="1921055"/>
            <a:ext cx="6993265" cy="20801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03469" y="1551723"/>
            <a:ext cx="4855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GoF</a:t>
            </a:r>
            <a:r>
              <a:rPr lang="en-US" b="1" i="1" baseline="-25000" dirty="0" err="1"/>
              <a:t>T</a:t>
            </a:r>
            <a:r>
              <a:rPr lang="en-US" b="1" i="1" dirty="0"/>
              <a:t> = 0.97                                        </a:t>
            </a:r>
            <a:r>
              <a:rPr lang="en-US" b="1" i="1" dirty="0" err="1"/>
              <a:t>GoF</a:t>
            </a:r>
            <a:r>
              <a:rPr lang="en-US" b="1" i="1" baseline="-25000" dirty="0" err="1"/>
              <a:t>T</a:t>
            </a:r>
            <a:r>
              <a:rPr lang="en-US" b="1" i="1" dirty="0"/>
              <a:t> = 0.97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1556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Validation: PMMA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37587" y="1929972"/>
            <a:ext cx="3897213" cy="4023360"/>
          </a:xfrm>
        </p:spPr>
        <p:txBody>
          <a:bodyPr/>
          <a:lstStyle/>
          <a:p>
            <a:r>
              <a:rPr lang="en-US" dirty="0"/>
              <a:t>Good predictions, with only slight discrepancies for time to ignition on lower fluxes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7278" y="857251"/>
            <a:ext cx="10058400" cy="6944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Part 2: Mass Loss Rate Predictions</a:t>
            </a: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115825" y="1548642"/>
            <a:ext cx="7804470" cy="4768510"/>
            <a:chOff x="1" y="1633192"/>
            <a:chExt cx="6932769" cy="4235903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1" y="1633192"/>
              <a:ext cx="6932769" cy="4235903"/>
              <a:chOff x="257928" y="1593044"/>
              <a:chExt cx="7771518" cy="474837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t="52638" r="50060"/>
              <a:stretch/>
            </p:blipFill>
            <p:spPr>
              <a:xfrm>
                <a:off x="257929" y="3989665"/>
                <a:ext cx="4000035" cy="233592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t="50556" r="49879"/>
              <a:stretch/>
            </p:blipFill>
            <p:spPr>
              <a:xfrm>
                <a:off x="257928" y="1593044"/>
                <a:ext cx="3963091" cy="242103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54969" t="50556" r="-176"/>
              <a:stretch/>
            </p:blipFill>
            <p:spPr>
              <a:xfrm>
                <a:off x="4315289" y="1608879"/>
                <a:ext cx="3574473" cy="2421039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/>
              <a:srcRect l="53071" t="52638" r="-594"/>
              <a:stretch/>
            </p:blipFill>
            <p:spPr>
              <a:xfrm>
                <a:off x="4221018" y="4005500"/>
                <a:ext cx="3808428" cy="2335920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188" y="3814741"/>
              <a:ext cx="5261304" cy="390178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372392" y="2653099"/>
            <a:ext cx="5218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GoF</a:t>
            </a:r>
            <a:r>
              <a:rPr lang="en-US" b="1" i="1" baseline="-25000" dirty="0" err="1"/>
              <a:t>MLR</a:t>
            </a:r>
            <a:r>
              <a:rPr lang="en-US" b="1" i="1" dirty="0"/>
              <a:t> = 0.91                                      </a:t>
            </a:r>
            <a:r>
              <a:rPr lang="en-US" b="1" i="1" dirty="0" err="1"/>
              <a:t>GoF</a:t>
            </a:r>
            <a:r>
              <a:rPr lang="en-US" b="1" i="1" baseline="-25000" dirty="0" err="1"/>
              <a:t>MLR</a:t>
            </a:r>
            <a:r>
              <a:rPr lang="en-US" b="1" i="1" dirty="0"/>
              <a:t> = 0.94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2448" y="4928843"/>
            <a:ext cx="5218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GoF</a:t>
            </a:r>
            <a:r>
              <a:rPr lang="en-US" b="1" i="1" baseline="-25000" dirty="0" err="1"/>
              <a:t>MLR</a:t>
            </a:r>
            <a:r>
              <a:rPr lang="en-US" b="1" i="1" dirty="0"/>
              <a:t> = 0.86                                     </a:t>
            </a:r>
            <a:r>
              <a:rPr lang="en-US" b="1" i="1" dirty="0" err="1"/>
              <a:t>GoF</a:t>
            </a:r>
            <a:r>
              <a:rPr lang="en-US" b="1" i="1" baseline="-25000" dirty="0" err="1"/>
              <a:t>MLR</a:t>
            </a:r>
            <a:r>
              <a:rPr lang="en-US" b="1" i="1" dirty="0"/>
              <a:t> = 0.91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Validation: PIR Foam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3245" y="2422537"/>
            <a:ext cx="4937760" cy="4023360"/>
          </a:xfrm>
        </p:spPr>
        <p:txBody>
          <a:bodyPr/>
          <a:lstStyle/>
          <a:p>
            <a:r>
              <a:rPr lang="en-US" dirty="0"/>
              <a:t>Slight </a:t>
            </a:r>
            <a:r>
              <a:rPr lang="en-US" dirty="0" err="1"/>
              <a:t>overprediction</a:t>
            </a:r>
            <a:r>
              <a:rPr lang="en-US" dirty="0"/>
              <a:t> during early heating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7278" y="857251"/>
            <a:ext cx="10058400" cy="6944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Part 1: Temperature evolution at alternate flux (40 kW m</a:t>
            </a:r>
            <a:r>
              <a:rPr lang="en-US" sz="3200" baseline="30000" dirty="0"/>
              <a:t>-2</a:t>
            </a:r>
            <a:r>
              <a:rPr lang="en-US" sz="3200" dirty="0"/>
              <a:t>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19" y="1845734"/>
            <a:ext cx="6847278" cy="21304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47396" y="1558192"/>
            <a:ext cx="4509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GoF</a:t>
            </a:r>
            <a:r>
              <a:rPr lang="en-US" b="1" i="1" baseline="-25000" dirty="0" err="1"/>
              <a:t>T</a:t>
            </a:r>
            <a:r>
              <a:rPr lang="en-US" b="1" i="1" dirty="0"/>
              <a:t> = 0.97                                  </a:t>
            </a:r>
            <a:r>
              <a:rPr lang="en-US" b="1" i="1" dirty="0" err="1"/>
              <a:t>GoF</a:t>
            </a:r>
            <a:r>
              <a:rPr lang="en-US" b="1" i="1" baseline="-25000" dirty="0" err="1"/>
              <a:t>T</a:t>
            </a:r>
            <a:r>
              <a:rPr lang="en-US" b="1" i="1" dirty="0"/>
              <a:t> = 0.97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Validation: PIR Foam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33894" y="1942044"/>
            <a:ext cx="4333128" cy="2588942"/>
          </a:xfrm>
        </p:spPr>
        <p:txBody>
          <a:bodyPr/>
          <a:lstStyle/>
          <a:p>
            <a:r>
              <a:rPr lang="en-US" dirty="0"/>
              <a:t>MLR is highly transient during initial heating</a:t>
            </a:r>
          </a:p>
          <a:p>
            <a:r>
              <a:rPr lang="en-US" dirty="0"/>
              <a:t>Residual yield discrepancy possibly due to absence of blowing agent in model</a:t>
            </a:r>
          </a:p>
          <a:p>
            <a:pPr lvl="1"/>
            <a:r>
              <a:rPr lang="en-US" dirty="0"/>
              <a:t>From TGA parameterization, model is bounded to residual yield of 0.34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7278" y="857251"/>
            <a:ext cx="10058400" cy="6944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Part 2: Mass Loss Rate &amp; Mass Fraction Predictions: 70 kW m</a:t>
            </a:r>
            <a:r>
              <a:rPr lang="en-US" sz="3200" baseline="30000" dirty="0"/>
              <a:t>-2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68" y="1551723"/>
            <a:ext cx="7460735" cy="47791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90278" y="2383608"/>
            <a:ext cx="5218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GoF</a:t>
            </a:r>
            <a:r>
              <a:rPr lang="en-US" b="1" i="1" baseline="-25000" dirty="0" err="1"/>
              <a:t>MLR</a:t>
            </a:r>
            <a:r>
              <a:rPr lang="en-US" b="1" i="1" dirty="0"/>
              <a:t> = 0.90                                      </a:t>
            </a:r>
            <a:r>
              <a:rPr lang="en-US" b="1" i="1" dirty="0" err="1"/>
              <a:t>GoF</a:t>
            </a:r>
            <a:r>
              <a:rPr lang="en-US" b="1" i="1" baseline="-25000" dirty="0" err="1"/>
              <a:t>MLR</a:t>
            </a:r>
            <a:r>
              <a:rPr lang="en-US" b="1" i="1" dirty="0"/>
              <a:t> = 0.91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47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8736" t="3854" b="46767"/>
          <a:stretch/>
        </p:blipFill>
        <p:spPr>
          <a:xfrm>
            <a:off x="8671218" y="4192290"/>
            <a:ext cx="2164422" cy="1624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82339" y="5317919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θ</a:t>
            </a:r>
            <a:r>
              <a:rPr lang="en-US" i="1" baseline="-25000" dirty="0"/>
              <a:t>char</a:t>
            </a:r>
            <a:r>
              <a:rPr lang="en-US" dirty="0"/>
              <a:t> = 0.34</a:t>
            </a:r>
          </a:p>
        </p:txBody>
      </p:sp>
      <p:sp>
        <p:nvSpPr>
          <p:cNvPr id="11" name="Oval 10"/>
          <p:cNvSpPr/>
          <p:nvPr/>
        </p:nvSpPr>
        <p:spPr>
          <a:xfrm>
            <a:off x="10529038" y="5303520"/>
            <a:ext cx="215162" cy="201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2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Validation: PIR Foam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35302" y="2436425"/>
            <a:ext cx="4130312" cy="4023360"/>
          </a:xfrm>
        </p:spPr>
        <p:txBody>
          <a:bodyPr/>
          <a:lstStyle/>
          <a:p>
            <a:r>
              <a:rPr lang="en-US" dirty="0"/>
              <a:t>Good agreement in residual yield</a:t>
            </a:r>
          </a:p>
          <a:p>
            <a:pPr lvl="1"/>
            <a:r>
              <a:rPr lang="en-US" dirty="0"/>
              <a:t>Does not drop below 0.34 bound</a:t>
            </a:r>
          </a:p>
          <a:p>
            <a:pPr lvl="1"/>
            <a:r>
              <a:rPr lang="en-US" dirty="0"/>
              <a:t>Samples do not completely decompose, some blowing agent may be retained 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47" y="1555843"/>
            <a:ext cx="7420461" cy="48055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97278" y="857251"/>
            <a:ext cx="10612122" cy="6944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Part 2: Mass Loss Rate &amp; Mass Fraction Predictions: 40 kW m</a:t>
            </a:r>
            <a:r>
              <a:rPr lang="en-US" sz="3200" baseline="30000" dirty="0"/>
              <a:t>-2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656664" y="2302314"/>
            <a:ext cx="5218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GoF</a:t>
            </a:r>
            <a:r>
              <a:rPr lang="en-US" b="1" i="1" baseline="-25000" dirty="0" err="1"/>
              <a:t>MLR</a:t>
            </a:r>
            <a:r>
              <a:rPr lang="en-US" b="1" i="1" dirty="0"/>
              <a:t> = 0.92                                      </a:t>
            </a:r>
            <a:r>
              <a:rPr lang="en-US" b="1" i="1" dirty="0" err="1"/>
              <a:t>GoF</a:t>
            </a:r>
            <a:r>
              <a:rPr lang="en-US" b="1" i="1" baseline="-25000" dirty="0" err="1"/>
              <a:t>MLR</a:t>
            </a:r>
            <a:r>
              <a:rPr lang="en-US" b="1" i="1" dirty="0"/>
              <a:t> = 0.93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48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46982"/>
          <a:stretch/>
        </p:blipFill>
        <p:spPr>
          <a:xfrm>
            <a:off x="7966395" y="3958597"/>
            <a:ext cx="3868125" cy="19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097278" y="1274234"/>
            <a:ext cx="9786622" cy="4783665"/>
          </a:xfrm>
        </p:spPr>
        <p:txBody>
          <a:bodyPr/>
          <a:lstStyle/>
          <a:p>
            <a:r>
              <a:rPr lang="en-US" dirty="0"/>
              <a:t>Optimization algorithms effectively reduce labor intensity of manual inverse analysis </a:t>
            </a:r>
          </a:p>
          <a:p>
            <a:r>
              <a:rPr lang="en-US" dirty="0"/>
              <a:t>In many cases, better results are produced over manual fitting</a:t>
            </a:r>
          </a:p>
          <a:p>
            <a:r>
              <a:rPr lang="en-US" dirty="0"/>
              <a:t>Demonstrated ability to parameterize two PMMA and two PIR foam models</a:t>
            </a:r>
          </a:p>
          <a:p>
            <a:r>
              <a:rPr lang="en-US" dirty="0"/>
              <a:t>Models are validated by independent MLR predictions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Popular Algorithms – Previous Studies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7908" y="1417320"/>
            <a:ext cx="4937760" cy="445177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Evolutionary Algorithms </a:t>
            </a:r>
          </a:p>
          <a:p>
            <a:pPr lvl="1"/>
            <a:r>
              <a:rPr lang="en-US" sz="2000" dirty="0"/>
              <a:t>Genetic Algorithm (GA) </a:t>
            </a:r>
          </a:p>
          <a:p>
            <a:pPr lvl="2"/>
            <a:r>
              <a:rPr lang="en-US" sz="1800" i="1" dirty="0"/>
              <a:t>Many studies</a:t>
            </a:r>
          </a:p>
          <a:p>
            <a:pPr lvl="1"/>
            <a:r>
              <a:rPr lang="en-US" sz="2000" dirty="0"/>
              <a:t>GA/Simulated Annealing  (GASA)</a:t>
            </a:r>
          </a:p>
          <a:p>
            <a:pPr lvl="2"/>
            <a:r>
              <a:rPr lang="en-US" sz="1800" dirty="0" err="1"/>
              <a:t>Lautenberger</a:t>
            </a:r>
            <a:r>
              <a:rPr lang="en-US" sz="1800" dirty="0"/>
              <a:t> et al. </a:t>
            </a:r>
            <a:r>
              <a:rPr lang="en-US" sz="1800" dirty="0" smtClean="0"/>
              <a:t>[4]</a:t>
            </a:r>
            <a:endParaRPr lang="en-US" sz="1800" dirty="0"/>
          </a:p>
          <a:p>
            <a:r>
              <a:rPr lang="en-US" sz="2400" dirty="0"/>
              <a:t>Stochastic Hill Climber (SHC)</a:t>
            </a:r>
          </a:p>
          <a:p>
            <a:pPr lvl="2"/>
            <a:r>
              <a:rPr lang="en-US" sz="1800" dirty="0"/>
              <a:t>Webster &amp; Trouve </a:t>
            </a:r>
            <a:r>
              <a:rPr lang="en-US" sz="1800" dirty="0" smtClean="0"/>
              <a:t>[5,6] </a:t>
            </a:r>
          </a:p>
          <a:p>
            <a:r>
              <a:rPr lang="en-US" sz="2400" dirty="0" smtClean="0"/>
              <a:t>Shuffled Complex Evolution (SCE)</a:t>
            </a:r>
          </a:p>
          <a:p>
            <a:pPr lvl="2"/>
            <a:r>
              <a:rPr lang="en-US" sz="1800" dirty="0" smtClean="0"/>
              <a:t>Chaos </a:t>
            </a:r>
            <a:r>
              <a:rPr lang="en-US" sz="1800" dirty="0"/>
              <a:t>et al. </a:t>
            </a:r>
            <a:r>
              <a:rPr lang="en-US" sz="1800" dirty="0" smtClean="0"/>
              <a:t>[7,8] </a:t>
            </a:r>
            <a:endParaRPr lang="en-US" sz="1800" dirty="0"/>
          </a:p>
          <a:p>
            <a:pPr lvl="2"/>
            <a:endParaRPr lang="en-US" sz="1800" dirty="0"/>
          </a:p>
          <a:p>
            <a:r>
              <a:rPr lang="en-US" sz="2200" dirty="0" err="1"/>
              <a:t>Lautenberger</a:t>
            </a:r>
            <a:r>
              <a:rPr lang="en-US" sz="2200" dirty="0"/>
              <a:t> et al. </a:t>
            </a:r>
            <a:r>
              <a:rPr lang="en-US" sz="2200" dirty="0" smtClean="0"/>
              <a:t>[4] </a:t>
            </a:r>
            <a:r>
              <a:rPr lang="en-US" sz="2200" dirty="0"/>
              <a:t>tested all 4 against manufactured data and found that SCE was capable of reproducing inputs within 1% </a:t>
            </a:r>
          </a:p>
          <a:p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http://4.bp.blogspot.com/-amjvCfbHIP8/UyxkO99arsI/AAAAAAAAARU/Z4lIuckV8XU/s1600/TravelingSalesmanUSCapital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2113941"/>
            <a:ext cx="4206875" cy="262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8450" y="4743238"/>
            <a:ext cx="7096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http://mathgifs.blogspot.com/2014/03/the-traveling-salesman.html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6375907" y="1661068"/>
            <a:ext cx="4358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The Traveling Salesman Problem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6480" y="5058261"/>
            <a:ext cx="5230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Optimization target:</a:t>
            </a:r>
          </a:p>
          <a:p>
            <a:pPr algn="ctr"/>
            <a:r>
              <a:rPr lang="en-US" i="1" dirty="0"/>
              <a:t>Minimize total path distance between 48 capital cities</a:t>
            </a:r>
          </a:p>
          <a:p>
            <a:pPr algn="ctr"/>
            <a:r>
              <a:rPr lang="en-US" b="1" dirty="0"/>
              <a:t>1.29 × 10</a:t>
            </a:r>
            <a:r>
              <a:rPr lang="en-US" b="1" baseline="30000" dirty="0"/>
              <a:t>59 </a:t>
            </a:r>
            <a:r>
              <a:rPr lang="en-US" b="1" dirty="0"/>
              <a:t>possible solutions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0583171" y="4167409"/>
            <a:ext cx="491867" cy="90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0667621" y="4547768"/>
            <a:ext cx="407416" cy="46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002391" y="3978159"/>
            <a:ext cx="435825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Iteration #</a:t>
            </a:r>
          </a:p>
          <a:p>
            <a:pPr algn="ctr"/>
            <a:endParaRPr lang="en-US" sz="1050" i="1" dirty="0"/>
          </a:p>
          <a:p>
            <a:r>
              <a:rPr lang="en-US" i="1" dirty="0"/>
              <a:t>Distance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6432" t="30741" r="6258" b="30788"/>
          <a:stretch/>
        </p:blipFill>
        <p:spPr>
          <a:xfrm>
            <a:off x="6451600" y="2111448"/>
            <a:ext cx="4210168" cy="26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Bibliography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50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40080" y="1204243"/>
            <a:ext cx="10515600" cy="4836961"/>
          </a:xfrm>
        </p:spPr>
        <p:txBody>
          <a:bodyPr>
            <a:normAutofit fontScale="92500"/>
          </a:bodyPr>
          <a:lstStyle/>
          <a:p>
            <a:r>
              <a:rPr lang="en-US" sz="1500" dirty="0" smtClean="0"/>
              <a:t>[1] K</a:t>
            </a:r>
            <a:r>
              <a:rPr lang="en-US" sz="1500" dirty="0"/>
              <a:t>. </a:t>
            </a:r>
            <a:r>
              <a:rPr lang="en-US" sz="1500" dirty="0" err="1"/>
              <a:t>McGrattan</a:t>
            </a:r>
            <a:r>
              <a:rPr lang="en-US" sz="1500" dirty="0"/>
              <a:t>, S. </a:t>
            </a:r>
            <a:r>
              <a:rPr lang="en-US" sz="1500" dirty="0" err="1"/>
              <a:t>Hostikka</a:t>
            </a:r>
            <a:r>
              <a:rPr lang="en-US" sz="1500" dirty="0"/>
              <a:t>, R. McDermott, J. Floyd, M. </a:t>
            </a:r>
            <a:r>
              <a:rPr lang="en-US" sz="1500" dirty="0" err="1"/>
              <a:t>Vanella</a:t>
            </a:r>
            <a:r>
              <a:rPr lang="en-US" sz="1500" dirty="0"/>
              <a:t>, Sixth Edition Fire Dynamics Simulator Technical Reference Guide Volume 1 : Mathematical Model 6.3, 1 (2015).</a:t>
            </a:r>
          </a:p>
          <a:p>
            <a:r>
              <a:rPr lang="en-US" sz="1500" dirty="0" smtClean="0"/>
              <a:t>[2] S.I</a:t>
            </a:r>
            <a:r>
              <a:rPr lang="en-US" sz="1500" dirty="0"/>
              <a:t>. Stoliarov, R.E. Lyon, Thermo-kinetic model of burning for </a:t>
            </a:r>
            <a:r>
              <a:rPr lang="en-US" sz="1500" dirty="0" err="1"/>
              <a:t>pyrolyzing</a:t>
            </a:r>
            <a:r>
              <a:rPr lang="en-US" sz="1500" dirty="0"/>
              <a:t> materials, in: Fire </a:t>
            </a:r>
            <a:r>
              <a:rPr lang="en-US" sz="1500" dirty="0" err="1"/>
              <a:t>Saf</a:t>
            </a:r>
            <a:r>
              <a:rPr lang="en-US" sz="1500" dirty="0"/>
              <a:t>. Sci., 2008. doi:10.3801/IAFSS.FSS.9-1141.</a:t>
            </a:r>
          </a:p>
          <a:p>
            <a:r>
              <a:rPr lang="en-US" sz="1500" dirty="0" smtClean="0"/>
              <a:t>[3] C</a:t>
            </a:r>
            <a:r>
              <a:rPr lang="en-US" sz="1500" dirty="0"/>
              <a:t>. </a:t>
            </a:r>
            <a:r>
              <a:rPr lang="en-US" sz="1500" dirty="0" err="1"/>
              <a:t>Lautenberger</a:t>
            </a:r>
            <a:r>
              <a:rPr lang="en-US" sz="1500" dirty="0"/>
              <a:t>, C. Fernandez-</a:t>
            </a:r>
            <a:r>
              <a:rPr lang="en-US" sz="1500" dirty="0" err="1"/>
              <a:t>Pello</a:t>
            </a:r>
            <a:r>
              <a:rPr lang="en-US" sz="1500" dirty="0"/>
              <a:t>, Generalized pyrolysis model for combustible solids, Fire </a:t>
            </a:r>
            <a:r>
              <a:rPr lang="en-US" sz="1500" dirty="0" err="1"/>
              <a:t>Saf</a:t>
            </a:r>
            <a:r>
              <a:rPr lang="en-US" sz="1500" dirty="0"/>
              <a:t>. J. 44 (2009) 819–839. doi:10.1016/j.firesaf.2009.03.011</a:t>
            </a:r>
            <a:r>
              <a:rPr lang="en-US" sz="1500" dirty="0" smtClean="0"/>
              <a:t>.</a:t>
            </a:r>
          </a:p>
          <a:p>
            <a:r>
              <a:rPr lang="en-US" sz="1500" dirty="0"/>
              <a:t>[</a:t>
            </a:r>
            <a:r>
              <a:rPr lang="en-US" sz="1500" dirty="0" smtClean="0"/>
              <a:t>4] C</a:t>
            </a:r>
            <a:r>
              <a:rPr lang="en-US" sz="1500" dirty="0"/>
              <a:t>. </a:t>
            </a:r>
            <a:r>
              <a:rPr lang="en-US" sz="1500" dirty="0" err="1"/>
              <a:t>Lautenberger</a:t>
            </a:r>
            <a:r>
              <a:rPr lang="en-US" sz="1500" dirty="0"/>
              <a:t>, C. Fernandez-</a:t>
            </a:r>
            <a:r>
              <a:rPr lang="en-US" sz="1500" dirty="0" err="1"/>
              <a:t>Pello</a:t>
            </a:r>
            <a:r>
              <a:rPr lang="en-US" sz="1500" dirty="0"/>
              <a:t>, Optimization algorithms for material pyrolysis property estimation, in: Fire </a:t>
            </a:r>
            <a:r>
              <a:rPr lang="en-US" sz="1500" dirty="0" err="1"/>
              <a:t>Saf</a:t>
            </a:r>
            <a:r>
              <a:rPr lang="en-US" sz="1500" dirty="0"/>
              <a:t>. Sci., 2011. doi:10.3801/IAFSS.FSS.10-751.</a:t>
            </a:r>
          </a:p>
          <a:p>
            <a:r>
              <a:rPr lang="en-US" sz="1500" dirty="0" smtClean="0"/>
              <a:t>[5]</a:t>
            </a:r>
            <a:r>
              <a:rPr lang="en-US" sz="1500" dirty="0"/>
              <a:t> </a:t>
            </a:r>
            <a:r>
              <a:rPr lang="en-US" sz="1500" dirty="0" smtClean="0"/>
              <a:t>R</a:t>
            </a:r>
            <a:r>
              <a:rPr lang="en-US" sz="1500" dirty="0"/>
              <a:t>. Webster, PYROLYSIS MODEL PARAMETER OPTIMIZATION USING A CUSTOMIZED STOCHASTIC HILL-CLIMBER ALGORITHM AND BENCH SCALE FIRE TEST DATA, University of Maryland, 2009</a:t>
            </a:r>
            <a:r>
              <a:rPr lang="en-US" sz="1500" dirty="0" smtClean="0"/>
              <a:t>.</a:t>
            </a:r>
          </a:p>
          <a:p>
            <a:r>
              <a:rPr lang="en-US" sz="1500" dirty="0" smtClean="0"/>
              <a:t>[6]</a:t>
            </a:r>
            <a:r>
              <a:rPr lang="en-US" sz="1500" dirty="0"/>
              <a:t> </a:t>
            </a:r>
            <a:r>
              <a:rPr lang="en-US" sz="1500" dirty="0" smtClean="0"/>
              <a:t>Z</a:t>
            </a:r>
            <a:r>
              <a:rPr lang="en-US" sz="1500" dirty="0"/>
              <a:t>. </a:t>
            </a:r>
            <a:r>
              <a:rPr lang="en-US" sz="1500" dirty="0" err="1"/>
              <a:t>Ghorbani</a:t>
            </a:r>
            <a:r>
              <a:rPr lang="en-US" sz="1500" dirty="0"/>
              <a:t>, R. Webster, M. </a:t>
            </a:r>
            <a:r>
              <a:rPr lang="en-US" sz="1500" dirty="0" err="1"/>
              <a:t>Lázaro</a:t>
            </a:r>
            <a:r>
              <a:rPr lang="en-US" sz="1500" dirty="0"/>
              <a:t>, A. </a:t>
            </a:r>
            <a:r>
              <a:rPr lang="en-US" sz="1500" dirty="0" err="1"/>
              <a:t>Trouvé</a:t>
            </a:r>
            <a:r>
              <a:rPr lang="en-US" sz="1500" dirty="0"/>
              <a:t>, Limitations in the predictive capability of pyrolysis models based on a calibrated semi-empirical approach, Fire </a:t>
            </a:r>
            <a:r>
              <a:rPr lang="en-US" sz="1500" dirty="0" err="1"/>
              <a:t>Saf</a:t>
            </a:r>
            <a:r>
              <a:rPr lang="en-US" sz="1500" dirty="0"/>
              <a:t>. J. 61 (2013) 274–288. doi:10.1016/J.FIRESAF.2013.09.007</a:t>
            </a:r>
            <a:r>
              <a:rPr lang="en-US" sz="1500" dirty="0" smtClean="0"/>
              <a:t>.</a:t>
            </a:r>
          </a:p>
          <a:p>
            <a:r>
              <a:rPr lang="en-US" sz="1500" dirty="0" smtClean="0"/>
              <a:t>[7]</a:t>
            </a:r>
            <a:r>
              <a:rPr lang="en-US" sz="1500" dirty="0"/>
              <a:t> </a:t>
            </a:r>
            <a:r>
              <a:rPr lang="en-US" sz="1500" dirty="0" smtClean="0"/>
              <a:t>M</a:t>
            </a:r>
            <a:r>
              <a:rPr lang="en-US" sz="1500" dirty="0"/>
              <a:t>. Chaos, M.M. Khan, N. </a:t>
            </a:r>
            <a:r>
              <a:rPr lang="en-US" sz="1500" dirty="0" err="1"/>
              <a:t>Krishnamoorthy</a:t>
            </a:r>
            <a:r>
              <a:rPr lang="en-US" sz="1500" dirty="0"/>
              <a:t>, J.L. de </a:t>
            </a:r>
            <a:r>
              <a:rPr lang="en-US" sz="1500" dirty="0" err="1"/>
              <a:t>Ris</a:t>
            </a:r>
            <a:r>
              <a:rPr lang="en-US" sz="1500" dirty="0"/>
              <a:t>, S.B. </a:t>
            </a:r>
            <a:r>
              <a:rPr lang="en-US" sz="1500" dirty="0" err="1"/>
              <a:t>Dorofeev</a:t>
            </a:r>
            <a:r>
              <a:rPr lang="en-US" sz="1500" dirty="0"/>
              <a:t>, Evaluation of optimization schemes and determination of solid fuel properties for CFD fire models using bench-scale pyrolysis tests, Proc. Combust. Inst. 33 (2011) 2599–2606. doi:10.1016/J.PROCI.2010.07.018.</a:t>
            </a:r>
          </a:p>
          <a:p>
            <a:r>
              <a:rPr lang="en-US" sz="1500" dirty="0" smtClean="0"/>
              <a:t>[8]</a:t>
            </a:r>
            <a:r>
              <a:rPr lang="en-US" sz="1500" dirty="0"/>
              <a:t> </a:t>
            </a:r>
            <a:r>
              <a:rPr lang="en-US" sz="1500" dirty="0" smtClean="0"/>
              <a:t>M</a:t>
            </a:r>
            <a:r>
              <a:rPr lang="en-US" sz="1500" dirty="0"/>
              <a:t>. Chaos, M.M. Khan, S.B. </a:t>
            </a:r>
            <a:r>
              <a:rPr lang="en-US" sz="1500" dirty="0" err="1"/>
              <a:t>Dorofeev</a:t>
            </a:r>
            <a:r>
              <a:rPr lang="en-US" sz="1500" dirty="0"/>
              <a:t>, Pyrolysis of corrugated cardboard in inert and oxidative environments, Proc. Combust. Inst. (2013). doi:10.1016/j.proci.2012.06.031</a:t>
            </a:r>
            <a:r>
              <a:rPr lang="en-US" sz="1500" dirty="0" smtClean="0"/>
              <a:t>.</a:t>
            </a:r>
          </a:p>
          <a:p>
            <a:r>
              <a:rPr lang="en-US" sz="1500" dirty="0" smtClean="0"/>
              <a:t>[9] </a:t>
            </a:r>
            <a:r>
              <a:rPr lang="en-US" sz="1500" dirty="0"/>
              <a:t>S.I. Stoliarov, J. Li, Parameterization and Validation of Pyrolysis Models for Polymeric Materials, Fire Technol. 52 (2016) 79–91. doi:10.1007/s10694-015-0490-1.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46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Bibliography, Cont.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51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40080" y="1198900"/>
            <a:ext cx="10515600" cy="508888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[9]</a:t>
            </a:r>
            <a:r>
              <a:rPr lang="en-US" dirty="0"/>
              <a:t> </a:t>
            </a:r>
            <a:r>
              <a:rPr lang="en-US" dirty="0" smtClean="0"/>
              <a:t>J</a:t>
            </a:r>
            <a:r>
              <a:rPr lang="en-US" dirty="0"/>
              <a:t>. Li, S.I. Stoliarov, Measurement of kinetics and thermodynamics of the thermal degradation for non-charring polymers, Combust. Flame. 160 (2013) 1287–1297. doi:10.1016/J.COMBUSTFLAME.2013.02.012.</a:t>
            </a:r>
          </a:p>
          <a:p>
            <a:r>
              <a:rPr lang="en-US" dirty="0" smtClean="0"/>
              <a:t>[10]</a:t>
            </a:r>
            <a:r>
              <a:rPr lang="en-US" dirty="0"/>
              <a:t> </a:t>
            </a:r>
            <a:r>
              <a:rPr lang="en-US" dirty="0" smtClean="0"/>
              <a:t>J</a:t>
            </a:r>
            <a:r>
              <a:rPr lang="en-US" dirty="0"/>
              <a:t>. Li, S.I. Stoliarov, Measurement of kinetics and thermodynamics of the thermal degradation for charring polymers, </a:t>
            </a:r>
            <a:r>
              <a:rPr lang="en-US" dirty="0" err="1"/>
              <a:t>Polym</a:t>
            </a:r>
            <a:r>
              <a:rPr lang="en-US" dirty="0"/>
              <a:t>. </a:t>
            </a:r>
            <a:r>
              <a:rPr lang="en-US" dirty="0" err="1"/>
              <a:t>Degrad</a:t>
            </a:r>
            <a:r>
              <a:rPr lang="en-US" dirty="0"/>
              <a:t>. Stab. 106 (2014) 2–15. doi:10.1016/j.polymdegradstab.2013.09.022.</a:t>
            </a:r>
          </a:p>
          <a:p>
            <a:r>
              <a:rPr lang="en-US" dirty="0" smtClean="0"/>
              <a:t>[11]</a:t>
            </a:r>
            <a:r>
              <a:rPr lang="en-US" dirty="0"/>
              <a:t> </a:t>
            </a:r>
            <a:r>
              <a:rPr lang="en-US" dirty="0" smtClean="0"/>
              <a:t>M.B</a:t>
            </a:r>
            <a:r>
              <a:rPr lang="en-US" dirty="0"/>
              <a:t>. McKinnon, S.I. Stoliarov, Pyrolysis model development for a multilayer floor covering, Materials (Basel). (2015). doi:10.3390/ma8095295.</a:t>
            </a:r>
          </a:p>
          <a:p>
            <a:r>
              <a:rPr lang="en-US" dirty="0" smtClean="0"/>
              <a:t>[12]</a:t>
            </a:r>
            <a:r>
              <a:rPr lang="en-US" dirty="0"/>
              <a:t> </a:t>
            </a:r>
            <a:r>
              <a:rPr lang="en-US" dirty="0" smtClean="0"/>
              <a:t>J</a:t>
            </a:r>
            <a:r>
              <a:rPr lang="en-US" dirty="0"/>
              <a:t>. Li, J. Gong, S.I. Stoliarov, Gasification experiments for pyrolysis model parameterization and validation, Int. J. Heat Mass Transf. 77 (2014) 738–744. doi:10.1016/j.ijheatmasstransfer.2014.06.003.</a:t>
            </a:r>
          </a:p>
          <a:p>
            <a:r>
              <a:rPr lang="en-US" dirty="0" smtClean="0"/>
              <a:t>[13]</a:t>
            </a:r>
            <a:r>
              <a:rPr lang="en-US" dirty="0"/>
              <a:t> </a:t>
            </a:r>
            <a:r>
              <a:rPr lang="en-US" dirty="0" smtClean="0"/>
              <a:t>J</a:t>
            </a:r>
            <a:r>
              <a:rPr lang="en-US" dirty="0"/>
              <a:t>. Li, J. Gong, S.I. Stoliarov, Development of pyrolysis models for charring polymers, </a:t>
            </a:r>
            <a:r>
              <a:rPr lang="en-US" dirty="0" err="1"/>
              <a:t>Polym</a:t>
            </a:r>
            <a:r>
              <a:rPr lang="en-US" dirty="0"/>
              <a:t>. </a:t>
            </a:r>
            <a:r>
              <a:rPr lang="en-US" dirty="0" err="1"/>
              <a:t>Degrad</a:t>
            </a:r>
            <a:r>
              <a:rPr lang="en-US" dirty="0"/>
              <a:t>. Stab. (2015). doi:10.1016/j.polymdegradstab.2015.03.003.</a:t>
            </a:r>
          </a:p>
          <a:p>
            <a:r>
              <a:rPr lang="en-US" dirty="0" smtClean="0"/>
              <a:t>[14]</a:t>
            </a:r>
            <a:r>
              <a:rPr lang="en-US" dirty="0"/>
              <a:t> </a:t>
            </a:r>
            <a:r>
              <a:rPr lang="en-US" dirty="0" smtClean="0"/>
              <a:t>Y</a:t>
            </a:r>
            <a:r>
              <a:rPr lang="en-US" dirty="0"/>
              <a:t>. Ding, J.D. Swann, Q. Sun, S.I. Stoliarov, R.H. Kraemer, Development of a pyrolysis model for glass fiber reinforced polyamide 66 blended with red phosphorus: Relationship between flammability behavior and material composition, Compos. Part B Eng. 176 (2019) 107–263. doi:10.1016/J.COMPOSITESB.2019.107263.</a:t>
            </a:r>
          </a:p>
          <a:p>
            <a:r>
              <a:rPr lang="en-US" dirty="0" smtClean="0"/>
              <a:t>[15] Photo Source: </a:t>
            </a:r>
            <a:r>
              <a:rPr lang="en-US" dirty="0">
                <a:hlinkClick r:id="rId2"/>
              </a:rPr>
              <a:t>https://www.crownawards.com/ALL.Acrylic_Awards.Gateway_Skyline_Acrylic/LUBTD46.html?cgid=all&amp;gclid=CjwKCAjw8ZHsBRA6EiwA7hw_saXKTtsAsVQIzArcBbSEtrIbM1D1MLBrCyZZvlNNAqtZvJoq6S3uExoCGfEQAvD_BwE</a:t>
            </a:r>
            <a:endParaRPr lang="en-US" dirty="0"/>
          </a:p>
          <a:p>
            <a:r>
              <a:rPr lang="en-US" dirty="0" smtClean="0"/>
              <a:t>[16] Photo </a:t>
            </a:r>
            <a:r>
              <a:rPr lang="en-US" dirty="0" err="1" smtClean="0"/>
              <a:t>Source:</a:t>
            </a:r>
            <a:r>
              <a:rPr lang="en-US" dirty="0" err="1">
                <a:hlinkClick r:id="rId3"/>
              </a:rPr>
              <a:t>https</a:t>
            </a:r>
            <a:r>
              <a:rPr lang="en-US" dirty="0">
                <a:hlinkClick r:id="rId3"/>
              </a:rPr>
              <a:t>://www.untduct.net/untduct-pir-system/untduct-polyisocyanurate-pir-foam-air-duct.html</a:t>
            </a:r>
            <a:endParaRPr lang="en-US" dirty="0"/>
          </a:p>
          <a:p>
            <a:r>
              <a:rPr lang="en-US" dirty="0" smtClean="0"/>
              <a:t>[17]</a:t>
            </a:r>
            <a:r>
              <a:rPr lang="en-US" dirty="0"/>
              <a:t> </a:t>
            </a:r>
            <a:r>
              <a:rPr lang="en-US" dirty="0" smtClean="0"/>
              <a:t>NOAA</a:t>
            </a:r>
            <a:r>
              <a:rPr lang="en-US" dirty="0"/>
              <a:t>, Cameo Chemicals, (</a:t>
            </a:r>
            <a:r>
              <a:rPr lang="en-US" dirty="0" err="1"/>
              <a:t>n.d.</a:t>
            </a:r>
            <a:r>
              <a:rPr lang="en-US" dirty="0"/>
              <a:t>). https://cameochemicals.noaa.gov/search/simple.</a:t>
            </a:r>
          </a:p>
          <a:p>
            <a:r>
              <a:rPr lang="en-US" dirty="0" smtClean="0"/>
              <a:t>[18]P.J</a:t>
            </a:r>
            <a:r>
              <a:rPr lang="en-US" dirty="0"/>
              <a:t>. </a:t>
            </a:r>
            <a:r>
              <a:rPr lang="en-US" dirty="0" err="1"/>
              <a:t>Linstrom</a:t>
            </a:r>
            <a:r>
              <a:rPr lang="en-US" dirty="0"/>
              <a:t>, W.G. Mallard, NIST Chemistry </a:t>
            </a:r>
            <a:r>
              <a:rPr lang="en-US" dirty="0" err="1"/>
              <a:t>WebBook</a:t>
            </a:r>
            <a:r>
              <a:rPr lang="en-US" dirty="0"/>
              <a:t>, NIST Standard Reference Database Number 69, (2018). doi:10.18434/T4D303.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Criticisms of Bulk </a:t>
            </a:r>
            <a:r>
              <a:rPr lang="en-US" dirty="0" smtClean="0"/>
              <a:t>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169078"/>
            <a:ext cx="4937760" cy="4023360"/>
          </a:xfrm>
        </p:spPr>
        <p:txBody>
          <a:bodyPr/>
          <a:lstStyle/>
          <a:p>
            <a:r>
              <a:rPr lang="en-US" dirty="0"/>
              <a:t>Physical Meaningfulness  </a:t>
            </a:r>
          </a:p>
          <a:p>
            <a:r>
              <a:rPr lang="en-US" dirty="0"/>
              <a:t>Compensation effects </a:t>
            </a:r>
          </a:p>
          <a:p>
            <a:pPr lvl="1"/>
            <a:r>
              <a:rPr lang="en-US" dirty="0"/>
              <a:t>‘effective’ or ‘equivalent’ properties </a:t>
            </a:r>
          </a:p>
          <a:p>
            <a:r>
              <a:rPr lang="en-US" dirty="0"/>
              <a:t>Validity outside of calibrated domain </a:t>
            </a:r>
          </a:p>
          <a:p>
            <a:r>
              <a:rPr lang="en-US" dirty="0"/>
              <a:t>Questions of a solution’s:</a:t>
            </a:r>
          </a:p>
          <a:p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473154" y="4303567"/>
            <a:ext cx="2762249" cy="1869106"/>
          </a:xfrm>
          <a:custGeom>
            <a:avLst/>
            <a:gdLst>
              <a:gd name="connsiteX0" fmla="*/ 0 w 3449421"/>
              <a:gd name="connsiteY0" fmla="*/ 1362759 h 1573010"/>
              <a:gd name="connsiteX1" fmla="*/ 895350 w 3449421"/>
              <a:gd name="connsiteY1" fmla="*/ 1181784 h 1573010"/>
              <a:gd name="connsiteX2" fmla="*/ 1266825 w 3449421"/>
              <a:gd name="connsiteY2" fmla="*/ 572184 h 1573010"/>
              <a:gd name="connsiteX3" fmla="*/ 1495425 w 3449421"/>
              <a:gd name="connsiteY3" fmla="*/ 743634 h 1573010"/>
              <a:gd name="connsiteX4" fmla="*/ 1685925 w 3449421"/>
              <a:gd name="connsiteY4" fmla="*/ 48309 h 1573010"/>
              <a:gd name="connsiteX5" fmla="*/ 1885950 w 3449421"/>
              <a:gd name="connsiteY5" fmla="*/ 381684 h 1573010"/>
              <a:gd name="connsiteX6" fmla="*/ 1990725 w 3449421"/>
              <a:gd name="connsiteY6" fmla="*/ 57834 h 1573010"/>
              <a:gd name="connsiteX7" fmla="*/ 2152650 w 3449421"/>
              <a:gd name="connsiteY7" fmla="*/ 315009 h 1573010"/>
              <a:gd name="connsiteX8" fmla="*/ 2333625 w 3449421"/>
              <a:gd name="connsiteY8" fmla="*/ 684 h 1573010"/>
              <a:gd name="connsiteX9" fmla="*/ 2514600 w 3449421"/>
              <a:gd name="connsiteY9" fmla="*/ 419784 h 1573010"/>
              <a:gd name="connsiteX10" fmla="*/ 2667000 w 3449421"/>
              <a:gd name="connsiteY10" fmla="*/ 924609 h 1573010"/>
              <a:gd name="connsiteX11" fmla="*/ 2914650 w 3449421"/>
              <a:gd name="connsiteY11" fmla="*/ 810309 h 1573010"/>
              <a:gd name="connsiteX12" fmla="*/ 3429000 w 3449421"/>
              <a:gd name="connsiteY12" fmla="*/ 1534209 h 1573010"/>
              <a:gd name="connsiteX13" fmla="*/ 3352800 w 3449421"/>
              <a:gd name="connsiteY13" fmla="*/ 1438959 h 1573010"/>
              <a:gd name="connsiteX0" fmla="*/ 0 w 3449421"/>
              <a:gd name="connsiteY0" fmla="*/ 1428988 h 1639239"/>
              <a:gd name="connsiteX1" fmla="*/ 895350 w 3449421"/>
              <a:gd name="connsiteY1" fmla="*/ 1248013 h 1639239"/>
              <a:gd name="connsiteX2" fmla="*/ 1266825 w 3449421"/>
              <a:gd name="connsiteY2" fmla="*/ 638413 h 1639239"/>
              <a:gd name="connsiteX3" fmla="*/ 1495425 w 3449421"/>
              <a:gd name="connsiteY3" fmla="*/ 809863 h 1639239"/>
              <a:gd name="connsiteX4" fmla="*/ 1685925 w 3449421"/>
              <a:gd name="connsiteY4" fmla="*/ 114538 h 1639239"/>
              <a:gd name="connsiteX5" fmla="*/ 1885950 w 3449421"/>
              <a:gd name="connsiteY5" fmla="*/ 447913 h 1639239"/>
              <a:gd name="connsiteX6" fmla="*/ 2009775 w 3449421"/>
              <a:gd name="connsiteY6" fmla="*/ 238 h 1639239"/>
              <a:gd name="connsiteX7" fmla="*/ 2152650 w 3449421"/>
              <a:gd name="connsiteY7" fmla="*/ 381238 h 1639239"/>
              <a:gd name="connsiteX8" fmla="*/ 2333625 w 3449421"/>
              <a:gd name="connsiteY8" fmla="*/ 66913 h 1639239"/>
              <a:gd name="connsiteX9" fmla="*/ 2514600 w 3449421"/>
              <a:gd name="connsiteY9" fmla="*/ 486013 h 1639239"/>
              <a:gd name="connsiteX10" fmla="*/ 2667000 w 3449421"/>
              <a:gd name="connsiteY10" fmla="*/ 990838 h 1639239"/>
              <a:gd name="connsiteX11" fmla="*/ 2914650 w 3449421"/>
              <a:gd name="connsiteY11" fmla="*/ 876538 h 1639239"/>
              <a:gd name="connsiteX12" fmla="*/ 3429000 w 3449421"/>
              <a:gd name="connsiteY12" fmla="*/ 1600438 h 1639239"/>
              <a:gd name="connsiteX13" fmla="*/ 3352800 w 3449421"/>
              <a:gd name="connsiteY13" fmla="*/ 1505188 h 1639239"/>
              <a:gd name="connsiteX0" fmla="*/ 0 w 3449421"/>
              <a:gd name="connsiteY0" fmla="*/ 1433726 h 1643977"/>
              <a:gd name="connsiteX1" fmla="*/ 895350 w 3449421"/>
              <a:gd name="connsiteY1" fmla="*/ 1252751 h 1643977"/>
              <a:gd name="connsiteX2" fmla="*/ 1266825 w 3449421"/>
              <a:gd name="connsiteY2" fmla="*/ 643151 h 1643977"/>
              <a:gd name="connsiteX3" fmla="*/ 1495425 w 3449421"/>
              <a:gd name="connsiteY3" fmla="*/ 814601 h 1643977"/>
              <a:gd name="connsiteX4" fmla="*/ 1704975 w 3449421"/>
              <a:gd name="connsiteY4" fmla="*/ 4976 h 1643977"/>
              <a:gd name="connsiteX5" fmla="*/ 1885950 w 3449421"/>
              <a:gd name="connsiteY5" fmla="*/ 452651 h 1643977"/>
              <a:gd name="connsiteX6" fmla="*/ 2009775 w 3449421"/>
              <a:gd name="connsiteY6" fmla="*/ 4976 h 1643977"/>
              <a:gd name="connsiteX7" fmla="*/ 2152650 w 3449421"/>
              <a:gd name="connsiteY7" fmla="*/ 385976 h 1643977"/>
              <a:gd name="connsiteX8" fmla="*/ 2333625 w 3449421"/>
              <a:gd name="connsiteY8" fmla="*/ 71651 h 1643977"/>
              <a:gd name="connsiteX9" fmla="*/ 2514600 w 3449421"/>
              <a:gd name="connsiteY9" fmla="*/ 490751 h 1643977"/>
              <a:gd name="connsiteX10" fmla="*/ 2667000 w 3449421"/>
              <a:gd name="connsiteY10" fmla="*/ 995576 h 1643977"/>
              <a:gd name="connsiteX11" fmla="*/ 2914650 w 3449421"/>
              <a:gd name="connsiteY11" fmla="*/ 881276 h 1643977"/>
              <a:gd name="connsiteX12" fmla="*/ 3429000 w 3449421"/>
              <a:gd name="connsiteY12" fmla="*/ 1605176 h 1643977"/>
              <a:gd name="connsiteX13" fmla="*/ 3352800 w 3449421"/>
              <a:gd name="connsiteY13" fmla="*/ 1509926 h 1643977"/>
              <a:gd name="connsiteX0" fmla="*/ 0 w 3449421"/>
              <a:gd name="connsiteY0" fmla="*/ 1457851 h 1668102"/>
              <a:gd name="connsiteX1" fmla="*/ 895350 w 3449421"/>
              <a:gd name="connsiteY1" fmla="*/ 1276876 h 1668102"/>
              <a:gd name="connsiteX2" fmla="*/ 1266825 w 3449421"/>
              <a:gd name="connsiteY2" fmla="*/ 667276 h 1668102"/>
              <a:gd name="connsiteX3" fmla="*/ 1495425 w 3449421"/>
              <a:gd name="connsiteY3" fmla="*/ 838726 h 1668102"/>
              <a:gd name="connsiteX4" fmla="*/ 1704975 w 3449421"/>
              <a:gd name="connsiteY4" fmla="*/ 29101 h 1668102"/>
              <a:gd name="connsiteX5" fmla="*/ 1885950 w 3449421"/>
              <a:gd name="connsiteY5" fmla="*/ 476776 h 1668102"/>
              <a:gd name="connsiteX6" fmla="*/ 2009775 w 3449421"/>
              <a:gd name="connsiteY6" fmla="*/ 29101 h 1668102"/>
              <a:gd name="connsiteX7" fmla="*/ 2152650 w 3449421"/>
              <a:gd name="connsiteY7" fmla="*/ 410101 h 1668102"/>
              <a:gd name="connsiteX8" fmla="*/ 2324100 w 3449421"/>
              <a:gd name="connsiteY8" fmla="*/ 526 h 1668102"/>
              <a:gd name="connsiteX9" fmla="*/ 2514600 w 3449421"/>
              <a:gd name="connsiteY9" fmla="*/ 514876 h 1668102"/>
              <a:gd name="connsiteX10" fmla="*/ 2667000 w 3449421"/>
              <a:gd name="connsiteY10" fmla="*/ 1019701 h 1668102"/>
              <a:gd name="connsiteX11" fmla="*/ 2914650 w 3449421"/>
              <a:gd name="connsiteY11" fmla="*/ 905401 h 1668102"/>
              <a:gd name="connsiteX12" fmla="*/ 3429000 w 3449421"/>
              <a:gd name="connsiteY12" fmla="*/ 1629301 h 1668102"/>
              <a:gd name="connsiteX13" fmla="*/ 3352800 w 3449421"/>
              <a:gd name="connsiteY13" fmla="*/ 1534051 h 1668102"/>
              <a:gd name="connsiteX0" fmla="*/ 0 w 3449421"/>
              <a:gd name="connsiteY0" fmla="*/ 1459974 h 1670225"/>
              <a:gd name="connsiteX1" fmla="*/ 895350 w 3449421"/>
              <a:gd name="connsiteY1" fmla="*/ 1278999 h 1670225"/>
              <a:gd name="connsiteX2" fmla="*/ 1266825 w 3449421"/>
              <a:gd name="connsiteY2" fmla="*/ 669399 h 1670225"/>
              <a:gd name="connsiteX3" fmla="*/ 1495425 w 3449421"/>
              <a:gd name="connsiteY3" fmla="*/ 840849 h 1670225"/>
              <a:gd name="connsiteX4" fmla="*/ 1704975 w 3449421"/>
              <a:gd name="connsiteY4" fmla="*/ 31224 h 1670225"/>
              <a:gd name="connsiteX5" fmla="*/ 1885950 w 3449421"/>
              <a:gd name="connsiteY5" fmla="*/ 478899 h 1670225"/>
              <a:gd name="connsiteX6" fmla="*/ 2009775 w 3449421"/>
              <a:gd name="connsiteY6" fmla="*/ 31224 h 1670225"/>
              <a:gd name="connsiteX7" fmla="*/ 2209800 w 3449421"/>
              <a:gd name="connsiteY7" fmla="*/ 745599 h 1670225"/>
              <a:gd name="connsiteX8" fmla="*/ 2324100 w 3449421"/>
              <a:gd name="connsiteY8" fmla="*/ 2649 h 1670225"/>
              <a:gd name="connsiteX9" fmla="*/ 2514600 w 3449421"/>
              <a:gd name="connsiteY9" fmla="*/ 516999 h 1670225"/>
              <a:gd name="connsiteX10" fmla="*/ 2667000 w 3449421"/>
              <a:gd name="connsiteY10" fmla="*/ 1021824 h 1670225"/>
              <a:gd name="connsiteX11" fmla="*/ 2914650 w 3449421"/>
              <a:gd name="connsiteY11" fmla="*/ 907524 h 1670225"/>
              <a:gd name="connsiteX12" fmla="*/ 3429000 w 3449421"/>
              <a:gd name="connsiteY12" fmla="*/ 1631424 h 1670225"/>
              <a:gd name="connsiteX13" fmla="*/ 3352800 w 3449421"/>
              <a:gd name="connsiteY13" fmla="*/ 1536174 h 1670225"/>
              <a:gd name="connsiteX0" fmla="*/ 0 w 3449421"/>
              <a:gd name="connsiteY0" fmla="*/ 1433727 h 1643978"/>
              <a:gd name="connsiteX1" fmla="*/ 895350 w 3449421"/>
              <a:gd name="connsiteY1" fmla="*/ 1252752 h 1643978"/>
              <a:gd name="connsiteX2" fmla="*/ 1266825 w 3449421"/>
              <a:gd name="connsiteY2" fmla="*/ 643152 h 1643978"/>
              <a:gd name="connsiteX3" fmla="*/ 1495425 w 3449421"/>
              <a:gd name="connsiteY3" fmla="*/ 814602 h 1643978"/>
              <a:gd name="connsiteX4" fmla="*/ 1704975 w 3449421"/>
              <a:gd name="connsiteY4" fmla="*/ 4977 h 1643978"/>
              <a:gd name="connsiteX5" fmla="*/ 1885950 w 3449421"/>
              <a:gd name="connsiteY5" fmla="*/ 452652 h 1643978"/>
              <a:gd name="connsiteX6" fmla="*/ 2009775 w 3449421"/>
              <a:gd name="connsiteY6" fmla="*/ 4977 h 1643978"/>
              <a:gd name="connsiteX7" fmla="*/ 2209800 w 3449421"/>
              <a:gd name="connsiteY7" fmla="*/ 719352 h 1643978"/>
              <a:gd name="connsiteX8" fmla="*/ 2362200 w 3449421"/>
              <a:gd name="connsiteY8" fmla="*/ 14502 h 1643978"/>
              <a:gd name="connsiteX9" fmla="*/ 2514600 w 3449421"/>
              <a:gd name="connsiteY9" fmla="*/ 490752 h 1643978"/>
              <a:gd name="connsiteX10" fmla="*/ 2667000 w 3449421"/>
              <a:gd name="connsiteY10" fmla="*/ 995577 h 1643978"/>
              <a:gd name="connsiteX11" fmla="*/ 2914650 w 3449421"/>
              <a:gd name="connsiteY11" fmla="*/ 881277 h 1643978"/>
              <a:gd name="connsiteX12" fmla="*/ 3429000 w 3449421"/>
              <a:gd name="connsiteY12" fmla="*/ 1605177 h 1643978"/>
              <a:gd name="connsiteX13" fmla="*/ 3352800 w 3449421"/>
              <a:gd name="connsiteY13" fmla="*/ 1509927 h 1643978"/>
              <a:gd name="connsiteX0" fmla="*/ 0 w 3479235"/>
              <a:gd name="connsiteY0" fmla="*/ 1433727 h 1623051"/>
              <a:gd name="connsiteX1" fmla="*/ 895350 w 3479235"/>
              <a:gd name="connsiteY1" fmla="*/ 1252752 h 1623051"/>
              <a:gd name="connsiteX2" fmla="*/ 1266825 w 3479235"/>
              <a:gd name="connsiteY2" fmla="*/ 643152 h 1623051"/>
              <a:gd name="connsiteX3" fmla="*/ 1495425 w 3479235"/>
              <a:gd name="connsiteY3" fmla="*/ 814602 h 1623051"/>
              <a:gd name="connsiteX4" fmla="*/ 1704975 w 3479235"/>
              <a:gd name="connsiteY4" fmla="*/ 4977 h 1623051"/>
              <a:gd name="connsiteX5" fmla="*/ 1885950 w 3479235"/>
              <a:gd name="connsiteY5" fmla="*/ 452652 h 1623051"/>
              <a:gd name="connsiteX6" fmla="*/ 2009775 w 3479235"/>
              <a:gd name="connsiteY6" fmla="*/ 4977 h 1623051"/>
              <a:gd name="connsiteX7" fmla="*/ 2209800 w 3479235"/>
              <a:gd name="connsiteY7" fmla="*/ 719352 h 1623051"/>
              <a:gd name="connsiteX8" fmla="*/ 2362200 w 3479235"/>
              <a:gd name="connsiteY8" fmla="*/ 14502 h 1623051"/>
              <a:gd name="connsiteX9" fmla="*/ 2514600 w 3479235"/>
              <a:gd name="connsiteY9" fmla="*/ 490752 h 1623051"/>
              <a:gd name="connsiteX10" fmla="*/ 2667000 w 3479235"/>
              <a:gd name="connsiteY10" fmla="*/ 995577 h 1623051"/>
              <a:gd name="connsiteX11" fmla="*/ 2914650 w 3479235"/>
              <a:gd name="connsiteY11" fmla="*/ 881277 h 1623051"/>
              <a:gd name="connsiteX12" fmla="*/ 3429000 w 3479235"/>
              <a:gd name="connsiteY12" fmla="*/ 1605177 h 1623051"/>
              <a:gd name="connsiteX13" fmla="*/ 3457575 w 3479235"/>
              <a:gd name="connsiteY13" fmla="*/ 1386102 h 1623051"/>
              <a:gd name="connsiteX0" fmla="*/ 0 w 3468950"/>
              <a:gd name="connsiteY0" fmla="*/ 1433727 h 1442844"/>
              <a:gd name="connsiteX1" fmla="*/ 895350 w 3468950"/>
              <a:gd name="connsiteY1" fmla="*/ 1252752 h 1442844"/>
              <a:gd name="connsiteX2" fmla="*/ 1266825 w 3468950"/>
              <a:gd name="connsiteY2" fmla="*/ 643152 h 1442844"/>
              <a:gd name="connsiteX3" fmla="*/ 1495425 w 3468950"/>
              <a:gd name="connsiteY3" fmla="*/ 814602 h 1442844"/>
              <a:gd name="connsiteX4" fmla="*/ 1704975 w 3468950"/>
              <a:gd name="connsiteY4" fmla="*/ 4977 h 1442844"/>
              <a:gd name="connsiteX5" fmla="*/ 1885950 w 3468950"/>
              <a:gd name="connsiteY5" fmla="*/ 452652 h 1442844"/>
              <a:gd name="connsiteX6" fmla="*/ 2009775 w 3468950"/>
              <a:gd name="connsiteY6" fmla="*/ 4977 h 1442844"/>
              <a:gd name="connsiteX7" fmla="*/ 2209800 w 3468950"/>
              <a:gd name="connsiteY7" fmla="*/ 719352 h 1442844"/>
              <a:gd name="connsiteX8" fmla="*/ 2362200 w 3468950"/>
              <a:gd name="connsiteY8" fmla="*/ 14502 h 1442844"/>
              <a:gd name="connsiteX9" fmla="*/ 2514600 w 3468950"/>
              <a:gd name="connsiteY9" fmla="*/ 490752 h 1442844"/>
              <a:gd name="connsiteX10" fmla="*/ 2667000 w 3468950"/>
              <a:gd name="connsiteY10" fmla="*/ 995577 h 1442844"/>
              <a:gd name="connsiteX11" fmla="*/ 2914650 w 3468950"/>
              <a:gd name="connsiteY11" fmla="*/ 881277 h 1442844"/>
              <a:gd name="connsiteX12" fmla="*/ 3409950 w 3468950"/>
              <a:gd name="connsiteY12" fmla="*/ 1386102 h 1442844"/>
              <a:gd name="connsiteX13" fmla="*/ 3457575 w 3468950"/>
              <a:gd name="connsiteY13" fmla="*/ 1386102 h 1442844"/>
              <a:gd name="connsiteX0" fmla="*/ 0 w 3506093"/>
              <a:gd name="connsiteY0" fmla="*/ 1433727 h 1433727"/>
              <a:gd name="connsiteX1" fmla="*/ 895350 w 3506093"/>
              <a:gd name="connsiteY1" fmla="*/ 1252752 h 1433727"/>
              <a:gd name="connsiteX2" fmla="*/ 1266825 w 3506093"/>
              <a:gd name="connsiteY2" fmla="*/ 643152 h 1433727"/>
              <a:gd name="connsiteX3" fmla="*/ 1495425 w 3506093"/>
              <a:gd name="connsiteY3" fmla="*/ 814602 h 1433727"/>
              <a:gd name="connsiteX4" fmla="*/ 1704975 w 3506093"/>
              <a:gd name="connsiteY4" fmla="*/ 4977 h 1433727"/>
              <a:gd name="connsiteX5" fmla="*/ 1885950 w 3506093"/>
              <a:gd name="connsiteY5" fmla="*/ 452652 h 1433727"/>
              <a:gd name="connsiteX6" fmla="*/ 2009775 w 3506093"/>
              <a:gd name="connsiteY6" fmla="*/ 4977 h 1433727"/>
              <a:gd name="connsiteX7" fmla="*/ 2209800 w 3506093"/>
              <a:gd name="connsiteY7" fmla="*/ 719352 h 1433727"/>
              <a:gd name="connsiteX8" fmla="*/ 2362200 w 3506093"/>
              <a:gd name="connsiteY8" fmla="*/ 14502 h 1433727"/>
              <a:gd name="connsiteX9" fmla="*/ 2514600 w 3506093"/>
              <a:gd name="connsiteY9" fmla="*/ 490752 h 1433727"/>
              <a:gd name="connsiteX10" fmla="*/ 2667000 w 3506093"/>
              <a:gd name="connsiteY10" fmla="*/ 995577 h 1433727"/>
              <a:gd name="connsiteX11" fmla="*/ 2914650 w 3506093"/>
              <a:gd name="connsiteY11" fmla="*/ 881277 h 1433727"/>
              <a:gd name="connsiteX12" fmla="*/ 3409950 w 3506093"/>
              <a:gd name="connsiteY12" fmla="*/ 1386102 h 1433727"/>
              <a:gd name="connsiteX13" fmla="*/ 3505200 w 3506093"/>
              <a:gd name="connsiteY13" fmla="*/ 1348002 h 1433727"/>
              <a:gd name="connsiteX0" fmla="*/ 0 w 3562498"/>
              <a:gd name="connsiteY0" fmla="*/ 1433727 h 1433727"/>
              <a:gd name="connsiteX1" fmla="*/ 895350 w 3562498"/>
              <a:gd name="connsiteY1" fmla="*/ 1252752 h 1433727"/>
              <a:gd name="connsiteX2" fmla="*/ 1266825 w 3562498"/>
              <a:gd name="connsiteY2" fmla="*/ 643152 h 1433727"/>
              <a:gd name="connsiteX3" fmla="*/ 1495425 w 3562498"/>
              <a:gd name="connsiteY3" fmla="*/ 814602 h 1433727"/>
              <a:gd name="connsiteX4" fmla="*/ 1704975 w 3562498"/>
              <a:gd name="connsiteY4" fmla="*/ 4977 h 1433727"/>
              <a:gd name="connsiteX5" fmla="*/ 1885950 w 3562498"/>
              <a:gd name="connsiteY5" fmla="*/ 452652 h 1433727"/>
              <a:gd name="connsiteX6" fmla="*/ 2009775 w 3562498"/>
              <a:gd name="connsiteY6" fmla="*/ 4977 h 1433727"/>
              <a:gd name="connsiteX7" fmla="*/ 2209800 w 3562498"/>
              <a:gd name="connsiteY7" fmla="*/ 719352 h 1433727"/>
              <a:gd name="connsiteX8" fmla="*/ 2362200 w 3562498"/>
              <a:gd name="connsiteY8" fmla="*/ 14502 h 1433727"/>
              <a:gd name="connsiteX9" fmla="*/ 2514600 w 3562498"/>
              <a:gd name="connsiteY9" fmla="*/ 490752 h 1433727"/>
              <a:gd name="connsiteX10" fmla="*/ 2667000 w 3562498"/>
              <a:gd name="connsiteY10" fmla="*/ 995577 h 1433727"/>
              <a:gd name="connsiteX11" fmla="*/ 2914650 w 3562498"/>
              <a:gd name="connsiteY11" fmla="*/ 881277 h 1433727"/>
              <a:gd name="connsiteX12" fmla="*/ 3409950 w 3562498"/>
              <a:gd name="connsiteY12" fmla="*/ 1386102 h 1433727"/>
              <a:gd name="connsiteX13" fmla="*/ 3562350 w 3562498"/>
              <a:gd name="connsiteY13" fmla="*/ 1357527 h 1433727"/>
              <a:gd name="connsiteX0" fmla="*/ 0 w 3591026"/>
              <a:gd name="connsiteY0" fmla="*/ 1433727 h 1472302"/>
              <a:gd name="connsiteX1" fmla="*/ 895350 w 3591026"/>
              <a:gd name="connsiteY1" fmla="*/ 1252752 h 1472302"/>
              <a:gd name="connsiteX2" fmla="*/ 1266825 w 3591026"/>
              <a:gd name="connsiteY2" fmla="*/ 643152 h 1472302"/>
              <a:gd name="connsiteX3" fmla="*/ 1495425 w 3591026"/>
              <a:gd name="connsiteY3" fmla="*/ 814602 h 1472302"/>
              <a:gd name="connsiteX4" fmla="*/ 1704975 w 3591026"/>
              <a:gd name="connsiteY4" fmla="*/ 4977 h 1472302"/>
              <a:gd name="connsiteX5" fmla="*/ 1885950 w 3591026"/>
              <a:gd name="connsiteY5" fmla="*/ 452652 h 1472302"/>
              <a:gd name="connsiteX6" fmla="*/ 2009775 w 3591026"/>
              <a:gd name="connsiteY6" fmla="*/ 4977 h 1472302"/>
              <a:gd name="connsiteX7" fmla="*/ 2209800 w 3591026"/>
              <a:gd name="connsiteY7" fmla="*/ 719352 h 1472302"/>
              <a:gd name="connsiteX8" fmla="*/ 2362200 w 3591026"/>
              <a:gd name="connsiteY8" fmla="*/ 14502 h 1472302"/>
              <a:gd name="connsiteX9" fmla="*/ 2514600 w 3591026"/>
              <a:gd name="connsiteY9" fmla="*/ 490752 h 1472302"/>
              <a:gd name="connsiteX10" fmla="*/ 2667000 w 3591026"/>
              <a:gd name="connsiteY10" fmla="*/ 995577 h 1472302"/>
              <a:gd name="connsiteX11" fmla="*/ 2914650 w 3591026"/>
              <a:gd name="connsiteY11" fmla="*/ 881277 h 1472302"/>
              <a:gd name="connsiteX12" fmla="*/ 3409950 w 3591026"/>
              <a:gd name="connsiteY12" fmla="*/ 1386102 h 1472302"/>
              <a:gd name="connsiteX13" fmla="*/ 3590925 w 3591026"/>
              <a:gd name="connsiteY13" fmla="*/ 1433727 h 1472302"/>
              <a:gd name="connsiteX0" fmla="*/ 0 w 3591026"/>
              <a:gd name="connsiteY0" fmla="*/ 1830531 h 1869106"/>
              <a:gd name="connsiteX1" fmla="*/ 895350 w 3591026"/>
              <a:gd name="connsiteY1" fmla="*/ 1649556 h 1869106"/>
              <a:gd name="connsiteX2" fmla="*/ 1266825 w 3591026"/>
              <a:gd name="connsiteY2" fmla="*/ 1039956 h 1869106"/>
              <a:gd name="connsiteX3" fmla="*/ 1495425 w 3591026"/>
              <a:gd name="connsiteY3" fmla="*/ 1211406 h 1869106"/>
              <a:gd name="connsiteX4" fmla="*/ 1704975 w 3591026"/>
              <a:gd name="connsiteY4" fmla="*/ 401781 h 1869106"/>
              <a:gd name="connsiteX5" fmla="*/ 1885950 w 3591026"/>
              <a:gd name="connsiteY5" fmla="*/ 849456 h 1869106"/>
              <a:gd name="connsiteX6" fmla="*/ 2022158 w 3591026"/>
              <a:gd name="connsiteY6" fmla="*/ 1731 h 1869106"/>
              <a:gd name="connsiteX7" fmla="*/ 2209800 w 3591026"/>
              <a:gd name="connsiteY7" fmla="*/ 1116156 h 1869106"/>
              <a:gd name="connsiteX8" fmla="*/ 2362200 w 3591026"/>
              <a:gd name="connsiteY8" fmla="*/ 411306 h 1869106"/>
              <a:gd name="connsiteX9" fmla="*/ 2514600 w 3591026"/>
              <a:gd name="connsiteY9" fmla="*/ 887556 h 1869106"/>
              <a:gd name="connsiteX10" fmla="*/ 2667000 w 3591026"/>
              <a:gd name="connsiteY10" fmla="*/ 1392381 h 1869106"/>
              <a:gd name="connsiteX11" fmla="*/ 2914650 w 3591026"/>
              <a:gd name="connsiteY11" fmla="*/ 1278081 h 1869106"/>
              <a:gd name="connsiteX12" fmla="*/ 3409950 w 3591026"/>
              <a:gd name="connsiteY12" fmla="*/ 1782906 h 1869106"/>
              <a:gd name="connsiteX13" fmla="*/ 3590925 w 3591026"/>
              <a:gd name="connsiteY13" fmla="*/ 1830531 h 18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1026" h="1869106">
                <a:moveTo>
                  <a:pt x="0" y="1830531"/>
                </a:moveTo>
                <a:cubicBezTo>
                  <a:pt x="342106" y="1805924"/>
                  <a:pt x="684213" y="1781318"/>
                  <a:pt x="895350" y="1649556"/>
                </a:cubicBezTo>
                <a:cubicBezTo>
                  <a:pt x="1106487" y="1517794"/>
                  <a:pt x="1166813" y="1112981"/>
                  <a:pt x="1266825" y="1039956"/>
                </a:cubicBezTo>
                <a:cubicBezTo>
                  <a:pt x="1366837" y="966931"/>
                  <a:pt x="1422400" y="1317769"/>
                  <a:pt x="1495425" y="1211406"/>
                </a:cubicBezTo>
                <a:cubicBezTo>
                  <a:pt x="1568450" y="1105044"/>
                  <a:pt x="1639888" y="462106"/>
                  <a:pt x="1704975" y="401781"/>
                </a:cubicBezTo>
                <a:cubicBezTo>
                  <a:pt x="1770062" y="341456"/>
                  <a:pt x="1833086" y="916131"/>
                  <a:pt x="1885950" y="849456"/>
                </a:cubicBezTo>
                <a:cubicBezTo>
                  <a:pt x="1938814" y="782781"/>
                  <a:pt x="1968183" y="-42719"/>
                  <a:pt x="2022158" y="1731"/>
                </a:cubicBezTo>
                <a:cubicBezTo>
                  <a:pt x="2076133" y="46181"/>
                  <a:pt x="2153126" y="1047894"/>
                  <a:pt x="2209800" y="1116156"/>
                </a:cubicBezTo>
                <a:cubicBezTo>
                  <a:pt x="2266474" y="1184418"/>
                  <a:pt x="2311400" y="449406"/>
                  <a:pt x="2362200" y="411306"/>
                </a:cubicBezTo>
                <a:cubicBezTo>
                  <a:pt x="2413000" y="373206"/>
                  <a:pt x="2463800" y="724044"/>
                  <a:pt x="2514600" y="887556"/>
                </a:cubicBezTo>
                <a:cubicBezTo>
                  <a:pt x="2565400" y="1051069"/>
                  <a:pt x="2600325" y="1327294"/>
                  <a:pt x="2667000" y="1392381"/>
                </a:cubicBezTo>
                <a:cubicBezTo>
                  <a:pt x="2733675" y="1457468"/>
                  <a:pt x="2790825" y="1212994"/>
                  <a:pt x="2914650" y="1278081"/>
                </a:cubicBezTo>
                <a:cubicBezTo>
                  <a:pt x="3038475" y="1343168"/>
                  <a:pt x="3297238" y="1690831"/>
                  <a:pt x="3409950" y="1782906"/>
                </a:cubicBezTo>
                <a:cubicBezTo>
                  <a:pt x="3522663" y="1874981"/>
                  <a:pt x="3594100" y="1897206"/>
                  <a:pt x="3590925" y="18305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7535" y="3226198"/>
            <a:ext cx="110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Existence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0809" y="3226198"/>
            <a:ext cx="133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Uniqueness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24083" y="3231184"/>
            <a:ext cx="110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Stability </a:t>
            </a:r>
          </a:p>
        </p:txBody>
      </p:sp>
      <p:sp>
        <p:nvSpPr>
          <p:cNvPr id="9" name="Freeform 8"/>
          <p:cNvSpPr/>
          <p:nvPr/>
        </p:nvSpPr>
        <p:spPr>
          <a:xfrm>
            <a:off x="4885208" y="4709608"/>
            <a:ext cx="2762249" cy="1463065"/>
          </a:xfrm>
          <a:custGeom>
            <a:avLst/>
            <a:gdLst>
              <a:gd name="connsiteX0" fmla="*/ 0 w 3449421"/>
              <a:gd name="connsiteY0" fmla="*/ 1362759 h 1573010"/>
              <a:gd name="connsiteX1" fmla="*/ 895350 w 3449421"/>
              <a:gd name="connsiteY1" fmla="*/ 1181784 h 1573010"/>
              <a:gd name="connsiteX2" fmla="*/ 1266825 w 3449421"/>
              <a:gd name="connsiteY2" fmla="*/ 572184 h 1573010"/>
              <a:gd name="connsiteX3" fmla="*/ 1495425 w 3449421"/>
              <a:gd name="connsiteY3" fmla="*/ 743634 h 1573010"/>
              <a:gd name="connsiteX4" fmla="*/ 1685925 w 3449421"/>
              <a:gd name="connsiteY4" fmla="*/ 48309 h 1573010"/>
              <a:gd name="connsiteX5" fmla="*/ 1885950 w 3449421"/>
              <a:gd name="connsiteY5" fmla="*/ 381684 h 1573010"/>
              <a:gd name="connsiteX6" fmla="*/ 1990725 w 3449421"/>
              <a:gd name="connsiteY6" fmla="*/ 57834 h 1573010"/>
              <a:gd name="connsiteX7" fmla="*/ 2152650 w 3449421"/>
              <a:gd name="connsiteY7" fmla="*/ 315009 h 1573010"/>
              <a:gd name="connsiteX8" fmla="*/ 2333625 w 3449421"/>
              <a:gd name="connsiteY8" fmla="*/ 684 h 1573010"/>
              <a:gd name="connsiteX9" fmla="*/ 2514600 w 3449421"/>
              <a:gd name="connsiteY9" fmla="*/ 419784 h 1573010"/>
              <a:gd name="connsiteX10" fmla="*/ 2667000 w 3449421"/>
              <a:gd name="connsiteY10" fmla="*/ 924609 h 1573010"/>
              <a:gd name="connsiteX11" fmla="*/ 2914650 w 3449421"/>
              <a:gd name="connsiteY11" fmla="*/ 810309 h 1573010"/>
              <a:gd name="connsiteX12" fmla="*/ 3429000 w 3449421"/>
              <a:gd name="connsiteY12" fmla="*/ 1534209 h 1573010"/>
              <a:gd name="connsiteX13" fmla="*/ 3352800 w 3449421"/>
              <a:gd name="connsiteY13" fmla="*/ 1438959 h 1573010"/>
              <a:gd name="connsiteX0" fmla="*/ 0 w 3449421"/>
              <a:gd name="connsiteY0" fmla="*/ 1428988 h 1639239"/>
              <a:gd name="connsiteX1" fmla="*/ 895350 w 3449421"/>
              <a:gd name="connsiteY1" fmla="*/ 1248013 h 1639239"/>
              <a:gd name="connsiteX2" fmla="*/ 1266825 w 3449421"/>
              <a:gd name="connsiteY2" fmla="*/ 638413 h 1639239"/>
              <a:gd name="connsiteX3" fmla="*/ 1495425 w 3449421"/>
              <a:gd name="connsiteY3" fmla="*/ 809863 h 1639239"/>
              <a:gd name="connsiteX4" fmla="*/ 1685925 w 3449421"/>
              <a:gd name="connsiteY4" fmla="*/ 114538 h 1639239"/>
              <a:gd name="connsiteX5" fmla="*/ 1885950 w 3449421"/>
              <a:gd name="connsiteY5" fmla="*/ 447913 h 1639239"/>
              <a:gd name="connsiteX6" fmla="*/ 2009775 w 3449421"/>
              <a:gd name="connsiteY6" fmla="*/ 238 h 1639239"/>
              <a:gd name="connsiteX7" fmla="*/ 2152650 w 3449421"/>
              <a:gd name="connsiteY7" fmla="*/ 381238 h 1639239"/>
              <a:gd name="connsiteX8" fmla="*/ 2333625 w 3449421"/>
              <a:gd name="connsiteY8" fmla="*/ 66913 h 1639239"/>
              <a:gd name="connsiteX9" fmla="*/ 2514600 w 3449421"/>
              <a:gd name="connsiteY9" fmla="*/ 486013 h 1639239"/>
              <a:gd name="connsiteX10" fmla="*/ 2667000 w 3449421"/>
              <a:gd name="connsiteY10" fmla="*/ 990838 h 1639239"/>
              <a:gd name="connsiteX11" fmla="*/ 2914650 w 3449421"/>
              <a:gd name="connsiteY11" fmla="*/ 876538 h 1639239"/>
              <a:gd name="connsiteX12" fmla="*/ 3429000 w 3449421"/>
              <a:gd name="connsiteY12" fmla="*/ 1600438 h 1639239"/>
              <a:gd name="connsiteX13" fmla="*/ 3352800 w 3449421"/>
              <a:gd name="connsiteY13" fmla="*/ 1505188 h 1639239"/>
              <a:gd name="connsiteX0" fmla="*/ 0 w 3449421"/>
              <a:gd name="connsiteY0" fmla="*/ 1433726 h 1643977"/>
              <a:gd name="connsiteX1" fmla="*/ 895350 w 3449421"/>
              <a:gd name="connsiteY1" fmla="*/ 1252751 h 1643977"/>
              <a:gd name="connsiteX2" fmla="*/ 1266825 w 3449421"/>
              <a:gd name="connsiteY2" fmla="*/ 643151 h 1643977"/>
              <a:gd name="connsiteX3" fmla="*/ 1495425 w 3449421"/>
              <a:gd name="connsiteY3" fmla="*/ 814601 h 1643977"/>
              <a:gd name="connsiteX4" fmla="*/ 1704975 w 3449421"/>
              <a:gd name="connsiteY4" fmla="*/ 4976 h 1643977"/>
              <a:gd name="connsiteX5" fmla="*/ 1885950 w 3449421"/>
              <a:gd name="connsiteY5" fmla="*/ 452651 h 1643977"/>
              <a:gd name="connsiteX6" fmla="*/ 2009775 w 3449421"/>
              <a:gd name="connsiteY6" fmla="*/ 4976 h 1643977"/>
              <a:gd name="connsiteX7" fmla="*/ 2152650 w 3449421"/>
              <a:gd name="connsiteY7" fmla="*/ 385976 h 1643977"/>
              <a:gd name="connsiteX8" fmla="*/ 2333625 w 3449421"/>
              <a:gd name="connsiteY8" fmla="*/ 71651 h 1643977"/>
              <a:gd name="connsiteX9" fmla="*/ 2514600 w 3449421"/>
              <a:gd name="connsiteY9" fmla="*/ 490751 h 1643977"/>
              <a:gd name="connsiteX10" fmla="*/ 2667000 w 3449421"/>
              <a:gd name="connsiteY10" fmla="*/ 995576 h 1643977"/>
              <a:gd name="connsiteX11" fmla="*/ 2914650 w 3449421"/>
              <a:gd name="connsiteY11" fmla="*/ 881276 h 1643977"/>
              <a:gd name="connsiteX12" fmla="*/ 3429000 w 3449421"/>
              <a:gd name="connsiteY12" fmla="*/ 1605176 h 1643977"/>
              <a:gd name="connsiteX13" fmla="*/ 3352800 w 3449421"/>
              <a:gd name="connsiteY13" fmla="*/ 1509926 h 1643977"/>
              <a:gd name="connsiteX0" fmla="*/ 0 w 3449421"/>
              <a:gd name="connsiteY0" fmla="*/ 1457851 h 1668102"/>
              <a:gd name="connsiteX1" fmla="*/ 895350 w 3449421"/>
              <a:gd name="connsiteY1" fmla="*/ 1276876 h 1668102"/>
              <a:gd name="connsiteX2" fmla="*/ 1266825 w 3449421"/>
              <a:gd name="connsiteY2" fmla="*/ 667276 h 1668102"/>
              <a:gd name="connsiteX3" fmla="*/ 1495425 w 3449421"/>
              <a:gd name="connsiteY3" fmla="*/ 838726 h 1668102"/>
              <a:gd name="connsiteX4" fmla="*/ 1704975 w 3449421"/>
              <a:gd name="connsiteY4" fmla="*/ 29101 h 1668102"/>
              <a:gd name="connsiteX5" fmla="*/ 1885950 w 3449421"/>
              <a:gd name="connsiteY5" fmla="*/ 476776 h 1668102"/>
              <a:gd name="connsiteX6" fmla="*/ 2009775 w 3449421"/>
              <a:gd name="connsiteY6" fmla="*/ 29101 h 1668102"/>
              <a:gd name="connsiteX7" fmla="*/ 2152650 w 3449421"/>
              <a:gd name="connsiteY7" fmla="*/ 410101 h 1668102"/>
              <a:gd name="connsiteX8" fmla="*/ 2324100 w 3449421"/>
              <a:gd name="connsiteY8" fmla="*/ 526 h 1668102"/>
              <a:gd name="connsiteX9" fmla="*/ 2514600 w 3449421"/>
              <a:gd name="connsiteY9" fmla="*/ 514876 h 1668102"/>
              <a:gd name="connsiteX10" fmla="*/ 2667000 w 3449421"/>
              <a:gd name="connsiteY10" fmla="*/ 1019701 h 1668102"/>
              <a:gd name="connsiteX11" fmla="*/ 2914650 w 3449421"/>
              <a:gd name="connsiteY11" fmla="*/ 905401 h 1668102"/>
              <a:gd name="connsiteX12" fmla="*/ 3429000 w 3449421"/>
              <a:gd name="connsiteY12" fmla="*/ 1629301 h 1668102"/>
              <a:gd name="connsiteX13" fmla="*/ 3352800 w 3449421"/>
              <a:gd name="connsiteY13" fmla="*/ 1534051 h 1668102"/>
              <a:gd name="connsiteX0" fmla="*/ 0 w 3449421"/>
              <a:gd name="connsiteY0" fmla="*/ 1459974 h 1670225"/>
              <a:gd name="connsiteX1" fmla="*/ 895350 w 3449421"/>
              <a:gd name="connsiteY1" fmla="*/ 1278999 h 1670225"/>
              <a:gd name="connsiteX2" fmla="*/ 1266825 w 3449421"/>
              <a:gd name="connsiteY2" fmla="*/ 669399 h 1670225"/>
              <a:gd name="connsiteX3" fmla="*/ 1495425 w 3449421"/>
              <a:gd name="connsiteY3" fmla="*/ 840849 h 1670225"/>
              <a:gd name="connsiteX4" fmla="*/ 1704975 w 3449421"/>
              <a:gd name="connsiteY4" fmla="*/ 31224 h 1670225"/>
              <a:gd name="connsiteX5" fmla="*/ 1885950 w 3449421"/>
              <a:gd name="connsiteY5" fmla="*/ 478899 h 1670225"/>
              <a:gd name="connsiteX6" fmla="*/ 2009775 w 3449421"/>
              <a:gd name="connsiteY6" fmla="*/ 31224 h 1670225"/>
              <a:gd name="connsiteX7" fmla="*/ 2209800 w 3449421"/>
              <a:gd name="connsiteY7" fmla="*/ 745599 h 1670225"/>
              <a:gd name="connsiteX8" fmla="*/ 2324100 w 3449421"/>
              <a:gd name="connsiteY8" fmla="*/ 2649 h 1670225"/>
              <a:gd name="connsiteX9" fmla="*/ 2514600 w 3449421"/>
              <a:gd name="connsiteY9" fmla="*/ 516999 h 1670225"/>
              <a:gd name="connsiteX10" fmla="*/ 2667000 w 3449421"/>
              <a:gd name="connsiteY10" fmla="*/ 1021824 h 1670225"/>
              <a:gd name="connsiteX11" fmla="*/ 2914650 w 3449421"/>
              <a:gd name="connsiteY11" fmla="*/ 907524 h 1670225"/>
              <a:gd name="connsiteX12" fmla="*/ 3429000 w 3449421"/>
              <a:gd name="connsiteY12" fmla="*/ 1631424 h 1670225"/>
              <a:gd name="connsiteX13" fmla="*/ 3352800 w 3449421"/>
              <a:gd name="connsiteY13" fmla="*/ 1536174 h 1670225"/>
              <a:gd name="connsiteX0" fmla="*/ 0 w 3449421"/>
              <a:gd name="connsiteY0" fmla="*/ 1433727 h 1643978"/>
              <a:gd name="connsiteX1" fmla="*/ 895350 w 3449421"/>
              <a:gd name="connsiteY1" fmla="*/ 1252752 h 1643978"/>
              <a:gd name="connsiteX2" fmla="*/ 1266825 w 3449421"/>
              <a:gd name="connsiteY2" fmla="*/ 643152 h 1643978"/>
              <a:gd name="connsiteX3" fmla="*/ 1495425 w 3449421"/>
              <a:gd name="connsiteY3" fmla="*/ 814602 h 1643978"/>
              <a:gd name="connsiteX4" fmla="*/ 1704975 w 3449421"/>
              <a:gd name="connsiteY4" fmla="*/ 4977 h 1643978"/>
              <a:gd name="connsiteX5" fmla="*/ 1885950 w 3449421"/>
              <a:gd name="connsiteY5" fmla="*/ 452652 h 1643978"/>
              <a:gd name="connsiteX6" fmla="*/ 2009775 w 3449421"/>
              <a:gd name="connsiteY6" fmla="*/ 4977 h 1643978"/>
              <a:gd name="connsiteX7" fmla="*/ 2209800 w 3449421"/>
              <a:gd name="connsiteY7" fmla="*/ 719352 h 1643978"/>
              <a:gd name="connsiteX8" fmla="*/ 2362200 w 3449421"/>
              <a:gd name="connsiteY8" fmla="*/ 14502 h 1643978"/>
              <a:gd name="connsiteX9" fmla="*/ 2514600 w 3449421"/>
              <a:gd name="connsiteY9" fmla="*/ 490752 h 1643978"/>
              <a:gd name="connsiteX10" fmla="*/ 2667000 w 3449421"/>
              <a:gd name="connsiteY10" fmla="*/ 995577 h 1643978"/>
              <a:gd name="connsiteX11" fmla="*/ 2914650 w 3449421"/>
              <a:gd name="connsiteY11" fmla="*/ 881277 h 1643978"/>
              <a:gd name="connsiteX12" fmla="*/ 3429000 w 3449421"/>
              <a:gd name="connsiteY12" fmla="*/ 1605177 h 1643978"/>
              <a:gd name="connsiteX13" fmla="*/ 3352800 w 3449421"/>
              <a:gd name="connsiteY13" fmla="*/ 1509927 h 1643978"/>
              <a:gd name="connsiteX0" fmla="*/ 0 w 3479235"/>
              <a:gd name="connsiteY0" fmla="*/ 1433727 h 1623051"/>
              <a:gd name="connsiteX1" fmla="*/ 895350 w 3479235"/>
              <a:gd name="connsiteY1" fmla="*/ 1252752 h 1623051"/>
              <a:gd name="connsiteX2" fmla="*/ 1266825 w 3479235"/>
              <a:gd name="connsiteY2" fmla="*/ 643152 h 1623051"/>
              <a:gd name="connsiteX3" fmla="*/ 1495425 w 3479235"/>
              <a:gd name="connsiteY3" fmla="*/ 814602 h 1623051"/>
              <a:gd name="connsiteX4" fmla="*/ 1704975 w 3479235"/>
              <a:gd name="connsiteY4" fmla="*/ 4977 h 1623051"/>
              <a:gd name="connsiteX5" fmla="*/ 1885950 w 3479235"/>
              <a:gd name="connsiteY5" fmla="*/ 452652 h 1623051"/>
              <a:gd name="connsiteX6" fmla="*/ 2009775 w 3479235"/>
              <a:gd name="connsiteY6" fmla="*/ 4977 h 1623051"/>
              <a:gd name="connsiteX7" fmla="*/ 2209800 w 3479235"/>
              <a:gd name="connsiteY7" fmla="*/ 719352 h 1623051"/>
              <a:gd name="connsiteX8" fmla="*/ 2362200 w 3479235"/>
              <a:gd name="connsiteY8" fmla="*/ 14502 h 1623051"/>
              <a:gd name="connsiteX9" fmla="*/ 2514600 w 3479235"/>
              <a:gd name="connsiteY9" fmla="*/ 490752 h 1623051"/>
              <a:gd name="connsiteX10" fmla="*/ 2667000 w 3479235"/>
              <a:gd name="connsiteY10" fmla="*/ 995577 h 1623051"/>
              <a:gd name="connsiteX11" fmla="*/ 2914650 w 3479235"/>
              <a:gd name="connsiteY11" fmla="*/ 881277 h 1623051"/>
              <a:gd name="connsiteX12" fmla="*/ 3429000 w 3479235"/>
              <a:gd name="connsiteY12" fmla="*/ 1605177 h 1623051"/>
              <a:gd name="connsiteX13" fmla="*/ 3457575 w 3479235"/>
              <a:gd name="connsiteY13" fmla="*/ 1386102 h 1623051"/>
              <a:gd name="connsiteX0" fmla="*/ 0 w 3468950"/>
              <a:gd name="connsiteY0" fmla="*/ 1433727 h 1442844"/>
              <a:gd name="connsiteX1" fmla="*/ 895350 w 3468950"/>
              <a:gd name="connsiteY1" fmla="*/ 1252752 h 1442844"/>
              <a:gd name="connsiteX2" fmla="*/ 1266825 w 3468950"/>
              <a:gd name="connsiteY2" fmla="*/ 643152 h 1442844"/>
              <a:gd name="connsiteX3" fmla="*/ 1495425 w 3468950"/>
              <a:gd name="connsiteY3" fmla="*/ 814602 h 1442844"/>
              <a:gd name="connsiteX4" fmla="*/ 1704975 w 3468950"/>
              <a:gd name="connsiteY4" fmla="*/ 4977 h 1442844"/>
              <a:gd name="connsiteX5" fmla="*/ 1885950 w 3468950"/>
              <a:gd name="connsiteY5" fmla="*/ 452652 h 1442844"/>
              <a:gd name="connsiteX6" fmla="*/ 2009775 w 3468950"/>
              <a:gd name="connsiteY6" fmla="*/ 4977 h 1442844"/>
              <a:gd name="connsiteX7" fmla="*/ 2209800 w 3468950"/>
              <a:gd name="connsiteY7" fmla="*/ 719352 h 1442844"/>
              <a:gd name="connsiteX8" fmla="*/ 2362200 w 3468950"/>
              <a:gd name="connsiteY8" fmla="*/ 14502 h 1442844"/>
              <a:gd name="connsiteX9" fmla="*/ 2514600 w 3468950"/>
              <a:gd name="connsiteY9" fmla="*/ 490752 h 1442844"/>
              <a:gd name="connsiteX10" fmla="*/ 2667000 w 3468950"/>
              <a:gd name="connsiteY10" fmla="*/ 995577 h 1442844"/>
              <a:gd name="connsiteX11" fmla="*/ 2914650 w 3468950"/>
              <a:gd name="connsiteY11" fmla="*/ 881277 h 1442844"/>
              <a:gd name="connsiteX12" fmla="*/ 3409950 w 3468950"/>
              <a:gd name="connsiteY12" fmla="*/ 1386102 h 1442844"/>
              <a:gd name="connsiteX13" fmla="*/ 3457575 w 3468950"/>
              <a:gd name="connsiteY13" fmla="*/ 1386102 h 1442844"/>
              <a:gd name="connsiteX0" fmla="*/ 0 w 3506093"/>
              <a:gd name="connsiteY0" fmla="*/ 1433727 h 1433727"/>
              <a:gd name="connsiteX1" fmla="*/ 895350 w 3506093"/>
              <a:gd name="connsiteY1" fmla="*/ 1252752 h 1433727"/>
              <a:gd name="connsiteX2" fmla="*/ 1266825 w 3506093"/>
              <a:gd name="connsiteY2" fmla="*/ 643152 h 1433727"/>
              <a:gd name="connsiteX3" fmla="*/ 1495425 w 3506093"/>
              <a:gd name="connsiteY3" fmla="*/ 814602 h 1433727"/>
              <a:gd name="connsiteX4" fmla="*/ 1704975 w 3506093"/>
              <a:gd name="connsiteY4" fmla="*/ 4977 h 1433727"/>
              <a:gd name="connsiteX5" fmla="*/ 1885950 w 3506093"/>
              <a:gd name="connsiteY5" fmla="*/ 452652 h 1433727"/>
              <a:gd name="connsiteX6" fmla="*/ 2009775 w 3506093"/>
              <a:gd name="connsiteY6" fmla="*/ 4977 h 1433727"/>
              <a:gd name="connsiteX7" fmla="*/ 2209800 w 3506093"/>
              <a:gd name="connsiteY7" fmla="*/ 719352 h 1433727"/>
              <a:gd name="connsiteX8" fmla="*/ 2362200 w 3506093"/>
              <a:gd name="connsiteY8" fmla="*/ 14502 h 1433727"/>
              <a:gd name="connsiteX9" fmla="*/ 2514600 w 3506093"/>
              <a:gd name="connsiteY9" fmla="*/ 490752 h 1433727"/>
              <a:gd name="connsiteX10" fmla="*/ 2667000 w 3506093"/>
              <a:gd name="connsiteY10" fmla="*/ 995577 h 1433727"/>
              <a:gd name="connsiteX11" fmla="*/ 2914650 w 3506093"/>
              <a:gd name="connsiteY11" fmla="*/ 881277 h 1433727"/>
              <a:gd name="connsiteX12" fmla="*/ 3409950 w 3506093"/>
              <a:gd name="connsiteY12" fmla="*/ 1386102 h 1433727"/>
              <a:gd name="connsiteX13" fmla="*/ 3505200 w 3506093"/>
              <a:gd name="connsiteY13" fmla="*/ 1348002 h 1433727"/>
              <a:gd name="connsiteX0" fmla="*/ 0 w 3562498"/>
              <a:gd name="connsiteY0" fmla="*/ 1433727 h 1433727"/>
              <a:gd name="connsiteX1" fmla="*/ 895350 w 3562498"/>
              <a:gd name="connsiteY1" fmla="*/ 1252752 h 1433727"/>
              <a:gd name="connsiteX2" fmla="*/ 1266825 w 3562498"/>
              <a:gd name="connsiteY2" fmla="*/ 643152 h 1433727"/>
              <a:gd name="connsiteX3" fmla="*/ 1495425 w 3562498"/>
              <a:gd name="connsiteY3" fmla="*/ 814602 h 1433727"/>
              <a:gd name="connsiteX4" fmla="*/ 1704975 w 3562498"/>
              <a:gd name="connsiteY4" fmla="*/ 4977 h 1433727"/>
              <a:gd name="connsiteX5" fmla="*/ 1885950 w 3562498"/>
              <a:gd name="connsiteY5" fmla="*/ 452652 h 1433727"/>
              <a:gd name="connsiteX6" fmla="*/ 2009775 w 3562498"/>
              <a:gd name="connsiteY6" fmla="*/ 4977 h 1433727"/>
              <a:gd name="connsiteX7" fmla="*/ 2209800 w 3562498"/>
              <a:gd name="connsiteY7" fmla="*/ 719352 h 1433727"/>
              <a:gd name="connsiteX8" fmla="*/ 2362200 w 3562498"/>
              <a:gd name="connsiteY8" fmla="*/ 14502 h 1433727"/>
              <a:gd name="connsiteX9" fmla="*/ 2514600 w 3562498"/>
              <a:gd name="connsiteY9" fmla="*/ 490752 h 1433727"/>
              <a:gd name="connsiteX10" fmla="*/ 2667000 w 3562498"/>
              <a:gd name="connsiteY10" fmla="*/ 995577 h 1433727"/>
              <a:gd name="connsiteX11" fmla="*/ 2914650 w 3562498"/>
              <a:gd name="connsiteY11" fmla="*/ 881277 h 1433727"/>
              <a:gd name="connsiteX12" fmla="*/ 3409950 w 3562498"/>
              <a:gd name="connsiteY12" fmla="*/ 1386102 h 1433727"/>
              <a:gd name="connsiteX13" fmla="*/ 3562350 w 3562498"/>
              <a:gd name="connsiteY13" fmla="*/ 1357527 h 1433727"/>
              <a:gd name="connsiteX0" fmla="*/ 0 w 3591026"/>
              <a:gd name="connsiteY0" fmla="*/ 1433727 h 1472302"/>
              <a:gd name="connsiteX1" fmla="*/ 895350 w 3591026"/>
              <a:gd name="connsiteY1" fmla="*/ 1252752 h 1472302"/>
              <a:gd name="connsiteX2" fmla="*/ 1266825 w 3591026"/>
              <a:gd name="connsiteY2" fmla="*/ 643152 h 1472302"/>
              <a:gd name="connsiteX3" fmla="*/ 1495425 w 3591026"/>
              <a:gd name="connsiteY3" fmla="*/ 814602 h 1472302"/>
              <a:gd name="connsiteX4" fmla="*/ 1704975 w 3591026"/>
              <a:gd name="connsiteY4" fmla="*/ 4977 h 1472302"/>
              <a:gd name="connsiteX5" fmla="*/ 1885950 w 3591026"/>
              <a:gd name="connsiteY5" fmla="*/ 452652 h 1472302"/>
              <a:gd name="connsiteX6" fmla="*/ 2009775 w 3591026"/>
              <a:gd name="connsiteY6" fmla="*/ 4977 h 1472302"/>
              <a:gd name="connsiteX7" fmla="*/ 2209800 w 3591026"/>
              <a:gd name="connsiteY7" fmla="*/ 719352 h 1472302"/>
              <a:gd name="connsiteX8" fmla="*/ 2362200 w 3591026"/>
              <a:gd name="connsiteY8" fmla="*/ 14502 h 1472302"/>
              <a:gd name="connsiteX9" fmla="*/ 2514600 w 3591026"/>
              <a:gd name="connsiteY9" fmla="*/ 490752 h 1472302"/>
              <a:gd name="connsiteX10" fmla="*/ 2667000 w 3591026"/>
              <a:gd name="connsiteY10" fmla="*/ 995577 h 1472302"/>
              <a:gd name="connsiteX11" fmla="*/ 2914650 w 3591026"/>
              <a:gd name="connsiteY11" fmla="*/ 881277 h 1472302"/>
              <a:gd name="connsiteX12" fmla="*/ 3409950 w 3591026"/>
              <a:gd name="connsiteY12" fmla="*/ 1386102 h 1472302"/>
              <a:gd name="connsiteX13" fmla="*/ 3590925 w 3591026"/>
              <a:gd name="connsiteY13" fmla="*/ 1433727 h 1472302"/>
              <a:gd name="connsiteX0" fmla="*/ 0 w 3591026"/>
              <a:gd name="connsiteY0" fmla="*/ 1431599 h 1470174"/>
              <a:gd name="connsiteX1" fmla="*/ 895350 w 3591026"/>
              <a:gd name="connsiteY1" fmla="*/ 1250624 h 1470174"/>
              <a:gd name="connsiteX2" fmla="*/ 1266825 w 3591026"/>
              <a:gd name="connsiteY2" fmla="*/ 641024 h 1470174"/>
              <a:gd name="connsiteX3" fmla="*/ 1495425 w 3591026"/>
              <a:gd name="connsiteY3" fmla="*/ 812474 h 1470174"/>
              <a:gd name="connsiteX4" fmla="*/ 1708071 w 3591026"/>
              <a:gd name="connsiteY4" fmla="*/ 12374 h 1470174"/>
              <a:gd name="connsiteX5" fmla="*/ 1885950 w 3591026"/>
              <a:gd name="connsiteY5" fmla="*/ 450524 h 1470174"/>
              <a:gd name="connsiteX6" fmla="*/ 2009775 w 3591026"/>
              <a:gd name="connsiteY6" fmla="*/ 2849 h 1470174"/>
              <a:gd name="connsiteX7" fmla="*/ 2209800 w 3591026"/>
              <a:gd name="connsiteY7" fmla="*/ 717224 h 1470174"/>
              <a:gd name="connsiteX8" fmla="*/ 2362200 w 3591026"/>
              <a:gd name="connsiteY8" fmla="*/ 12374 h 1470174"/>
              <a:gd name="connsiteX9" fmla="*/ 2514600 w 3591026"/>
              <a:gd name="connsiteY9" fmla="*/ 488624 h 1470174"/>
              <a:gd name="connsiteX10" fmla="*/ 2667000 w 3591026"/>
              <a:gd name="connsiteY10" fmla="*/ 993449 h 1470174"/>
              <a:gd name="connsiteX11" fmla="*/ 2914650 w 3591026"/>
              <a:gd name="connsiteY11" fmla="*/ 879149 h 1470174"/>
              <a:gd name="connsiteX12" fmla="*/ 3409950 w 3591026"/>
              <a:gd name="connsiteY12" fmla="*/ 1383974 h 1470174"/>
              <a:gd name="connsiteX13" fmla="*/ 3590925 w 3591026"/>
              <a:gd name="connsiteY13" fmla="*/ 1431599 h 1470174"/>
              <a:gd name="connsiteX0" fmla="*/ 0 w 3591026"/>
              <a:gd name="connsiteY0" fmla="*/ 1436090 h 1474665"/>
              <a:gd name="connsiteX1" fmla="*/ 895350 w 3591026"/>
              <a:gd name="connsiteY1" fmla="*/ 1255115 h 1474665"/>
              <a:gd name="connsiteX2" fmla="*/ 1266825 w 3591026"/>
              <a:gd name="connsiteY2" fmla="*/ 645515 h 1474665"/>
              <a:gd name="connsiteX3" fmla="*/ 1495425 w 3591026"/>
              <a:gd name="connsiteY3" fmla="*/ 816965 h 1474665"/>
              <a:gd name="connsiteX4" fmla="*/ 1708071 w 3591026"/>
              <a:gd name="connsiteY4" fmla="*/ 4958 h 1474665"/>
              <a:gd name="connsiteX5" fmla="*/ 1885950 w 3591026"/>
              <a:gd name="connsiteY5" fmla="*/ 455015 h 1474665"/>
              <a:gd name="connsiteX6" fmla="*/ 2009775 w 3591026"/>
              <a:gd name="connsiteY6" fmla="*/ 7340 h 1474665"/>
              <a:gd name="connsiteX7" fmla="*/ 2209800 w 3591026"/>
              <a:gd name="connsiteY7" fmla="*/ 721715 h 1474665"/>
              <a:gd name="connsiteX8" fmla="*/ 2362200 w 3591026"/>
              <a:gd name="connsiteY8" fmla="*/ 16865 h 1474665"/>
              <a:gd name="connsiteX9" fmla="*/ 2514600 w 3591026"/>
              <a:gd name="connsiteY9" fmla="*/ 493115 h 1474665"/>
              <a:gd name="connsiteX10" fmla="*/ 2667000 w 3591026"/>
              <a:gd name="connsiteY10" fmla="*/ 997940 h 1474665"/>
              <a:gd name="connsiteX11" fmla="*/ 2914650 w 3591026"/>
              <a:gd name="connsiteY11" fmla="*/ 883640 h 1474665"/>
              <a:gd name="connsiteX12" fmla="*/ 3409950 w 3591026"/>
              <a:gd name="connsiteY12" fmla="*/ 1388465 h 1474665"/>
              <a:gd name="connsiteX13" fmla="*/ 3590925 w 3591026"/>
              <a:gd name="connsiteY13" fmla="*/ 1436090 h 1474665"/>
              <a:gd name="connsiteX0" fmla="*/ 0 w 3591026"/>
              <a:gd name="connsiteY0" fmla="*/ 1433728 h 1472303"/>
              <a:gd name="connsiteX1" fmla="*/ 895350 w 3591026"/>
              <a:gd name="connsiteY1" fmla="*/ 1252753 h 1472303"/>
              <a:gd name="connsiteX2" fmla="*/ 1266825 w 3591026"/>
              <a:gd name="connsiteY2" fmla="*/ 643153 h 1472303"/>
              <a:gd name="connsiteX3" fmla="*/ 1495425 w 3591026"/>
              <a:gd name="connsiteY3" fmla="*/ 814603 h 1472303"/>
              <a:gd name="connsiteX4" fmla="*/ 1708071 w 3591026"/>
              <a:gd name="connsiteY4" fmla="*/ 4977 h 1472303"/>
              <a:gd name="connsiteX5" fmla="*/ 1885950 w 3591026"/>
              <a:gd name="connsiteY5" fmla="*/ 452653 h 1472303"/>
              <a:gd name="connsiteX6" fmla="*/ 2009775 w 3591026"/>
              <a:gd name="connsiteY6" fmla="*/ 4978 h 1472303"/>
              <a:gd name="connsiteX7" fmla="*/ 2209800 w 3591026"/>
              <a:gd name="connsiteY7" fmla="*/ 719353 h 1472303"/>
              <a:gd name="connsiteX8" fmla="*/ 2362200 w 3591026"/>
              <a:gd name="connsiteY8" fmla="*/ 14503 h 1472303"/>
              <a:gd name="connsiteX9" fmla="*/ 2514600 w 3591026"/>
              <a:gd name="connsiteY9" fmla="*/ 490753 h 1472303"/>
              <a:gd name="connsiteX10" fmla="*/ 2667000 w 3591026"/>
              <a:gd name="connsiteY10" fmla="*/ 995578 h 1472303"/>
              <a:gd name="connsiteX11" fmla="*/ 2914650 w 3591026"/>
              <a:gd name="connsiteY11" fmla="*/ 881278 h 1472303"/>
              <a:gd name="connsiteX12" fmla="*/ 3409950 w 3591026"/>
              <a:gd name="connsiteY12" fmla="*/ 1386103 h 1472303"/>
              <a:gd name="connsiteX13" fmla="*/ 3590925 w 3591026"/>
              <a:gd name="connsiteY13" fmla="*/ 1433728 h 1472303"/>
              <a:gd name="connsiteX0" fmla="*/ 0 w 3591026"/>
              <a:gd name="connsiteY0" fmla="*/ 1431592 h 1470167"/>
              <a:gd name="connsiteX1" fmla="*/ 895350 w 3591026"/>
              <a:gd name="connsiteY1" fmla="*/ 1250617 h 1470167"/>
              <a:gd name="connsiteX2" fmla="*/ 1266825 w 3591026"/>
              <a:gd name="connsiteY2" fmla="*/ 641017 h 1470167"/>
              <a:gd name="connsiteX3" fmla="*/ 1495425 w 3591026"/>
              <a:gd name="connsiteY3" fmla="*/ 812467 h 1470167"/>
              <a:gd name="connsiteX4" fmla="*/ 1708071 w 3591026"/>
              <a:gd name="connsiteY4" fmla="*/ 5222 h 1470167"/>
              <a:gd name="connsiteX5" fmla="*/ 1885950 w 3591026"/>
              <a:gd name="connsiteY5" fmla="*/ 450517 h 1470167"/>
              <a:gd name="connsiteX6" fmla="*/ 2009775 w 3591026"/>
              <a:gd name="connsiteY6" fmla="*/ 2842 h 1470167"/>
              <a:gd name="connsiteX7" fmla="*/ 2209800 w 3591026"/>
              <a:gd name="connsiteY7" fmla="*/ 717217 h 1470167"/>
              <a:gd name="connsiteX8" fmla="*/ 2362200 w 3591026"/>
              <a:gd name="connsiteY8" fmla="*/ 12367 h 1470167"/>
              <a:gd name="connsiteX9" fmla="*/ 2514600 w 3591026"/>
              <a:gd name="connsiteY9" fmla="*/ 488617 h 1470167"/>
              <a:gd name="connsiteX10" fmla="*/ 2667000 w 3591026"/>
              <a:gd name="connsiteY10" fmla="*/ 993442 h 1470167"/>
              <a:gd name="connsiteX11" fmla="*/ 2914650 w 3591026"/>
              <a:gd name="connsiteY11" fmla="*/ 879142 h 1470167"/>
              <a:gd name="connsiteX12" fmla="*/ 3409950 w 3591026"/>
              <a:gd name="connsiteY12" fmla="*/ 1383967 h 1470167"/>
              <a:gd name="connsiteX13" fmla="*/ 3590925 w 3591026"/>
              <a:gd name="connsiteY13" fmla="*/ 1431592 h 1470167"/>
              <a:gd name="connsiteX0" fmla="*/ 0 w 3591026"/>
              <a:gd name="connsiteY0" fmla="*/ 1431387 h 1469962"/>
              <a:gd name="connsiteX1" fmla="*/ 895350 w 3591026"/>
              <a:gd name="connsiteY1" fmla="*/ 1250412 h 1469962"/>
              <a:gd name="connsiteX2" fmla="*/ 1266825 w 3591026"/>
              <a:gd name="connsiteY2" fmla="*/ 640812 h 1469962"/>
              <a:gd name="connsiteX3" fmla="*/ 1495425 w 3591026"/>
              <a:gd name="connsiteY3" fmla="*/ 812262 h 1469962"/>
              <a:gd name="connsiteX4" fmla="*/ 1708071 w 3591026"/>
              <a:gd name="connsiteY4" fmla="*/ 5017 h 1469962"/>
              <a:gd name="connsiteX5" fmla="*/ 1885950 w 3591026"/>
              <a:gd name="connsiteY5" fmla="*/ 450312 h 1469962"/>
              <a:gd name="connsiteX6" fmla="*/ 2012871 w 3591026"/>
              <a:gd name="connsiteY6" fmla="*/ 16925 h 1469962"/>
              <a:gd name="connsiteX7" fmla="*/ 2209800 w 3591026"/>
              <a:gd name="connsiteY7" fmla="*/ 717012 h 1469962"/>
              <a:gd name="connsiteX8" fmla="*/ 2362200 w 3591026"/>
              <a:gd name="connsiteY8" fmla="*/ 12162 h 1469962"/>
              <a:gd name="connsiteX9" fmla="*/ 2514600 w 3591026"/>
              <a:gd name="connsiteY9" fmla="*/ 488412 h 1469962"/>
              <a:gd name="connsiteX10" fmla="*/ 2667000 w 3591026"/>
              <a:gd name="connsiteY10" fmla="*/ 993237 h 1469962"/>
              <a:gd name="connsiteX11" fmla="*/ 2914650 w 3591026"/>
              <a:gd name="connsiteY11" fmla="*/ 878937 h 1469962"/>
              <a:gd name="connsiteX12" fmla="*/ 3409950 w 3591026"/>
              <a:gd name="connsiteY12" fmla="*/ 1383762 h 1469962"/>
              <a:gd name="connsiteX13" fmla="*/ 3590925 w 3591026"/>
              <a:gd name="connsiteY13" fmla="*/ 1431387 h 1469962"/>
              <a:gd name="connsiteX0" fmla="*/ 0 w 3591026"/>
              <a:gd name="connsiteY0" fmla="*/ 1431369 h 1469944"/>
              <a:gd name="connsiteX1" fmla="*/ 895350 w 3591026"/>
              <a:gd name="connsiteY1" fmla="*/ 1250394 h 1469944"/>
              <a:gd name="connsiteX2" fmla="*/ 1266825 w 3591026"/>
              <a:gd name="connsiteY2" fmla="*/ 640794 h 1469944"/>
              <a:gd name="connsiteX3" fmla="*/ 1495425 w 3591026"/>
              <a:gd name="connsiteY3" fmla="*/ 812244 h 1469944"/>
              <a:gd name="connsiteX4" fmla="*/ 1708071 w 3591026"/>
              <a:gd name="connsiteY4" fmla="*/ 4999 h 1469944"/>
              <a:gd name="connsiteX5" fmla="*/ 1885950 w 3591026"/>
              <a:gd name="connsiteY5" fmla="*/ 450294 h 1469944"/>
              <a:gd name="connsiteX6" fmla="*/ 2015967 w 3591026"/>
              <a:gd name="connsiteY6" fmla="*/ 5001 h 1469944"/>
              <a:gd name="connsiteX7" fmla="*/ 2209800 w 3591026"/>
              <a:gd name="connsiteY7" fmla="*/ 716994 h 1469944"/>
              <a:gd name="connsiteX8" fmla="*/ 2362200 w 3591026"/>
              <a:gd name="connsiteY8" fmla="*/ 12144 h 1469944"/>
              <a:gd name="connsiteX9" fmla="*/ 2514600 w 3591026"/>
              <a:gd name="connsiteY9" fmla="*/ 488394 h 1469944"/>
              <a:gd name="connsiteX10" fmla="*/ 2667000 w 3591026"/>
              <a:gd name="connsiteY10" fmla="*/ 993219 h 1469944"/>
              <a:gd name="connsiteX11" fmla="*/ 2914650 w 3591026"/>
              <a:gd name="connsiteY11" fmla="*/ 878919 h 1469944"/>
              <a:gd name="connsiteX12" fmla="*/ 3409950 w 3591026"/>
              <a:gd name="connsiteY12" fmla="*/ 1383744 h 1469944"/>
              <a:gd name="connsiteX13" fmla="*/ 3590925 w 3591026"/>
              <a:gd name="connsiteY13" fmla="*/ 1431369 h 1469944"/>
              <a:gd name="connsiteX0" fmla="*/ 0 w 3591026"/>
              <a:gd name="connsiteY0" fmla="*/ 1431375 h 1469950"/>
              <a:gd name="connsiteX1" fmla="*/ 895350 w 3591026"/>
              <a:gd name="connsiteY1" fmla="*/ 1250400 h 1469950"/>
              <a:gd name="connsiteX2" fmla="*/ 1266825 w 3591026"/>
              <a:gd name="connsiteY2" fmla="*/ 640800 h 1469950"/>
              <a:gd name="connsiteX3" fmla="*/ 1495425 w 3591026"/>
              <a:gd name="connsiteY3" fmla="*/ 812250 h 1469950"/>
              <a:gd name="connsiteX4" fmla="*/ 1708071 w 3591026"/>
              <a:gd name="connsiteY4" fmla="*/ 5005 h 1469950"/>
              <a:gd name="connsiteX5" fmla="*/ 1885950 w 3591026"/>
              <a:gd name="connsiteY5" fmla="*/ 450300 h 1469950"/>
              <a:gd name="connsiteX6" fmla="*/ 2019063 w 3591026"/>
              <a:gd name="connsiteY6" fmla="*/ 9769 h 1469950"/>
              <a:gd name="connsiteX7" fmla="*/ 2209800 w 3591026"/>
              <a:gd name="connsiteY7" fmla="*/ 717000 h 1469950"/>
              <a:gd name="connsiteX8" fmla="*/ 2362200 w 3591026"/>
              <a:gd name="connsiteY8" fmla="*/ 12150 h 1469950"/>
              <a:gd name="connsiteX9" fmla="*/ 2514600 w 3591026"/>
              <a:gd name="connsiteY9" fmla="*/ 488400 h 1469950"/>
              <a:gd name="connsiteX10" fmla="*/ 2667000 w 3591026"/>
              <a:gd name="connsiteY10" fmla="*/ 993225 h 1469950"/>
              <a:gd name="connsiteX11" fmla="*/ 2914650 w 3591026"/>
              <a:gd name="connsiteY11" fmla="*/ 878925 h 1469950"/>
              <a:gd name="connsiteX12" fmla="*/ 3409950 w 3591026"/>
              <a:gd name="connsiteY12" fmla="*/ 1383750 h 1469950"/>
              <a:gd name="connsiteX13" fmla="*/ 3590925 w 3591026"/>
              <a:gd name="connsiteY13" fmla="*/ 1431375 h 1469950"/>
              <a:gd name="connsiteX0" fmla="*/ 0 w 3591026"/>
              <a:gd name="connsiteY0" fmla="*/ 1431375 h 1469950"/>
              <a:gd name="connsiteX1" fmla="*/ 895350 w 3591026"/>
              <a:gd name="connsiteY1" fmla="*/ 1250400 h 1469950"/>
              <a:gd name="connsiteX2" fmla="*/ 1266825 w 3591026"/>
              <a:gd name="connsiteY2" fmla="*/ 640800 h 1469950"/>
              <a:gd name="connsiteX3" fmla="*/ 1495425 w 3591026"/>
              <a:gd name="connsiteY3" fmla="*/ 812250 h 1469950"/>
              <a:gd name="connsiteX4" fmla="*/ 1714261 w 3591026"/>
              <a:gd name="connsiteY4" fmla="*/ 5005 h 1469950"/>
              <a:gd name="connsiteX5" fmla="*/ 1885950 w 3591026"/>
              <a:gd name="connsiteY5" fmla="*/ 450300 h 1469950"/>
              <a:gd name="connsiteX6" fmla="*/ 2019063 w 3591026"/>
              <a:gd name="connsiteY6" fmla="*/ 9769 h 1469950"/>
              <a:gd name="connsiteX7" fmla="*/ 2209800 w 3591026"/>
              <a:gd name="connsiteY7" fmla="*/ 717000 h 1469950"/>
              <a:gd name="connsiteX8" fmla="*/ 2362200 w 3591026"/>
              <a:gd name="connsiteY8" fmla="*/ 12150 h 1469950"/>
              <a:gd name="connsiteX9" fmla="*/ 2514600 w 3591026"/>
              <a:gd name="connsiteY9" fmla="*/ 488400 h 1469950"/>
              <a:gd name="connsiteX10" fmla="*/ 2667000 w 3591026"/>
              <a:gd name="connsiteY10" fmla="*/ 993225 h 1469950"/>
              <a:gd name="connsiteX11" fmla="*/ 2914650 w 3591026"/>
              <a:gd name="connsiteY11" fmla="*/ 878925 h 1469950"/>
              <a:gd name="connsiteX12" fmla="*/ 3409950 w 3591026"/>
              <a:gd name="connsiteY12" fmla="*/ 1383750 h 1469950"/>
              <a:gd name="connsiteX13" fmla="*/ 3590925 w 3591026"/>
              <a:gd name="connsiteY13" fmla="*/ 1431375 h 1469950"/>
              <a:gd name="connsiteX0" fmla="*/ 0 w 3591026"/>
              <a:gd name="connsiteY0" fmla="*/ 1426651 h 1465226"/>
              <a:gd name="connsiteX1" fmla="*/ 895350 w 3591026"/>
              <a:gd name="connsiteY1" fmla="*/ 1245676 h 1465226"/>
              <a:gd name="connsiteX2" fmla="*/ 1266825 w 3591026"/>
              <a:gd name="connsiteY2" fmla="*/ 636076 h 1465226"/>
              <a:gd name="connsiteX3" fmla="*/ 1495425 w 3591026"/>
              <a:gd name="connsiteY3" fmla="*/ 807526 h 1465226"/>
              <a:gd name="connsiteX4" fmla="*/ 1708071 w 3591026"/>
              <a:gd name="connsiteY4" fmla="*/ 5043 h 1465226"/>
              <a:gd name="connsiteX5" fmla="*/ 1885950 w 3591026"/>
              <a:gd name="connsiteY5" fmla="*/ 445576 h 1465226"/>
              <a:gd name="connsiteX6" fmla="*/ 2019063 w 3591026"/>
              <a:gd name="connsiteY6" fmla="*/ 5045 h 1465226"/>
              <a:gd name="connsiteX7" fmla="*/ 2209800 w 3591026"/>
              <a:gd name="connsiteY7" fmla="*/ 712276 h 1465226"/>
              <a:gd name="connsiteX8" fmla="*/ 2362200 w 3591026"/>
              <a:gd name="connsiteY8" fmla="*/ 7426 h 1465226"/>
              <a:gd name="connsiteX9" fmla="*/ 2514600 w 3591026"/>
              <a:gd name="connsiteY9" fmla="*/ 483676 h 1465226"/>
              <a:gd name="connsiteX10" fmla="*/ 2667000 w 3591026"/>
              <a:gd name="connsiteY10" fmla="*/ 988501 h 1465226"/>
              <a:gd name="connsiteX11" fmla="*/ 2914650 w 3591026"/>
              <a:gd name="connsiteY11" fmla="*/ 874201 h 1465226"/>
              <a:gd name="connsiteX12" fmla="*/ 3409950 w 3591026"/>
              <a:gd name="connsiteY12" fmla="*/ 1379026 h 1465226"/>
              <a:gd name="connsiteX13" fmla="*/ 3590925 w 3591026"/>
              <a:gd name="connsiteY13" fmla="*/ 1426651 h 1465226"/>
              <a:gd name="connsiteX0" fmla="*/ 0 w 3591026"/>
              <a:gd name="connsiteY0" fmla="*/ 1424490 h 1463065"/>
              <a:gd name="connsiteX1" fmla="*/ 895350 w 3591026"/>
              <a:gd name="connsiteY1" fmla="*/ 1243515 h 1463065"/>
              <a:gd name="connsiteX2" fmla="*/ 1266825 w 3591026"/>
              <a:gd name="connsiteY2" fmla="*/ 633915 h 1463065"/>
              <a:gd name="connsiteX3" fmla="*/ 1495425 w 3591026"/>
              <a:gd name="connsiteY3" fmla="*/ 805365 h 1463065"/>
              <a:gd name="connsiteX4" fmla="*/ 1711166 w 3591026"/>
              <a:gd name="connsiteY4" fmla="*/ 7645 h 1463065"/>
              <a:gd name="connsiteX5" fmla="*/ 1885950 w 3591026"/>
              <a:gd name="connsiteY5" fmla="*/ 443415 h 1463065"/>
              <a:gd name="connsiteX6" fmla="*/ 2019063 w 3591026"/>
              <a:gd name="connsiteY6" fmla="*/ 2884 h 1463065"/>
              <a:gd name="connsiteX7" fmla="*/ 2209800 w 3591026"/>
              <a:gd name="connsiteY7" fmla="*/ 710115 h 1463065"/>
              <a:gd name="connsiteX8" fmla="*/ 2362200 w 3591026"/>
              <a:gd name="connsiteY8" fmla="*/ 5265 h 1463065"/>
              <a:gd name="connsiteX9" fmla="*/ 2514600 w 3591026"/>
              <a:gd name="connsiteY9" fmla="*/ 481515 h 1463065"/>
              <a:gd name="connsiteX10" fmla="*/ 2667000 w 3591026"/>
              <a:gd name="connsiteY10" fmla="*/ 986340 h 1463065"/>
              <a:gd name="connsiteX11" fmla="*/ 2914650 w 3591026"/>
              <a:gd name="connsiteY11" fmla="*/ 872040 h 1463065"/>
              <a:gd name="connsiteX12" fmla="*/ 3409950 w 3591026"/>
              <a:gd name="connsiteY12" fmla="*/ 1376865 h 1463065"/>
              <a:gd name="connsiteX13" fmla="*/ 3590925 w 3591026"/>
              <a:gd name="connsiteY13" fmla="*/ 1424490 h 146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1026" h="1463065">
                <a:moveTo>
                  <a:pt x="0" y="1424490"/>
                </a:moveTo>
                <a:cubicBezTo>
                  <a:pt x="342106" y="1399883"/>
                  <a:pt x="684213" y="1375277"/>
                  <a:pt x="895350" y="1243515"/>
                </a:cubicBezTo>
                <a:cubicBezTo>
                  <a:pt x="1106487" y="1111753"/>
                  <a:pt x="1166813" y="706940"/>
                  <a:pt x="1266825" y="633915"/>
                </a:cubicBezTo>
                <a:cubicBezTo>
                  <a:pt x="1366837" y="560890"/>
                  <a:pt x="1421368" y="909743"/>
                  <a:pt x="1495425" y="805365"/>
                </a:cubicBezTo>
                <a:cubicBezTo>
                  <a:pt x="1569482" y="700987"/>
                  <a:pt x="1646079" y="67970"/>
                  <a:pt x="1711166" y="7645"/>
                </a:cubicBezTo>
                <a:cubicBezTo>
                  <a:pt x="1776253" y="-52680"/>
                  <a:pt x="1834634" y="444209"/>
                  <a:pt x="1885950" y="443415"/>
                </a:cubicBezTo>
                <a:cubicBezTo>
                  <a:pt x="1937266" y="442622"/>
                  <a:pt x="1965088" y="-41566"/>
                  <a:pt x="2019063" y="2884"/>
                </a:cubicBezTo>
                <a:cubicBezTo>
                  <a:pt x="2073038" y="47334"/>
                  <a:pt x="2152611" y="709718"/>
                  <a:pt x="2209800" y="710115"/>
                </a:cubicBezTo>
                <a:cubicBezTo>
                  <a:pt x="2266989" y="710512"/>
                  <a:pt x="2311400" y="43365"/>
                  <a:pt x="2362200" y="5265"/>
                </a:cubicBezTo>
                <a:cubicBezTo>
                  <a:pt x="2413000" y="-32835"/>
                  <a:pt x="2463800" y="318003"/>
                  <a:pt x="2514600" y="481515"/>
                </a:cubicBezTo>
                <a:cubicBezTo>
                  <a:pt x="2565400" y="645028"/>
                  <a:pt x="2600325" y="921253"/>
                  <a:pt x="2667000" y="986340"/>
                </a:cubicBezTo>
                <a:cubicBezTo>
                  <a:pt x="2733675" y="1051427"/>
                  <a:pt x="2790825" y="806953"/>
                  <a:pt x="2914650" y="872040"/>
                </a:cubicBezTo>
                <a:cubicBezTo>
                  <a:pt x="3038475" y="937127"/>
                  <a:pt x="3297238" y="1284790"/>
                  <a:pt x="3409950" y="1376865"/>
                </a:cubicBezTo>
                <a:cubicBezTo>
                  <a:pt x="3522663" y="1468940"/>
                  <a:pt x="3594100" y="1491165"/>
                  <a:pt x="3590925" y="14244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904258" y="4686300"/>
            <a:ext cx="2838449" cy="1407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8297262" y="3685609"/>
            <a:ext cx="2762249" cy="2487064"/>
          </a:xfrm>
          <a:custGeom>
            <a:avLst/>
            <a:gdLst>
              <a:gd name="connsiteX0" fmla="*/ 0 w 3449421"/>
              <a:gd name="connsiteY0" fmla="*/ 1362759 h 1573010"/>
              <a:gd name="connsiteX1" fmla="*/ 895350 w 3449421"/>
              <a:gd name="connsiteY1" fmla="*/ 1181784 h 1573010"/>
              <a:gd name="connsiteX2" fmla="*/ 1266825 w 3449421"/>
              <a:gd name="connsiteY2" fmla="*/ 572184 h 1573010"/>
              <a:gd name="connsiteX3" fmla="*/ 1495425 w 3449421"/>
              <a:gd name="connsiteY3" fmla="*/ 743634 h 1573010"/>
              <a:gd name="connsiteX4" fmla="*/ 1685925 w 3449421"/>
              <a:gd name="connsiteY4" fmla="*/ 48309 h 1573010"/>
              <a:gd name="connsiteX5" fmla="*/ 1885950 w 3449421"/>
              <a:gd name="connsiteY5" fmla="*/ 381684 h 1573010"/>
              <a:gd name="connsiteX6" fmla="*/ 1990725 w 3449421"/>
              <a:gd name="connsiteY6" fmla="*/ 57834 h 1573010"/>
              <a:gd name="connsiteX7" fmla="*/ 2152650 w 3449421"/>
              <a:gd name="connsiteY7" fmla="*/ 315009 h 1573010"/>
              <a:gd name="connsiteX8" fmla="*/ 2333625 w 3449421"/>
              <a:gd name="connsiteY8" fmla="*/ 684 h 1573010"/>
              <a:gd name="connsiteX9" fmla="*/ 2514600 w 3449421"/>
              <a:gd name="connsiteY9" fmla="*/ 419784 h 1573010"/>
              <a:gd name="connsiteX10" fmla="*/ 2667000 w 3449421"/>
              <a:gd name="connsiteY10" fmla="*/ 924609 h 1573010"/>
              <a:gd name="connsiteX11" fmla="*/ 2914650 w 3449421"/>
              <a:gd name="connsiteY11" fmla="*/ 810309 h 1573010"/>
              <a:gd name="connsiteX12" fmla="*/ 3429000 w 3449421"/>
              <a:gd name="connsiteY12" fmla="*/ 1534209 h 1573010"/>
              <a:gd name="connsiteX13" fmla="*/ 3352800 w 3449421"/>
              <a:gd name="connsiteY13" fmla="*/ 1438959 h 1573010"/>
              <a:gd name="connsiteX0" fmla="*/ 0 w 3449421"/>
              <a:gd name="connsiteY0" fmla="*/ 1428988 h 1639239"/>
              <a:gd name="connsiteX1" fmla="*/ 895350 w 3449421"/>
              <a:gd name="connsiteY1" fmla="*/ 1248013 h 1639239"/>
              <a:gd name="connsiteX2" fmla="*/ 1266825 w 3449421"/>
              <a:gd name="connsiteY2" fmla="*/ 638413 h 1639239"/>
              <a:gd name="connsiteX3" fmla="*/ 1495425 w 3449421"/>
              <a:gd name="connsiteY3" fmla="*/ 809863 h 1639239"/>
              <a:gd name="connsiteX4" fmla="*/ 1685925 w 3449421"/>
              <a:gd name="connsiteY4" fmla="*/ 114538 h 1639239"/>
              <a:gd name="connsiteX5" fmla="*/ 1885950 w 3449421"/>
              <a:gd name="connsiteY5" fmla="*/ 447913 h 1639239"/>
              <a:gd name="connsiteX6" fmla="*/ 2009775 w 3449421"/>
              <a:gd name="connsiteY6" fmla="*/ 238 h 1639239"/>
              <a:gd name="connsiteX7" fmla="*/ 2152650 w 3449421"/>
              <a:gd name="connsiteY7" fmla="*/ 381238 h 1639239"/>
              <a:gd name="connsiteX8" fmla="*/ 2333625 w 3449421"/>
              <a:gd name="connsiteY8" fmla="*/ 66913 h 1639239"/>
              <a:gd name="connsiteX9" fmla="*/ 2514600 w 3449421"/>
              <a:gd name="connsiteY9" fmla="*/ 486013 h 1639239"/>
              <a:gd name="connsiteX10" fmla="*/ 2667000 w 3449421"/>
              <a:gd name="connsiteY10" fmla="*/ 990838 h 1639239"/>
              <a:gd name="connsiteX11" fmla="*/ 2914650 w 3449421"/>
              <a:gd name="connsiteY11" fmla="*/ 876538 h 1639239"/>
              <a:gd name="connsiteX12" fmla="*/ 3429000 w 3449421"/>
              <a:gd name="connsiteY12" fmla="*/ 1600438 h 1639239"/>
              <a:gd name="connsiteX13" fmla="*/ 3352800 w 3449421"/>
              <a:gd name="connsiteY13" fmla="*/ 1505188 h 1639239"/>
              <a:gd name="connsiteX0" fmla="*/ 0 w 3449421"/>
              <a:gd name="connsiteY0" fmla="*/ 1433726 h 1643977"/>
              <a:gd name="connsiteX1" fmla="*/ 895350 w 3449421"/>
              <a:gd name="connsiteY1" fmla="*/ 1252751 h 1643977"/>
              <a:gd name="connsiteX2" fmla="*/ 1266825 w 3449421"/>
              <a:gd name="connsiteY2" fmla="*/ 643151 h 1643977"/>
              <a:gd name="connsiteX3" fmla="*/ 1495425 w 3449421"/>
              <a:gd name="connsiteY3" fmla="*/ 814601 h 1643977"/>
              <a:gd name="connsiteX4" fmla="*/ 1704975 w 3449421"/>
              <a:gd name="connsiteY4" fmla="*/ 4976 h 1643977"/>
              <a:gd name="connsiteX5" fmla="*/ 1885950 w 3449421"/>
              <a:gd name="connsiteY5" fmla="*/ 452651 h 1643977"/>
              <a:gd name="connsiteX6" fmla="*/ 2009775 w 3449421"/>
              <a:gd name="connsiteY6" fmla="*/ 4976 h 1643977"/>
              <a:gd name="connsiteX7" fmla="*/ 2152650 w 3449421"/>
              <a:gd name="connsiteY7" fmla="*/ 385976 h 1643977"/>
              <a:gd name="connsiteX8" fmla="*/ 2333625 w 3449421"/>
              <a:gd name="connsiteY8" fmla="*/ 71651 h 1643977"/>
              <a:gd name="connsiteX9" fmla="*/ 2514600 w 3449421"/>
              <a:gd name="connsiteY9" fmla="*/ 490751 h 1643977"/>
              <a:gd name="connsiteX10" fmla="*/ 2667000 w 3449421"/>
              <a:gd name="connsiteY10" fmla="*/ 995576 h 1643977"/>
              <a:gd name="connsiteX11" fmla="*/ 2914650 w 3449421"/>
              <a:gd name="connsiteY11" fmla="*/ 881276 h 1643977"/>
              <a:gd name="connsiteX12" fmla="*/ 3429000 w 3449421"/>
              <a:gd name="connsiteY12" fmla="*/ 1605176 h 1643977"/>
              <a:gd name="connsiteX13" fmla="*/ 3352800 w 3449421"/>
              <a:gd name="connsiteY13" fmla="*/ 1509926 h 1643977"/>
              <a:gd name="connsiteX0" fmla="*/ 0 w 3449421"/>
              <a:gd name="connsiteY0" fmla="*/ 1457851 h 1668102"/>
              <a:gd name="connsiteX1" fmla="*/ 895350 w 3449421"/>
              <a:gd name="connsiteY1" fmla="*/ 1276876 h 1668102"/>
              <a:gd name="connsiteX2" fmla="*/ 1266825 w 3449421"/>
              <a:gd name="connsiteY2" fmla="*/ 667276 h 1668102"/>
              <a:gd name="connsiteX3" fmla="*/ 1495425 w 3449421"/>
              <a:gd name="connsiteY3" fmla="*/ 838726 h 1668102"/>
              <a:gd name="connsiteX4" fmla="*/ 1704975 w 3449421"/>
              <a:gd name="connsiteY4" fmla="*/ 29101 h 1668102"/>
              <a:gd name="connsiteX5" fmla="*/ 1885950 w 3449421"/>
              <a:gd name="connsiteY5" fmla="*/ 476776 h 1668102"/>
              <a:gd name="connsiteX6" fmla="*/ 2009775 w 3449421"/>
              <a:gd name="connsiteY6" fmla="*/ 29101 h 1668102"/>
              <a:gd name="connsiteX7" fmla="*/ 2152650 w 3449421"/>
              <a:gd name="connsiteY7" fmla="*/ 410101 h 1668102"/>
              <a:gd name="connsiteX8" fmla="*/ 2324100 w 3449421"/>
              <a:gd name="connsiteY8" fmla="*/ 526 h 1668102"/>
              <a:gd name="connsiteX9" fmla="*/ 2514600 w 3449421"/>
              <a:gd name="connsiteY9" fmla="*/ 514876 h 1668102"/>
              <a:gd name="connsiteX10" fmla="*/ 2667000 w 3449421"/>
              <a:gd name="connsiteY10" fmla="*/ 1019701 h 1668102"/>
              <a:gd name="connsiteX11" fmla="*/ 2914650 w 3449421"/>
              <a:gd name="connsiteY11" fmla="*/ 905401 h 1668102"/>
              <a:gd name="connsiteX12" fmla="*/ 3429000 w 3449421"/>
              <a:gd name="connsiteY12" fmla="*/ 1629301 h 1668102"/>
              <a:gd name="connsiteX13" fmla="*/ 3352800 w 3449421"/>
              <a:gd name="connsiteY13" fmla="*/ 1534051 h 1668102"/>
              <a:gd name="connsiteX0" fmla="*/ 0 w 3449421"/>
              <a:gd name="connsiteY0" fmla="*/ 1459974 h 1670225"/>
              <a:gd name="connsiteX1" fmla="*/ 895350 w 3449421"/>
              <a:gd name="connsiteY1" fmla="*/ 1278999 h 1670225"/>
              <a:gd name="connsiteX2" fmla="*/ 1266825 w 3449421"/>
              <a:gd name="connsiteY2" fmla="*/ 669399 h 1670225"/>
              <a:gd name="connsiteX3" fmla="*/ 1495425 w 3449421"/>
              <a:gd name="connsiteY3" fmla="*/ 840849 h 1670225"/>
              <a:gd name="connsiteX4" fmla="*/ 1704975 w 3449421"/>
              <a:gd name="connsiteY4" fmla="*/ 31224 h 1670225"/>
              <a:gd name="connsiteX5" fmla="*/ 1885950 w 3449421"/>
              <a:gd name="connsiteY5" fmla="*/ 478899 h 1670225"/>
              <a:gd name="connsiteX6" fmla="*/ 2009775 w 3449421"/>
              <a:gd name="connsiteY6" fmla="*/ 31224 h 1670225"/>
              <a:gd name="connsiteX7" fmla="*/ 2209800 w 3449421"/>
              <a:gd name="connsiteY7" fmla="*/ 745599 h 1670225"/>
              <a:gd name="connsiteX8" fmla="*/ 2324100 w 3449421"/>
              <a:gd name="connsiteY8" fmla="*/ 2649 h 1670225"/>
              <a:gd name="connsiteX9" fmla="*/ 2514600 w 3449421"/>
              <a:gd name="connsiteY9" fmla="*/ 516999 h 1670225"/>
              <a:gd name="connsiteX10" fmla="*/ 2667000 w 3449421"/>
              <a:gd name="connsiteY10" fmla="*/ 1021824 h 1670225"/>
              <a:gd name="connsiteX11" fmla="*/ 2914650 w 3449421"/>
              <a:gd name="connsiteY11" fmla="*/ 907524 h 1670225"/>
              <a:gd name="connsiteX12" fmla="*/ 3429000 w 3449421"/>
              <a:gd name="connsiteY12" fmla="*/ 1631424 h 1670225"/>
              <a:gd name="connsiteX13" fmla="*/ 3352800 w 3449421"/>
              <a:gd name="connsiteY13" fmla="*/ 1536174 h 1670225"/>
              <a:gd name="connsiteX0" fmla="*/ 0 w 3449421"/>
              <a:gd name="connsiteY0" fmla="*/ 1433727 h 1643978"/>
              <a:gd name="connsiteX1" fmla="*/ 895350 w 3449421"/>
              <a:gd name="connsiteY1" fmla="*/ 1252752 h 1643978"/>
              <a:gd name="connsiteX2" fmla="*/ 1266825 w 3449421"/>
              <a:gd name="connsiteY2" fmla="*/ 643152 h 1643978"/>
              <a:gd name="connsiteX3" fmla="*/ 1495425 w 3449421"/>
              <a:gd name="connsiteY3" fmla="*/ 814602 h 1643978"/>
              <a:gd name="connsiteX4" fmla="*/ 1704975 w 3449421"/>
              <a:gd name="connsiteY4" fmla="*/ 4977 h 1643978"/>
              <a:gd name="connsiteX5" fmla="*/ 1885950 w 3449421"/>
              <a:gd name="connsiteY5" fmla="*/ 452652 h 1643978"/>
              <a:gd name="connsiteX6" fmla="*/ 2009775 w 3449421"/>
              <a:gd name="connsiteY6" fmla="*/ 4977 h 1643978"/>
              <a:gd name="connsiteX7" fmla="*/ 2209800 w 3449421"/>
              <a:gd name="connsiteY7" fmla="*/ 719352 h 1643978"/>
              <a:gd name="connsiteX8" fmla="*/ 2362200 w 3449421"/>
              <a:gd name="connsiteY8" fmla="*/ 14502 h 1643978"/>
              <a:gd name="connsiteX9" fmla="*/ 2514600 w 3449421"/>
              <a:gd name="connsiteY9" fmla="*/ 490752 h 1643978"/>
              <a:gd name="connsiteX10" fmla="*/ 2667000 w 3449421"/>
              <a:gd name="connsiteY10" fmla="*/ 995577 h 1643978"/>
              <a:gd name="connsiteX11" fmla="*/ 2914650 w 3449421"/>
              <a:gd name="connsiteY11" fmla="*/ 881277 h 1643978"/>
              <a:gd name="connsiteX12" fmla="*/ 3429000 w 3449421"/>
              <a:gd name="connsiteY12" fmla="*/ 1605177 h 1643978"/>
              <a:gd name="connsiteX13" fmla="*/ 3352800 w 3449421"/>
              <a:gd name="connsiteY13" fmla="*/ 1509927 h 1643978"/>
              <a:gd name="connsiteX0" fmla="*/ 0 w 3479235"/>
              <a:gd name="connsiteY0" fmla="*/ 1433727 h 1623051"/>
              <a:gd name="connsiteX1" fmla="*/ 895350 w 3479235"/>
              <a:gd name="connsiteY1" fmla="*/ 1252752 h 1623051"/>
              <a:gd name="connsiteX2" fmla="*/ 1266825 w 3479235"/>
              <a:gd name="connsiteY2" fmla="*/ 643152 h 1623051"/>
              <a:gd name="connsiteX3" fmla="*/ 1495425 w 3479235"/>
              <a:gd name="connsiteY3" fmla="*/ 814602 h 1623051"/>
              <a:gd name="connsiteX4" fmla="*/ 1704975 w 3479235"/>
              <a:gd name="connsiteY4" fmla="*/ 4977 h 1623051"/>
              <a:gd name="connsiteX5" fmla="*/ 1885950 w 3479235"/>
              <a:gd name="connsiteY5" fmla="*/ 452652 h 1623051"/>
              <a:gd name="connsiteX6" fmla="*/ 2009775 w 3479235"/>
              <a:gd name="connsiteY6" fmla="*/ 4977 h 1623051"/>
              <a:gd name="connsiteX7" fmla="*/ 2209800 w 3479235"/>
              <a:gd name="connsiteY7" fmla="*/ 719352 h 1623051"/>
              <a:gd name="connsiteX8" fmla="*/ 2362200 w 3479235"/>
              <a:gd name="connsiteY8" fmla="*/ 14502 h 1623051"/>
              <a:gd name="connsiteX9" fmla="*/ 2514600 w 3479235"/>
              <a:gd name="connsiteY9" fmla="*/ 490752 h 1623051"/>
              <a:gd name="connsiteX10" fmla="*/ 2667000 w 3479235"/>
              <a:gd name="connsiteY10" fmla="*/ 995577 h 1623051"/>
              <a:gd name="connsiteX11" fmla="*/ 2914650 w 3479235"/>
              <a:gd name="connsiteY11" fmla="*/ 881277 h 1623051"/>
              <a:gd name="connsiteX12" fmla="*/ 3429000 w 3479235"/>
              <a:gd name="connsiteY12" fmla="*/ 1605177 h 1623051"/>
              <a:gd name="connsiteX13" fmla="*/ 3457575 w 3479235"/>
              <a:gd name="connsiteY13" fmla="*/ 1386102 h 1623051"/>
              <a:gd name="connsiteX0" fmla="*/ 0 w 3468950"/>
              <a:gd name="connsiteY0" fmla="*/ 1433727 h 1442844"/>
              <a:gd name="connsiteX1" fmla="*/ 895350 w 3468950"/>
              <a:gd name="connsiteY1" fmla="*/ 1252752 h 1442844"/>
              <a:gd name="connsiteX2" fmla="*/ 1266825 w 3468950"/>
              <a:gd name="connsiteY2" fmla="*/ 643152 h 1442844"/>
              <a:gd name="connsiteX3" fmla="*/ 1495425 w 3468950"/>
              <a:gd name="connsiteY3" fmla="*/ 814602 h 1442844"/>
              <a:gd name="connsiteX4" fmla="*/ 1704975 w 3468950"/>
              <a:gd name="connsiteY4" fmla="*/ 4977 h 1442844"/>
              <a:gd name="connsiteX5" fmla="*/ 1885950 w 3468950"/>
              <a:gd name="connsiteY5" fmla="*/ 452652 h 1442844"/>
              <a:gd name="connsiteX6" fmla="*/ 2009775 w 3468950"/>
              <a:gd name="connsiteY6" fmla="*/ 4977 h 1442844"/>
              <a:gd name="connsiteX7" fmla="*/ 2209800 w 3468950"/>
              <a:gd name="connsiteY7" fmla="*/ 719352 h 1442844"/>
              <a:gd name="connsiteX8" fmla="*/ 2362200 w 3468950"/>
              <a:gd name="connsiteY8" fmla="*/ 14502 h 1442844"/>
              <a:gd name="connsiteX9" fmla="*/ 2514600 w 3468950"/>
              <a:gd name="connsiteY9" fmla="*/ 490752 h 1442844"/>
              <a:gd name="connsiteX10" fmla="*/ 2667000 w 3468950"/>
              <a:gd name="connsiteY10" fmla="*/ 995577 h 1442844"/>
              <a:gd name="connsiteX11" fmla="*/ 2914650 w 3468950"/>
              <a:gd name="connsiteY11" fmla="*/ 881277 h 1442844"/>
              <a:gd name="connsiteX12" fmla="*/ 3409950 w 3468950"/>
              <a:gd name="connsiteY12" fmla="*/ 1386102 h 1442844"/>
              <a:gd name="connsiteX13" fmla="*/ 3457575 w 3468950"/>
              <a:gd name="connsiteY13" fmla="*/ 1386102 h 1442844"/>
              <a:gd name="connsiteX0" fmla="*/ 0 w 3506093"/>
              <a:gd name="connsiteY0" fmla="*/ 1433727 h 1433727"/>
              <a:gd name="connsiteX1" fmla="*/ 895350 w 3506093"/>
              <a:gd name="connsiteY1" fmla="*/ 1252752 h 1433727"/>
              <a:gd name="connsiteX2" fmla="*/ 1266825 w 3506093"/>
              <a:gd name="connsiteY2" fmla="*/ 643152 h 1433727"/>
              <a:gd name="connsiteX3" fmla="*/ 1495425 w 3506093"/>
              <a:gd name="connsiteY3" fmla="*/ 814602 h 1433727"/>
              <a:gd name="connsiteX4" fmla="*/ 1704975 w 3506093"/>
              <a:gd name="connsiteY4" fmla="*/ 4977 h 1433727"/>
              <a:gd name="connsiteX5" fmla="*/ 1885950 w 3506093"/>
              <a:gd name="connsiteY5" fmla="*/ 452652 h 1433727"/>
              <a:gd name="connsiteX6" fmla="*/ 2009775 w 3506093"/>
              <a:gd name="connsiteY6" fmla="*/ 4977 h 1433727"/>
              <a:gd name="connsiteX7" fmla="*/ 2209800 w 3506093"/>
              <a:gd name="connsiteY7" fmla="*/ 719352 h 1433727"/>
              <a:gd name="connsiteX8" fmla="*/ 2362200 w 3506093"/>
              <a:gd name="connsiteY8" fmla="*/ 14502 h 1433727"/>
              <a:gd name="connsiteX9" fmla="*/ 2514600 w 3506093"/>
              <a:gd name="connsiteY9" fmla="*/ 490752 h 1433727"/>
              <a:gd name="connsiteX10" fmla="*/ 2667000 w 3506093"/>
              <a:gd name="connsiteY10" fmla="*/ 995577 h 1433727"/>
              <a:gd name="connsiteX11" fmla="*/ 2914650 w 3506093"/>
              <a:gd name="connsiteY11" fmla="*/ 881277 h 1433727"/>
              <a:gd name="connsiteX12" fmla="*/ 3409950 w 3506093"/>
              <a:gd name="connsiteY12" fmla="*/ 1386102 h 1433727"/>
              <a:gd name="connsiteX13" fmla="*/ 3505200 w 3506093"/>
              <a:gd name="connsiteY13" fmla="*/ 1348002 h 1433727"/>
              <a:gd name="connsiteX0" fmla="*/ 0 w 3562498"/>
              <a:gd name="connsiteY0" fmla="*/ 1433727 h 1433727"/>
              <a:gd name="connsiteX1" fmla="*/ 895350 w 3562498"/>
              <a:gd name="connsiteY1" fmla="*/ 1252752 h 1433727"/>
              <a:gd name="connsiteX2" fmla="*/ 1266825 w 3562498"/>
              <a:gd name="connsiteY2" fmla="*/ 643152 h 1433727"/>
              <a:gd name="connsiteX3" fmla="*/ 1495425 w 3562498"/>
              <a:gd name="connsiteY3" fmla="*/ 814602 h 1433727"/>
              <a:gd name="connsiteX4" fmla="*/ 1704975 w 3562498"/>
              <a:gd name="connsiteY4" fmla="*/ 4977 h 1433727"/>
              <a:gd name="connsiteX5" fmla="*/ 1885950 w 3562498"/>
              <a:gd name="connsiteY5" fmla="*/ 452652 h 1433727"/>
              <a:gd name="connsiteX6" fmla="*/ 2009775 w 3562498"/>
              <a:gd name="connsiteY6" fmla="*/ 4977 h 1433727"/>
              <a:gd name="connsiteX7" fmla="*/ 2209800 w 3562498"/>
              <a:gd name="connsiteY7" fmla="*/ 719352 h 1433727"/>
              <a:gd name="connsiteX8" fmla="*/ 2362200 w 3562498"/>
              <a:gd name="connsiteY8" fmla="*/ 14502 h 1433727"/>
              <a:gd name="connsiteX9" fmla="*/ 2514600 w 3562498"/>
              <a:gd name="connsiteY9" fmla="*/ 490752 h 1433727"/>
              <a:gd name="connsiteX10" fmla="*/ 2667000 w 3562498"/>
              <a:gd name="connsiteY10" fmla="*/ 995577 h 1433727"/>
              <a:gd name="connsiteX11" fmla="*/ 2914650 w 3562498"/>
              <a:gd name="connsiteY11" fmla="*/ 881277 h 1433727"/>
              <a:gd name="connsiteX12" fmla="*/ 3409950 w 3562498"/>
              <a:gd name="connsiteY12" fmla="*/ 1386102 h 1433727"/>
              <a:gd name="connsiteX13" fmla="*/ 3562350 w 3562498"/>
              <a:gd name="connsiteY13" fmla="*/ 1357527 h 1433727"/>
              <a:gd name="connsiteX0" fmla="*/ 0 w 3591026"/>
              <a:gd name="connsiteY0" fmla="*/ 1433727 h 1472302"/>
              <a:gd name="connsiteX1" fmla="*/ 895350 w 3591026"/>
              <a:gd name="connsiteY1" fmla="*/ 1252752 h 1472302"/>
              <a:gd name="connsiteX2" fmla="*/ 1266825 w 3591026"/>
              <a:gd name="connsiteY2" fmla="*/ 643152 h 1472302"/>
              <a:gd name="connsiteX3" fmla="*/ 1495425 w 3591026"/>
              <a:gd name="connsiteY3" fmla="*/ 814602 h 1472302"/>
              <a:gd name="connsiteX4" fmla="*/ 1704975 w 3591026"/>
              <a:gd name="connsiteY4" fmla="*/ 4977 h 1472302"/>
              <a:gd name="connsiteX5" fmla="*/ 1885950 w 3591026"/>
              <a:gd name="connsiteY5" fmla="*/ 452652 h 1472302"/>
              <a:gd name="connsiteX6" fmla="*/ 2009775 w 3591026"/>
              <a:gd name="connsiteY6" fmla="*/ 4977 h 1472302"/>
              <a:gd name="connsiteX7" fmla="*/ 2209800 w 3591026"/>
              <a:gd name="connsiteY7" fmla="*/ 719352 h 1472302"/>
              <a:gd name="connsiteX8" fmla="*/ 2362200 w 3591026"/>
              <a:gd name="connsiteY8" fmla="*/ 14502 h 1472302"/>
              <a:gd name="connsiteX9" fmla="*/ 2514600 w 3591026"/>
              <a:gd name="connsiteY9" fmla="*/ 490752 h 1472302"/>
              <a:gd name="connsiteX10" fmla="*/ 2667000 w 3591026"/>
              <a:gd name="connsiteY10" fmla="*/ 995577 h 1472302"/>
              <a:gd name="connsiteX11" fmla="*/ 2914650 w 3591026"/>
              <a:gd name="connsiteY11" fmla="*/ 881277 h 1472302"/>
              <a:gd name="connsiteX12" fmla="*/ 3409950 w 3591026"/>
              <a:gd name="connsiteY12" fmla="*/ 1386102 h 1472302"/>
              <a:gd name="connsiteX13" fmla="*/ 3590925 w 3591026"/>
              <a:gd name="connsiteY13" fmla="*/ 1433727 h 1472302"/>
              <a:gd name="connsiteX0" fmla="*/ 0 w 3591026"/>
              <a:gd name="connsiteY0" fmla="*/ 2449005 h 2487580"/>
              <a:gd name="connsiteX1" fmla="*/ 895350 w 3591026"/>
              <a:gd name="connsiteY1" fmla="*/ 2268030 h 2487580"/>
              <a:gd name="connsiteX2" fmla="*/ 1266825 w 3591026"/>
              <a:gd name="connsiteY2" fmla="*/ 1658430 h 2487580"/>
              <a:gd name="connsiteX3" fmla="*/ 1495425 w 3591026"/>
              <a:gd name="connsiteY3" fmla="*/ 1829880 h 2487580"/>
              <a:gd name="connsiteX4" fmla="*/ 1704975 w 3591026"/>
              <a:gd name="connsiteY4" fmla="*/ 1020255 h 2487580"/>
              <a:gd name="connsiteX5" fmla="*/ 1885950 w 3591026"/>
              <a:gd name="connsiteY5" fmla="*/ 1467930 h 2487580"/>
              <a:gd name="connsiteX6" fmla="*/ 2059307 w 3591026"/>
              <a:gd name="connsiteY6" fmla="*/ 1080 h 2487580"/>
              <a:gd name="connsiteX7" fmla="*/ 2209800 w 3591026"/>
              <a:gd name="connsiteY7" fmla="*/ 1734630 h 2487580"/>
              <a:gd name="connsiteX8" fmla="*/ 2362200 w 3591026"/>
              <a:gd name="connsiteY8" fmla="*/ 1029780 h 2487580"/>
              <a:gd name="connsiteX9" fmla="*/ 2514600 w 3591026"/>
              <a:gd name="connsiteY9" fmla="*/ 1506030 h 2487580"/>
              <a:gd name="connsiteX10" fmla="*/ 2667000 w 3591026"/>
              <a:gd name="connsiteY10" fmla="*/ 2010855 h 2487580"/>
              <a:gd name="connsiteX11" fmla="*/ 2914650 w 3591026"/>
              <a:gd name="connsiteY11" fmla="*/ 1896555 h 2487580"/>
              <a:gd name="connsiteX12" fmla="*/ 3409950 w 3591026"/>
              <a:gd name="connsiteY12" fmla="*/ 2401380 h 2487580"/>
              <a:gd name="connsiteX13" fmla="*/ 3590925 w 3591026"/>
              <a:gd name="connsiteY13" fmla="*/ 2449005 h 2487580"/>
              <a:gd name="connsiteX0" fmla="*/ 0 w 3591026"/>
              <a:gd name="connsiteY0" fmla="*/ 2448217 h 2486792"/>
              <a:gd name="connsiteX1" fmla="*/ 895350 w 3591026"/>
              <a:gd name="connsiteY1" fmla="*/ 2267242 h 2486792"/>
              <a:gd name="connsiteX2" fmla="*/ 1266825 w 3591026"/>
              <a:gd name="connsiteY2" fmla="*/ 1657642 h 2486792"/>
              <a:gd name="connsiteX3" fmla="*/ 1495425 w 3591026"/>
              <a:gd name="connsiteY3" fmla="*/ 1829092 h 2486792"/>
              <a:gd name="connsiteX4" fmla="*/ 1704975 w 3591026"/>
              <a:gd name="connsiteY4" fmla="*/ 1019467 h 2486792"/>
              <a:gd name="connsiteX5" fmla="*/ 2022162 w 3591026"/>
              <a:gd name="connsiteY5" fmla="*/ 1590967 h 2486792"/>
              <a:gd name="connsiteX6" fmla="*/ 2059307 w 3591026"/>
              <a:gd name="connsiteY6" fmla="*/ 292 h 2486792"/>
              <a:gd name="connsiteX7" fmla="*/ 2209800 w 3591026"/>
              <a:gd name="connsiteY7" fmla="*/ 1733842 h 2486792"/>
              <a:gd name="connsiteX8" fmla="*/ 2362200 w 3591026"/>
              <a:gd name="connsiteY8" fmla="*/ 1028992 h 2486792"/>
              <a:gd name="connsiteX9" fmla="*/ 2514600 w 3591026"/>
              <a:gd name="connsiteY9" fmla="*/ 1505242 h 2486792"/>
              <a:gd name="connsiteX10" fmla="*/ 2667000 w 3591026"/>
              <a:gd name="connsiteY10" fmla="*/ 2010067 h 2486792"/>
              <a:gd name="connsiteX11" fmla="*/ 2914650 w 3591026"/>
              <a:gd name="connsiteY11" fmla="*/ 1895767 h 2486792"/>
              <a:gd name="connsiteX12" fmla="*/ 3409950 w 3591026"/>
              <a:gd name="connsiteY12" fmla="*/ 2400592 h 2486792"/>
              <a:gd name="connsiteX13" fmla="*/ 3590925 w 3591026"/>
              <a:gd name="connsiteY13" fmla="*/ 2448217 h 2486792"/>
              <a:gd name="connsiteX0" fmla="*/ 0 w 3591026"/>
              <a:gd name="connsiteY0" fmla="*/ 2448489 h 2487064"/>
              <a:gd name="connsiteX1" fmla="*/ 895350 w 3591026"/>
              <a:gd name="connsiteY1" fmla="*/ 2267514 h 2487064"/>
              <a:gd name="connsiteX2" fmla="*/ 1266825 w 3591026"/>
              <a:gd name="connsiteY2" fmla="*/ 1657914 h 2487064"/>
              <a:gd name="connsiteX3" fmla="*/ 1495425 w 3591026"/>
              <a:gd name="connsiteY3" fmla="*/ 1829364 h 2487064"/>
              <a:gd name="connsiteX4" fmla="*/ 1704975 w 3591026"/>
              <a:gd name="connsiteY4" fmla="*/ 1019739 h 2487064"/>
              <a:gd name="connsiteX5" fmla="*/ 2022162 w 3591026"/>
              <a:gd name="connsiteY5" fmla="*/ 1591239 h 2487064"/>
              <a:gd name="connsiteX6" fmla="*/ 2059307 w 3591026"/>
              <a:gd name="connsiteY6" fmla="*/ 564 h 2487064"/>
              <a:gd name="connsiteX7" fmla="*/ 2123120 w 3591026"/>
              <a:gd name="connsiteY7" fmla="*/ 1791264 h 2487064"/>
              <a:gd name="connsiteX8" fmla="*/ 2362200 w 3591026"/>
              <a:gd name="connsiteY8" fmla="*/ 1029264 h 2487064"/>
              <a:gd name="connsiteX9" fmla="*/ 2514600 w 3591026"/>
              <a:gd name="connsiteY9" fmla="*/ 1505514 h 2487064"/>
              <a:gd name="connsiteX10" fmla="*/ 2667000 w 3591026"/>
              <a:gd name="connsiteY10" fmla="*/ 2010339 h 2487064"/>
              <a:gd name="connsiteX11" fmla="*/ 2914650 w 3591026"/>
              <a:gd name="connsiteY11" fmla="*/ 1896039 h 2487064"/>
              <a:gd name="connsiteX12" fmla="*/ 3409950 w 3591026"/>
              <a:gd name="connsiteY12" fmla="*/ 2400864 h 2487064"/>
              <a:gd name="connsiteX13" fmla="*/ 3590925 w 3591026"/>
              <a:gd name="connsiteY13" fmla="*/ 2448489 h 248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1026" h="2487064">
                <a:moveTo>
                  <a:pt x="0" y="2448489"/>
                </a:moveTo>
                <a:cubicBezTo>
                  <a:pt x="342106" y="2423882"/>
                  <a:pt x="684213" y="2399276"/>
                  <a:pt x="895350" y="2267514"/>
                </a:cubicBezTo>
                <a:cubicBezTo>
                  <a:pt x="1106487" y="2135752"/>
                  <a:pt x="1166813" y="1730939"/>
                  <a:pt x="1266825" y="1657914"/>
                </a:cubicBezTo>
                <a:cubicBezTo>
                  <a:pt x="1366837" y="1584889"/>
                  <a:pt x="1422400" y="1935727"/>
                  <a:pt x="1495425" y="1829364"/>
                </a:cubicBezTo>
                <a:cubicBezTo>
                  <a:pt x="1568450" y="1723002"/>
                  <a:pt x="1617186" y="1059426"/>
                  <a:pt x="1704975" y="1019739"/>
                </a:cubicBezTo>
                <a:cubicBezTo>
                  <a:pt x="1792764" y="980052"/>
                  <a:pt x="1963107" y="1761102"/>
                  <a:pt x="2022162" y="1591239"/>
                </a:cubicBezTo>
                <a:cubicBezTo>
                  <a:pt x="2081217" y="1421377"/>
                  <a:pt x="2042481" y="-32773"/>
                  <a:pt x="2059307" y="564"/>
                </a:cubicBezTo>
                <a:cubicBezTo>
                  <a:pt x="2076133" y="33901"/>
                  <a:pt x="2072638" y="1619814"/>
                  <a:pt x="2123120" y="1791264"/>
                </a:cubicBezTo>
                <a:cubicBezTo>
                  <a:pt x="2173602" y="1962714"/>
                  <a:pt x="2296953" y="1076889"/>
                  <a:pt x="2362200" y="1029264"/>
                </a:cubicBezTo>
                <a:cubicBezTo>
                  <a:pt x="2427447" y="981639"/>
                  <a:pt x="2463800" y="1342002"/>
                  <a:pt x="2514600" y="1505514"/>
                </a:cubicBezTo>
                <a:cubicBezTo>
                  <a:pt x="2565400" y="1669027"/>
                  <a:pt x="2600325" y="1945252"/>
                  <a:pt x="2667000" y="2010339"/>
                </a:cubicBezTo>
                <a:cubicBezTo>
                  <a:pt x="2733675" y="2075426"/>
                  <a:pt x="2790825" y="1830952"/>
                  <a:pt x="2914650" y="1896039"/>
                </a:cubicBezTo>
                <a:cubicBezTo>
                  <a:pt x="3038475" y="1961126"/>
                  <a:pt x="3297238" y="2308789"/>
                  <a:pt x="3409950" y="2400864"/>
                </a:cubicBezTo>
                <a:cubicBezTo>
                  <a:pt x="3522663" y="2492939"/>
                  <a:pt x="3594100" y="2515164"/>
                  <a:pt x="3590925" y="244848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53714" y="4189827"/>
            <a:ext cx="2476250" cy="1478628"/>
          </a:xfrm>
          <a:prstGeom prst="rect">
            <a:avLst/>
          </a:prstGeom>
          <a:blipFill dpi="0" rotWithShape="1">
            <a:blip r:embed="rId3">
              <a:alphaModFix amt="8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371904">
            <a:off x="1740655" y="4881710"/>
            <a:ext cx="993807" cy="4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Experimental Uncertainty </a:t>
            </a:r>
          </a:p>
        </p:txBody>
      </p:sp>
      <p:sp>
        <p:nvSpPr>
          <p:cNvPr id="14" name="TextBox 13"/>
          <p:cNvSpPr txBox="1"/>
          <p:nvPr/>
        </p:nvSpPr>
        <p:spPr>
          <a:xfrm rot="20677245">
            <a:off x="2135296" y="5161269"/>
            <a:ext cx="993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Poor time response</a:t>
            </a:r>
          </a:p>
        </p:txBody>
      </p:sp>
      <p:sp>
        <p:nvSpPr>
          <p:cNvPr id="15" name="TextBox 14"/>
          <p:cNvSpPr txBox="1"/>
          <p:nvPr/>
        </p:nvSpPr>
        <p:spPr>
          <a:xfrm rot="836367">
            <a:off x="3225198" y="4791319"/>
            <a:ext cx="993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Compensation effects </a:t>
            </a:r>
          </a:p>
        </p:txBody>
      </p:sp>
      <p:sp>
        <p:nvSpPr>
          <p:cNvPr id="16" name="TextBox 15"/>
          <p:cNvSpPr txBox="1"/>
          <p:nvPr/>
        </p:nvSpPr>
        <p:spPr>
          <a:xfrm rot="836367">
            <a:off x="1973920" y="4399644"/>
            <a:ext cx="993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Improper Calibration</a:t>
            </a:r>
          </a:p>
        </p:txBody>
      </p:sp>
      <p:sp>
        <p:nvSpPr>
          <p:cNvPr id="17" name="TextBox 16"/>
          <p:cNvSpPr txBox="1"/>
          <p:nvPr/>
        </p:nvSpPr>
        <p:spPr>
          <a:xfrm rot="18016081">
            <a:off x="2632537" y="4455839"/>
            <a:ext cx="993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Boundary Conditions</a:t>
            </a:r>
          </a:p>
        </p:txBody>
      </p:sp>
      <p:sp>
        <p:nvSpPr>
          <p:cNvPr id="18" name="TextBox 17"/>
          <p:cNvSpPr txBox="1"/>
          <p:nvPr/>
        </p:nvSpPr>
        <p:spPr>
          <a:xfrm rot="1323708">
            <a:off x="2821754" y="5007957"/>
            <a:ext cx="993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Over-simplification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6</a:t>
            </a:fld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5435" y="4150659"/>
            <a:ext cx="8965" cy="1981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219898" y="5024374"/>
            <a:ext cx="171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Solution Quality </a:t>
            </a:r>
          </a:p>
        </p:txBody>
      </p:sp>
    </p:spTree>
    <p:extLst>
      <p:ext uri="{BB962C8B-B14F-4D97-AF65-F5344CB8AC3E}">
        <p14:creationId xmlns:p14="http://schemas.microsoft.com/office/powerpoint/2010/main" val="336782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Method: Manual Parameterization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19200"/>
            <a:ext cx="4553712" cy="41075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Developed over the course of many studies</a:t>
            </a:r>
          </a:p>
          <a:p>
            <a:pPr lvl="1"/>
            <a:r>
              <a:rPr lang="en-US" dirty="0" smtClean="0"/>
              <a:t>[8-14]</a:t>
            </a:r>
            <a:endParaRPr lang="en-US" dirty="0"/>
          </a:p>
          <a:p>
            <a:r>
              <a:rPr lang="en-US" dirty="0"/>
              <a:t>Hierarchy of well-defined experiments to isolate individual parameters </a:t>
            </a:r>
          </a:p>
          <a:p>
            <a:r>
              <a:rPr lang="en-US" dirty="0"/>
              <a:t>Extraction of properties from small scale (thermally thin) tests are subsequently used in bench scale (thermally thick) tests to determine remaining parameters</a:t>
            </a:r>
          </a:p>
          <a:p>
            <a:r>
              <a:rPr lang="en-US" dirty="0"/>
              <a:t>Argued to be more physically meaningful and accurate  </a:t>
            </a:r>
            <a:r>
              <a:rPr lang="en-US" dirty="0" smtClean="0"/>
              <a:t>[8]</a:t>
            </a:r>
            <a:endParaRPr lang="en-US" dirty="0"/>
          </a:p>
          <a:p>
            <a:r>
              <a:rPr lang="en-US" dirty="0"/>
              <a:t>Gasification tests are never used as a target and therefore suitable for model validation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046376653"/>
              </p:ext>
            </p:extLst>
          </p:nvPr>
        </p:nvGraphicFramePr>
        <p:xfrm>
          <a:off x="7064239" y="1780058"/>
          <a:ext cx="2642947" cy="348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520736159"/>
              </p:ext>
            </p:extLst>
          </p:nvPr>
        </p:nvGraphicFramePr>
        <p:xfrm>
          <a:off x="9602718" y="1780058"/>
          <a:ext cx="2558542" cy="348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Right Arrow 17"/>
          <p:cNvSpPr/>
          <p:nvPr/>
        </p:nvSpPr>
        <p:spPr>
          <a:xfrm>
            <a:off x="9652866" y="1945312"/>
            <a:ext cx="518790" cy="176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9657072" y="2717790"/>
            <a:ext cx="518790" cy="176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9649231" y="3440701"/>
            <a:ext cx="518790" cy="176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9649231" y="4159410"/>
            <a:ext cx="518790" cy="176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9649231" y="4901505"/>
            <a:ext cx="518790" cy="176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13233" y="5326722"/>
            <a:ext cx="4829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/>
              <a:t>Drawback: Time and labor intensity </a:t>
            </a:r>
          </a:p>
        </p:txBody>
      </p:sp>
      <p:sp>
        <p:nvSpPr>
          <p:cNvPr id="24" name="Left Brace 23"/>
          <p:cNvSpPr/>
          <p:nvPr/>
        </p:nvSpPr>
        <p:spPr>
          <a:xfrm>
            <a:off x="6896996" y="1715784"/>
            <a:ext cx="435823" cy="2140122"/>
          </a:xfrm>
          <a:prstGeom prst="leftBrace">
            <a:avLst>
              <a:gd name="adj1" fmla="val 56565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/>
          <p:cNvSpPr/>
          <p:nvPr/>
        </p:nvSpPr>
        <p:spPr>
          <a:xfrm>
            <a:off x="6896993" y="3888844"/>
            <a:ext cx="435823" cy="1437878"/>
          </a:xfrm>
          <a:prstGeom prst="leftBrace">
            <a:avLst>
              <a:gd name="adj1" fmla="val 56565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5764243" y="2446659"/>
            <a:ext cx="184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Milligram-scale 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5764243" y="4221146"/>
            <a:ext cx="184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Bench-scale </a:t>
            </a:r>
          </a:p>
        </p:txBody>
      </p:sp>
    </p:spTree>
    <p:extLst>
      <p:ext uri="{BB962C8B-B14F-4D97-AF65-F5344CB8AC3E}">
        <p14:creationId xmlns:p14="http://schemas.microsoft.com/office/powerpoint/2010/main" val="82256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/>
              <a:t>Improve the manual hierarchical parametrization methodology with automated optimization algorithms that mimic manual iterations </a:t>
            </a:r>
          </a:p>
          <a:p>
            <a:r>
              <a:rPr lang="en-US" dirty="0"/>
              <a:t>Goals:</a:t>
            </a:r>
          </a:p>
          <a:p>
            <a:pPr lvl="1"/>
            <a:r>
              <a:rPr lang="en-US" dirty="0"/>
              <a:t>Reduce labor intensity </a:t>
            </a:r>
          </a:p>
          <a:p>
            <a:pPr lvl="1"/>
            <a:r>
              <a:rPr lang="en-US" dirty="0"/>
              <a:t>Improve accuracy </a:t>
            </a:r>
          </a:p>
          <a:p>
            <a:pPr lvl="1"/>
            <a:r>
              <a:rPr lang="en-US" dirty="0"/>
              <a:t>Maintain physically meaningful results</a:t>
            </a:r>
          </a:p>
          <a:p>
            <a:pPr lvl="1"/>
            <a:r>
              <a:rPr lang="en-US" dirty="0"/>
              <a:t>Simplicity </a:t>
            </a:r>
          </a:p>
          <a:p>
            <a:pPr lvl="1"/>
            <a:r>
              <a:rPr lang="en-US" b="1" dirty="0"/>
              <a:t>Maintain user intuition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2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322544" y="1086566"/>
                <a:ext cx="3699026" cy="3148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−1.7)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−1.7)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544" y="1086566"/>
                <a:ext cx="3699026" cy="314830"/>
              </a:xfrm>
              <a:prstGeom prst="rect">
                <a:avLst/>
              </a:prstGeom>
              <a:blipFill rotWithShape="0">
                <a:blip r:embed="rId3"/>
                <a:stretch>
                  <a:fillRect l="-329" r="-988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Hill Climbing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097278" y="1280161"/>
            <a:ext cx="4937760" cy="5012042"/>
          </a:xfrm>
        </p:spPr>
        <p:txBody>
          <a:bodyPr>
            <a:normAutofit/>
          </a:bodyPr>
          <a:lstStyle/>
          <a:p>
            <a:r>
              <a:rPr lang="en-US" dirty="0"/>
              <a:t>Simple heuristic search routine </a:t>
            </a:r>
          </a:p>
          <a:p>
            <a:r>
              <a:rPr lang="en-US" dirty="0"/>
              <a:t>Maximize a fitness function/vector by continuously ‘stepping’ up a slope</a:t>
            </a:r>
          </a:p>
          <a:p>
            <a:pPr lvl="1"/>
            <a:r>
              <a:rPr lang="en-US" dirty="0"/>
              <a:t>Steps are always to neighboring cells</a:t>
            </a:r>
          </a:p>
          <a:p>
            <a:pPr lvl="1"/>
            <a:r>
              <a:rPr lang="en-US" dirty="0"/>
              <a:t>Steps may vary in size</a:t>
            </a:r>
          </a:p>
          <a:p>
            <a:r>
              <a:rPr lang="en-US" dirty="0"/>
              <a:t>Algorithm: Maximize </a:t>
            </a:r>
            <a:r>
              <a:rPr lang="en-US" i="1" dirty="0"/>
              <a:t>z</a:t>
            </a:r>
          </a:p>
          <a:p>
            <a:pPr lvl="1"/>
            <a:r>
              <a:rPr lang="en-US" dirty="0"/>
              <a:t>Evaluate initial cell (elevation = </a:t>
            </a:r>
            <a:r>
              <a:rPr lang="en-US" i="1" dirty="0"/>
              <a:t>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Loop (until no improvement)</a:t>
            </a:r>
          </a:p>
          <a:p>
            <a:pPr lvl="2"/>
            <a:r>
              <a:rPr lang="en-US" sz="1600" dirty="0"/>
              <a:t>Select and take a step to neighboring cell</a:t>
            </a:r>
          </a:p>
          <a:p>
            <a:pPr lvl="2"/>
            <a:r>
              <a:rPr lang="en-US" sz="1600" dirty="0"/>
              <a:t>Evaluate new state (</a:t>
            </a:r>
            <a:r>
              <a:rPr lang="en-US" sz="1600" i="1" dirty="0"/>
              <a:t>z</a:t>
            </a:r>
            <a:r>
              <a:rPr lang="en-US" sz="1600" dirty="0"/>
              <a:t>)</a:t>
            </a:r>
          </a:p>
          <a:p>
            <a:pPr lvl="3"/>
            <a:r>
              <a:rPr lang="en-US" sz="1600" dirty="0"/>
              <a:t>IF better than current cell → new current cell</a:t>
            </a:r>
          </a:p>
          <a:p>
            <a:pPr lvl="3"/>
            <a:r>
              <a:rPr lang="en-US" sz="1600" dirty="0"/>
              <a:t>IF worse/same current cell → guess new step</a:t>
            </a:r>
          </a:p>
          <a:p>
            <a:pPr lvl="3"/>
            <a:r>
              <a:rPr lang="en-US" sz="1600" dirty="0"/>
              <a:t>IF goal → quit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https://www4b.wolframalpha.com/Calculate/MSP/MSP424916h2big3bb8bh6ic00005ed9i303dge4c1b5?MSPStoreType=image/gif&amp;s=5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46" y="1772314"/>
            <a:ext cx="5486400" cy="432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4b.wolframalpha.com/Calculate/MSP/MSP455014bbgdgi2g201he4000057e423iedi25f8a9?MSPStoreType=image/gif&amp;s=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57" y="7021583"/>
            <a:ext cx="2538857" cy="257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4b.wolframalpha.com/Calculate/MSP/MSP36951daib2f86e6bf42100005gdchg1ha47igh27?MSPStoreType=image/gif&amp;s=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079" y="6998019"/>
            <a:ext cx="2542032" cy="250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4b.wolframalpha.com/Calculate/MSP/MSP43862344b907304ff70300005dhb43i1202047i8?MSPStoreType=image/gif&amp;s=4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46" y="1765205"/>
            <a:ext cx="5486400" cy="44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330495" y="1085724"/>
                <a:ext cx="1394292" cy="3148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495" y="1085724"/>
                <a:ext cx="1394292" cy="314830"/>
              </a:xfrm>
              <a:prstGeom prst="rect">
                <a:avLst/>
              </a:prstGeom>
              <a:blipFill rotWithShape="0">
                <a:blip r:embed="rId10"/>
                <a:stretch>
                  <a:fillRect l="-1754" r="-3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542" y="4867109"/>
            <a:ext cx="882761" cy="981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90695" y="3933624"/>
                <a:ext cx="3585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695" y="3933624"/>
                <a:ext cx="358560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1F39-DDED-4955-AC16-CBBAF44FD6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45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0 C -0.01719 -0.01366 -0.025 -0.0713 -0.04193 -0.08403 C -0.0504 -0.09769 -0.0573 -0.10023 -0.06602 -0.11435 C -0.08086 -0.13218 -0.09336 -0.12708 -0.11563 -0.12986 C -0.13698 -0.12755 -0.13946 -0.13773 -0.14701 -0.16296 C -0.1543 -0.18194 -0.13685 -0.23171 -0.13646 -0.25463 " pathEditMode="relative" rAng="0" ptsTypes="AAAAAA">
                                      <p:cBhvr>
                                        <p:cTn id="19" dur="5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D23C0FE614BA498AAFD76DAC2DA446" ma:contentTypeVersion="9" ma:contentTypeDescription="Create a new document." ma:contentTypeScope="" ma:versionID="ac48c7166cb15bf08a5f512c411b6b1c">
  <xsd:schema xmlns:xsd="http://www.w3.org/2001/XMLSchema" xmlns:xs="http://www.w3.org/2001/XMLSchema" xmlns:p="http://schemas.microsoft.com/office/2006/metadata/properties" xmlns:ns3="36f339b9-43c0-4aca-b99d-6cd594ed879d" targetNamespace="http://schemas.microsoft.com/office/2006/metadata/properties" ma:root="true" ma:fieldsID="bd55cab8ba3102a044428c42afa18c75" ns3:_="">
    <xsd:import namespace="36f339b9-43c0-4aca-b99d-6cd594ed87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339b9-43c0-4aca-b99d-6cd594ed87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9F425B-A5B9-404C-AD63-1775A4A80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5BD3C5-57ED-4664-B837-44CFD8B03B5D}">
  <ds:schemaRefs>
    <ds:schemaRef ds:uri="36f339b9-43c0-4aca-b99d-6cd594ed879d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282890C-AF0F-4064-B2E2-22D7A5655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f339b9-43c0-4aca-b99d-6cd594ed87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9668</TotalTime>
  <Words>3206</Words>
  <Application>Microsoft Office PowerPoint</Application>
  <PresentationFormat>Widescreen</PresentationFormat>
  <Paragraphs>1173</Paragraphs>
  <Slides>51</Slides>
  <Notes>41</Notes>
  <HiddenSlides>2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Agency FB</vt:lpstr>
      <vt:lpstr>Arial</vt:lpstr>
      <vt:lpstr>Calibri</vt:lpstr>
      <vt:lpstr>Cambria Math</vt:lpstr>
      <vt:lpstr>Courier New</vt:lpstr>
      <vt:lpstr>Dubai Medium</vt:lpstr>
      <vt:lpstr>SansSerif</vt:lpstr>
      <vt:lpstr>Symbol</vt:lpstr>
      <vt:lpstr>Times New Roman</vt:lpstr>
      <vt:lpstr>Retrospect</vt:lpstr>
      <vt:lpstr>Automating the Pyrolysis Model Development Process  Gregory Fiola and Stanislav I. Stoliarov</vt:lpstr>
      <vt:lpstr>Background</vt:lpstr>
      <vt:lpstr>Parameterization of Material Properties</vt:lpstr>
      <vt:lpstr>Model Parameterization – Inverse Analysis</vt:lpstr>
      <vt:lpstr>Popular Algorithms – Previous Studies </vt:lpstr>
      <vt:lpstr>Criticisms of Bulk Optimization</vt:lpstr>
      <vt:lpstr>Alternative Method: Manual Parameterization</vt:lpstr>
      <vt:lpstr>Objective </vt:lpstr>
      <vt:lpstr>Hill Climbing </vt:lpstr>
      <vt:lpstr>Hill Climbing </vt:lpstr>
      <vt:lpstr>Hill Climbing within Context</vt:lpstr>
      <vt:lpstr>Optimization Framework</vt:lpstr>
      <vt:lpstr>Verification Materials </vt:lpstr>
      <vt:lpstr>TGA/DSC Results: PMMA</vt:lpstr>
      <vt:lpstr>TGA/DSC Results: PIR Foam</vt:lpstr>
      <vt:lpstr>TGA Optimization: A, E, θ</vt:lpstr>
      <vt:lpstr>TGA Optimization: A, E, θ</vt:lpstr>
      <vt:lpstr>TGA Optimization: A, E, θ</vt:lpstr>
      <vt:lpstr>TGA Optimization: A, E, θ</vt:lpstr>
      <vt:lpstr>TGA Optimized: PMMA</vt:lpstr>
      <vt:lpstr>TGA Optimized: PIR Foam</vt:lpstr>
      <vt:lpstr>DSC Analysis: cp, hr</vt:lpstr>
      <vt:lpstr>Manual Analysis: Specific Heat Capacity </vt:lpstr>
      <vt:lpstr>DSC Analysis: cp, hr</vt:lpstr>
      <vt:lpstr>DSC Analysis: PMMA</vt:lpstr>
      <vt:lpstr>DSC Analysis: PIR Foam</vt:lpstr>
      <vt:lpstr>MCC Analysis: Heats of Combustion </vt:lpstr>
      <vt:lpstr>MCC Analysis: PIR Foam</vt:lpstr>
      <vt:lpstr>MCC Analysis: PMMA</vt:lpstr>
      <vt:lpstr>Milligram-Scale – Summary </vt:lpstr>
      <vt:lpstr>Milligram Scale – Summary </vt:lpstr>
      <vt:lpstr>Grams-scale Experiments </vt:lpstr>
      <vt:lpstr>Radiation Absorption Setup </vt:lpstr>
      <vt:lpstr>CAPA II </vt:lpstr>
      <vt:lpstr>CAPA II </vt:lpstr>
      <vt:lpstr>CAPA Conductivity Optimization</vt:lpstr>
      <vt:lpstr>CAPA Conductivity Optimization</vt:lpstr>
      <vt:lpstr>CAPA Conductivity Optimization</vt:lpstr>
      <vt:lpstr>Conductivity Optimized: PMMA </vt:lpstr>
      <vt:lpstr>Conductivity Optimized: PIR Foam</vt:lpstr>
      <vt:lpstr>CAPA Density Optimization: Profile Evolution</vt:lpstr>
      <vt:lpstr>Gram-Scale – Summary </vt:lpstr>
      <vt:lpstr>Gram Scale – Summary </vt:lpstr>
      <vt:lpstr>Model Validation: PMMA</vt:lpstr>
      <vt:lpstr>Model Validation: PMMA </vt:lpstr>
      <vt:lpstr>Model Validation: PIR Foam </vt:lpstr>
      <vt:lpstr>Model Validation: PIR Foam </vt:lpstr>
      <vt:lpstr>Model Validation: PIR Foam </vt:lpstr>
      <vt:lpstr>Conclusions </vt:lpstr>
      <vt:lpstr>Bibliography </vt:lpstr>
      <vt:lpstr>Bibliography, Cont.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INVERSE ANALYSIS OF PYROLYSIS MODEL PARAMETERIZATION USING HILL CLIMBING ALGORITHMS</dc:title>
  <dc:creator>Gregory Joseph Fiola</dc:creator>
  <cp:lastModifiedBy>Stas</cp:lastModifiedBy>
  <cp:revision>223</cp:revision>
  <dcterms:created xsi:type="dcterms:W3CDTF">2019-09-19T14:08:27Z</dcterms:created>
  <dcterms:modified xsi:type="dcterms:W3CDTF">2019-10-09T15:17:01Z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0x0101008BD23C0FE614BA498AAFD76DAC2DA446</vt:lpwstr>
  </property>
</Properties>
</file>