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332" r:id="rId3"/>
    <p:sldId id="333" r:id="rId4"/>
    <p:sldId id="334" r:id="rId5"/>
    <p:sldId id="341" r:id="rId6"/>
    <p:sldId id="336" r:id="rId7"/>
    <p:sldId id="335" r:id="rId8"/>
    <p:sldId id="338" r:id="rId9"/>
    <p:sldId id="298" r:id="rId10"/>
    <p:sldId id="316" r:id="rId11"/>
    <p:sldId id="299" r:id="rId12"/>
    <p:sldId id="304" r:id="rId13"/>
    <p:sldId id="301" r:id="rId14"/>
    <p:sldId id="302" r:id="rId15"/>
    <p:sldId id="305" r:id="rId16"/>
    <p:sldId id="331" r:id="rId17"/>
    <p:sldId id="319" r:id="rId18"/>
    <p:sldId id="308" r:id="rId19"/>
    <p:sldId id="307" r:id="rId20"/>
    <p:sldId id="309" r:id="rId21"/>
    <p:sldId id="310" r:id="rId22"/>
    <p:sldId id="311" r:id="rId23"/>
    <p:sldId id="337" r:id="rId24"/>
    <p:sldId id="285" r:id="rId25"/>
    <p:sldId id="340" r:id="rId26"/>
    <p:sldId id="339" r:id="rId27"/>
    <p:sldId id="342" r:id="rId28"/>
    <p:sldId id="287" r:id="rId29"/>
    <p:sldId id="293" r:id="rId30"/>
    <p:sldId id="294" r:id="rId31"/>
    <p:sldId id="296" r:id="rId32"/>
    <p:sldId id="297" r:id="rId33"/>
    <p:sldId id="267" r:id="rId34"/>
    <p:sldId id="295" r:id="rId35"/>
    <p:sldId id="300" r:id="rId36"/>
    <p:sldId id="303" r:id="rId37"/>
    <p:sldId id="320" r:id="rId38"/>
    <p:sldId id="321" r:id="rId39"/>
    <p:sldId id="322" r:id="rId40"/>
    <p:sldId id="323" r:id="rId41"/>
    <p:sldId id="324" r:id="rId42"/>
    <p:sldId id="325" r:id="rId43"/>
    <p:sldId id="326" r:id="rId4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DC1FDC-3EEC-4610-9731-CE8E03DE95F5}">
          <p14:sldIdLst>
            <p14:sldId id="256"/>
            <p14:sldId id="332"/>
            <p14:sldId id="333"/>
            <p14:sldId id="334"/>
            <p14:sldId id="341"/>
            <p14:sldId id="336"/>
            <p14:sldId id="335"/>
            <p14:sldId id="338"/>
            <p14:sldId id="298"/>
            <p14:sldId id="316"/>
            <p14:sldId id="299"/>
            <p14:sldId id="304"/>
            <p14:sldId id="301"/>
            <p14:sldId id="302"/>
            <p14:sldId id="305"/>
            <p14:sldId id="331"/>
            <p14:sldId id="319"/>
            <p14:sldId id="308"/>
            <p14:sldId id="307"/>
            <p14:sldId id="309"/>
            <p14:sldId id="310"/>
            <p14:sldId id="311"/>
            <p14:sldId id="337"/>
            <p14:sldId id="285"/>
            <p14:sldId id="340"/>
            <p14:sldId id="339"/>
            <p14:sldId id="342"/>
          </p14:sldIdLst>
        </p14:section>
        <p14:section name="Additional slides" id="{F3BF709A-46F8-44AB-A145-DEE04626C1A2}">
          <p14:sldIdLst>
            <p14:sldId id="287"/>
            <p14:sldId id="293"/>
            <p14:sldId id="294"/>
            <p14:sldId id="296"/>
            <p14:sldId id="297"/>
            <p14:sldId id="267"/>
            <p14:sldId id="295"/>
            <p14:sldId id="300"/>
            <p14:sldId id="303"/>
            <p14:sldId id="320"/>
            <p14:sldId id="321"/>
            <p14:sldId id="322"/>
            <p14:sldId id="323"/>
            <p14:sldId id="324"/>
            <p14:sldId id="325"/>
            <p14:sldId id="32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MCCOY" initials="C" lastIdx="3" clrIdx="0">
    <p:extLst>
      <p:ext uri="{19B8F6BF-5375-455C-9EA6-DF929625EA0E}">
        <p15:presenceInfo xmlns:p15="http://schemas.microsoft.com/office/powerpoint/2012/main" userId="CMCCOY" providerId="None"/>
      </p:ext>
    </p:extLst>
  </p:cmAuthor>
  <p:cmAuthor id="2" name="Dushyant Madhav Chaudhari" initials="DMC" lastIdx="1" clrIdx="1">
    <p:extLst>
      <p:ext uri="{19B8F6BF-5375-455C-9EA6-DF929625EA0E}">
        <p15:presenceInfo xmlns:p15="http://schemas.microsoft.com/office/powerpoint/2012/main" userId="Dushyant Madhav Chaudh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11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8605" autoAdjust="0"/>
  </p:normalViewPr>
  <p:slideViewPr>
    <p:cSldViewPr>
      <p:cViewPr varScale="1">
        <p:scale>
          <a:sx n="76" d="100"/>
          <a:sy n="76" d="100"/>
        </p:scale>
        <p:origin x="1483" y="43"/>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34" y="10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image" Target="../media/image3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4A830-8CCF-4D93-A062-140909614114}" type="doc">
      <dgm:prSet loTypeId="urn:microsoft.com/office/officeart/2005/8/layout/process1" loCatId="process" qsTypeId="urn:microsoft.com/office/officeart/2005/8/quickstyle/simple3" qsCatId="simple" csTypeId="urn:microsoft.com/office/officeart/2005/8/colors/colorful1" csCatId="colorful" phldr="1"/>
      <dgm:spPr/>
    </dgm:pt>
    <dgm:pt modelId="{805F8890-553C-4311-B67D-81864EF3058D}">
      <dgm:prSet phldrT="[Text]"/>
      <dgm:spPr/>
      <dgm:t>
        <a:bodyPr/>
        <a:lstStyle/>
        <a:p>
          <a:r>
            <a:rPr lang="en-US">
              <a:latin typeface="Times New Roman" panose="02020603050405020304" pitchFamily="18" charset="0"/>
              <a:cs typeface="Times New Roman" panose="02020603050405020304" pitchFamily="18" charset="0"/>
            </a:rPr>
            <a:t>Pyrolysis model development using small scale tests to describe kinetic decomposition parameters </a:t>
          </a:r>
        </a:p>
        <a:p>
          <a:r>
            <a:rPr lang="en-US">
              <a:latin typeface="Times New Roman" panose="02020603050405020304" pitchFamily="18" charset="0"/>
              <a:cs typeface="Times New Roman" panose="02020603050405020304" pitchFamily="18" charset="0"/>
            </a:rPr>
            <a:t>(Ex. TGA-DSC, MCC)</a:t>
          </a:r>
          <a:endParaRPr lang="en-US" dirty="0">
            <a:latin typeface="Times New Roman" panose="02020603050405020304" pitchFamily="18" charset="0"/>
            <a:cs typeface="Times New Roman" panose="02020603050405020304" pitchFamily="18" charset="0"/>
          </a:endParaRPr>
        </a:p>
      </dgm:t>
    </dgm:pt>
    <dgm:pt modelId="{73198379-0256-4DF0-9065-67EEEC05B0BE}" type="parTrans" cxnId="{16D52F34-EC69-4EAC-A757-547E5E3B412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FD8FD27-BB45-435A-AF93-680AAE5BAB32}" type="sibTrans" cxnId="{16D52F34-EC69-4EAC-A757-547E5E3B412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9BDEBE0C-FE81-4E73-B48F-E0977E2DDD20}">
      <dgm:prSet phldrT="[Text]"/>
      <dgm:spPr/>
      <dgm:t>
        <a:bodyPr/>
        <a:lstStyle/>
        <a:p>
          <a:r>
            <a:rPr lang="en-US" dirty="0">
              <a:latin typeface="Times New Roman" panose="02020603050405020304" pitchFamily="18" charset="0"/>
              <a:cs typeface="Times New Roman" panose="02020603050405020304" pitchFamily="18" charset="0"/>
            </a:rPr>
            <a:t>Thermo-physical parameter determination from bench scale tests </a:t>
          </a:r>
        </a:p>
        <a:p>
          <a:r>
            <a:rPr lang="en-US" dirty="0">
              <a:latin typeface="Times New Roman" panose="02020603050405020304" pitchFamily="18" charset="0"/>
              <a:cs typeface="Times New Roman" panose="02020603050405020304" pitchFamily="18" charset="0"/>
            </a:rPr>
            <a:t>(Ex. Cone calorimeter, CAPA II)</a:t>
          </a:r>
        </a:p>
      </dgm:t>
    </dgm:pt>
    <dgm:pt modelId="{C3FB8FFA-3C81-4ECF-82C3-81F03B68D082}" type="parTrans" cxnId="{5C137D59-575D-4EDA-8B93-60DAAD8FF8B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36445FB-F3D0-476C-B687-5347AE95AEBE}" type="sibTrans" cxnId="{5C137D59-575D-4EDA-8B93-60DAAD8FF8B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B89DB69F-D934-4A4D-8D88-5DB830D5E567}">
      <dgm:prSet phldrT="[Text]"/>
      <dgm:spPr/>
      <dgm:t>
        <a:bodyPr/>
        <a:lstStyle/>
        <a:p>
          <a:r>
            <a:rPr lang="en-US">
              <a:latin typeface="Times New Roman" panose="02020603050405020304" pitchFamily="18" charset="0"/>
              <a:cs typeface="Times New Roman" panose="02020603050405020304" pitchFamily="18" charset="0"/>
            </a:rPr>
            <a:t>Scale up to larger scales vie understanding of heat and mass transfer conditions </a:t>
          </a:r>
        </a:p>
        <a:p>
          <a:r>
            <a:rPr lang="en-US">
              <a:latin typeface="Times New Roman" panose="02020603050405020304" pitchFamily="18" charset="0"/>
              <a:cs typeface="Times New Roman" panose="02020603050405020304" pitchFamily="18" charset="0"/>
            </a:rPr>
            <a:t>(Ex. SBI, room corner)</a:t>
          </a:r>
          <a:endParaRPr lang="en-US" dirty="0">
            <a:latin typeface="Times New Roman" panose="02020603050405020304" pitchFamily="18" charset="0"/>
            <a:cs typeface="Times New Roman" panose="02020603050405020304" pitchFamily="18" charset="0"/>
          </a:endParaRPr>
        </a:p>
      </dgm:t>
    </dgm:pt>
    <dgm:pt modelId="{D8ED3874-0958-457E-9AEA-3C788D6B26E6}" type="parTrans" cxnId="{EEAB7B08-4561-499D-B22F-103BF94BFFE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E31D2C45-4241-40DA-B30F-F8E20910A2A5}" type="sibTrans" cxnId="{EEAB7B08-4561-499D-B22F-103BF94BFFE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93FA98D-F859-4122-B0BF-D023D5669602}" type="pres">
      <dgm:prSet presAssocID="{C674A830-8CCF-4D93-A062-140909614114}" presName="Name0" presStyleCnt="0">
        <dgm:presLayoutVars>
          <dgm:dir/>
          <dgm:resizeHandles val="exact"/>
        </dgm:presLayoutVars>
      </dgm:prSet>
      <dgm:spPr/>
    </dgm:pt>
    <dgm:pt modelId="{415B4199-6DB4-4880-ABA8-956299A3ED69}" type="pres">
      <dgm:prSet presAssocID="{805F8890-553C-4311-B67D-81864EF3058D}" presName="node" presStyleLbl="node1" presStyleIdx="0" presStyleCnt="3" custScaleX="137827">
        <dgm:presLayoutVars>
          <dgm:bulletEnabled val="1"/>
        </dgm:presLayoutVars>
      </dgm:prSet>
      <dgm:spPr/>
    </dgm:pt>
    <dgm:pt modelId="{586C1843-1B40-4009-98DE-C54259D63AD9}" type="pres">
      <dgm:prSet presAssocID="{7FD8FD27-BB45-435A-AF93-680AAE5BAB32}" presName="sibTrans" presStyleLbl="sibTrans2D1" presStyleIdx="0" presStyleCnt="2"/>
      <dgm:spPr/>
    </dgm:pt>
    <dgm:pt modelId="{4AE8A2E3-7804-4F78-A9B6-B81ECAA12A9A}" type="pres">
      <dgm:prSet presAssocID="{7FD8FD27-BB45-435A-AF93-680AAE5BAB32}" presName="connectorText" presStyleLbl="sibTrans2D1" presStyleIdx="0" presStyleCnt="2"/>
      <dgm:spPr/>
    </dgm:pt>
    <dgm:pt modelId="{2E36044C-2D54-4EC9-B411-FF2A80BDD4C3}" type="pres">
      <dgm:prSet presAssocID="{9BDEBE0C-FE81-4E73-B48F-E0977E2DDD20}" presName="node" presStyleLbl="node1" presStyleIdx="1" presStyleCnt="3" custScaleX="129744">
        <dgm:presLayoutVars>
          <dgm:bulletEnabled val="1"/>
        </dgm:presLayoutVars>
      </dgm:prSet>
      <dgm:spPr/>
    </dgm:pt>
    <dgm:pt modelId="{B5E4DBAA-3A18-4F30-BE6E-AED2BC5F52DD}" type="pres">
      <dgm:prSet presAssocID="{236445FB-F3D0-476C-B687-5347AE95AEBE}" presName="sibTrans" presStyleLbl="sibTrans2D1" presStyleIdx="1" presStyleCnt="2"/>
      <dgm:spPr/>
    </dgm:pt>
    <dgm:pt modelId="{118EEDA3-3929-459C-B582-3363D815CFF2}" type="pres">
      <dgm:prSet presAssocID="{236445FB-F3D0-476C-B687-5347AE95AEBE}" presName="connectorText" presStyleLbl="sibTrans2D1" presStyleIdx="1" presStyleCnt="2"/>
      <dgm:spPr/>
    </dgm:pt>
    <dgm:pt modelId="{39C2864E-CBBE-4742-A229-FF63B944C875}" type="pres">
      <dgm:prSet presAssocID="{B89DB69F-D934-4A4D-8D88-5DB830D5E567}" presName="node" presStyleLbl="node1" presStyleIdx="2" presStyleCnt="3" custScaleX="118413">
        <dgm:presLayoutVars>
          <dgm:bulletEnabled val="1"/>
        </dgm:presLayoutVars>
      </dgm:prSet>
      <dgm:spPr/>
    </dgm:pt>
  </dgm:ptLst>
  <dgm:cxnLst>
    <dgm:cxn modelId="{EEAB7B08-4561-499D-B22F-103BF94BFFEF}" srcId="{C674A830-8CCF-4D93-A062-140909614114}" destId="{B89DB69F-D934-4A4D-8D88-5DB830D5E567}" srcOrd="2" destOrd="0" parTransId="{D8ED3874-0958-457E-9AEA-3C788D6B26E6}" sibTransId="{E31D2C45-4241-40DA-B30F-F8E20910A2A5}"/>
    <dgm:cxn modelId="{16797E13-2525-46A9-9F72-9C97C399A669}" type="presOf" srcId="{7FD8FD27-BB45-435A-AF93-680AAE5BAB32}" destId="{4AE8A2E3-7804-4F78-A9B6-B81ECAA12A9A}" srcOrd="1" destOrd="0" presId="urn:microsoft.com/office/officeart/2005/8/layout/process1"/>
    <dgm:cxn modelId="{16D52F34-EC69-4EAC-A757-547E5E3B4124}" srcId="{C674A830-8CCF-4D93-A062-140909614114}" destId="{805F8890-553C-4311-B67D-81864EF3058D}" srcOrd="0" destOrd="0" parTransId="{73198379-0256-4DF0-9065-67EEEC05B0BE}" sibTransId="{7FD8FD27-BB45-435A-AF93-680AAE5BAB32}"/>
    <dgm:cxn modelId="{5D9D063F-25B5-4912-A5A2-94289640125A}" type="presOf" srcId="{C674A830-8CCF-4D93-A062-140909614114}" destId="{893FA98D-F859-4122-B0BF-D023D5669602}" srcOrd="0" destOrd="0" presId="urn:microsoft.com/office/officeart/2005/8/layout/process1"/>
    <dgm:cxn modelId="{5C137D59-575D-4EDA-8B93-60DAAD8FF8BC}" srcId="{C674A830-8CCF-4D93-A062-140909614114}" destId="{9BDEBE0C-FE81-4E73-B48F-E0977E2DDD20}" srcOrd="1" destOrd="0" parTransId="{C3FB8FFA-3C81-4ECF-82C3-81F03B68D082}" sibTransId="{236445FB-F3D0-476C-B687-5347AE95AEBE}"/>
    <dgm:cxn modelId="{B335DA79-E074-44FE-A164-D5E2A0AD94F9}" type="presOf" srcId="{9BDEBE0C-FE81-4E73-B48F-E0977E2DDD20}" destId="{2E36044C-2D54-4EC9-B411-FF2A80BDD4C3}" srcOrd="0" destOrd="0" presId="urn:microsoft.com/office/officeart/2005/8/layout/process1"/>
    <dgm:cxn modelId="{8EE9829F-25D4-406A-92F7-C849EDEF8AF2}" type="presOf" srcId="{236445FB-F3D0-476C-B687-5347AE95AEBE}" destId="{118EEDA3-3929-459C-B582-3363D815CFF2}" srcOrd="1" destOrd="0" presId="urn:microsoft.com/office/officeart/2005/8/layout/process1"/>
    <dgm:cxn modelId="{552BEEB8-20E0-4EA1-9646-6551992C923C}" type="presOf" srcId="{B89DB69F-D934-4A4D-8D88-5DB830D5E567}" destId="{39C2864E-CBBE-4742-A229-FF63B944C875}" srcOrd="0" destOrd="0" presId="urn:microsoft.com/office/officeart/2005/8/layout/process1"/>
    <dgm:cxn modelId="{588567BF-5C6C-4595-843A-68603B184841}" type="presOf" srcId="{7FD8FD27-BB45-435A-AF93-680AAE5BAB32}" destId="{586C1843-1B40-4009-98DE-C54259D63AD9}" srcOrd="0" destOrd="0" presId="urn:microsoft.com/office/officeart/2005/8/layout/process1"/>
    <dgm:cxn modelId="{73B73BC6-A43A-4314-A9FA-31F56268007E}" type="presOf" srcId="{236445FB-F3D0-476C-B687-5347AE95AEBE}" destId="{B5E4DBAA-3A18-4F30-BE6E-AED2BC5F52DD}" srcOrd="0" destOrd="0" presId="urn:microsoft.com/office/officeart/2005/8/layout/process1"/>
    <dgm:cxn modelId="{FD04B1E4-3798-4D5A-BDE5-38D7E1A1F62D}" type="presOf" srcId="{805F8890-553C-4311-B67D-81864EF3058D}" destId="{415B4199-6DB4-4880-ABA8-956299A3ED69}" srcOrd="0" destOrd="0" presId="urn:microsoft.com/office/officeart/2005/8/layout/process1"/>
    <dgm:cxn modelId="{72EF3CC8-67F7-496F-9D3D-8950C8D80336}" type="presParOf" srcId="{893FA98D-F859-4122-B0BF-D023D5669602}" destId="{415B4199-6DB4-4880-ABA8-956299A3ED69}" srcOrd="0" destOrd="0" presId="urn:microsoft.com/office/officeart/2005/8/layout/process1"/>
    <dgm:cxn modelId="{EC3524D3-E9CF-46EA-B9D5-53825F9E3F27}" type="presParOf" srcId="{893FA98D-F859-4122-B0BF-D023D5669602}" destId="{586C1843-1B40-4009-98DE-C54259D63AD9}" srcOrd="1" destOrd="0" presId="urn:microsoft.com/office/officeart/2005/8/layout/process1"/>
    <dgm:cxn modelId="{1B979B0E-858A-4F84-84A4-F1FB850E9648}" type="presParOf" srcId="{586C1843-1B40-4009-98DE-C54259D63AD9}" destId="{4AE8A2E3-7804-4F78-A9B6-B81ECAA12A9A}" srcOrd="0" destOrd="0" presId="urn:microsoft.com/office/officeart/2005/8/layout/process1"/>
    <dgm:cxn modelId="{FA3D7DFD-035D-42B0-AEBD-FDC0CA9A16AE}" type="presParOf" srcId="{893FA98D-F859-4122-B0BF-D023D5669602}" destId="{2E36044C-2D54-4EC9-B411-FF2A80BDD4C3}" srcOrd="2" destOrd="0" presId="urn:microsoft.com/office/officeart/2005/8/layout/process1"/>
    <dgm:cxn modelId="{EA173C24-4BCC-485E-A406-17529155810E}" type="presParOf" srcId="{893FA98D-F859-4122-B0BF-D023D5669602}" destId="{B5E4DBAA-3A18-4F30-BE6E-AED2BC5F52DD}" srcOrd="3" destOrd="0" presId="urn:microsoft.com/office/officeart/2005/8/layout/process1"/>
    <dgm:cxn modelId="{ADCEE445-5D34-4320-82CC-9ECAF0984A2A}" type="presParOf" srcId="{B5E4DBAA-3A18-4F30-BE6E-AED2BC5F52DD}" destId="{118EEDA3-3929-459C-B582-3363D815CFF2}" srcOrd="0" destOrd="0" presId="urn:microsoft.com/office/officeart/2005/8/layout/process1"/>
    <dgm:cxn modelId="{4A3EB202-A249-435A-B808-9FE90C2E7E90}" type="presParOf" srcId="{893FA98D-F859-4122-B0BF-D023D5669602}" destId="{39C2864E-CBBE-4742-A229-FF63B944C87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59FE67-7DAA-4514-8E63-0165CEF3AD49}" type="doc">
      <dgm:prSet loTypeId="urn:microsoft.com/office/officeart/2011/layout/TabList" loCatId="list" qsTypeId="urn:microsoft.com/office/officeart/2005/8/quickstyle/simple3" qsCatId="simple" csTypeId="urn:microsoft.com/office/officeart/2005/8/colors/colorful1" csCatId="colorful" phldr="1"/>
      <dgm:spPr/>
      <dgm:t>
        <a:bodyPr/>
        <a:lstStyle/>
        <a:p>
          <a:endParaRPr lang="en-US"/>
        </a:p>
      </dgm:t>
    </dgm:pt>
    <dgm:pt modelId="{164FC2B7-6D31-43FC-9F75-9873807B9EA8}">
      <dgm:prSet phldrT="[Text]" custT="1"/>
      <dgm:spPr/>
      <dgm:t>
        <a:bodyPr/>
        <a:lstStyle/>
        <a:p>
          <a:r>
            <a:rPr lang="en-US" sz="1600" dirty="0">
              <a:latin typeface="Times New Roman" panose="02020603050405020304" pitchFamily="18" charset="0"/>
              <a:cs typeface="Times New Roman" panose="02020603050405020304" pitchFamily="18" charset="0"/>
            </a:rPr>
            <a:t>Heat release rate (HRR)</a:t>
          </a:r>
        </a:p>
      </dgm:t>
    </dgm:pt>
    <dgm:pt modelId="{514F49A4-7FF1-47C0-BE5B-B532C23F1A6D}" type="parTrans" cxnId="{88364EBA-456C-4044-9464-EABAEF4A39F5}">
      <dgm:prSet/>
      <dgm:spPr/>
      <dgm:t>
        <a:bodyPr/>
        <a:lstStyle/>
        <a:p>
          <a:endParaRPr lang="en-US" sz="1400">
            <a:latin typeface="Times New Roman" panose="02020603050405020304" pitchFamily="18" charset="0"/>
            <a:cs typeface="Times New Roman" panose="02020603050405020304" pitchFamily="18" charset="0"/>
          </a:endParaRPr>
        </a:p>
      </dgm:t>
    </dgm:pt>
    <dgm:pt modelId="{DB357A4F-2AD2-497F-B023-39F2CF0DE403}" type="sibTrans" cxnId="{88364EBA-456C-4044-9464-EABAEF4A39F5}">
      <dgm:prSet/>
      <dgm:spPr/>
      <dgm:t>
        <a:bodyPr/>
        <a:lstStyle/>
        <a:p>
          <a:endParaRPr lang="en-US" sz="1400">
            <a:latin typeface="Times New Roman" panose="02020603050405020304" pitchFamily="18" charset="0"/>
            <a:cs typeface="Times New Roman" panose="02020603050405020304" pitchFamily="18" charset="0"/>
          </a:endParaRPr>
        </a:p>
      </dgm:t>
    </dgm:pt>
    <dgm:pt modelId="{96706FDB-93FA-4444-B1E6-8B3B124214F6}">
      <dgm:prSet phldrT="[Text]" custT="1"/>
      <dgm:spPr/>
      <dgm:t>
        <a:bodyPr/>
        <a:lstStyle/>
        <a:p>
          <a:r>
            <a:rPr lang="en-US" sz="1800" dirty="0">
              <a:latin typeface="Times New Roman" panose="02020603050405020304" pitchFamily="18" charset="0"/>
              <a:cs typeface="Times New Roman" panose="02020603050405020304" pitchFamily="18" charset="0"/>
            </a:rPr>
            <a:t>To quantify combustion heat release</a:t>
          </a:r>
        </a:p>
      </dgm:t>
    </dgm:pt>
    <dgm:pt modelId="{7B497D6B-A88F-4481-BB98-2862D05E4E8B}" type="parTrans" cxnId="{3DF063B3-7F02-4886-B603-9515C7A58267}">
      <dgm:prSet/>
      <dgm:spPr/>
      <dgm:t>
        <a:bodyPr/>
        <a:lstStyle/>
        <a:p>
          <a:endParaRPr lang="en-US" sz="1400">
            <a:latin typeface="Times New Roman" panose="02020603050405020304" pitchFamily="18" charset="0"/>
            <a:cs typeface="Times New Roman" panose="02020603050405020304" pitchFamily="18" charset="0"/>
          </a:endParaRPr>
        </a:p>
      </dgm:t>
    </dgm:pt>
    <dgm:pt modelId="{95CA4DF5-3B16-451C-BF55-517637EA4075}" type="sibTrans" cxnId="{3DF063B3-7F02-4886-B603-9515C7A58267}">
      <dgm:prSet/>
      <dgm:spPr/>
      <dgm:t>
        <a:bodyPr/>
        <a:lstStyle/>
        <a:p>
          <a:endParaRPr lang="en-US" sz="1400">
            <a:latin typeface="Times New Roman" panose="02020603050405020304" pitchFamily="18" charset="0"/>
            <a:cs typeface="Times New Roman" panose="02020603050405020304" pitchFamily="18" charset="0"/>
          </a:endParaRPr>
        </a:p>
      </dgm:t>
    </dgm:pt>
    <dgm:pt modelId="{D8C2B2F6-57B7-4B87-A8BE-D53FFB3E986B}">
      <dgm:prSet phldrT="[Text]" custT="1"/>
      <dgm:spPr/>
      <dgm:t>
        <a:bodyPr/>
        <a:lstStyle/>
        <a:p>
          <a:r>
            <a:rPr lang="en-US" sz="1800" dirty="0">
              <a:latin typeface="Times New Roman" panose="02020603050405020304" pitchFamily="18" charset="0"/>
              <a:cs typeface="Times New Roman" panose="02020603050405020304" pitchFamily="18" charset="0"/>
            </a:rPr>
            <a:t>Develop an oxygen consumption calorimetry expression considering chemical composition of fuel, moisture content</a:t>
          </a:r>
        </a:p>
      </dgm:t>
    </dgm:pt>
    <dgm:pt modelId="{80CA81C3-1696-44D5-9A1E-C6FBFA5131EA}" type="parTrans" cxnId="{47E12126-F9C6-4CE2-8E2D-EF3691DA9255}">
      <dgm:prSet/>
      <dgm:spPr/>
      <dgm:t>
        <a:bodyPr/>
        <a:lstStyle/>
        <a:p>
          <a:endParaRPr lang="en-US" sz="1400">
            <a:latin typeface="Times New Roman" panose="02020603050405020304" pitchFamily="18" charset="0"/>
            <a:cs typeface="Times New Roman" panose="02020603050405020304" pitchFamily="18" charset="0"/>
          </a:endParaRPr>
        </a:p>
      </dgm:t>
    </dgm:pt>
    <dgm:pt modelId="{7AAD8659-3C44-4699-9910-AD46D1E2DC78}" type="sibTrans" cxnId="{47E12126-F9C6-4CE2-8E2D-EF3691DA9255}">
      <dgm:prSet/>
      <dgm:spPr/>
      <dgm:t>
        <a:bodyPr/>
        <a:lstStyle/>
        <a:p>
          <a:endParaRPr lang="en-US" sz="1400">
            <a:latin typeface="Times New Roman" panose="02020603050405020304" pitchFamily="18" charset="0"/>
            <a:cs typeface="Times New Roman" panose="02020603050405020304" pitchFamily="18" charset="0"/>
          </a:endParaRPr>
        </a:p>
      </dgm:t>
    </dgm:pt>
    <dgm:pt modelId="{5C1CAF90-4737-4386-90C5-22D4CF0360E4}">
      <dgm:prSet phldrT="[Text]" custT="1"/>
      <dgm:spPr/>
      <dgm:t>
        <a:bodyPr/>
        <a:lstStyle/>
        <a:p>
          <a:r>
            <a:rPr lang="en-US" sz="1600" dirty="0">
              <a:latin typeface="Times New Roman" panose="02020603050405020304" pitchFamily="18" charset="0"/>
              <a:cs typeface="Times New Roman" panose="02020603050405020304" pitchFamily="18" charset="0"/>
            </a:rPr>
            <a:t>Incident flame heat flux</a:t>
          </a:r>
        </a:p>
      </dgm:t>
    </dgm:pt>
    <dgm:pt modelId="{1EC83A7B-3D0F-46B4-9E36-3F4E23D2A436}" type="parTrans" cxnId="{F42D967E-2154-4552-96C5-4A222872E660}">
      <dgm:prSet/>
      <dgm:spPr/>
      <dgm:t>
        <a:bodyPr/>
        <a:lstStyle/>
        <a:p>
          <a:endParaRPr lang="en-US" sz="1400">
            <a:latin typeface="Times New Roman" panose="02020603050405020304" pitchFamily="18" charset="0"/>
            <a:cs typeface="Times New Roman" panose="02020603050405020304" pitchFamily="18" charset="0"/>
          </a:endParaRPr>
        </a:p>
      </dgm:t>
    </dgm:pt>
    <dgm:pt modelId="{44D833D6-CE4F-463B-AD14-DF6C488880C7}" type="sibTrans" cxnId="{F42D967E-2154-4552-96C5-4A222872E660}">
      <dgm:prSet/>
      <dgm:spPr/>
      <dgm:t>
        <a:bodyPr/>
        <a:lstStyle/>
        <a:p>
          <a:endParaRPr lang="en-US" sz="1400">
            <a:latin typeface="Times New Roman" panose="02020603050405020304" pitchFamily="18" charset="0"/>
            <a:cs typeface="Times New Roman" panose="02020603050405020304" pitchFamily="18" charset="0"/>
          </a:endParaRPr>
        </a:p>
      </dgm:t>
    </dgm:pt>
    <dgm:pt modelId="{E11A87BE-EAF8-43E0-A600-2B8C3A998196}">
      <dgm:prSet phldrT="[Text]" custT="1"/>
      <dgm:spPr/>
      <dgm:t>
        <a:bodyPr/>
        <a:lstStyle/>
        <a:p>
          <a:r>
            <a:rPr lang="en-US" sz="1800" dirty="0">
              <a:latin typeface="Times New Roman" panose="02020603050405020304" pitchFamily="18" charset="0"/>
              <a:cs typeface="Times New Roman" panose="02020603050405020304" pitchFamily="18" charset="0"/>
            </a:rPr>
            <a:t>To quantify boundary conditions for flame spread hazard</a:t>
          </a:r>
        </a:p>
      </dgm:t>
    </dgm:pt>
    <dgm:pt modelId="{DFDF5892-6FC2-4B2D-A6B9-513EA9FA1592}" type="parTrans" cxnId="{D71D444A-5B7D-48A7-8DB0-D4E9B4EE40DC}">
      <dgm:prSet/>
      <dgm:spPr/>
      <dgm:t>
        <a:bodyPr/>
        <a:lstStyle/>
        <a:p>
          <a:endParaRPr lang="en-US" sz="1400">
            <a:latin typeface="Times New Roman" panose="02020603050405020304" pitchFamily="18" charset="0"/>
            <a:cs typeface="Times New Roman" panose="02020603050405020304" pitchFamily="18" charset="0"/>
          </a:endParaRPr>
        </a:p>
      </dgm:t>
    </dgm:pt>
    <dgm:pt modelId="{7CA10AFF-8C45-4735-B90D-0BACD5B7A149}" type="sibTrans" cxnId="{D71D444A-5B7D-48A7-8DB0-D4E9B4EE40DC}">
      <dgm:prSet/>
      <dgm:spPr/>
      <dgm:t>
        <a:bodyPr/>
        <a:lstStyle/>
        <a:p>
          <a:endParaRPr lang="en-US" sz="1400">
            <a:latin typeface="Times New Roman" panose="02020603050405020304" pitchFamily="18" charset="0"/>
            <a:cs typeface="Times New Roman" panose="02020603050405020304" pitchFamily="18" charset="0"/>
          </a:endParaRPr>
        </a:p>
      </dgm:t>
    </dgm:pt>
    <dgm:pt modelId="{200F9319-F93B-42CF-B367-83B5101B53F5}">
      <dgm:prSet phldrT="[Text]" custT="1"/>
      <dgm:spPr/>
      <dgm:t>
        <a:bodyPr/>
        <a:lstStyle/>
        <a:p>
          <a:r>
            <a:rPr lang="en-US" sz="1800" dirty="0">
              <a:latin typeface="Times New Roman" panose="02020603050405020304" pitchFamily="18" charset="0"/>
              <a:cs typeface="Times New Roman" panose="02020603050405020304" pitchFamily="18" charset="0"/>
            </a:rPr>
            <a:t>Using water-cooled Schmidt-</a:t>
          </a:r>
          <a:r>
            <a:rPr lang="en-US" sz="1800" dirty="0" err="1">
              <a:latin typeface="Times New Roman" panose="02020603050405020304" pitchFamily="18" charset="0"/>
              <a:cs typeface="Times New Roman" panose="02020603050405020304" pitchFamily="18" charset="0"/>
            </a:rPr>
            <a:t>Boelter</a:t>
          </a:r>
          <a:r>
            <a:rPr lang="en-US" sz="1800" dirty="0">
              <a:latin typeface="Times New Roman" panose="02020603050405020304" pitchFamily="18" charset="0"/>
              <a:cs typeface="Times New Roman" panose="02020603050405020304" pitchFamily="18" charset="0"/>
            </a:rPr>
            <a:t> heat flux gauges</a:t>
          </a:r>
        </a:p>
      </dgm:t>
    </dgm:pt>
    <dgm:pt modelId="{AAB827D4-1369-4982-BFA2-6DA8DE3A6DA4}" type="parTrans" cxnId="{07A4A95A-01F1-4961-A43B-47E9BB8CE208}">
      <dgm:prSet/>
      <dgm:spPr/>
      <dgm:t>
        <a:bodyPr/>
        <a:lstStyle/>
        <a:p>
          <a:endParaRPr lang="en-US" sz="1400">
            <a:latin typeface="Times New Roman" panose="02020603050405020304" pitchFamily="18" charset="0"/>
            <a:cs typeface="Times New Roman" panose="02020603050405020304" pitchFamily="18" charset="0"/>
          </a:endParaRPr>
        </a:p>
      </dgm:t>
    </dgm:pt>
    <dgm:pt modelId="{A4CF7A9F-2A9D-4DAD-BE7C-F04778BFDC78}" type="sibTrans" cxnId="{07A4A95A-01F1-4961-A43B-47E9BB8CE208}">
      <dgm:prSet/>
      <dgm:spPr/>
      <dgm:t>
        <a:bodyPr/>
        <a:lstStyle/>
        <a:p>
          <a:endParaRPr lang="en-US" sz="1400">
            <a:latin typeface="Times New Roman" panose="02020603050405020304" pitchFamily="18" charset="0"/>
            <a:cs typeface="Times New Roman" panose="02020603050405020304" pitchFamily="18" charset="0"/>
          </a:endParaRPr>
        </a:p>
      </dgm:t>
    </dgm:pt>
    <dgm:pt modelId="{D5A776F0-E115-40FF-AD02-FF513FC63A09}">
      <dgm:prSet phldrT="[Text]" custT="1"/>
      <dgm:spPr/>
      <dgm:t>
        <a:bodyPr/>
        <a:lstStyle/>
        <a:p>
          <a:r>
            <a:rPr lang="en-US" sz="1600" dirty="0">
              <a:latin typeface="Times New Roman" panose="02020603050405020304" pitchFamily="18" charset="0"/>
              <a:cs typeface="Times New Roman" panose="02020603050405020304" pitchFamily="18" charset="0"/>
            </a:rPr>
            <a:t>Soot emission map</a:t>
          </a:r>
        </a:p>
      </dgm:t>
    </dgm:pt>
    <dgm:pt modelId="{BFCF7200-A09B-48E0-B23B-F0937414C52D}" type="parTrans" cxnId="{C5A11F12-8669-4814-A64D-970A4D62DD88}">
      <dgm:prSet/>
      <dgm:spPr/>
      <dgm:t>
        <a:bodyPr/>
        <a:lstStyle/>
        <a:p>
          <a:endParaRPr lang="en-US" sz="1400">
            <a:latin typeface="Times New Roman" panose="02020603050405020304" pitchFamily="18" charset="0"/>
            <a:cs typeface="Times New Roman" panose="02020603050405020304" pitchFamily="18" charset="0"/>
          </a:endParaRPr>
        </a:p>
      </dgm:t>
    </dgm:pt>
    <dgm:pt modelId="{FD02E92E-B508-46EB-AE01-3FD94F574ECD}" type="sibTrans" cxnId="{C5A11F12-8669-4814-A64D-970A4D62DD88}">
      <dgm:prSet/>
      <dgm:spPr/>
      <dgm:t>
        <a:bodyPr/>
        <a:lstStyle/>
        <a:p>
          <a:endParaRPr lang="en-US" sz="1400">
            <a:latin typeface="Times New Roman" panose="02020603050405020304" pitchFamily="18" charset="0"/>
            <a:cs typeface="Times New Roman" panose="02020603050405020304" pitchFamily="18" charset="0"/>
          </a:endParaRPr>
        </a:p>
      </dgm:t>
    </dgm:pt>
    <dgm:pt modelId="{F0CC8569-EEBC-4C00-96FE-C9CEA59590C8}">
      <dgm:prSet phldrT="[Text]" custT="1"/>
      <dgm:spPr/>
      <dgm:t>
        <a:bodyPr/>
        <a:lstStyle/>
        <a:p>
          <a:r>
            <a:rPr lang="en-US" sz="1800" dirty="0">
              <a:latin typeface="Times New Roman" panose="02020603050405020304" pitchFamily="18" charset="0"/>
              <a:cs typeface="Times New Roman" panose="02020603050405020304" pitchFamily="18" charset="0"/>
            </a:rPr>
            <a:t>To determine flame shape and radiation intensity</a:t>
          </a:r>
        </a:p>
      </dgm:t>
    </dgm:pt>
    <dgm:pt modelId="{CAC1A272-4E12-4106-A034-57E8C0F5E7A6}" type="parTrans" cxnId="{A9AC70C0-A078-48B0-8090-D6F5025E8A7A}">
      <dgm:prSet/>
      <dgm:spPr/>
      <dgm:t>
        <a:bodyPr/>
        <a:lstStyle/>
        <a:p>
          <a:endParaRPr lang="en-US" sz="1400">
            <a:latin typeface="Times New Roman" panose="02020603050405020304" pitchFamily="18" charset="0"/>
            <a:cs typeface="Times New Roman" panose="02020603050405020304" pitchFamily="18" charset="0"/>
          </a:endParaRPr>
        </a:p>
      </dgm:t>
    </dgm:pt>
    <dgm:pt modelId="{C08AD4D3-3177-40D9-B1A4-655E1C74B2CF}" type="sibTrans" cxnId="{A9AC70C0-A078-48B0-8090-D6F5025E8A7A}">
      <dgm:prSet/>
      <dgm:spPr/>
      <dgm:t>
        <a:bodyPr/>
        <a:lstStyle/>
        <a:p>
          <a:endParaRPr lang="en-US" sz="1400">
            <a:latin typeface="Times New Roman" panose="02020603050405020304" pitchFamily="18" charset="0"/>
            <a:cs typeface="Times New Roman" panose="02020603050405020304" pitchFamily="18" charset="0"/>
          </a:endParaRPr>
        </a:p>
      </dgm:t>
    </dgm:pt>
    <dgm:pt modelId="{3092DAC3-4B82-452D-81A0-906ADC22B260}">
      <dgm:prSet phldrT="[Text]" custT="1"/>
      <dgm:spPr/>
      <dgm:t>
        <a:bodyPr/>
        <a:lstStyle/>
        <a:p>
          <a:r>
            <a:rPr lang="en-US" sz="1800" dirty="0">
              <a:latin typeface="Times New Roman" panose="02020603050405020304" pitchFamily="18" charset="0"/>
              <a:cs typeface="Times New Roman" panose="02020603050405020304" pitchFamily="18" charset="0"/>
            </a:rPr>
            <a:t>Using non-intrusive imaging</a:t>
          </a:r>
        </a:p>
      </dgm:t>
    </dgm:pt>
    <dgm:pt modelId="{0C081D5E-C934-4801-89BC-250190247E29}" type="parTrans" cxnId="{5EFB973D-25AE-4DEC-B060-E60D20D6A265}">
      <dgm:prSet/>
      <dgm:spPr/>
      <dgm:t>
        <a:bodyPr/>
        <a:lstStyle/>
        <a:p>
          <a:endParaRPr lang="en-US" sz="1400">
            <a:latin typeface="Times New Roman" panose="02020603050405020304" pitchFamily="18" charset="0"/>
            <a:cs typeface="Times New Roman" panose="02020603050405020304" pitchFamily="18" charset="0"/>
          </a:endParaRPr>
        </a:p>
      </dgm:t>
    </dgm:pt>
    <dgm:pt modelId="{23240BAB-EE43-4DEC-BA6F-2BA793920DE9}" type="sibTrans" cxnId="{5EFB973D-25AE-4DEC-B060-E60D20D6A265}">
      <dgm:prSet/>
      <dgm:spPr/>
      <dgm:t>
        <a:bodyPr/>
        <a:lstStyle/>
        <a:p>
          <a:endParaRPr lang="en-US" sz="1400">
            <a:latin typeface="Times New Roman" panose="02020603050405020304" pitchFamily="18" charset="0"/>
            <a:cs typeface="Times New Roman" panose="02020603050405020304" pitchFamily="18" charset="0"/>
          </a:endParaRPr>
        </a:p>
      </dgm:t>
    </dgm:pt>
    <dgm:pt modelId="{81D86DEB-35C5-4BBE-AA7F-5AE85BCB1C30}" type="pres">
      <dgm:prSet presAssocID="{2359FE67-7DAA-4514-8E63-0165CEF3AD49}" presName="Name0" presStyleCnt="0">
        <dgm:presLayoutVars>
          <dgm:chMax/>
          <dgm:chPref val="3"/>
          <dgm:dir/>
          <dgm:animOne val="branch"/>
          <dgm:animLvl val="lvl"/>
        </dgm:presLayoutVars>
      </dgm:prSet>
      <dgm:spPr/>
    </dgm:pt>
    <dgm:pt modelId="{CBB77C97-7EEB-445F-AEDD-94F321A7415F}" type="pres">
      <dgm:prSet presAssocID="{164FC2B7-6D31-43FC-9F75-9873807B9EA8}" presName="composite" presStyleCnt="0"/>
      <dgm:spPr/>
    </dgm:pt>
    <dgm:pt modelId="{998F2D41-FB72-4D02-9830-99DD62A29009}" type="pres">
      <dgm:prSet presAssocID="{164FC2B7-6D31-43FC-9F75-9873807B9EA8}" presName="FirstChild" presStyleLbl="revTx" presStyleIdx="0" presStyleCnt="6">
        <dgm:presLayoutVars>
          <dgm:chMax val="0"/>
          <dgm:chPref val="0"/>
          <dgm:bulletEnabled val="1"/>
        </dgm:presLayoutVars>
      </dgm:prSet>
      <dgm:spPr/>
    </dgm:pt>
    <dgm:pt modelId="{FC5673C1-B6A6-464E-94D9-F40E8E1C0530}" type="pres">
      <dgm:prSet presAssocID="{164FC2B7-6D31-43FC-9F75-9873807B9EA8}" presName="Parent" presStyleLbl="alignNode1" presStyleIdx="0" presStyleCnt="3">
        <dgm:presLayoutVars>
          <dgm:chMax val="3"/>
          <dgm:chPref val="3"/>
          <dgm:bulletEnabled val="1"/>
        </dgm:presLayoutVars>
      </dgm:prSet>
      <dgm:spPr/>
    </dgm:pt>
    <dgm:pt modelId="{19076ADB-0AD8-43C7-B485-4AAA501F9710}" type="pres">
      <dgm:prSet presAssocID="{164FC2B7-6D31-43FC-9F75-9873807B9EA8}" presName="Accent" presStyleLbl="parChTrans1D1" presStyleIdx="0" presStyleCnt="3"/>
      <dgm:spPr/>
    </dgm:pt>
    <dgm:pt modelId="{485B5EE7-E22D-423D-8F5E-8C07DD85C159}" type="pres">
      <dgm:prSet presAssocID="{164FC2B7-6D31-43FC-9F75-9873807B9EA8}" presName="Child" presStyleLbl="revTx" presStyleIdx="1" presStyleCnt="6" custScaleY="60551">
        <dgm:presLayoutVars>
          <dgm:chMax val="0"/>
          <dgm:chPref val="0"/>
          <dgm:bulletEnabled val="1"/>
        </dgm:presLayoutVars>
      </dgm:prSet>
      <dgm:spPr/>
    </dgm:pt>
    <dgm:pt modelId="{1BC35C45-2A4B-48F2-AD56-18E707EBE988}" type="pres">
      <dgm:prSet presAssocID="{DB357A4F-2AD2-497F-B023-39F2CF0DE403}" presName="sibTrans" presStyleCnt="0"/>
      <dgm:spPr/>
    </dgm:pt>
    <dgm:pt modelId="{D6B817C4-FBD0-46C5-907D-72A85729C814}" type="pres">
      <dgm:prSet presAssocID="{5C1CAF90-4737-4386-90C5-22D4CF0360E4}" presName="composite" presStyleCnt="0"/>
      <dgm:spPr/>
    </dgm:pt>
    <dgm:pt modelId="{55C730EA-91A5-4D95-B382-24C7ADDCBE3C}" type="pres">
      <dgm:prSet presAssocID="{5C1CAF90-4737-4386-90C5-22D4CF0360E4}" presName="FirstChild" presStyleLbl="revTx" presStyleIdx="2" presStyleCnt="6">
        <dgm:presLayoutVars>
          <dgm:chMax val="0"/>
          <dgm:chPref val="0"/>
          <dgm:bulletEnabled val="1"/>
        </dgm:presLayoutVars>
      </dgm:prSet>
      <dgm:spPr/>
    </dgm:pt>
    <dgm:pt modelId="{8154EF9B-C8F7-41EE-9B71-53DD854F28A2}" type="pres">
      <dgm:prSet presAssocID="{5C1CAF90-4737-4386-90C5-22D4CF0360E4}" presName="Parent" presStyleLbl="alignNode1" presStyleIdx="1" presStyleCnt="3">
        <dgm:presLayoutVars>
          <dgm:chMax val="3"/>
          <dgm:chPref val="3"/>
          <dgm:bulletEnabled val="1"/>
        </dgm:presLayoutVars>
      </dgm:prSet>
      <dgm:spPr/>
    </dgm:pt>
    <dgm:pt modelId="{9F8834A4-BB39-42B7-BBF2-3CC6226393C3}" type="pres">
      <dgm:prSet presAssocID="{5C1CAF90-4737-4386-90C5-22D4CF0360E4}" presName="Accent" presStyleLbl="parChTrans1D1" presStyleIdx="1" presStyleCnt="3"/>
      <dgm:spPr/>
    </dgm:pt>
    <dgm:pt modelId="{586F4FA2-B69B-4BA0-9704-4804C85C4817}" type="pres">
      <dgm:prSet presAssocID="{5C1CAF90-4737-4386-90C5-22D4CF0360E4}" presName="Child" presStyleLbl="revTx" presStyleIdx="3" presStyleCnt="6" custScaleY="38602">
        <dgm:presLayoutVars>
          <dgm:chMax val="0"/>
          <dgm:chPref val="0"/>
          <dgm:bulletEnabled val="1"/>
        </dgm:presLayoutVars>
      </dgm:prSet>
      <dgm:spPr/>
    </dgm:pt>
    <dgm:pt modelId="{0ADE4FC3-F09C-4B03-9021-FC3BF70587C1}" type="pres">
      <dgm:prSet presAssocID="{44D833D6-CE4F-463B-AD14-DF6C488880C7}" presName="sibTrans" presStyleCnt="0"/>
      <dgm:spPr/>
    </dgm:pt>
    <dgm:pt modelId="{DE070BA0-EE7C-481D-AEB4-C65FD99F89D0}" type="pres">
      <dgm:prSet presAssocID="{D5A776F0-E115-40FF-AD02-FF513FC63A09}" presName="composite" presStyleCnt="0"/>
      <dgm:spPr/>
    </dgm:pt>
    <dgm:pt modelId="{B9840995-1C98-4BA9-A1FD-AF1DFB1025DE}" type="pres">
      <dgm:prSet presAssocID="{D5A776F0-E115-40FF-AD02-FF513FC63A09}" presName="FirstChild" presStyleLbl="revTx" presStyleIdx="4" presStyleCnt="6">
        <dgm:presLayoutVars>
          <dgm:chMax val="0"/>
          <dgm:chPref val="0"/>
          <dgm:bulletEnabled val="1"/>
        </dgm:presLayoutVars>
      </dgm:prSet>
      <dgm:spPr/>
    </dgm:pt>
    <dgm:pt modelId="{19182251-C2F7-4475-A5BA-011B203ABBB8}" type="pres">
      <dgm:prSet presAssocID="{D5A776F0-E115-40FF-AD02-FF513FC63A09}" presName="Parent" presStyleLbl="alignNode1" presStyleIdx="2" presStyleCnt="3">
        <dgm:presLayoutVars>
          <dgm:chMax val="3"/>
          <dgm:chPref val="3"/>
          <dgm:bulletEnabled val="1"/>
        </dgm:presLayoutVars>
      </dgm:prSet>
      <dgm:spPr/>
    </dgm:pt>
    <dgm:pt modelId="{694EA680-AFE2-43C3-ACD7-FDD7959A5941}" type="pres">
      <dgm:prSet presAssocID="{D5A776F0-E115-40FF-AD02-FF513FC63A09}" presName="Accent" presStyleLbl="parChTrans1D1" presStyleIdx="2" presStyleCnt="3"/>
      <dgm:spPr/>
    </dgm:pt>
    <dgm:pt modelId="{4E308C0E-FD70-462E-B73C-1B058A9F1B08}" type="pres">
      <dgm:prSet presAssocID="{D5A776F0-E115-40FF-AD02-FF513FC63A09}" presName="Child" presStyleLbl="revTx" presStyleIdx="5" presStyleCnt="6">
        <dgm:presLayoutVars>
          <dgm:chMax val="0"/>
          <dgm:chPref val="0"/>
          <dgm:bulletEnabled val="1"/>
        </dgm:presLayoutVars>
      </dgm:prSet>
      <dgm:spPr/>
    </dgm:pt>
  </dgm:ptLst>
  <dgm:cxnLst>
    <dgm:cxn modelId="{C5A11F12-8669-4814-A64D-970A4D62DD88}" srcId="{2359FE67-7DAA-4514-8E63-0165CEF3AD49}" destId="{D5A776F0-E115-40FF-AD02-FF513FC63A09}" srcOrd="2" destOrd="0" parTransId="{BFCF7200-A09B-48E0-B23B-F0937414C52D}" sibTransId="{FD02E92E-B508-46EB-AE01-3FD94F574ECD}"/>
    <dgm:cxn modelId="{A4173619-5DB6-4DF9-877B-FF561D3E9934}" type="presOf" srcId="{E11A87BE-EAF8-43E0-A600-2B8C3A998196}" destId="{55C730EA-91A5-4D95-B382-24C7ADDCBE3C}" srcOrd="0" destOrd="0" presId="urn:microsoft.com/office/officeart/2011/layout/TabList"/>
    <dgm:cxn modelId="{47E12126-F9C6-4CE2-8E2D-EF3691DA9255}" srcId="{164FC2B7-6D31-43FC-9F75-9873807B9EA8}" destId="{D8C2B2F6-57B7-4B87-A8BE-D53FFB3E986B}" srcOrd="1" destOrd="0" parTransId="{80CA81C3-1696-44D5-9A1E-C6FBFA5131EA}" sibTransId="{7AAD8659-3C44-4699-9910-AD46D1E2DC78}"/>
    <dgm:cxn modelId="{F2D53B31-8D28-4B5B-B193-525ACA9A1B48}" type="presOf" srcId="{3092DAC3-4B82-452D-81A0-906ADC22B260}" destId="{4E308C0E-FD70-462E-B73C-1B058A9F1B08}" srcOrd="0" destOrd="0" presId="urn:microsoft.com/office/officeart/2011/layout/TabList"/>
    <dgm:cxn modelId="{AA47203C-E14E-4383-BB16-A6C63EE27CBF}" type="presOf" srcId="{5C1CAF90-4737-4386-90C5-22D4CF0360E4}" destId="{8154EF9B-C8F7-41EE-9B71-53DD854F28A2}" srcOrd="0" destOrd="0" presId="urn:microsoft.com/office/officeart/2011/layout/TabList"/>
    <dgm:cxn modelId="{5EFB973D-25AE-4DEC-B060-E60D20D6A265}" srcId="{D5A776F0-E115-40FF-AD02-FF513FC63A09}" destId="{3092DAC3-4B82-452D-81A0-906ADC22B260}" srcOrd="1" destOrd="0" parTransId="{0C081D5E-C934-4801-89BC-250190247E29}" sibTransId="{23240BAB-EE43-4DEC-BA6F-2BA793920DE9}"/>
    <dgm:cxn modelId="{6DC31F5C-7EB1-4D31-9A2E-2A84B0452E61}" type="presOf" srcId="{164FC2B7-6D31-43FC-9F75-9873807B9EA8}" destId="{FC5673C1-B6A6-464E-94D9-F40E8E1C0530}" srcOrd="0" destOrd="0" presId="urn:microsoft.com/office/officeart/2011/layout/TabList"/>
    <dgm:cxn modelId="{74DA4460-CDB1-45B2-B584-AE26B4E94766}" type="presOf" srcId="{200F9319-F93B-42CF-B367-83B5101B53F5}" destId="{586F4FA2-B69B-4BA0-9704-4804C85C4817}" srcOrd="0" destOrd="0" presId="urn:microsoft.com/office/officeart/2011/layout/TabList"/>
    <dgm:cxn modelId="{44F72462-5035-49C7-8E68-E1BBF28377DC}" type="presOf" srcId="{D8C2B2F6-57B7-4B87-A8BE-D53FFB3E986B}" destId="{485B5EE7-E22D-423D-8F5E-8C07DD85C159}" srcOrd="0" destOrd="0" presId="urn:microsoft.com/office/officeart/2011/layout/TabList"/>
    <dgm:cxn modelId="{D71D444A-5B7D-48A7-8DB0-D4E9B4EE40DC}" srcId="{5C1CAF90-4737-4386-90C5-22D4CF0360E4}" destId="{E11A87BE-EAF8-43E0-A600-2B8C3A998196}" srcOrd="0" destOrd="0" parTransId="{DFDF5892-6FC2-4B2D-A6B9-513EA9FA1592}" sibTransId="{7CA10AFF-8C45-4735-B90D-0BACD5B7A149}"/>
    <dgm:cxn modelId="{07A4A95A-01F1-4961-A43B-47E9BB8CE208}" srcId="{5C1CAF90-4737-4386-90C5-22D4CF0360E4}" destId="{200F9319-F93B-42CF-B367-83B5101B53F5}" srcOrd="1" destOrd="0" parTransId="{AAB827D4-1369-4982-BFA2-6DA8DE3A6DA4}" sibTransId="{A4CF7A9F-2A9D-4DAD-BE7C-F04778BFDC78}"/>
    <dgm:cxn modelId="{F42D967E-2154-4552-96C5-4A222872E660}" srcId="{2359FE67-7DAA-4514-8E63-0165CEF3AD49}" destId="{5C1CAF90-4737-4386-90C5-22D4CF0360E4}" srcOrd="1" destOrd="0" parTransId="{1EC83A7B-3D0F-46B4-9E36-3F4E23D2A436}" sibTransId="{44D833D6-CE4F-463B-AD14-DF6C488880C7}"/>
    <dgm:cxn modelId="{08BC139C-9E5F-494C-A45A-9EA288C8D3C4}" type="presOf" srcId="{F0CC8569-EEBC-4C00-96FE-C9CEA59590C8}" destId="{B9840995-1C98-4BA9-A1FD-AF1DFB1025DE}" srcOrd="0" destOrd="0" presId="urn:microsoft.com/office/officeart/2011/layout/TabList"/>
    <dgm:cxn modelId="{8CB128A2-CFB9-48E1-8374-CA8AA2B39042}" type="presOf" srcId="{D5A776F0-E115-40FF-AD02-FF513FC63A09}" destId="{19182251-C2F7-4475-A5BA-011B203ABBB8}" srcOrd="0" destOrd="0" presId="urn:microsoft.com/office/officeart/2011/layout/TabList"/>
    <dgm:cxn modelId="{EC68A0AE-DDA3-4468-8770-1E56EE003C72}" type="presOf" srcId="{2359FE67-7DAA-4514-8E63-0165CEF3AD49}" destId="{81D86DEB-35C5-4BBE-AA7F-5AE85BCB1C30}" srcOrd="0" destOrd="0" presId="urn:microsoft.com/office/officeart/2011/layout/TabList"/>
    <dgm:cxn modelId="{3DF063B3-7F02-4886-B603-9515C7A58267}" srcId="{164FC2B7-6D31-43FC-9F75-9873807B9EA8}" destId="{96706FDB-93FA-4444-B1E6-8B3B124214F6}" srcOrd="0" destOrd="0" parTransId="{7B497D6B-A88F-4481-BB98-2862D05E4E8B}" sibTransId="{95CA4DF5-3B16-451C-BF55-517637EA4075}"/>
    <dgm:cxn modelId="{88364EBA-456C-4044-9464-EABAEF4A39F5}" srcId="{2359FE67-7DAA-4514-8E63-0165CEF3AD49}" destId="{164FC2B7-6D31-43FC-9F75-9873807B9EA8}" srcOrd="0" destOrd="0" parTransId="{514F49A4-7FF1-47C0-BE5B-B532C23F1A6D}" sibTransId="{DB357A4F-2AD2-497F-B023-39F2CF0DE403}"/>
    <dgm:cxn modelId="{A9AC70C0-A078-48B0-8090-D6F5025E8A7A}" srcId="{D5A776F0-E115-40FF-AD02-FF513FC63A09}" destId="{F0CC8569-EEBC-4C00-96FE-C9CEA59590C8}" srcOrd="0" destOrd="0" parTransId="{CAC1A272-4E12-4106-A034-57E8C0F5E7A6}" sibTransId="{C08AD4D3-3177-40D9-B1A4-655E1C74B2CF}"/>
    <dgm:cxn modelId="{9676ACD0-2118-4FA2-A7A2-4598979807B5}" type="presOf" srcId="{96706FDB-93FA-4444-B1E6-8B3B124214F6}" destId="{998F2D41-FB72-4D02-9830-99DD62A29009}" srcOrd="0" destOrd="0" presId="urn:microsoft.com/office/officeart/2011/layout/TabList"/>
    <dgm:cxn modelId="{CF8B3A83-5BCF-4F98-BC6B-649ADB8D2173}" type="presParOf" srcId="{81D86DEB-35C5-4BBE-AA7F-5AE85BCB1C30}" destId="{CBB77C97-7EEB-445F-AEDD-94F321A7415F}" srcOrd="0" destOrd="0" presId="urn:microsoft.com/office/officeart/2011/layout/TabList"/>
    <dgm:cxn modelId="{65134823-27AC-448E-90DB-C464B6D4C007}" type="presParOf" srcId="{CBB77C97-7EEB-445F-AEDD-94F321A7415F}" destId="{998F2D41-FB72-4D02-9830-99DD62A29009}" srcOrd="0" destOrd="0" presId="urn:microsoft.com/office/officeart/2011/layout/TabList"/>
    <dgm:cxn modelId="{CB9B3028-D392-4A69-BB68-99A1B96F0CFC}" type="presParOf" srcId="{CBB77C97-7EEB-445F-AEDD-94F321A7415F}" destId="{FC5673C1-B6A6-464E-94D9-F40E8E1C0530}" srcOrd="1" destOrd="0" presId="urn:microsoft.com/office/officeart/2011/layout/TabList"/>
    <dgm:cxn modelId="{6BDF2141-1ADC-497A-A627-96063E729741}" type="presParOf" srcId="{CBB77C97-7EEB-445F-AEDD-94F321A7415F}" destId="{19076ADB-0AD8-43C7-B485-4AAA501F9710}" srcOrd="2" destOrd="0" presId="urn:microsoft.com/office/officeart/2011/layout/TabList"/>
    <dgm:cxn modelId="{1FFB4FC4-DE3C-4715-BFD0-13D086C1791E}" type="presParOf" srcId="{81D86DEB-35C5-4BBE-AA7F-5AE85BCB1C30}" destId="{485B5EE7-E22D-423D-8F5E-8C07DD85C159}" srcOrd="1" destOrd="0" presId="urn:microsoft.com/office/officeart/2011/layout/TabList"/>
    <dgm:cxn modelId="{185497F9-1191-4FC8-AA19-24B8F2F2E4B6}" type="presParOf" srcId="{81D86DEB-35C5-4BBE-AA7F-5AE85BCB1C30}" destId="{1BC35C45-2A4B-48F2-AD56-18E707EBE988}" srcOrd="2" destOrd="0" presId="urn:microsoft.com/office/officeart/2011/layout/TabList"/>
    <dgm:cxn modelId="{426A402C-39B0-4505-8911-91D589E7BC28}" type="presParOf" srcId="{81D86DEB-35C5-4BBE-AA7F-5AE85BCB1C30}" destId="{D6B817C4-FBD0-46C5-907D-72A85729C814}" srcOrd="3" destOrd="0" presId="urn:microsoft.com/office/officeart/2011/layout/TabList"/>
    <dgm:cxn modelId="{880BBCAB-7F6F-4754-842F-0396B8FA617D}" type="presParOf" srcId="{D6B817C4-FBD0-46C5-907D-72A85729C814}" destId="{55C730EA-91A5-4D95-B382-24C7ADDCBE3C}" srcOrd="0" destOrd="0" presId="urn:microsoft.com/office/officeart/2011/layout/TabList"/>
    <dgm:cxn modelId="{E8A33CDE-F94D-4B0C-9584-74FFDB0FC020}" type="presParOf" srcId="{D6B817C4-FBD0-46C5-907D-72A85729C814}" destId="{8154EF9B-C8F7-41EE-9B71-53DD854F28A2}" srcOrd="1" destOrd="0" presId="urn:microsoft.com/office/officeart/2011/layout/TabList"/>
    <dgm:cxn modelId="{56FF3307-6EDD-4D0C-AE67-2ED1EA4512F8}" type="presParOf" srcId="{D6B817C4-FBD0-46C5-907D-72A85729C814}" destId="{9F8834A4-BB39-42B7-BBF2-3CC6226393C3}" srcOrd="2" destOrd="0" presId="urn:microsoft.com/office/officeart/2011/layout/TabList"/>
    <dgm:cxn modelId="{5BCCE0F0-3006-4976-ABF5-808791983320}" type="presParOf" srcId="{81D86DEB-35C5-4BBE-AA7F-5AE85BCB1C30}" destId="{586F4FA2-B69B-4BA0-9704-4804C85C4817}" srcOrd="4" destOrd="0" presId="urn:microsoft.com/office/officeart/2011/layout/TabList"/>
    <dgm:cxn modelId="{89286D7C-54FB-44E7-9933-E733DE019C8C}" type="presParOf" srcId="{81D86DEB-35C5-4BBE-AA7F-5AE85BCB1C30}" destId="{0ADE4FC3-F09C-4B03-9021-FC3BF70587C1}" srcOrd="5" destOrd="0" presId="urn:microsoft.com/office/officeart/2011/layout/TabList"/>
    <dgm:cxn modelId="{0B746094-7E5A-46BB-BAEF-8B37B3F08F57}" type="presParOf" srcId="{81D86DEB-35C5-4BBE-AA7F-5AE85BCB1C30}" destId="{DE070BA0-EE7C-481D-AEB4-C65FD99F89D0}" srcOrd="6" destOrd="0" presId="urn:microsoft.com/office/officeart/2011/layout/TabList"/>
    <dgm:cxn modelId="{B405A58E-E6F9-46E4-B2E1-BD97FD95BD9D}" type="presParOf" srcId="{DE070BA0-EE7C-481D-AEB4-C65FD99F89D0}" destId="{B9840995-1C98-4BA9-A1FD-AF1DFB1025DE}" srcOrd="0" destOrd="0" presId="urn:microsoft.com/office/officeart/2011/layout/TabList"/>
    <dgm:cxn modelId="{FCB9F7F6-DEE9-43A0-A265-BC646B360A57}" type="presParOf" srcId="{DE070BA0-EE7C-481D-AEB4-C65FD99F89D0}" destId="{19182251-C2F7-4475-A5BA-011B203ABBB8}" srcOrd="1" destOrd="0" presId="urn:microsoft.com/office/officeart/2011/layout/TabList"/>
    <dgm:cxn modelId="{7781B8E3-ECB0-4351-A140-778CCD305C73}" type="presParOf" srcId="{DE070BA0-EE7C-481D-AEB4-C65FD99F89D0}" destId="{694EA680-AFE2-43C3-ACD7-FDD7959A5941}" srcOrd="2" destOrd="0" presId="urn:microsoft.com/office/officeart/2011/layout/TabList"/>
    <dgm:cxn modelId="{66334FB5-8C1D-4E7D-B6C5-EF46286CBA29}" type="presParOf" srcId="{81D86DEB-35C5-4BBE-AA7F-5AE85BCB1C30}" destId="{4E308C0E-FD70-462E-B73C-1B058A9F1B08}"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2DC043-C229-47F1-960A-43C3CACC2C9F}" type="doc">
      <dgm:prSet loTypeId="urn:microsoft.com/office/officeart/2005/8/layout/hProcess9" loCatId="process" qsTypeId="urn:microsoft.com/office/officeart/2005/8/quickstyle/simple3" qsCatId="simple" csTypeId="urn:microsoft.com/office/officeart/2005/8/colors/colorful2" csCatId="colorful" phldr="1"/>
      <dgm:spPr/>
    </dgm:pt>
    <mc:AlternateContent xmlns:mc="http://schemas.openxmlformats.org/markup-compatibility/2006" xmlns:a14="http://schemas.microsoft.com/office/drawing/2010/main">
      <mc:Choice Requires="a14">
        <dgm:pt modelId="{0CBEA734-1CDA-448D-B24E-504DA2B8F28D}">
          <dgm:prSet phldrT="[Text]" custT="1"/>
          <dgm:spPr/>
          <dgm:t>
            <a:bodyPr/>
            <a:lstStyle/>
            <a:p>
              <a:r>
                <a:rPr lang="en-US" sz="1200" dirty="0"/>
                <a:t>10 sec bins of grayscale image for each experiment </a:t>
              </a:r>
            </a:p>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𝑅</m:t>
                            </m:r>
                          </m:e>
                        </m:d>
                        <m:r>
                          <a:rPr lang="en-US" sz="1200" b="0" i="1" smtClean="0">
                            <a:latin typeface="Cambria Math" panose="02040503050406030204" pitchFamily="18" charset="0"/>
                          </a:rPr>
                          <m:t>+</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𝐺</m:t>
                            </m:r>
                          </m:e>
                        </m:d>
                        <m:r>
                          <a:rPr lang="en-US" sz="1200" b="0" i="1" smtClean="0">
                            <a:latin typeface="Cambria Math" panose="02040503050406030204" pitchFamily="18" charset="0"/>
                          </a:rPr>
                          <m:t>+</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𝐵</m:t>
                            </m:r>
                          </m:e>
                        </m:d>
                      </m:num>
                      <m:den>
                        <m:r>
                          <a:rPr lang="en-US" sz="1200" b="0" i="1" smtClean="0">
                            <a:latin typeface="Cambria Math" panose="02040503050406030204" pitchFamily="18" charset="0"/>
                          </a:rPr>
                          <m:t>3</m:t>
                        </m:r>
                      </m:den>
                    </m:f>
                  </m:oMath>
                </m:oMathPara>
              </a14:m>
              <a:endParaRPr lang="en-US" sz="1200" dirty="0"/>
            </a:p>
          </dgm:t>
        </dgm:pt>
      </mc:Choice>
      <mc:Fallback xmlns="">
        <dgm:pt modelId="{0CBEA734-1CDA-448D-B24E-504DA2B8F28D}">
          <dgm:prSet phldrT="[Text]" custT="1"/>
          <dgm:spPr/>
          <dgm:t>
            <a:bodyPr/>
            <a:lstStyle/>
            <a:p>
              <a:r>
                <a:rPr lang="en-US" sz="1200" dirty="0" smtClean="0"/>
                <a:t>10 sec bins of grayscale image for each experiment </a:t>
              </a:r>
            </a:p>
            <a:p>
              <a:pPr/>
              <a:r>
                <a:rPr lang="en-US" sz="1200" b="0" i="0" smtClean="0">
                  <a:latin typeface="Cambria Math" panose="02040503050406030204" pitchFamily="18" charset="0"/>
                </a:rPr>
                <a:t>([𝑅]+[𝐺]+[𝐵])/3</a:t>
              </a:r>
              <a:endParaRPr lang="en-US" sz="1200" dirty="0"/>
            </a:p>
          </dgm:t>
        </dgm:pt>
      </mc:Fallback>
    </mc:AlternateContent>
    <dgm:pt modelId="{E48BE9D0-1C68-4FC0-BC4E-6989FDB4EB74}" type="parTrans" cxnId="{89A2FFAC-C6EB-455B-AA7A-CAD63DD9CF37}">
      <dgm:prSet/>
      <dgm:spPr/>
      <dgm:t>
        <a:bodyPr/>
        <a:lstStyle/>
        <a:p>
          <a:endParaRPr lang="en-US" sz="2800"/>
        </a:p>
      </dgm:t>
    </dgm:pt>
    <dgm:pt modelId="{EE8AD18D-3BEA-4D92-9BB7-1CA79B0BA0FA}" type="sibTrans" cxnId="{89A2FFAC-C6EB-455B-AA7A-CAD63DD9CF37}">
      <dgm:prSet/>
      <dgm:spPr/>
      <dgm:t>
        <a:bodyPr/>
        <a:lstStyle/>
        <a:p>
          <a:endParaRPr lang="en-US" sz="2800"/>
        </a:p>
      </dgm:t>
    </dgm:pt>
    <dgm:pt modelId="{6D99398B-400C-49F4-8FD1-D158CB442CF1}">
      <dgm:prSet phldrT="[Text]" custT="1"/>
      <dgm:spPr/>
      <dgm:t>
        <a:bodyPr/>
        <a:lstStyle/>
        <a:p>
          <a:r>
            <a:rPr lang="en-US" sz="1200" dirty="0"/>
            <a:t>Pixel scale to physical dimension and a uniformly spaced 0.5 cm grid for each experiment.</a:t>
          </a:r>
        </a:p>
      </dgm:t>
    </dgm:pt>
    <dgm:pt modelId="{8715036D-3F46-4D4F-8DBD-2F06E17039CA}" type="parTrans" cxnId="{7C1F329B-851C-484B-9268-1B1EEBCF29C0}">
      <dgm:prSet/>
      <dgm:spPr/>
      <dgm:t>
        <a:bodyPr/>
        <a:lstStyle/>
        <a:p>
          <a:endParaRPr lang="en-US" sz="2800"/>
        </a:p>
      </dgm:t>
    </dgm:pt>
    <dgm:pt modelId="{2635B1C1-1187-4CD0-BA61-36FB2DA3F4DB}" type="sibTrans" cxnId="{7C1F329B-851C-484B-9268-1B1EEBCF29C0}">
      <dgm:prSet/>
      <dgm:spPr/>
      <dgm:t>
        <a:bodyPr/>
        <a:lstStyle/>
        <a:p>
          <a:endParaRPr lang="en-US" sz="2800"/>
        </a:p>
      </dgm:t>
    </dgm:pt>
    <dgm:pt modelId="{26CE5ABD-27B5-46E0-B070-F741E2C76FB6}">
      <dgm:prSet phldrT="[Text]" custT="1"/>
      <dgm:spPr/>
      <dgm:t>
        <a:bodyPr/>
        <a:lstStyle/>
        <a:p>
          <a:r>
            <a:rPr lang="en-US" sz="1200" dirty="0"/>
            <a:t>Averaged 6 experiment</a:t>
          </a:r>
        </a:p>
      </dgm:t>
    </dgm:pt>
    <dgm:pt modelId="{E237610B-D66B-4557-A4C2-C1E076AECE6F}" type="parTrans" cxnId="{BD450AA5-ED61-4167-802A-2A57222ED012}">
      <dgm:prSet/>
      <dgm:spPr/>
      <dgm:t>
        <a:bodyPr/>
        <a:lstStyle/>
        <a:p>
          <a:endParaRPr lang="en-US" sz="2800"/>
        </a:p>
      </dgm:t>
    </dgm:pt>
    <dgm:pt modelId="{3C657D91-27BE-4DE1-88B6-71ADE2A4021F}" type="sibTrans" cxnId="{BD450AA5-ED61-4167-802A-2A57222ED012}">
      <dgm:prSet/>
      <dgm:spPr/>
      <dgm:t>
        <a:bodyPr/>
        <a:lstStyle/>
        <a:p>
          <a:endParaRPr lang="en-US" sz="2800"/>
        </a:p>
      </dgm:t>
    </dgm:pt>
    <dgm:pt modelId="{04B483A0-714E-4936-82D4-CB77196F2E9F}" type="pres">
      <dgm:prSet presAssocID="{072DC043-C229-47F1-960A-43C3CACC2C9F}" presName="CompostProcess" presStyleCnt="0">
        <dgm:presLayoutVars>
          <dgm:dir/>
          <dgm:resizeHandles val="exact"/>
        </dgm:presLayoutVars>
      </dgm:prSet>
      <dgm:spPr/>
    </dgm:pt>
    <dgm:pt modelId="{47A66F73-BF49-49E6-996C-5D6497BC49D7}" type="pres">
      <dgm:prSet presAssocID="{072DC043-C229-47F1-960A-43C3CACC2C9F}" presName="arrow" presStyleLbl="bgShp" presStyleIdx="0" presStyleCnt="1"/>
      <dgm:spPr/>
    </dgm:pt>
    <dgm:pt modelId="{A3270171-0846-4E4D-A630-D8B6806321A1}" type="pres">
      <dgm:prSet presAssocID="{072DC043-C229-47F1-960A-43C3CACC2C9F}" presName="linearProcess" presStyleCnt="0"/>
      <dgm:spPr/>
    </dgm:pt>
    <dgm:pt modelId="{5FA9DC4E-6C49-42E6-9821-CA46D2097853}" type="pres">
      <dgm:prSet presAssocID="{0CBEA734-1CDA-448D-B24E-504DA2B8F28D}" presName="textNode" presStyleLbl="node1" presStyleIdx="0" presStyleCnt="3">
        <dgm:presLayoutVars>
          <dgm:bulletEnabled val="1"/>
        </dgm:presLayoutVars>
      </dgm:prSet>
      <dgm:spPr/>
    </dgm:pt>
    <dgm:pt modelId="{AF33F94E-9993-433F-B161-84A7119FF701}" type="pres">
      <dgm:prSet presAssocID="{EE8AD18D-3BEA-4D92-9BB7-1CA79B0BA0FA}" presName="sibTrans" presStyleCnt="0"/>
      <dgm:spPr/>
    </dgm:pt>
    <dgm:pt modelId="{3AC1BB7D-9D66-45C7-9B47-1C1196B744B2}" type="pres">
      <dgm:prSet presAssocID="{6D99398B-400C-49F4-8FD1-D158CB442CF1}" presName="textNode" presStyleLbl="node1" presStyleIdx="1" presStyleCnt="3">
        <dgm:presLayoutVars>
          <dgm:bulletEnabled val="1"/>
        </dgm:presLayoutVars>
      </dgm:prSet>
      <dgm:spPr/>
    </dgm:pt>
    <dgm:pt modelId="{B63BB9B2-B3B3-44C0-876D-58E96F26A11B}" type="pres">
      <dgm:prSet presAssocID="{2635B1C1-1187-4CD0-BA61-36FB2DA3F4DB}" presName="sibTrans" presStyleCnt="0"/>
      <dgm:spPr/>
    </dgm:pt>
    <dgm:pt modelId="{56F91D37-B7BE-4D76-8A8E-F244FB12BEB3}" type="pres">
      <dgm:prSet presAssocID="{26CE5ABD-27B5-46E0-B070-F741E2C76FB6}" presName="textNode" presStyleLbl="node1" presStyleIdx="2" presStyleCnt="3">
        <dgm:presLayoutVars>
          <dgm:bulletEnabled val="1"/>
        </dgm:presLayoutVars>
      </dgm:prSet>
      <dgm:spPr/>
    </dgm:pt>
  </dgm:ptLst>
  <dgm:cxnLst>
    <dgm:cxn modelId="{AD071814-D713-42D0-9637-35BB2E95BEAB}" type="presOf" srcId="{6D99398B-400C-49F4-8FD1-D158CB442CF1}" destId="{3AC1BB7D-9D66-45C7-9B47-1C1196B744B2}" srcOrd="0" destOrd="0" presId="urn:microsoft.com/office/officeart/2005/8/layout/hProcess9"/>
    <dgm:cxn modelId="{3AC3832F-4D7C-4550-A174-17A3BAF7C0C5}" type="presOf" srcId="{26CE5ABD-27B5-46E0-B070-F741E2C76FB6}" destId="{56F91D37-B7BE-4D76-8A8E-F244FB12BEB3}" srcOrd="0" destOrd="0" presId="urn:microsoft.com/office/officeart/2005/8/layout/hProcess9"/>
    <dgm:cxn modelId="{9352B351-E450-40A0-8C16-287F24AAEE92}" type="presOf" srcId="{072DC043-C229-47F1-960A-43C3CACC2C9F}" destId="{04B483A0-714E-4936-82D4-CB77196F2E9F}" srcOrd="0" destOrd="0" presId="urn:microsoft.com/office/officeart/2005/8/layout/hProcess9"/>
    <dgm:cxn modelId="{B56FEA81-51A1-4E92-A4EB-38FFE9AA1FB5}" type="presOf" srcId="{0CBEA734-1CDA-448D-B24E-504DA2B8F28D}" destId="{5FA9DC4E-6C49-42E6-9821-CA46D2097853}" srcOrd="0" destOrd="0" presId="urn:microsoft.com/office/officeart/2005/8/layout/hProcess9"/>
    <dgm:cxn modelId="{7C1F329B-851C-484B-9268-1B1EEBCF29C0}" srcId="{072DC043-C229-47F1-960A-43C3CACC2C9F}" destId="{6D99398B-400C-49F4-8FD1-D158CB442CF1}" srcOrd="1" destOrd="0" parTransId="{8715036D-3F46-4D4F-8DBD-2F06E17039CA}" sibTransId="{2635B1C1-1187-4CD0-BA61-36FB2DA3F4DB}"/>
    <dgm:cxn modelId="{BD450AA5-ED61-4167-802A-2A57222ED012}" srcId="{072DC043-C229-47F1-960A-43C3CACC2C9F}" destId="{26CE5ABD-27B5-46E0-B070-F741E2C76FB6}" srcOrd="2" destOrd="0" parTransId="{E237610B-D66B-4557-A4C2-C1E076AECE6F}" sibTransId="{3C657D91-27BE-4DE1-88B6-71ADE2A4021F}"/>
    <dgm:cxn modelId="{89A2FFAC-C6EB-455B-AA7A-CAD63DD9CF37}" srcId="{072DC043-C229-47F1-960A-43C3CACC2C9F}" destId="{0CBEA734-1CDA-448D-B24E-504DA2B8F28D}" srcOrd="0" destOrd="0" parTransId="{E48BE9D0-1C68-4FC0-BC4E-6989FDB4EB74}" sibTransId="{EE8AD18D-3BEA-4D92-9BB7-1CA79B0BA0FA}"/>
    <dgm:cxn modelId="{085D9263-B771-4EB0-91BB-F51FA57B14CA}" type="presParOf" srcId="{04B483A0-714E-4936-82D4-CB77196F2E9F}" destId="{47A66F73-BF49-49E6-996C-5D6497BC49D7}" srcOrd="0" destOrd="0" presId="urn:microsoft.com/office/officeart/2005/8/layout/hProcess9"/>
    <dgm:cxn modelId="{46163AAB-9023-4AE1-AF72-8ACEC030EBEF}" type="presParOf" srcId="{04B483A0-714E-4936-82D4-CB77196F2E9F}" destId="{A3270171-0846-4E4D-A630-D8B6806321A1}" srcOrd="1" destOrd="0" presId="urn:microsoft.com/office/officeart/2005/8/layout/hProcess9"/>
    <dgm:cxn modelId="{56854E82-90CF-419A-95EC-8D59CE516C63}" type="presParOf" srcId="{A3270171-0846-4E4D-A630-D8B6806321A1}" destId="{5FA9DC4E-6C49-42E6-9821-CA46D2097853}" srcOrd="0" destOrd="0" presId="urn:microsoft.com/office/officeart/2005/8/layout/hProcess9"/>
    <dgm:cxn modelId="{8FB8E74D-E9F2-4614-8126-A39C804B4AD9}" type="presParOf" srcId="{A3270171-0846-4E4D-A630-D8B6806321A1}" destId="{AF33F94E-9993-433F-B161-84A7119FF701}" srcOrd="1" destOrd="0" presId="urn:microsoft.com/office/officeart/2005/8/layout/hProcess9"/>
    <dgm:cxn modelId="{D72AB3DB-6876-49C3-8A03-038FA54C8B69}" type="presParOf" srcId="{A3270171-0846-4E4D-A630-D8B6806321A1}" destId="{3AC1BB7D-9D66-45C7-9B47-1C1196B744B2}" srcOrd="2" destOrd="0" presId="urn:microsoft.com/office/officeart/2005/8/layout/hProcess9"/>
    <dgm:cxn modelId="{705774A5-58E7-48BF-89DC-86F9EF35671B}" type="presParOf" srcId="{A3270171-0846-4E4D-A630-D8B6806321A1}" destId="{B63BB9B2-B3B3-44C0-876D-58E96F26A11B}" srcOrd="3" destOrd="0" presId="urn:microsoft.com/office/officeart/2005/8/layout/hProcess9"/>
    <dgm:cxn modelId="{64170E65-7E10-4D08-8138-97B66DD6F392}" type="presParOf" srcId="{A3270171-0846-4E4D-A630-D8B6806321A1}" destId="{56F91D37-B7BE-4D76-8A8E-F244FB12BEB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DC043-C229-47F1-960A-43C3CACC2C9F}" type="doc">
      <dgm:prSet loTypeId="urn:microsoft.com/office/officeart/2005/8/layout/hProcess9" loCatId="process" qsTypeId="urn:microsoft.com/office/officeart/2005/8/quickstyle/simple3" qsCatId="simple" csTypeId="urn:microsoft.com/office/officeart/2005/8/colors/colorful2" csCatId="colorful" phldr="1"/>
      <dgm:spPr/>
    </dgm:pt>
    <dgm:pt modelId="{0CBEA734-1CDA-448D-B24E-504DA2B8F28D}">
      <dgm:prSet phldrT="[Text]" custT="1"/>
      <dgm:spPr>
        <a:blipFill>
          <a:blip xmlns:r="http://schemas.openxmlformats.org/officeDocument/2006/relationships" r:embed="rId1"/>
          <a:stretch>
            <a:fillRect/>
          </a:stretch>
        </a:blipFill>
      </dgm:spPr>
      <dgm:t>
        <a:bodyPr/>
        <a:lstStyle/>
        <a:p>
          <a:r>
            <a:rPr lang="en-US">
              <a:noFill/>
            </a:rPr>
            <a:t> </a:t>
          </a:r>
        </a:p>
      </dgm:t>
    </dgm:pt>
    <dgm:pt modelId="{E48BE9D0-1C68-4FC0-BC4E-6989FDB4EB74}" type="parTrans" cxnId="{89A2FFAC-C6EB-455B-AA7A-CAD63DD9CF37}">
      <dgm:prSet/>
      <dgm:spPr/>
      <dgm:t>
        <a:bodyPr/>
        <a:lstStyle/>
        <a:p>
          <a:endParaRPr lang="en-US" sz="2800"/>
        </a:p>
      </dgm:t>
    </dgm:pt>
    <dgm:pt modelId="{EE8AD18D-3BEA-4D92-9BB7-1CA79B0BA0FA}" type="sibTrans" cxnId="{89A2FFAC-C6EB-455B-AA7A-CAD63DD9CF37}">
      <dgm:prSet/>
      <dgm:spPr/>
      <dgm:t>
        <a:bodyPr/>
        <a:lstStyle/>
        <a:p>
          <a:endParaRPr lang="en-US" sz="2800"/>
        </a:p>
      </dgm:t>
    </dgm:pt>
    <dgm:pt modelId="{6D99398B-400C-49F4-8FD1-D158CB442CF1}">
      <dgm:prSet phldrT="[Text]" custT="1"/>
      <dgm:spPr/>
      <dgm:t>
        <a:bodyPr/>
        <a:lstStyle/>
        <a:p>
          <a:r>
            <a:rPr lang="en-US" sz="1200" dirty="0" smtClean="0"/>
            <a:t>Pixel scale to physical dimension and a uniformly spaced 0.5 cm grid for each experiment.</a:t>
          </a:r>
          <a:endParaRPr lang="en-US" sz="1200" dirty="0"/>
        </a:p>
      </dgm:t>
    </dgm:pt>
    <dgm:pt modelId="{8715036D-3F46-4D4F-8DBD-2F06E17039CA}" type="parTrans" cxnId="{7C1F329B-851C-484B-9268-1B1EEBCF29C0}">
      <dgm:prSet/>
      <dgm:spPr/>
      <dgm:t>
        <a:bodyPr/>
        <a:lstStyle/>
        <a:p>
          <a:endParaRPr lang="en-US" sz="2800"/>
        </a:p>
      </dgm:t>
    </dgm:pt>
    <dgm:pt modelId="{2635B1C1-1187-4CD0-BA61-36FB2DA3F4DB}" type="sibTrans" cxnId="{7C1F329B-851C-484B-9268-1B1EEBCF29C0}">
      <dgm:prSet/>
      <dgm:spPr/>
      <dgm:t>
        <a:bodyPr/>
        <a:lstStyle/>
        <a:p>
          <a:endParaRPr lang="en-US" sz="2800"/>
        </a:p>
      </dgm:t>
    </dgm:pt>
    <dgm:pt modelId="{26CE5ABD-27B5-46E0-B070-F741E2C76FB6}">
      <dgm:prSet phldrT="[Text]" custT="1"/>
      <dgm:spPr/>
      <dgm:t>
        <a:bodyPr/>
        <a:lstStyle/>
        <a:p>
          <a:r>
            <a:rPr lang="en-US" sz="1200" dirty="0" smtClean="0"/>
            <a:t>Averaged 6 experiment</a:t>
          </a:r>
          <a:endParaRPr lang="en-US" sz="1200" dirty="0"/>
        </a:p>
      </dgm:t>
    </dgm:pt>
    <dgm:pt modelId="{E237610B-D66B-4557-A4C2-C1E076AECE6F}" type="parTrans" cxnId="{BD450AA5-ED61-4167-802A-2A57222ED012}">
      <dgm:prSet/>
      <dgm:spPr/>
      <dgm:t>
        <a:bodyPr/>
        <a:lstStyle/>
        <a:p>
          <a:endParaRPr lang="en-US" sz="2800"/>
        </a:p>
      </dgm:t>
    </dgm:pt>
    <dgm:pt modelId="{3C657D91-27BE-4DE1-88B6-71ADE2A4021F}" type="sibTrans" cxnId="{BD450AA5-ED61-4167-802A-2A57222ED012}">
      <dgm:prSet/>
      <dgm:spPr/>
      <dgm:t>
        <a:bodyPr/>
        <a:lstStyle/>
        <a:p>
          <a:endParaRPr lang="en-US" sz="2800"/>
        </a:p>
      </dgm:t>
    </dgm:pt>
    <dgm:pt modelId="{04B483A0-714E-4936-82D4-CB77196F2E9F}" type="pres">
      <dgm:prSet presAssocID="{072DC043-C229-47F1-960A-43C3CACC2C9F}" presName="CompostProcess" presStyleCnt="0">
        <dgm:presLayoutVars>
          <dgm:dir/>
          <dgm:resizeHandles val="exact"/>
        </dgm:presLayoutVars>
      </dgm:prSet>
      <dgm:spPr/>
    </dgm:pt>
    <dgm:pt modelId="{47A66F73-BF49-49E6-996C-5D6497BC49D7}" type="pres">
      <dgm:prSet presAssocID="{072DC043-C229-47F1-960A-43C3CACC2C9F}" presName="arrow" presStyleLbl="bgShp" presStyleIdx="0" presStyleCnt="1"/>
      <dgm:spPr/>
    </dgm:pt>
    <dgm:pt modelId="{A3270171-0846-4E4D-A630-D8B6806321A1}" type="pres">
      <dgm:prSet presAssocID="{072DC043-C229-47F1-960A-43C3CACC2C9F}" presName="linearProcess" presStyleCnt="0"/>
      <dgm:spPr/>
    </dgm:pt>
    <dgm:pt modelId="{5FA9DC4E-6C49-42E6-9821-CA46D2097853}" type="pres">
      <dgm:prSet presAssocID="{0CBEA734-1CDA-448D-B24E-504DA2B8F28D}" presName="textNode" presStyleLbl="node1" presStyleIdx="0" presStyleCnt="3">
        <dgm:presLayoutVars>
          <dgm:bulletEnabled val="1"/>
        </dgm:presLayoutVars>
      </dgm:prSet>
      <dgm:spPr/>
      <dgm:t>
        <a:bodyPr/>
        <a:lstStyle/>
        <a:p>
          <a:endParaRPr lang="en-US"/>
        </a:p>
      </dgm:t>
    </dgm:pt>
    <dgm:pt modelId="{AF33F94E-9993-433F-B161-84A7119FF701}" type="pres">
      <dgm:prSet presAssocID="{EE8AD18D-3BEA-4D92-9BB7-1CA79B0BA0FA}" presName="sibTrans" presStyleCnt="0"/>
      <dgm:spPr/>
    </dgm:pt>
    <dgm:pt modelId="{3AC1BB7D-9D66-45C7-9B47-1C1196B744B2}" type="pres">
      <dgm:prSet presAssocID="{6D99398B-400C-49F4-8FD1-D158CB442CF1}" presName="textNode" presStyleLbl="node1" presStyleIdx="1" presStyleCnt="3">
        <dgm:presLayoutVars>
          <dgm:bulletEnabled val="1"/>
        </dgm:presLayoutVars>
      </dgm:prSet>
      <dgm:spPr/>
      <dgm:t>
        <a:bodyPr/>
        <a:lstStyle/>
        <a:p>
          <a:endParaRPr lang="en-US"/>
        </a:p>
      </dgm:t>
    </dgm:pt>
    <dgm:pt modelId="{B63BB9B2-B3B3-44C0-876D-58E96F26A11B}" type="pres">
      <dgm:prSet presAssocID="{2635B1C1-1187-4CD0-BA61-36FB2DA3F4DB}" presName="sibTrans" presStyleCnt="0"/>
      <dgm:spPr/>
    </dgm:pt>
    <dgm:pt modelId="{56F91D37-B7BE-4D76-8A8E-F244FB12BEB3}" type="pres">
      <dgm:prSet presAssocID="{26CE5ABD-27B5-46E0-B070-F741E2C76FB6}" presName="textNode" presStyleLbl="node1" presStyleIdx="2" presStyleCnt="3">
        <dgm:presLayoutVars>
          <dgm:bulletEnabled val="1"/>
        </dgm:presLayoutVars>
      </dgm:prSet>
      <dgm:spPr/>
      <dgm:t>
        <a:bodyPr/>
        <a:lstStyle/>
        <a:p>
          <a:endParaRPr lang="en-US"/>
        </a:p>
      </dgm:t>
    </dgm:pt>
  </dgm:ptLst>
  <dgm:cxnLst>
    <dgm:cxn modelId="{9352B351-E450-40A0-8C16-287F24AAEE92}" type="presOf" srcId="{072DC043-C229-47F1-960A-43C3CACC2C9F}" destId="{04B483A0-714E-4936-82D4-CB77196F2E9F}" srcOrd="0" destOrd="0" presId="urn:microsoft.com/office/officeart/2005/8/layout/hProcess9"/>
    <dgm:cxn modelId="{89A2FFAC-C6EB-455B-AA7A-CAD63DD9CF37}" srcId="{072DC043-C229-47F1-960A-43C3CACC2C9F}" destId="{0CBEA734-1CDA-448D-B24E-504DA2B8F28D}" srcOrd="0" destOrd="0" parTransId="{E48BE9D0-1C68-4FC0-BC4E-6989FDB4EB74}" sibTransId="{EE8AD18D-3BEA-4D92-9BB7-1CA79B0BA0FA}"/>
    <dgm:cxn modelId="{3AC3832F-4D7C-4550-A174-17A3BAF7C0C5}" type="presOf" srcId="{26CE5ABD-27B5-46E0-B070-F741E2C76FB6}" destId="{56F91D37-B7BE-4D76-8A8E-F244FB12BEB3}" srcOrd="0" destOrd="0" presId="urn:microsoft.com/office/officeart/2005/8/layout/hProcess9"/>
    <dgm:cxn modelId="{B56FEA81-51A1-4E92-A4EB-38FFE9AA1FB5}" type="presOf" srcId="{0CBEA734-1CDA-448D-B24E-504DA2B8F28D}" destId="{5FA9DC4E-6C49-42E6-9821-CA46D2097853}" srcOrd="0" destOrd="0" presId="urn:microsoft.com/office/officeart/2005/8/layout/hProcess9"/>
    <dgm:cxn modelId="{BD450AA5-ED61-4167-802A-2A57222ED012}" srcId="{072DC043-C229-47F1-960A-43C3CACC2C9F}" destId="{26CE5ABD-27B5-46E0-B070-F741E2C76FB6}" srcOrd="2" destOrd="0" parTransId="{E237610B-D66B-4557-A4C2-C1E076AECE6F}" sibTransId="{3C657D91-27BE-4DE1-88B6-71ADE2A4021F}"/>
    <dgm:cxn modelId="{AD071814-D713-42D0-9637-35BB2E95BEAB}" type="presOf" srcId="{6D99398B-400C-49F4-8FD1-D158CB442CF1}" destId="{3AC1BB7D-9D66-45C7-9B47-1C1196B744B2}" srcOrd="0" destOrd="0" presId="urn:microsoft.com/office/officeart/2005/8/layout/hProcess9"/>
    <dgm:cxn modelId="{7C1F329B-851C-484B-9268-1B1EEBCF29C0}" srcId="{072DC043-C229-47F1-960A-43C3CACC2C9F}" destId="{6D99398B-400C-49F4-8FD1-D158CB442CF1}" srcOrd="1" destOrd="0" parTransId="{8715036D-3F46-4D4F-8DBD-2F06E17039CA}" sibTransId="{2635B1C1-1187-4CD0-BA61-36FB2DA3F4DB}"/>
    <dgm:cxn modelId="{085D9263-B771-4EB0-91BB-F51FA57B14CA}" type="presParOf" srcId="{04B483A0-714E-4936-82D4-CB77196F2E9F}" destId="{47A66F73-BF49-49E6-996C-5D6497BC49D7}" srcOrd="0" destOrd="0" presId="urn:microsoft.com/office/officeart/2005/8/layout/hProcess9"/>
    <dgm:cxn modelId="{46163AAB-9023-4AE1-AF72-8ACEC030EBEF}" type="presParOf" srcId="{04B483A0-714E-4936-82D4-CB77196F2E9F}" destId="{A3270171-0846-4E4D-A630-D8B6806321A1}" srcOrd="1" destOrd="0" presId="urn:microsoft.com/office/officeart/2005/8/layout/hProcess9"/>
    <dgm:cxn modelId="{56854E82-90CF-419A-95EC-8D59CE516C63}" type="presParOf" srcId="{A3270171-0846-4E4D-A630-D8B6806321A1}" destId="{5FA9DC4E-6C49-42E6-9821-CA46D2097853}" srcOrd="0" destOrd="0" presId="urn:microsoft.com/office/officeart/2005/8/layout/hProcess9"/>
    <dgm:cxn modelId="{8FB8E74D-E9F2-4614-8126-A39C804B4AD9}" type="presParOf" srcId="{A3270171-0846-4E4D-A630-D8B6806321A1}" destId="{AF33F94E-9993-433F-B161-84A7119FF701}" srcOrd="1" destOrd="0" presId="urn:microsoft.com/office/officeart/2005/8/layout/hProcess9"/>
    <dgm:cxn modelId="{D72AB3DB-6876-49C3-8A03-038FA54C8B69}" type="presParOf" srcId="{A3270171-0846-4E4D-A630-D8B6806321A1}" destId="{3AC1BB7D-9D66-45C7-9B47-1C1196B744B2}" srcOrd="2" destOrd="0" presId="urn:microsoft.com/office/officeart/2005/8/layout/hProcess9"/>
    <dgm:cxn modelId="{705774A5-58E7-48BF-89DC-86F9EF35671B}" type="presParOf" srcId="{A3270171-0846-4E4D-A630-D8B6806321A1}" destId="{B63BB9B2-B3B3-44C0-876D-58E96F26A11B}" srcOrd="3" destOrd="0" presId="urn:microsoft.com/office/officeart/2005/8/layout/hProcess9"/>
    <dgm:cxn modelId="{64170E65-7E10-4D08-8138-97B66DD6F392}" type="presParOf" srcId="{A3270171-0846-4E4D-A630-D8B6806321A1}" destId="{56F91D37-B7BE-4D76-8A8E-F244FB12BEB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B4199-6DB4-4880-ABA8-956299A3ED69}">
      <dsp:nvSpPr>
        <dsp:cNvPr id="0" name=""/>
        <dsp:cNvSpPr/>
      </dsp:nvSpPr>
      <dsp:spPr>
        <a:xfrm>
          <a:off x="0" y="0"/>
          <a:ext cx="2591886" cy="148199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panose="02020603050405020304" pitchFamily="18" charset="0"/>
              <a:cs typeface="Times New Roman" panose="02020603050405020304" pitchFamily="18" charset="0"/>
            </a:rPr>
            <a:t>Pyrolysis model development using small scale tests to describe kinetic decomposition parameters </a:t>
          </a:r>
        </a:p>
        <a:p>
          <a:pPr marL="0" lvl="0" indent="0" algn="ctr" defTabSz="666750">
            <a:lnSpc>
              <a:spcPct val="90000"/>
            </a:lnSpc>
            <a:spcBef>
              <a:spcPct val="0"/>
            </a:spcBef>
            <a:spcAft>
              <a:spcPct val="35000"/>
            </a:spcAft>
            <a:buNone/>
          </a:pPr>
          <a:r>
            <a:rPr lang="en-US" sz="1500" kern="1200">
              <a:latin typeface="Times New Roman" panose="02020603050405020304" pitchFamily="18" charset="0"/>
              <a:cs typeface="Times New Roman" panose="02020603050405020304" pitchFamily="18" charset="0"/>
            </a:rPr>
            <a:t>(Ex. TGA-DSC, MCC)</a:t>
          </a:r>
          <a:endParaRPr lang="en-US" sz="1500" kern="1200" dirty="0">
            <a:latin typeface="Times New Roman" panose="02020603050405020304" pitchFamily="18" charset="0"/>
            <a:cs typeface="Times New Roman" panose="02020603050405020304" pitchFamily="18" charset="0"/>
          </a:endParaRPr>
        </a:p>
      </dsp:txBody>
      <dsp:txXfrm>
        <a:off x="43406" y="43406"/>
        <a:ext cx="2505074" cy="1395178"/>
      </dsp:txXfrm>
    </dsp:sp>
    <dsp:sp modelId="{586C1843-1B40-4009-98DE-C54259D63AD9}">
      <dsp:nvSpPr>
        <dsp:cNvPr id="0" name=""/>
        <dsp:cNvSpPr/>
      </dsp:nvSpPr>
      <dsp:spPr>
        <a:xfrm>
          <a:off x="2779941" y="507808"/>
          <a:ext cx="398673" cy="466373"/>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latin typeface="Times New Roman" panose="02020603050405020304" pitchFamily="18" charset="0"/>
            <a:cs typeface="Times New Roman" panose="02020603050405020304" pitchFamily="18" charset="0"/>
          </a:endParaRPr>
        </a:p>
      </dsp:txBody>
      <dsp:txXfrm>
        <a:off x="2779941" y="601083"/>
        <a:ext cx="279071" cy="279823"/>
      </dsp:txXfrm>
    </dsp:sp>
    <dsp:sp modelId="{2E36044C-2D54-4EC9-B411-FF2A80BDD4C3}">
      <dsp:nvSpPr>
        <dsp:cNvPr id="0" name=""/>
        <dsp:cNvSpPr/>
      </dsp:nvSpPr>
      <dsp:spPr>
        <a:xfrm>
          <a:off x="3344102" y="0"/>
          <a:ext cx="2439883" cy="1481990"/>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Thermo-physical parameter determination from bench scale tests </a:t>
          </a:r>
        </a:p>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(Ex. Cone calorimeter, CAPA II)</a:t>
          </a:r>
        </a:p>
      </dsp:txBody>
      <dsp:txXfrm>
        <a:off x="3387508" y="43406"/>
        <a:ext cx="2353071" cy="1395178"/>
      </dsp:txXfrm>
    </dsp:sp>
    <dsp:sp modelId="{B5E4DBAA-3A18-4F30-BE6E-AED2BC5F52DD}">
      <dsp:nvSpPr>
        <dsp:cNvPr id="0" name=""/>
        <dsp:cNvSpPr/>
      </dsp:nvSpPr>
      <dsp:spPr>
        <a:xfrm>
          <a:off x="5972038" y="507808"/>
          <a:ext cx="398673" cy="466373"/>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solidFill>
            <a:latin typeface="Times New Roman" panose="02020603050405020304" pitchFamily="18" charset="0"/>
            <a:cs typeface="Times New Roman" panose="02020603050405020304" pitchFamily="18" charset="0"/>
          </a:endParaRPr>
        </a:p>
      </dsp:txBody>
      <dsp:txXfrm>
        <a:off x="5972038" y="601083"/>
        <a:ext cx="279071" cy="279823"/>
      </dsp:txXfrm>
    </dsp:sp>
    <dsp:sp modelId="{39C2864E-CBBE-4742-A229-FF63B944C875}">
      <dsp:nvSpPr>
        <dsp:cNvPr id="0" name=""/>
        <dsp:cNvSpPr/>
      </dsp:nvSpPr>
      <dsp:spPr>
        <a:xfrm>
          <a:off x="6536199" y="0"/>
          <a:ext cx="2226799" cy="148199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panose="02020603050405020304" pitchFamily="18" charset="0"/>
              <a:cs typeface="Times New Roman" panose="02020603050405020304" pitchFamily="18" charset="0"/>
            </a:rPr>
            <a:t>Scale up to larger scales vie understanding of heat and mass transfer conditions </a:t>
          </a:r>
        </a:p>
        <a:p>
          <a:pPr marL="0" lvl="0" indent="0" algn="ctr" defTabSz="666750">
            <a:lnSpc>
              <a:spcPct val="90000"/>
            </a:lnSpc>
            <a:spcBef>
              <a:spcPct val="0"/>
            </a:spcBef>
            <a:spcAft>
              <a:spcPct val="35000"/>
            </a:spcAft>
            <a:buNone/>
          </a:pPr>
          <a:r>
            <a:rPr lang="en-US" sz="1500" kern="1200">
              <a:latin typeface="Times New Roman" panose="02020603050405020304" pitchFamily="18" charset="0"/>
              <a:cs typeface="Times New Roman" panose="02020603050405020304" pitchFamily="18" charset="0"/>
            </a:rPr>
            <a:t>(Ex. SBI, room corner)</a:t>
          </a:r>
          <a:endParaRPr lang="en-US" sz="1500" kern="1200" dirty="0">
            <a:latin typeface="Times New Roman" panose="02020603050405020304" pitchFamily="18" charset="0"/>
            <a:cs typeface="Times New Roman" panose="02020603050405020304" pitchFamily="18" charset="0"/>
          </a:endParaRPr>
        </a:p>
      </dsp:txBody>
      <dsp:txXfrm>
        <a:off x="6579605" y="43406"/>
        <a:ext cx="2139987" cy="1395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EA680-AFE2-43C3-ACD7-FDD7959A5941}">
      <dsp:nvSpPr>
        <dsp:cNvPr id="0" name=""/>
        <dsp:cNvSpPr/>
      </dsp:nvSpPr>
      <dsp:spPr>
        <a:xfrm>
          <a:off x="0" y="2799771"/>
          <a:ext cx="8229600" cy="0"/>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8834A4-BB39-42B7-BBF2-3CC6226393C3}">
      <dsp:nvSpPr>
        <dsp:cNvPr id="0" name=""/>
        <dsp:cNvSpPr/>
      </dsp:nvSpPr>
      <dsp:spPr>
        <a:xfrm>
          <a:off x="0" y="1796529"/>
          <a:ext cx="8229600" cy="0"/>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076ADB-0AD8-43C7-B485-4AAA501F9710}">
      <dsp:nvSpPr>
        <dsp:cNvPr id="0" name=""/>
        <dsp:cNvSpPr/>
      </dsp:nvSpPr>
      <dsp:spPr>
        <a:xfrm>
          <a:off x="0" y="551558"/>
          <a:ext cx="8229600" cy="0"/>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8F2D41-FB72-4D02-9830-99DD62A29009}">
      <dsp:nvSpPr>
        <dsp:cNvPr id="0" name=""/>
        <dsp:cNvSpPr/>
      </dsp:nvSpPr>
      <dsp:spPr>
        <a:xfrm>
          <a:off x="2139695" y="979"/>
          <a:ext cx="6089904" cy="55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To quantify combustion heat release</a:t>
          </a:r>
        </a:p>
      </dsp:txBody>
      <dsp:txXfrm>
        <a:off x="2139695" y="979"/>
        <a:ext cx="6089904" cy="550579"/>
      </dsp:txXfrm>
    </dsp:sp>
    <dsp:sp modelId="{FC5673C1-B6A6-464E-94D9-F40E8E1C0530}">
      <dsp:nvSpPr>
        <dsp:cNvPr id="0" name=""/>
        <dsp:cNvSpPr/>
      </dsp:nvSpPr>
      <dsp:spPr>
        <a:xfrm>
          <a:off x="0" y="979"/>
          <a:ext cx="2139696" cy="550579"/>
        </a:xfrm>
        <a:prstGeom prst="round2SameRect">
          <a:avLst>
            <a:gd name="adj1" fmla="val 16670"/>
            <a:gd name="adj2" fmla="val 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Heat release rate (HRR)</a:t>
          </a:r>
        </a:p>
      </dsp:txBody>
      <dsp:txXfrm>
        <a:off x="26882" y="27861"/>
        <a:ext cx="2085932" cy="523697"/>
      </dsp:txXfrm>
    </dsp:sp>
    <dsp:sp modelId="{485B5EE7-E22D-423D-8F5E-8C07DD85C159}">
      <dsp:nvSpPr>
        <dsp:cNvPr id="0" name=""/>
        <dsp:cNvSpPr/>
      </dsp:nvSpPr>
      <dsp:spPr>
        <a:xfrm>
          <a:off x="0" y="551558"/>
          <a:ext cx="8229600" cy="666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Develop an oxygen consumption calorimetry expression considering chemical composition of fuel, moisture content</a:t>
          </a:r>
        </a:p>
      </dsp:txBody>
      <dsp:txXfrm>
        <a:off x="0" y="551558"/>
        <a:ext cx="8229600" cy="666862"/>
      </dsp:txXfrm>
    </dsp:sp>
    <dsp:sp modelId="{55C730EA-91A5-4D95-B382-24C7ADDCBE3C}">
      <dsp:nvSpPr>
        <dsp:cNvPr id="0" name=""/>
        <dsp:cNvSpPr/>
      </dsp:nvSpPr>
      <dsp:spPr>
        <a:xfrm>
          <a:off x="2139695" y="1245950"/>
          <a:ext cx="6089904" cy="55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To quantify boundary conditions for flame spread hazard</a:t>
          </a:r>
        </a:p>
      </dsp:txBody>
      <dsp:txXfrm>
        <a:off x="2139695" y="1245950"/>
        <a:ext cx="6089904" cy="550579"/>
      </dsp:txXfrm>
    </dsp:sp>
    <dsp:sp modelId="{8154EF9B-C8F7-41EE-9B71-53DD854F28A2}">
      <dsp:nvSpPr>
        <dsp:cNvPr id="0" name=""/>
        <dsp:cNvSpPr/>
      </dsp:nvSpPr>
      <dsp:spPr>
        <a:xfrm>
          <a:off x="0" y="1245950"/>
          <a:ext cx="2139696" cy="550579"/>
        </a:xfrm>
        <a:prstGeom prst="round2SameRect">
          <a:avLst>
            <a:gd name="adj1" fmla="val 16670"/>
            <a:gd name="adj2" fmla="val 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Incident flame heat flux</a:t>
          </a:r>
        </a:p>
      </dsp:txBody>
      <dsp:txXfrm>
        <a:off x="26882" y="1272832"/>
        <a:ext cx="2085932" cy="523697"/>
      </dsp:txXfrm>
    </dsp:sp>
    <dsp:sp modelId="{586F4FA2-B69B-4BA0-9704-4804C85C4817}">
      <dsp:nvSpPr>
        <dsp:cNvPr id="0" name=""/>
        <dsp:cNvSpPr/>
      </dsp:nvSpPr>
      <dsp:spPr>
        <a:xfrm>
          <a:off x="0" y="1796529"/>
          <a:ext cx="8229600" cy="4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Using water-cooled Schmidt-</a:t>
          </a:r>
          <a:r>
            <a:rPr lang="en-US" sz="1800" kern="1200" dirty="0" err="1">
              <a:latin typeface="Times New Roman" panose="02020603050405020304" pitchFamily="18" charset="0"/>
              <a:cs typeface="Times New Roman" panose="02020603050405020304" pitchFamily="18" charset="0"/>
            </a:rPr>
            <a:t>Boelter</a:t>
          </a:r>
          <a:r>
            <a:rPr lang="en-US" sz="1800" kern="1200" dirty="0">
              <a:latin typeface="Times New Roman" panose="02020603050405020304" pitchFamily="18" charset="0"/>
              <a:cs typeface="Times New Roman" panose="02020603050405020304" pitchFamily="18" charset="0"/>
            </a:rPr>
            <a:t> heat flux gauges</a:t>
          </a:r>
        </a:p>
      </dsp:txBody>
      <dsp:txXfrm>
        <a:off x="0" y="1796529"/>
        <a:ext cx="8229600" cy="425133"/>
      </dsp:txXfrm>
    </dsp:sp>
    <dsp:sp modelId="{B9840995-1C98-4BA9-A1FD-AF1DFB1025DE}">
      <dsp:nvSpPr>
        <dsp:cNvPr id="0" name=""/>
        <dsp:cNvSpPr/>
      </dsp:nvSpPr>
      <dsp:spPr>
        <a:xfrm>
          <a:off x="2139695" y="2249192"/>
          <a:ext cx="6089904" cy="55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To determine flame shape and radiation intensity</a:t>
          </a:r>
        </a:p>
      </dsp:txBody>
      <dsp:txXfrm>
        <a:off x="2139695" y="2249192"/>
        <a:ext cx="6089904" cy="550579"/>
      </dsp:txXfrm>
    </dsp:sp>
    <dsp:sp modelId="{19182251-C2F7-4475-A5BA-011B203ABBB8}">
      <dsp:nvSpPr>
        <dsp:cNvPr id="0" name=""/>
        <dsp:cNvSpPr/>
      </dsp:nvSpPr>
      <dsp:spPr>
        <a:xfrm>
          <a:off x="0" y="2249192"/>
          <a:ext cx="2139696" cy="550579"/>
        </a:xfrm>
        <a:prstGeom prst="round2SameRect">
          <a:avLst>
            <a:gd name="adj1" fmla="val 16670"/>
            <a:gd name="adj2" fmla="val 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Soot emission map</a:t>
          </a:r>
        </a:p>
      </dsp:txBody>
      <dsp:txXfrm>
        <a:off x="26882" y="2276074"/>
        <a:ext cx="2085932" cy="523697"/>
      </dsp:txXfrm>
    </dsp:sp>
    <dsp:sp modelId="{4E308C0E-FD70-462E-B73C-1B058A9F1B08}">
      <dsp:nvSpPr>
        <dsp:cNvPr id="0" name=""/>
        <dsp:cNvSpPr/>
      </dsp:nvSpPr>
      <dsp:spPr>
        <a:xfrm>
          <a:off x="0" y="2799771"/>
          <a:ext cx="8229600" cy="110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Using non-intrusive imaging</a:t>
          </a:r>
        </a:p>
      </dsp:txBody>
      <dsp:txXfrm>
        <a:off x="0" y="2799771"/>
        <a:ext cx="8229600" cy="1101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66F73-BF49-49E6-996C-5D6497BC49D7}">
      <dsp:nvSpPr>
        <dsp:cNvPr id="0" name=""/>
        <dsp:cNvSpPr/>
      </dsp:nvSpPr>
      <dsp:spPr>
        <a:xfrm>
          <a:off x="502920" y="0"/>
          <a:ext cx="5699760" cy="2254408"/>
        </a:xfrm>
        <a:prstGeom prst="rightArrow">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FA9DC4E-6C49-42E6-9821-CA46D2097853}">
      <dsp:nvSpPr>
        <dsp:cNvPr id="0" name=""/>
        <dsp:cNvSpPr/>
      </dsp:nvSpPr>
      <dsp:spPr>
        <a:xfrm>
          <a:off x="4021" y="676322"/>
          <a:ext cx="2092164" cy="901763"/>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10 sec bins of grayscale image for each experiment </a:t>
          </a:r>
        </a:p>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f>
                  <m:fPr>
                    <m:ctrlPr>
                      <a:rPr lang="en-US" sz="1200" b="0" i="1" kern="1200" smtClean="0">
                        <a:latin typeface="Cambria Math" panose="02040503050406030204" pitchFamily="18" charset="0"/>
                      </a:rPr>
                    </m:ctrlPr>
                  </m:fPr>
                  <m:num>
                    <m:d>
                      <m:dPr>
                        <m:begChr m:val="["/>
                        <m:endChr m:val="]"/>
                        <m:ctrlPr>
                          <a:rPr lang="en-US" sz="1200" b="0" i="1" kern="1200" smtClean="0">
                            <a:latin typeface="Cambria Math" panose="02040503050406030204" pitchFamily="18" charset="0"/>
                          </a:rPr>
                        </m:ctrlPr>
                      </m:dPr>
                      <m:e>
                        <m:r>
                          <a:rPr lang="en-US" sz="1200" b="0" i="1" kern="1200" smtClean="0">
                            <a:latin typeface="Cambria Math" panose="02040503050406030204" pitchFamily="18" charset="0"/>
                          </a:rPr>
                          <m:t>𝑅</m:t>
                        </m:r>
                      </m:e>
                    </m:d>
                    <m:r>
                      <a:rPr lang="en-US" sz="1200" b="0" i="1" kern="1200" smtClean="0">
                        <a:latin typeface="Cambria Math" panose="02040503050406030204" pitchFamily="18" charset="0"/>
                      </a:rPr>
                      <m:t>+</m:t>
                    </m:r>
                    <m:d>
                      <m:dPr>
                        <m:begChr m:val="["/>
                        <m:endChr m:val="]"/>
                        <m:ctrlPr>
                          <a:rPr lang="en-US" sz="1200" b="0" i="1" kern="1200" smtClean="0">
                            <a:latin typeface="Cambria Math" panose="02040503050406030204" pitchFamily="18" charset="0"/>
                          </a:rPr>
                        </m:ctrlPr>
                      </m:dPr>
                      <m:e>
                        <m:r>
                          <a:rPr lang="en-US" sz="1200" b="0" i="1" kern="1200" smtClean="0">
                            <a:latin typeface="Cambria Math" panose="02040503050406030204" pitchFamily="18" charset="0"/>
                          </a:rPr>
                          <m:t>𝐺</m:t>
                        </m:r>
                      </m:e>
                    </m:d>
                    <m:r>
                      <a:rPr lang="en-US" sz="1200" b="0" i="1" kern="1200" smtClean="0">
                        <a:latin typeface="Cambria Math" panose="02040503050406030204" pitchFamily="18" charset="0"/>
                      </a:rPr>
                      <m:t>+</m:t>
                    </m:r>
                    <m:d>
                      <m:dPr>
                        <m:begChr m:val="["/>
                        <m:endChr m:val="]"/>
                        <m:ctrlPr>
                          <a:rPr lang="en-US" sz="1200" b="0" i="1" kern="1200" smtClean="0">
                            <a:latin typeface="Cambria Math" panose="02040503050406030204" pitchFamily="18" charset="0"/>
                          </a:rPr>
                        </m:ctrlPr>
                      </m:dPr>
                      <m:e>
                        <m:r>
                          <a:rPr lang="en-US" sz="1200" b="0" i="1" kern="1200" smtClean="0">
                            <a:latin typeface="Cambria Math" panose="02040503050406030204" pitchFamily="18" charset="0"/>
                          </a:rPr>
                          <m:t>𝐵</m:t>
                        </m:r>
                      </m:e>
                    </m:d>
                  </m:num>
                  <m:den>
                    <m:r>
                      <a:rPr lang="en-US" sz="1200" b="0" i="1" kern="1200" smtClean="0">
                        <a:latin typeface="Cambria Math" panose="02040503050406030204" pitchFamily="18" charset="0"/>
                      </a:rPr>
                      <m:t>3</m:t>
                    </m:r>
                  </m:den>
                </m:f>
              </m:oMath>
            </m:oMathPara>
          </a14:m>
          <a:endParaRPr lang="en-US" sz="1200" kern="1200" dirty="0"/>
        </a:p>
      </dsp:txBody>
      <dsp:txXfrm>
        <a:off x="48041" y="720342"/>
        <a:ext cx="2004124" cy="813723"/>
      </dsp:txXfrm>
    </dsp:sp>
    <dsp:sp modelId="{3AC1BB7D-9D66-45C7-9B47-1C1196B744B2}">
      <dsp:nvSpPr>
        <dsp:cNvPr id="0" name=""/>
        <dsp:cNvSpPr/>
      </dsp:nvSpPr>
      <dsp:spPr>
        <a:xfrm>
          <a:off x="2306717" y="676322"/>
          <a:ext cx="2092164" cy="901763"/>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Pixel scale to physical dimension and a uniformly spaced 0.5 cm grid for each experiment.</a:t>
          </a:r>
        </a:p>
      </dsp:txBody>
      <dsp:txXfrm>
        <a:off x="2350737" y="720342"/>
        <a:ext cx="2004124" cy="813723"/>
      </dsp:txXfrm>
    </dsp:sp>
    <dsp:sp modelId="{56F91D37-B7BE-4D76-8A8E-F244FB12BEB3}">
      <dsp:nvSpPr>
        <dsp:cNvPr id="0" name=""/>
        <dsp:cNvSpPr/>
      </dsp:nvSpPr>
      <dsp:spPr>
        <a:xfrm>
          <a:off x="4609414" y="676322"/>
          <a:ext cx="2092164" cy="901763"/>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Averaged 6 experiment</a:t>
          </a:r>
        </a:p>
      </dsp:txBody>
      <dsp:txXfrm>
        <a:off x="4653434" y="720342"/>
        <a:ext cx="2004124" cy="8137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CD52C412-AACC-488C-8812-77E85EBF4640}" type="datetimeFigureOut">
              <a:rPr lang="en-US" smtClean="0"/>
              <a:pPr/>
              <a:t>10/28/2019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394BB0B-751D-4E59-A5B3-EC1472FE3864}" type="slidenum">
              <a:rPr lang="en-US" smtClean="0"/>
              <a:pPr/>
              <a:t>‹#›</a:t>
            </a:fld>
            <a:endParaRPr lang="en-US"/>
          </a:p>
        </p:txBody>
      </p:sp>
    </p:spTree>
    <p:extLst>
      <p:ext uri="{BB962C8B-B14F-4D97-AF65-F5344CB8AC3E}">
        <p14:creationId xmlns:p14="http://schemas.microsoft.com/office/powerpoint/2010/main" val="329534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DFAB3A4B-7BBF-4314-B016-FA6039E0ABBD}" type="datetimeFigureOut">
              <a:rPr lang="en-US" smtClean="0"/>
              <a:pPr/>
              <a:t>10/28/2019</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434359A2-FAD0-44C6-9105-33E35E4DB1DD}" type="slidenum">
              <a:rPr lang="en-US" smtClean="0"/>
              <a:pPr/>
              <a:t>‹#›</a:t>
            </a:fld>
            <a:endParaRPr lang="en-US"/>
          </a:p>
        </p:txBody>
      </p:sp>
    </p:spTree>
    <p:extLst>
      <p:ext uri="{BB962C8B-B14F-4D97-AF65-F5344CB8AC3E}">
        <p14:creationId xmlns:p14="http://schemas.microsoft.com/office/powerpoint/2010/main" val="130569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2</a:t>
            </a:fld>
            <a:endParaRPr lang="en-US"/>
          </a:p>
        </p:txBody>
      </p:sp>
    </p:spTree>
    <p:extLst>
      <p:ext uri="{BB962C8B-B14F-4D97-AF65-F5344CB8AC3E}">
        <p14:creationId xmlns:p14="http://schemas.microsoft.com/office/powerpoint/2010/main" val="166096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434359A2-FAD0-44C6-9105-33E35E4DB1DD}" type="slidenum">
              <a:rPr lang="en-US" smtClean="0"/>
              <a:pPr/>
              <a:t>13</a:t>
            </a:fld>
            <a:endParaRPr lang="en-US"/>
          </a:p>
        </p:txBody>
      </p:sp>
    </p:spTree>
    <p:extLst>
      <p:ext uri="{BB962C8B-B14F-4D97-AF65-F5344CB8AC3E}">
        <p14:creationId xmlns:p14="http://schemas.microsoft.com/office/powerpoint/2010/main" val="89191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Flame spread</a:t>
            </a:r>
            <a:r>
              <a:rPr lang="en-US" baseline="0" dirty="0"/>
              <a:t> modeling requires ability to specify the flame heat feedback to the virgin sample downstream of the travel direction of buoyant combustion gases. This boundary condition is most important parameter required for predictability modeling. One face of the panel was carefully meshed to accommodate heat flux measurements at 7 vertical locations, 20 cm apart starting from 10 cm above the surface of the burner and four locations in lateral direction. The location farthest from the corner in lateral direction was shifted slightly away than regular 5 cm separation between first three, to get a clear demarcation for lateral flame spread/flame shape.</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14</a:t>
            </a:fld>
            <a:endParaRPr lang="en-US"/>
          </a:p>
        </p:txBody>
      </p:sp>
    </p:spTree>
    <p:extLst>
      <p:ext uri="{BB962C8B-B14F-4D97-AF65-F5344CB8AC3E}">
        <p14:creationId xmlns:p14="http://schemas.microsoft.com/office/powerpoint/2010/main" val="1353218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Sufficient</a:t>
            </a:r>
            <a:r>
              <a:rPr lang="en-US" baseline="0" dirty="0"/>
              <a:t> tests were conducted to obtain duplicate test data for each of these locations. After data collection, the HFG data was binned every 10 seconds. The 10 seconds correspond to approximate time when a significant change in the fire size was observed and also correspond to the delay and response time of oxygen measurement of exhaust gases. A systematic 3% error was included over the averaged and standard errors obtained from 10 second bins.</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15</a:t>
            </a:fld>
            <a:endParaRPr lang="en-US"/>
          </a:p>
        </p:txBody>
      </p:sp>
    </p:spTree>
    <p:extLst>
      <p:ext uri="{BB962C8B-B14F-4D97-AF65-F5344CB8AC3E}">
        <p14:creationId xmlns:p14="http://schemas.microsoft.com/office/powerpoint/2010/main" val="178919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each plot,</a:t>
            </a:r>
            <a:r>
              <a:rPr lang="en-US" baseline="0" dirty="0"/>
              <a:t> y axis indicate vertical elevation and plotted against total incident heat flux measured at specific lateral location; 5, 10 15 and 22 cm. As seen, as time progresses, the total incident heat flux measured by the gauge increases at each location and reaches somewhat steady values as seen by overlapping HFG trend-lines at higher times. The increase of HRR at furthest location 22cm, takes the longest, as expected indicating the lateral spread is slower than the vertical spread. An interesting observation is a pinch point in the variation of HFG along vertical direction at 50 cm elevation. This pinch point may be due to blowing effect caused possibly by a double flame occurrence due to propane and PMMA burning. </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16</a:t>
            </a:fld>
            <a:endParaRPr lang="en-US"/>
          </a:p>
        </p:txBody>
      </p:sp>
    </p:spTree>
    <p:extLst>
      <p:ext uri="{BB962C8B-B14F-4D97-AF65-F5344CB8AC3E}">
        <p14:creationId xmlns:p14="http://schemas.microsoft.com/office/powerpoint/2010/main" val="62302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a:t>
            </a:r>
            <a:r>
              <a:rPr lang="en-US" baseline="0" dirty="0"/>
              <a:t> heat flux known to be dependent on HRR. Thus, comparative analysis performed to identify significant relationships that would be incorporated later in the empirical flame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HFG is compared</a:t>
            </a:r>
            <a:r>
              <a:rPr lang="en-US" baseline="0" dirty="0"/>
              <a:t> with corresponding 10 second binned HRR for each location. The y axis on each plot is total incident heat flux, plotted against time. A common theme observed in each plot is that, once the propane ignites, it reaches a steady value until PMMA starts igniting, indicated by the dotted black vertical line in each plot. After a certain time, the heat flux achieves a steady state even if the HRR increases. This dataset can be used to develop an empirical flame model which can be coupled with a pyrolysis model for flame spread predictions.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Functional relationship between incident heat flux and HRR will be established here to utilize it in the development of empirical flame feedback model</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17</a:t>
            </a:fld>
            <a:endParaRPr lang="en-US"/>
          </a:p>
        </p:txBody>
      </p:sp>
    </p:spTree>
    <p:extLst>
      <p:ext uri="{BB962C8B-B14F-4D97-AF65-F5344CB8AC3E}">
        <p14:creationId xmlns:p14="http://schemas.microsoft.com/office/powerpoint/2010/main" val="353135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434359A2-FAD0-44C6-9105-33E35E4DB1DD}" type="slidenum">
              <a:rPr lang="en-US" smtClean="0"/>
              <a:pPr/>
              <a:t>18</a:t>
            </a:fld>
            <a:endParaRPr lang="en-US"/>
          </a:p>
        </p:txBody>
      </p:sp>
    </p:spTree>
    <p:extLst>
      <p:ext uri="{BB962C8B-B14F-4D97-AF65-F5344CB8AC3E}">
        <p14:creationId xmlns:p14="http://schemas.microsoft.com/office/powerpoint/2010/main" val="954856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a:t>
            </a:r>
            <a:r>
              <a:rPr lang="en-US" baseline="0" dirty="0"/>
              <a:t> at 900 nm highest contribution to radiation is emission from the soot. Emissions from other gases or walls probably do not interfere, as nearly black regions were seen around the flame, which are vaguely visible in the snippet here. </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19</a:t>
            </a:fld>
            <a:endParaRPr lang="en-US"/>
          </a:p>
        </p:txBody>
      </p:sp>
    </p:spTree>
    <p:extLst>
      <p:ext uri="{BB962C8B-B14F-4D97-AF65-F5344CB8AC3E}">
        <p14:creationId xmlns:p14="http://schemas.microsoft.com/office/powerpoint/2010/main" val="58296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33</a:t>
            </a:fld>
            <a:endParaRPr lang="en-US"/>
          </a:p>
        </p:txBody>
      </p:sp>
    </p:spTree>
    <p:extLst>
      <p:ext uri="{BB962C8B-B14F-4D97-AF65-F5344CB8AC3E}">
        <p14:creationId xmlns:p14="http://schemas.microsoft.com/office/powerpoint/2010/main" val="331693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PMMA sheet so discard</a:t>
            </a:r>
            <a:r>
              <a:rPr lang="en-US" baseline="0" dirty="0"/>
              <a:t> result having result of 23.12 *10^6 J/kg.</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34</a:t>
            </a:fld>
            <a:endParaRPr lang="en-US"/>
          </a:p>
        </p:txBody>
      </p:sp>
    </p:spTree>
    <p:extLst>
      <p:ext uri="{BB962C8B-B14F-4D97-AF65-F5344CB8AC3E}">
        <p14:creationId xmlns:p14="http://schemas.microsoft.com/office/powerpoint/2010/main" val="2510169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35</a:t>
            </a:fld>
            <a:endParaRPr lang="en-US"/>
          </a:p>
        </p:txBody>
      </p:sp>
    </p:spTree>
    <p:extLst>
      <p:ext uri="{BB962C8B-B14F-4D97-AF65-F5344CB8AC3E}">
        <p14:creationId xmlns:p14="http://schemas.microsoft.com/office/powerpoint/2010/main" val="69413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Rise in use of insulation materials in construction</a:t>
            </a:r>
            <a:r>
              <a:rPr lang="en-US" baseline="0" dirty="0"/>
              <a:t> industry</a:t>
            </a:r>
          </a:p>
          <a:p>
            <a:r>
              <a:rPr lang="en-US" baseline="0" dirty="0"/>
              <a:t>Incidents like Grenfell tower bring forward the need to better understand the propensity of flammability of insulation materials and flame spread.</a:t>
            </a:r>
          </a:p>
          <a:p>
            <a:r>
              <a:rPr lang="en-US" baseline="0" dirty="0"/>
              <a:t>Several large scale standards to classify a material before commercialization are used. Ex. – ISO 9705 – room corner test is a large scale test involving a large scale fire scenario. SBI, part of </a:t>
            </a:r>
            <a:r>
              <a:rPr lang="en-US" baseline="0" dirty="0" err="1"/>
              <a:t>Euroclass</a:t>
            </a:r>
            <a:r>
              <a:rPr lang="en-US" baseline="0" dirty="0"/>
              <a:t> system, imitates a corner fire with 30 kW propane burner exposure. Corner fire scenario more hazardous than single wall fire due to geometrical limitations resulting in longer flame lengths. FM parallel panel test more hazardous due to constricted geometry. Flame spread can be studied in SBI like scenario. Thus, this research will focus on SBI like scenario.</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3</a:t>
            </a:fld>
            <a:endParaRPr lang="en-US"/>
          </a:p>
        </p:txBody>
      </p:sp>
    </p:spTree>
    <p:extLst>
      <p:ext uri="{BB962C8B-B14F-4D97-AF65-F5344CB8AC3E}">
        <p14:creationId xmlns:p14="http://schemas.microsoft.com/office/powerpoint/2010/main" val="385040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scale fire testing involves</a:t>
            </a:r>
            <a:r>
              <a:rPr lang="en-US" baseline="0" dirty="0"/>
              <a:t> huge investment in material development and work effort in actual testing. Qualitative organization of reaction to fire test results is not useful for performance based fire protection. </a:t>
            </a:r>
            <a:r>
              <a:rPr lang="en-US" dirty="0"/>
              <a:t>Complexity of the concerning fires and considering different</a:t>
            </a:r>
            <a:r>
              <a:rPr lang="en-US" baseline="0" dirty="0"/>
              <a:t> phases of fire behavior has caused the international research community to invest effort into making prediction/simulations better. Sub-models describing physical, chemical and thermal aspects of fire such as thermal decomposition are significant to describe the quantity that is supplied to the fire and thus the potential magnification of a fire hazard.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SBI was introduced with an effort to harmonize the reaction to fire performance assessment method for commercialization of wall linings in construction industry across Europe. The scalability of SBI to room corner tests and relatively lower costs and the configuration makes it a feasible target for quantifying transient fire hazards on large scale. (ref of </a:t>
            </a:r>
            <a:r>
              <a:rPr lang="en-US" sz="1200" kern="1200" dirty="0" err="1">
                <a:solidFill>
                  <a:schemeClr val="tx1"/>
                </a:solidFill>
                <a:latin typeface="+mn-lt"/>
                <a:ea typeface="+mn-ea"/>
                <a:cs typeface="+mn-cs"/>
              </a:rPr>
              <a:t>brigette</a:t>
            </a:r>
            <a:r>
              <a:rPr lang="en-US" sz="1200" kern="1200" dirty="0">
                <a:solidFill>
                  <a:schemeClr val="tx1"/>
                </a:solidFill>
                <a:latin typeface="+mn-lt"/>
                <a:ea typeface="+mn-ea"/>
                <a:cs typeface="+mn-cs"/>
              </a:rPr>
              <a:t>, Rudolf Van </a:t>
            </a:r>
            <a:r>
              <a:rPr lang="en-US" sz="1200" kern="1200" dirty="0" err="1">
                <a:solidFill>
                  <a:schemeClr val="tx1"/>
                </a:solidFill>
                <a:latin typeface="+mn-lt"/>
                <a:ea typeface="+mn-ea"/>
                <a:cs typeface="+mn-cs"/>
              </a:rPr>
              <a:t>Mierlo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Sundstorm</a:t>
            </a:r>
            <a:r>
              <a:rPr lang="en-US"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presentation will focus on</a:t>
            </a:r>
            <a:r>
              <a:rPr lang="en-US" sz="1200" kern="1200" baseline="0" dirty="0">
                <a:solidFill>
                  <a:schemeClr val="tx1"/>
                </a:solidFill>
                <a:latin typeface="+mn-lt"/>
                <a:ea typeface="+mn-ea"/>
                <a:cs typeface="+mn-cs"/>
              </a:rPr>
              <a:t> obtaining suitable boundary conditions which can be facilitated further for modeling and CFD applications.</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359A2-FAD0-44C6-9105-33E35E4DB1DD}" type="slidenum">
              <a:rPr lang="en-US" smtClean="0"/>
              <a:pPr/>
              <a:t>4</a:t>
            </a:fld>
            <a:endParaRPr lang="en-US"/>
          </a:p>
        </p:txBody>
      </p:sp>
    </p:spTree>
    <p:extLst>
      <p:ext uri="{BB962C8B-B14F-4D97-AF65-F5344CB8AC3E}">
        <p14:creationId xmlns:p14="http://schemas.microsoft.com/office/powerpoint/2010/main" val="133417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359A2-FAD0-44C6-9105-33E35E4DB1DD}" type="slidenum">
              <a:rPr lang="en-US" smtClean="0"/>
              <a:pPr/>
              <a:t>5</a:t>
            </a:fld>
            <a:endParaRPr lang="en-US"/>
          </a:p>
        </p:txBody>
      </p:sp>
    </p:spTree>
    <p:extLst>
      <p:ext uri="{BB962C8B-B14F-4D97-AF65-F5344CB8AC3E}">
        <p14:creationId xmlns:p14="http://schemas.microsoft.com/office/powerpoint/2010/main" val="3993354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Symmetricity preserved for facilitating data</a:t>
            </a:r>
            <a:r>
              <a:rPr lang="en-US" baseline="0" dirty="0"/>
              <a:t> collection, uniform air flow, propane flow from burner and conditions such as setup location under the exhaust hood carefully repeated.</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7</a:t>
            </a:fld>
            <a:endParaRPr lang="en-US"/>
          </a:p>
        </p:txBody>
      </p:sp>
    </p:spTree>
    <p:extLst>
      <p:ext uri="{BB962C8B-B14F-4D97-AF65-F5344CB8AC3E}">
        <p14:creationId xmlns:p14="http://schemas.microsoft.com/office/powerpoint/2010/main" val="123447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 new calorimetry? To develop a principle specific for the system under consideration</a:t>
            </a:r>
            <a:r>
              <a:rPr lang="en-US" baseline="0" dirty="0"/>
              <a:t> without assuming other formulae are applicable for this system. E.g. cone calorimetry is validated for cone but not for this system. It was deemed important to develop process specific calorimetry principle. Compared with cone type to understand the difference and similarity between the two. The factor 1.5 correspond to ratio of water and carbon dioxide produced for PMMA since PMMA was the major fuel burning. For Propane, this was changed to 1.4. The change of this factor from 1.3 to 1.6 (which span the monomers of PMMA, PS, PBT, ABE) changed the HRR by less than 2.5 %.</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8</a:t>
            </a:fld>
            <a:endParaRPr lang="en-US"/>
          </a:p>
        </p:txBody>
      </p:sp>
    </p:spTree>
    <p:extLst>
      <p:ext uri="{BB962C8B-B14F-4D97-AF65-F5344CB8AC3E}">
        <p14:creationId xmlns:p14="http://schemas.microsoft.com/office/powerpoint/2010/main" val="163187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idea of test setup and procedure</a:t>
            </a:r>
          </a:p>
        </p:txBody>
      </p:sp>
      <p:sp>
        <p:nvSpPr>
          <p:cNvPr id="4" name="Slide Number Placeholder 3"/>
          <p:cNvSpPr>
            <a:spLocks noGrp="1"/>
          </p:cNvSpPr>
          <p:nvPr>
            <p:ph type="sldNum" sz="quarter" idx="10"/>
          </p:nvPr>
        </p:nvSpPr>
        <p:spPr/>
        <p:txBody>
          <a:bodyPr/>
          <a:lstStyle/>
          <a:p>
            <a:fld id="{434359A2-FAD0-44C6-9105-33E35E4DB1DD}" type="slidenum">
              <a:rPr lang="en-US" smtClean="0"/>
              <a:pPr/>
              <a:t>9</a:t>
            </a:fld>
            <a:endParaRPr lang="en-US"/>
          </a:p>
        </p:txBody>
      </p:sp>
    </p:spTree>
    <p:extLst>
      <p:ext uri="{BB962C8B-B14F-4D97-AF65-F5344CB8AC3E}">
        <p14:creationId xmlns:p14="http://schemas.microsoft.com/office/powerpoint/2010/main" val="219993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Untouched, raw IR images from experiments to</a:t>
            </a:r>
            <a:r>
              <a:rPr lang="en-US" baseline="0" dirty="0"/>
              <a:t> show the flame progression. At about 70 seconds, PMMA ignites and vertical flame spread is observed. At around 230 seconds, propane flow stopped and fire extinguished</a:t>
            </a:r>
          </a:p>
        </p:txBody>
      </p:sp>
      <p:sp>
        <p:nvSpPr>
          <p:cNvPr id="4" name="Slide Number Placeholder 3"/>
          <p:cNvSpPr>
            <a:spLocks noGrp="1"/>
          </p:cNvSpPr>
          <p:nvPr>
            <p:ph type="sldNum" sz="quarter" idx="10"/>
          </p:nvPr>
        </p:nvSpPr>
        <p:spPr/>
        <p:txBody>
          <a:bodyPr/>
          <a:lstStyle/>
          <a:p>
            <a:fld id="{434359A2-FAD0-44C6-9105-33E35E4DB1DD}" type="slidenum">
              <a:rPr lang="en-US" smtClean="0"/>
              <a:pPr/>
              <a:t>10</a:t>
            </a:fld>
            <a:endParaRPr lang="en-US"/>
          </a:p>
        </p:txBody>
      </p:sp>
    </p:spTree>
    <p:extLst>
      <p:ext uri="{BB962C8B-B14F-4D97-AF65-F5344CB8AC3E}">
        <p14:creationId xmlns:p14="http://schemas.microsoft.com/office/powerpoint/2010/main" val="4804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size of 300 kW and total HRR of about 25 MJ can</a:t>
            </a:r>
            <a:r>
              <a:rPr lang="en-US" baseline="0" dirty="0"/>
              <a:t> be studied under the experimental apparatus developed. This covers combustible materials which are used </a:t>
            </a:r>
            <a:r>
              <a:rPr lang="en-US" dirty="0"/>
              <a:t>Repeatability of the experiments are</a:t>
            </a:r>
            <a:r>
              <a:rPr lang="en-US" baseline="0" dirty="0"/>
              <a:t> promising. Data compared with cone type calorimetry to understand the difference between Oxygen calorimetry defined in the literature and the present developed methodology. Higher error bars after the propane flow is stopped indicates unreasonable data and should be ignored while formulating the model. </a:t>
            </a:r>
            <a:endParaRPr lang="en-US" dirty="0"/>
          </a:p>
        </p:txBody>
      </p:sp>
      <p:sp>
        <p:nvSpPr>
          <p:cNvPr id="4" name="Slide Number Placeholder 3"/>
          <p:cNvSpPr>
            <a:spLocks noGrp="1"/>
          </p:cNvSpPr>
          <p:nvPr>
            <p:ph type="sldNum" sz="quarter" idx="10"/>
          </p:nvPr>
        </p:nvSpPr>
        <p:spPr/>
        <p:txBody>
          <a:bodyPr/>
          <a:lstStyle/>
          <a:p>
            <a:fld id="{434359A2-FAD0-44C6-9105-33E35E4DB1DD}" type="slidenum">
              <a:rPr lang="en-US" smtClean="0"/>
              <a:pPr/>
              <a:t>12</a:t>
            </a:fld>
            <a:endParaRPr lang="en-US"/>
          </a:p>
        </p:txBody>
      </p:sp>
    </p:spTree>
    <p:extLst>
      <p:ext uri="{BB962C8B-B14F-4D97-AF65-F5344CB8AC3E}">
        <p14:creationId xmlns:p14="http://schemas.microsoft.com/office/powerpoint/2010/main" val="145820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12192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a:prstGeom prst="rect">
            <a:avLst/>
          </a:prstGeom>
        </p:spPr>
        <p:txBody>
          <a:bodyPr/>
          <a:lstStyle>
            <a:lvl1pPr>
              <a:defRPr sz="3600" b="1">
                <a:latin typeface="Helvetica" pitchFamily="34" charset="0"/>
                <a:cs typeface="Helvetica"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000">
                <a:solidFill>
                  <a:schemeClr val="tx1">
                    <a:tint val="75000"/>
                  </a:schemeClr>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userDrawn="1"/>
        </p:nvSpPr>
        <p:spPr>
          <a:xfrm>
            <a:off x="0" y="6477000"/>
            <a:ext cx="9144000" cy="3810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schemeClr val="bg1"/>
              </a:solidFill>
            </a:endParaRPr>
          </a:p>
        </p:txBody>
      </p:sp>
      <p:pic>
        <p:nvPicPr>
          <p:cNvPr id="19" name="Picture 18" descr="UMD-logo_redback_white.jpg"/>
          <p:cNvPicPr>
            <a:picLocks noChangeAspect="1"/>
          </p:cNvPicPr>
          <p:nvPr userDrawn="1"/>
        </p:nvPicPr>
        <p:blipFill>
          <a:blip r:embed="rId2" cstate="print"/>
          <a:stretch>
            <a:fillRect/>
          </a:stretch>
        </p:blipFill>
        <p:spPr>
          <a:xfrm>
            <a:off x="152400" y="191912"/>
            <a:ext cx="3810000" cy="705556"/>
          </a:xfrm>
          <a:prstGeom prst="rect">
            <a:avLst/>
          </a:prstGeom>
        </p:spPr>
      </p:pic>
      <p:sp>
        <p:nvSpPr>
          <p:cNvPr id="20" name="TextBox 19"/>
          <p:cNvSpPr txBox="1"/>
          <p:nvPr userDrawn="1"/>
        </p:nvSpPr>
        <p:spPr>
          <a:xfrm>
            <a:off x="127925" y="838200"/>
            <a:ext cx="4139275" cy="307777"/>
          </a:xfrm>
          <a:prstGeom prst="rect">
            <a:avLst/>
          </a:prstGeom>
          <a:noFill/>
        </p:spPr>
        <p:txBody>
          <a:bodyPr wrap="none" rtlCol="0">
            <a:spAutoFit/>
          </a:bodyPr>
          <a:lstStyle/>
          <a:p>
            <a:pPr algn="r"/>
            <a:r>
              <a:rPr lang="en-US" sz="1400" b="1" i="1" kern="1200" dirty="0">
                <a:solidFill>
                  <a:schemeClr val="bg1"/>
                </a:solidFill>
                <a:latin typeface="Century Schoolbook" pitchFamily="18" charset="0"/>
                <a:ea typeface="+mn-ea"/>
                <a:cs typeface="+mn-cs"/>
              </a:rPr>
              <a:t>Department of Fire Protection Engineering</a:t>
            </a:r>
            <a:endParaRPr lang="en-US" sz="1400" b="1" kern="1200" dirty="0">
              <a:solidFill>
                <a:schemeClr val="bg1"/>
              </a:solidFill>
              <a:latin typeface="Century Schoolbook" pitchFamily="18" charset="0"/>
              <a:ea typeface="+mn-ea"/>
              <a:cs typeface="+mn-cs"/>
            </a:endParaRPr>
          </a:p>
        </p:txBody>
      </p:sp>
      <p:sp>
        <p:nvSpPr>
          <p:cNvPr id="22" name="Rectangle 21"/>
          <p:cNvSpPr/>
          <p:nvPr userDrawn="1"/>
        </p:nvSpPr>
        <p:spPr>
          <a:xfrm>
            <a:off x="0" y="6477000"/>
            <a:ext cx="9144000" cy="3810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schemeClr val="bg1"/>
              </a:solidFill>
            </a:endParaRPr>
          </a:p>
        </p:txBody>
      </p:sp>
      <p:sp>
        <p:nvSpPr>
          <p:cNvPr id="21" name="TextBox 20"/>
          <p:cNvSpPr txBox="1"/>
          <p:nvPr userDrawn="1"/>
        </p:nvSpPr>
        <p:spPr>
          <a:xfrm>
            <a:off x="360751" y="6519446"/>
            <a:ext cx="8422498" cy="338554"/>
          </a:xfrm>
          <a:prstGeom prst="rect">
            <a:avLst/>
          </a:prstGeom>
          <a:noFill/>
        </p:spPr>
        <p:txBody>
          <a:bodyPr wrap="none" rtlCol="0">
            <a:spAutoFit/>
          </a:bodyPr>
          <a:lstStyle/>
          <a:p>
            <a:pPr algn="ctr"/>
            <a:r>
              <a:rPr lang="en-US" sz="1600" b="1" dirty="0">
                <a:solidFill>
                  <a:schemeClr val="bg1"/>
                </a:solidFill>
                <a:latin typeface="Century Schoolbook" pitchFamily="18" charset="0"/>
              </a:rPr>
              <a:t>A</a:t>
            </a:r>
            <a:r>
              <a:rPr lang="en-US" sz="1600" b="1" baseline="0" dirty="0">
                <a:solidFill>
                  <a:schemeClr val="bg1"/>
                </a:solidFill>
                <a:latin typeface="Century Schoolbook" pitchFamily="18" charset="0"/>
              </a:rPr>
              <a:t>. JAMES CLARK SCHOOL </a:t>
            </a:r>
            <a:r>
              <a:rPr lang="en-US" sz="1600" b="1" i="1" baseline="0" dirty="0">
                <a:solidFill>
                  <a:schemeClr val="bg1"/>
                </a:solidFill>
                <a:latin typeface="Century Schoolbook" pitchFamily="18" charset="0"/>
              </a:rPr>
              <a:t>of</a:t>
            </a:r>
            <a:r>
              <a:rPr lang="en-US" sz="1600" b="1" baseline="0" dirty="0">
                <a:solidFill>
                  <a:schemeClr val="bg1"/>
                </a:solidFill>
                <a:latin typeface="Century Schoolbook" pitchFamily="18" charset="0"/>
              </a:rPr>
              <a:t> ENGINEERING ● UNIVERSITY </a:t>
            </a:r>
            <a:r>
              <a:rPr lang="en-US" sz="1600" b="1" i="1" baseline="0" dirty="0">
                <a:solidFill>
                  <a:schemeClr val="bg1"/>
                </a:solidFill>
                <a:latin typeface="Century Schoolbook" pitchFamily="18" charset="0"/>
              </a:rPr>
              <a:t>of</a:t>
            </a:r>
            <a:r>
              <a:rPr lang="en-US" sz="1600" b="1" baseline="0" dirty="0">
                <a:solidFill>
                  <a:schemeClr val="bg1"/>
                </a:solidFill>
                <a:latin typeface="Century Schoolbook" pitchFamily="18" charset="0"/>
              </a:rPr>
              <a:t> MARYLAND</a:t>
            </a:r>
            <a:endParaRPr lang="en-US" sz="1600" b="1" dirty="0">
              <a:solidFill>
                <a:schemeClr val="bg1"/>
              </a:solidFill>
              <a:latin typeface="Century Schoolbook" pitchFamily="18" charset="0"/>
            </a:endParaRPr>
          </a:p>
        </p:txBody>
      </p:sp>
      <p:pic>
        <p:nvPicPr>
          <p:cNvPr id="12" name="Picture 11" descr="ball_redback.jpg"/>
          <p:cNvPicPr>
            <a:picLocks noChangeAspect="1"/>
          </p:cNvPicPr>
          <p:nvPr userDrawn="1"/>
        </p:nvPicPr>
        <p:blipFill>
          <a:blip r:embed="rId3" cstate="print"/>
          <a:stretch>
            <a:fillRect/>
          </a:stretch>
        </p:blipFill>
        <p:spPr>
          <a:xfrm>
            <a:off x="127925" y="172804"/>
            <a:ext cx="762000" cy="76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838200"/>
            <a:ext cx="5486400" cy="3962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5762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txBox="1">
            <a:spLocks/>
          </p:cNvSpPr>
          <p:nvPr userDrawn="1"/>
        </p:nvSpPr>
        <p:spPr>
          <a:xfrm>
            <a:off x="457200" y="76200"/>
            <a:ext cx="8229600" cy="533400"/>
          </a:xfrm>
          <a:prstGeom prst="rect">
            <a:avLst/>
          </a:prstGeom>
        </p:spPr>
        <p:txBody>
          <a:bodyPr/>
          <a:lstStyle>
            <a:lvl1pPr algn="ctr" defTabSz="914400" rtl="0" eaLnBrk="1" latinLnBrk="0" hangingPunct="1">
              <a:spcBef>
                <a:spcPct val="0"/>
              </a:spcBef>
              <a:buNone/>
              <a:defRPr sz="32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ea typeface="+mj-ea"/>
                <a:cs typeface="Helvetic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elvetica" pitchFamily="34" charset="0"/>
                <a:ea typeface="+mj-ea"/>
                <a:cs typeface="Helvetica" pitchFamily="34" charset="0"/>
              </a:rPr>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838200"/>
            <a:ext cx="5486400" cy="3962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5762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txBox="1">
            <a:spLocks/>
          </p:cNvSpPr>
          <p:nvPr userDrawn="1"/>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elvetica" pitchFamily="34" charset="0"/>
                <a:ea typeface="+mj-ea"/>
                <a:cs typeface="Helvetica" pitchFamily="34" charset="0"/>
              </a:rPr>
              <a:t>Click to edit Master title style</a:t>
            </a:r>
          </a:p>
        </p:txBody>
      </p:sp>
      <p:cxnSp>
        <p:nvCxnSpPr>
          <p:cNvPr id="16" name="Straight Connector 15"/>
          <p:cNvCxnSpPr/>
          <p:nvPr userDrawn="1"/>
        </p:nvCxnSpPr>
        <p:spPr>
          <a:xfrm>
            <a:off x="152400" y="6019800"/>
            <a:ext cx="4038600" cy="1588"/>
          </a:xfrm>
          <a:prstGeom prst="line">
            <a:avLst/>
          </a:prstGeom>
          <a:ln>
            <a:solidFill>
              <a:srgbClr val="B11D29"/>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304800" y="6096000"/>
            <a:ext cx="7924800" cy="228600"/>
          </a:xfrm>
          <a:prstGeom prst="rect">
            <a:avLst/>
          </a:prstGeom>
        </p:spPr>
        <p:txBody>
          <a:bodyPr/>
          <a:lstStyle>
            <a:lvl1pPr>
              <a:buNone/>
              <a:defRPr sz="1200" i="1"/>
            </a:lvl1pPr>
            <a:lvl2pPr>
              <a:buNone/>
              <a:defRPr sz="1400" i="1"/>
            </a:lvl2pPr>
            <a:lvl3pPr>
              <a:buNone/>
              <a:defRPr sz="1200" i="1"/>
            </a:lvl3pPr>
            <a:lvl4pPr>
              <a:buNone/>
              <a:defRPr sz="1100" i="1"/>
            </a:lvl4pPr>
            <a:lvl5pPr>
              <a:buNone/>
              <a:defRPr sz="1100" i="1"/>
            </a:lvl5pPr>
          </a:lstStyle>
          <a:p>
            <a:pPr lvl="0"/>
            <a:r>
              <a:rPr lang="en-US" dirty="0"/>
              <a:t>Insert Footers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9"/>
            <a:ext cx="7886700" cy="1325563"/>
          </a:xfrm>
          <a:prstGeom prst="rect">
            <a:avLst/>
          </a:prstGeom>
        </p:spPr>
        <p:txBody>
          <a:bodyPr/>
          <a:lstStyle>
            <a:lvl1pPr>
              <a:defRPr sz="32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31181EB0-7618-43A3-8CAA-868C045C23A8}" type="datetime4">
              <a:rPr lang="en-US" smtClean="0"/>
              <a:t>October 28, 2019</a:t>
            </a:fld>
            <a:endParaRPr lang="en-US" dirty="0"/>
          </a:p>
        </p:txBody>
      </p:sp>
      <p:sp>
        <p:nvSpPr>
          <p:cNvPr id="4" name="Footer Placeholder 3"/>
          <p:cNvSpPr>
            <a:spLocks noGrp="1"/>
          </p:cNvSpPr>
          <p:nvPr>
            <p:ph type="ftr" sz="quarter" idx="11"/>
          </p:nvPr>
        </p:nvSpPr>
        <p:spPr/>
        <p:txBody>
          <a:bodyPr/>
          <a:lstStyle>
            <a:lvl1pPr>
              <a:defRPr/>
            </a:lvl1pPr>
          </a:lstStyle>
          <a:p>
            <a:r>
              <a:rPr lang="en-US"/>
              <a:t>Flame Spread in Corner Configuration</a:t>
            </a:r>
            <a:endParaRPr lang="en-US" dirty="0"/>
          </a:p>
        </p:txBody>
      </p:sp>
      <p:sp>
        <p:nvSpPr>
          <p:cNvPr id="5" name="Slide Number Placeholder 4"/>
          <p:cNvSpPr>
            <a:spLocks noGrp="1"/>
          </p:cNvSpPr>
          <p:nvPr>
            <p:ph type="sldNum" sz="quarter" idx="12"/>
          </p:nvPr>
        </p:nvSpPr>
        <p:spPr/>
        <p:txBody>
          <a:bodyPr/>
          <a:lstStyle/>
          <a:p>
            <a:fld id="{0D253A0D-5EE4-4AEC-AB32-6093FED052A2}" type="slidenum">
              <a:rPr lang="en-US" smtClean="0"/>
              <a:pPr/>
              <a:t>‹#›</a:t>
            </a:fld>
            <a:endParaRPr lang="en-US" dirty="0"/>
          </a:p>
        </p:txBody>
      </p:sp>
    </p:spTree>
    <p:extLst>
      <p:ext uri="{BB962C8B-B14F-4D97-AF65-F5344CB8AC3E}">
        <p14:creationId xmlns:p14="http://schemas.microsoft.com/office/powerpoint/2010/main" val="10286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990600"/>
            <a:ext cx="8229600" cy="4525963"/>
          </a:xfrm>
          <a:prstGeom prst="rect">
            <a:avLst/>
          </a:prstGeo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477000"/>
            <a:ext cx="9144000" cy="3810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solidFill>
                <a:schemeClr val="bg1"/>
              </a:solidFill>
              <a:latin typeface="Times New Roman" panose="02020603050405020304" pitchFamily="18" charset="0"/>
              <a:cs typeface="Times New Roman" panose="02020603050405020304" pitchFamily="18" charset="0"/>
            </a:endParaRPr>
          </a:p>
        </p:txBody>
      </p:sp>
      <p:sp>
        <p:nvSpPr>
          <p:cNvPr id="5" name="Date Placeholder 3"/>
          <p:cNvSpPr>
            <a:spLocks noGrp="1"/>
          </p:cNvSpPr>
          <p:nvPr>
            <p:ph type="dt" sz="half" idx="2"/>
          </p:nvPr>
        </p:nvSpPr>
        <p:spPr>
          <a:xfrm>
            <a:off x="152400" y="6492875"/>
            <a:ext cx="2133600" cy="365125"/>
          </a:xfrm>
          <a:prstGeom prst="rect">
            <a:avLst/>
          </a:prstGeom>
        </p:spPr>
        <p:txBody>
          <a:bodyPr vert="horz" lIns="91440" tIns="45720" rIns="91440" bIns="45720" rtlCol="0" anchor="ctr"/>
          <a:lstStyle>
            <a:lvl1pPr algn="l">
              <a:defRPr sz="1600" b="1">
                <a:solidFill>
                  <a:schemeClr val="bg1"/>
                </a:solidFill>
                <a:latin typeface="Times New Roman" panose="02020603050405020304" pitchFamily="18" charset="0"/>
                <a:cs typeface="Times New Roman" panose="02020603050405020304" pitchFamily="18" charset="0"/>
              </a:defRPr>
            </a:lvl1pPr>
          </a:lstStyle>
          <a:p>
            <a:fld id="{CA9B6AD0-8635-471F-A1C1-BE9C2E847026}" type="datetime4">
              <a:rPr lang="en-US" smtClean="0"/>
              <a:t>October 28, 2019</a:t>
            </a:fld>
            <a:endParaRPr lang="en-US" dirty="0"/>
          </a:p>
        </p:txBody>
      </p:sp>
      <p:sp>
        <p:nvSpPr>
          <p:cNvPr id="6" name="Footer Placeholder 4"/>
          <p:cNvSpPr>
            <a:spLocks noGrp="1"/>
          </p:cNvSpPr>
          <p:nvPr>
            <p:ph type="ftr" sz="quarter" idx="3"/>
          </p:nvPr>
        </p:nvSpPr>
        <p:spPr>
          <a:xfrm>
            <a:off x="2438400" y="6492875"/>
            <a:ext cx="4305300" cy="365125"/>
          </a:xfrm>
          <a:prstGeom prst="rect">
            <a:avLst/>
          </a:prstGeom>
        </p:spPr>
        <p:txBody>
          <a:bodyPr vert="horz" lIns="91440" tIns="45720" rIns="91440" bIns="45720" rtlCol="0" anchor="ctr"/>
          <a:lstStyle>
            <a:lvl1pPr algn="ctr">
              <a:defRPr sz="1800" b="1">
                <a:solidFill>
                  <a:schemeClr val="bg1"/>
                </a:solidFill>
                <a:latin typeface="Times New Roman" panose="02020603050405020304" pitchFamily="18" charset="0"/>
                <a:cs typeface="Times New Roman" panose="02020603050405020304" pitchFamily="18" charset="0"/>
              </a:defRPr>
            </a:lvl1pPr>
          </a:lstStyle>
          <a:p>
            <a:r>
              <a:rPr lang="en-US"/>
              <a:t>Flame Spread in Corner Configuration</a:t>
            </a:r>
            <a:endParaRPr lang="en-US" dirty="0"/>
          </a:p>
        </p:txBody>
      </p:sp>
      <p:sp>
        <p:nvSpPr>
          <p:cNvPr id="7" name="Slide Number Placeholder 5"/>
          <p:cNvSpPr>
            <a:spLocks noGrp="1"/>
          </p:cNvSpPr>
          <p:nvPr>
            <p:ph type="sldNum" sz="quarter" idx="4"/>
          </p:nvPr>
        </p:nvSpPr>
        <p:spPr>
          <a:xfrm>
            <a:off x="6871684" y="6492875"/>
            <a:ext cx="2133600" cy="365125"/>
          </a:xfrm>
          <a:prstGeom prst="rect">
            <a:avLst/>
          </a:prstGeom>
        </p:spPr>
        <p:txBody>
          <a:bodyPr vert="horz" lIns="91440" tIns="45720" rIns="91440" bIns="45720" rtlCol="0" anchor="ctr"/>
          <a:lstStyle>
            <a:lvl1pPr algn="r">
              <a:defRPr sz="1800" b="1">
                <a:solidFill>
                  <a:schemeClr val="bg1"/>
                </a:solidFill>
              </a:defRPr>
            </a:lvl1pPr>
          </a:lstStyle>
          <a:p>
            <a:fld id="{0D253A0D-5EE4-4AEC-AB32-6093FED052A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990600"/>
            <a:ext cx="8229600" cy="4525963"/>
          </a:xfrm>
          <a:prstGeom prst="rect">
            <a:avLst/>
          </a:prstGeo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152400" y="5867400"/>
            <a:ext cx="4038600" cy="1588"/>
          </a:xfrm>
          <a:prstGeom prst="line">
            <a:avLst/>
          </a:prstGeom>
          <a:ln>
            <a:solidFill>
              <a:srgbClr val="B11D29"/>
            </a:solidFill>
          </a:ln>
        </p:spPr>
        <p:style>
          <a:lnRef idx="1">
            <a:schemeClr val="accent1"/>
          </a:lnRef>
          <a:fillRef idx="0">
            <a:schemeClr val="accent1"/>
          </a:fillRef>
          <a:effectRef idx="0">
            <a:schemeClr val="accent1"/>
          </a:effectRef>
          <a:fontRef idx="minor">
            <a:schemeClr val="tx1"/>
          </a:fontRef>
        </p:style>
      </p:cxnSp>
      <p:sp>
        <p:nvSpPr>
          <p:cNvPr id="12" name="Content Placeholder 16"/>
          <p:cNvSpPr>
            <a:spLocks noGrp="1"/>
          </p:cNvSpPr>
          <p:nvPr>
            <p:ph sz="quarter" idx="13" hasCustomPrompt="1"/>
          </p:nvPr>
        </p:nvSpPr>
        <p:spPr>
          <a:xfrm>
            <a:off x="304800" y="5943600"/>
            <a:ext cx="7924800" cy="228600"/>
          </a:xfrm>
          <a:prstGeom prst="rect">
            <a:avLst/>
          </a:prstGeom>
        </p:spPr>
        <p:txBody>
          <a:bodyPr/>
          <a:lstStyle>
            <a:lvl1pPr>
              <a:buNone/>
              <a:defRPr sz="1200" i="1"/>
            </a:lvl1pPr>
            <a:lvl2pPr>
              <a:buNone/>
              <a:defRPr sz="1400" i="1"/>
            </a:lvl2pPr>
            <a:lvl3pPr>
              <a:buNone/>
              <a:defRPr sz="1200" i="1"/>
            </a:lvl3pPr>
            <a:lvl4pPr>
              <a:buNone/>
              <a:defRPr sz="1100" i="1"/>
            </a:lvl4pPr>
            <a:lvl5pPr>
              <a:buNone/>
              <a:defRPr sz="1100" i="1"/>
            </a:lvl5pPr>
          </a:lstStyle>
          <a:p>
            <a:pPr lvl="0"/>
            <a:r>
              <a:rPr lang="en-US" dirty="0"/>
              <a:t>Insert Footers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r>
              <a:rPr lang="en-US" dirty="0"/>
              <a:t>Click to edit Master title style</a:t>
            </a:r>
          </a:p>
        </p:txBody>
      </p:sp>
      <p:sp>
        <p:nvSpPr>
          <p:cNvPr id="3" name="Content Placeholder 2"/>
          <p:cNvSpPr>
            <a:spLocks noGrp="1"/>
          </p:cNvSpPr>
          <p:nvPr>
            <p:ph sz="half" idx="1"/>
          </p:nvPr>
        </p:nvSpPr>
        <p:spPr>
          <a:xfrm>
            <a:off x="457200" y="1143000"/>
            <a:ext cx="4038600" cy="4525963"/>
          </a:xfrm>
          <a:prstGeom prst="rect">
            <a:avLst/>
          </a:prstGeo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4525963"/>
          </a:xfrm>
          <a:prstGeom prst="rect">
            <a:avLst/>
          </a:prstGeo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7620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01762"/>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7620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401762"/>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152400" y="5867400"/>
            <a:ext cx="4038600" cy="1588"/>
          </a:xfrm>
          <a:prstGeom prst="line">
            <a:avLst/>
          </a:prstGeom>
          <a:ln>
            <a:solidFill>
              <a:srgbClr val="B11D29"/>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304800" y="5943600"/>
            <a:ext cx="7924800" cy="228600"/>
          </a:xfrm>
          <a:prstGeom prst="rect">
            <a:avLst/>
          </a:prstGeom>
        </p:spPr>
        <p:txBody>
          <a:bodyPr/>
          <a:lstStyle>
            <a:lvl1pPr>
              <a:buNone/>
              <a:defRPr sz="1200" i="1"/>
            </a:lvl1pPr>
            <a:lvl2pPr>
              <a:buNone/>
              <a:defRPr sz="1400" i="1"/>
            </a:lvl2pPr>
            <a:lvl3pPr>
              <a:buNone/>
              <a:defRPr sz="1200" i="1"/>
            </a:lvl3pPr>
            <a:lvl4pPr>
              <a:buNone/>
              <a:defRPr sz="1100" i="1"/>
            </a:lvl4pPr>
            <a:lvl5pPr>
              <a:buNone/>
              <a:defRPr sz="1100" i="1"/>
            </a:lvl5pPr>
          </a:lstStyle>
          <a:p>
            <a:pPr lvl="0"/>
            <a:r>
              <a:rPr lang="en-US" dirty="0"/>
              <a:t>Insert Footers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14400"/>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133600"/>
            <a:ext cx="3008313" cy="39925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txBox="1">
            <a:spLocks/>
          </p:cNvSpPr>
          <p:nvPr userDrawn="1"/>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elvetica" pitchFamily="34" charset="0"/>
                <a:ea typeface="+mj-ea"/>
                <a:cs typeface="Helvetica" pitchFamily="34" charset="0"/>
              </a:rPr>
              <a:t>Click to edit Master title style</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elvetica" pitchFamily="34" charset="0"/>
              <a:ea typeface="+mj-ea"/>
              <a:cs typeface="Helvetica" pitchFamily="34" charset="0"/>
            </a:endParaRPr>
          </a:p>
        </p:txBody>
      </p:sp>
      <p:sp>
        <p:nvSpPr>
          <p:cNvPr id="7" name="Title 6"/>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3008313" cy="1162050"/>
          </a:xfrm>
          <a:prstGeom prst="rect">
            <a:avLst/>
          </a:prstGeo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304800" y="2133600"/>
            <a:ext cx="3008313" cy="39925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txBox="1">
            <a:spLocks/>
          </p:cNvSpPr>
          <p:nvPr userDrawn="1"/>
        </p:nvSpPr>
        <p:spPr>
          <a:xfrm>
            <a:off x="457200" y="76200"/>
            <a:ext cx="8229600" cy="609600"/>
          </a:xfrm>
          <a:prstGeom prst="rect">
            <a:avLst/>
          </a:prstGeom>
        </p:spPr>
        <p:txBody>
          <a:bodyPr/>
          <a:lstStyle>
            <a:lvl1pPr>
              <a:defRPr sz="3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pitchFamily="34" charset="0"/>
                <a:cs typeface="Helvetic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elvetica" pitchFamily="34" charset="0"/>
                <a:ea typeface="+mj-ea"/>
                <a:cs typeface="Helvetica" pitchFamily="34" charset="0"/>
              </a:rPr>
              <a:t>Click to edit Master title style</a:t>
            </a:r>
          </a:p>
        </p:txBody>
      </p:sp>
      <p:sp>
        <p:nvSpPr>
          <p:cNvPr id="13" name="Title 1"/>
          <p:cNvSpPr txBox="1">
            <a:spLocks/>
          </p:cNvSpPr>
          <p:nvPr userDrawn="1"/>
        </p:nvSpPr>
        <p:spPr>
          <a:xfrm>
            <a:off x="3429000" y="4876800"/>
            <a:ext cx="5486400" cy="566738"/>
          </a:xfrm>
          <a:prstGeom prst="rect">
            <a:avLst/>
          </a:prstGeom>
        </p:spPr>
        <p:txBody>
          <a:bodyPr anchor="b"/>
          <a:lstStyle>
            <a:lvl1pPr algn="l">
              <a:defRPr sz="2000" b="1"/>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4" name="Picture Placeholder 2"/>
          <p:cNvSpPr>
            <a:spLocks noGrp="1"/>
          </p:cNvSpPr>
          <p:nvPr>
            <p:ph type="pic" idx="1"/>
          </p:nvPr>
        </p:nvSpPr>
        <p:spPr>
          <a:xfrm>
            <a:off x="3429000" y="914400"/>
            <a:ext cx="5486400" cy="3962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Text Placeholder 3"/>
          <p:cNvSpPr>
            <a:spLocks noGrp="1"/>
          </p:cNvSpPr>
          <p:nvPr>
            <p:ph type="body" sz="half" idx="11"/>
          </p:nvPr>
        </p:nvSpPr>
        <p:spPr>
          <a:xfrm>
            <a:off x="3429000" y="5443538"/>
            <a:ext cx="5486400" cy="5762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77000"/>
            <a:ext cx="9144000" cy="3810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solidFill>
                <a:schemeClr val="bg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2"/>
          </p:nvPr>
        </p:nvSpPr>
        <p:spPr>
          <a:xfrm>
            <a:off x="152400" y="6492875"/>
            <a:ext cx="2133600" cy="365125"/>
          </a:xfrm>
          <a:prstGeom prst="rect">
            <a:avLst/>
          </a:prstGeom>
        </p:spPr>
        <p:txBody>
          <a:bodyPr vert="horz" lIns="91440" tIns="45720" rIns="91440" bIns="45720" rtlCol="0" anchor="ctr"/>
          <a:lstStyle>
            <a:lvl1pPr algn="l">
              <a:defRPr sz="1600" b="1">
                <a:solidFill>
                  <a:schemeClr val="bg1"/>
                </a:solidFill>
                <a:latin typeface="Times New Roman" panose="02020603050405020304" pitchFamily="18" charset="0"/>
                <a:cs typeface="Times New Roman" panose="02020603050405020304" pitchFamily="18" charset="0"/>
              </a:defRPr>
            </a:lvl1pPr>
          </a:lstStyle>
          <a:p>
            <a:fld id="{25EEB015-B499-4747-860B-683864FA7296}" type="datetime4">
              <a:rPr lang="en-US" smtClean="0"/>
              <a:t>October 28, 2019</a:t>
            </a:fld>
            <a:endParaRPr lang="en-US" dirty="0"/>
          </a:p>
        </p:txBody>
      </p:sp>
      <p:sp>
        <p:nvSpPr>
          <p:cNvPr id="5" name="Footer Placeholder 4"/>
          <p:cNvSpPr>
            <a:spLocks noGrp="1"/>
          </p:cNvSpPr>
          <p:nvPr>
            <p:ph type="ftr" sz="quarter" idx="3"/>
          </p:nvPr>
        </p:nvSpPr>
        <p:spPr>
          <a:xfrm>
            <a:off x="2438400" y="6492875"/>
            <a:ext cx="4305300" cy="365125"/>
          </a:xfrm>
          <a:prstGeom prst="rect">
            <a:avLst/>
          </a:prstGeom>
        </p:spPr>
        <p:txBody>
          <a:bodyPr vert="horz" lIns="91440" tIns="45720" rIns="91440" bIns="45720" rtlCol="0" anchor="ctr"/>
          <a:lstStyle>
            <a:lvl1pPr algn="ctr">
              <a:defRPr sz="1800" b="1">
                <a:solidFill>
                  <a:schemeClr val="bg1"/>
                </a:solidFill>
                <a:latin typeface="Times New Roman" panose="02020603050405020304" pitchFamily="18" charset="0"/>
                <a:cs typeface="Times New Roman" panose="02020603050405020304" pitchFamily="18" charset="0"/>
              </a:defRPr>
            </a:lvl1pPr>
          </a:lstStyle>
          <a:p>
            <a:r>
              <a:rPr lang="en-US"/>
              <a:t>Flame Spread in Corner Configuration</a:t>
            </a:r>
            <a:endParaRPr lang="en-US" dirty="0"/>
          </a:p>
        </p:txBody>
      </p:sp>
      <p:sp>
        <p:nvSpPr>
          <p:cNvPr id="6" name="Slide Number Placeholder 5"/>
          <p:cNvSpPr>
            <a:spLocks noGrp="1"/>
          </p:cNvSpPr>
          <p:nvPr>
            <p:ph type="sldNum" sz="quarter" idx="4"/>
          </p:nvPr>
        </p:nvSpPr>
        <p:spPr>
          <a:xfrm>
            <a:off x="6871684" y="6492875"/>
            <a:ext cx="2133600" cy="365125"/>
          </a:xfrm>
          <a:prstGeom prst="rect">
            <a:avLst/>
          </a:prstGeom>
        </p:spPr>
        <p:txBody>
          <a:bodyPr vert="horz" lIns="91440" tIns="45720" rIns="91440" bIns="45720" rtlCol="0" anchor="ctr"/>
          <a:lstStyle>
            <a:lvl1pPr algn="r">
              <a:defRPr sz="1800" b="1">
                <a:solidFill>
                  <a:schemeClr val="bg1"/>
                </a:solidFill>
              </a:defRPr>
            </a:lvl1pPr>
          </a:lstStyle>
          <a:p>
            <a:fld id="{0D253A0D-5EE4-4AEC-AB32-6093FED052A2}" type="slidenum">
              <a:rPr lang="en-US" smtClean="0"/>
              <a:pPr/>
              <a:t>‹#›</a:t>
            </a:fld>
            <a:endParaRPr lang="en-US" dirty="0"/>
          </a:p>
        </p:txBody>
      </p:sp>
      <p:sp>
        <p:nvSpPr>
          <p:cNvPr id="7" name="Rectangle 6"/>
          <p:cNvSpPr/>
          <p:nvPr/>
        </p:nvSpPr>
        <p:spPr>
          <a:xfrm>
            <a:off x="0" y="0"/>
            <a:ext cx="9144000" cy="762000"/>
          </a:xfrm>
          <a:prstGeom prst="rect">
            <a:avLst/>
          </a:prstGeom>
          <a:solidFill>
            <a:srgbClr val="B11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ball_redback.jpg"/>
          <p:cNvPicPr>
            <a:picLocks noChangeAspect="1"/>
          </p:cNvPicPr>
          <p:nvPr userDrawn="1"/>
        </p:nvPicPr>
        <p:blipFill>
          <a:blip r:embed="rId13" cstate="print"/>
          <a:stretch>
            <a:fillRect/>
          </a:stretch>
        </p:blipFill>
        <p:spPr>
          <a:xfrm>
            <a:off x="0" y="0"/>
            <a:ext cx="762000" cy="762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2" r:id="rId5"/>
    <p:sldLayoutId id="2147483653" r:id="rId6"/>
    <p:sldLayoutId id="2147483654" r:id="rId7"/>
    <p:sldLayoutId id="2147483656" r:id="rId8"/>
    <p:sldLayoutId id="2147483659" r:id="rId9"/>
    <p:sldLayoutId id="2147483657" r:id="rId10"/>
    <p:sldLayoutId id="2147483658"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notesSlide" Target="../notesSlides/notesSlide8.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2.jpeg"/><Relationship Id="rId2" Type="http://schemas.openxmlformats.org/officeDocument/2006/relationships/image" Target="../media/image300.png"/><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3.xml"/><Relationship Id="rId7" Type="http://schemas.openxmlformats.org/officeDocument/2006/relationships/image" Target="../media/image37.jpe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3.xml"/><Relationship Id="rId7" Type="http://schemas.openxmlformats.org/officeDocument/2006/relationships/image" Target="../media/image44.jpe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jpeg"/><Relationship Id="rId2" Type="http://schemas.openxmlformats.org/officeDocument/2006/relationships/image" Target="../media/image7.JPG"/><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4.emf"/><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801/IAFSS.FSS.7-419" TargetMode="External"/><Relationship Id="rId2" Type="http://schemas.openxmlformats.org/officeDocument/2006/relationships/hyperlink" Target="https://www.bbc.com/news/uk-england-london-40272168" TargetMode="External"/><Relationship Id="rId1" Type="http://schemas.openxmlformats.org/officeDocument/2006/relationships/slideLayout" Target="../slideLayouts/slideLayout3.xml"/><Relationship Id="rId6" Type="http://schemas.openxmlformats.org/officeDocument/2006/relationships/hyperlink" Target="https://doi.org/10.3801/IAFSS.FSS.8-421" TargetMode="External"/><Relationship Id="rId5" Type="http://schemas.openxmlformats.org/officeDocument/2006/relationships/hyperlink" Target="http://www.fireseat.org/" TargetMode="External"/><Relationship Id="rId4" Type="http://schemas.openxmlformats.org/officeDocument/2006/relationships/hyperlink" Target="https://doi.org/10.1016/j.firesaf.2019.04.01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30.PNG"/><Relationship Id="rId7" Type="http://schemas.openxmlformats.org/officeDocument/2006/relationships/image" Target="../media/image390.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40.png"/></Relationships>
</file>

<file path=ppt/slides/_rels/slide29.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image" Target="../media/image410.PNG"/><Relationship Id="rId1" Type="http://schemas.openxmlformats.org/officeDocument/2006/relationships/slideLayout" Target="../slideLayouts/slideLayout3.xml"/><Relationship Id="rId6" Type="http://schemas.openxmlformats.org/officeDocument/2006/relationships/image" Target="../media/image450.PNG"/><Relationship Id="rId5" Type="http://schemas.openxmlformats.org/officeDocument/2006/relationships/image" Target="../media/image44.png"/><Relationship Id="rId4" Type="http://schemas.openxmlformats.org/officeDocument/2006/relationships/image" Target="../media/image4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0.png"/><Relationship Id="rId7" Type="http://schemas.openxmlformats.org/officeDocument/2006/relationships/image" Target="../media/image530.png"/><Relationship Id="rId2" Type="http://schemas.openxmlformats.org/officeDocument/2006/relationships/image" Target="../media/image480.png"/><Relationship Id="rId1" Type="http://schemas.openxmlformats.org/officeDocument/2006/relationships/slideLayout" Target="../slideLayouts/slideLayout3.xml"/><Relationship Id="rId6" Type="http://schemas.openxmlformats.org/officeDocument/2006/relationships/image" Target="../media/image520.png"/><Relationship Id="rId5" Type="http://schemas.openxmlformats.org/officeDocument/2006/relationships/image" Target="../media/image51.png"/><Relationship Id="rId4" Type="http://schemas.openxmlformats.org/officeDocument/2006/relationships/image" Target="../media/image5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40.png"/><Relationship Id="rId1" Type="http://schemas.openxmlformats.org/officeDocument/2006/relationships/slideLayout" Target="../slideLayouts/slideLayout3.xml"/><Relationship Id="rId4" Type="http://schemas.openxmlformats.org/officeDocument/2006/relationships/image" Target="../media/image56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340.png"/><Relationship Id="rId4" Type="http://schemas.openxmlformats.org/officeDocument/2006/relationships/image" Target="../media/image3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png"/><Relationship Id="rId5" Type="http://schemas.openxmlformats.org/officeDocument/2006/relationships/image" Target="../media/image1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lstStyle/>
          <a:p>
            <a:r>
              <a:rPr lang="en-US" dirty="0">
                <a:latin typeface="Times New Roman" panose="02020603050405020304" pitchFamily="18" charset="0"/>
                <a:cs typeface="Times New Roman" panose="02020603050405020304" pitchFamily="18" charset="0"/>
              </a:rPr>
              <a:t>Flame Spread on Black Poly(methyl methacrylate) in Corner Configuration</a:t>
            </a:r>
          </a:p>
        </p:txBody>
      </p:sp>
      <p:sp>
        <p:nvSpPr>
          <p:cNvPr id="3" name="Subtitle 2"/>
          <p:cNvSpPr>
            <a:spLocks noGrp="1"/>
          </p:cNvSpPr>
          <p:nvPr>
            <p:ph type="subTitle" idx="1"/>
          </p:nvPr>
        </p:nvSpPr>
        <p:spPr>
          <a:xfrm>
            <a:off x="1371600" y="4267200"/>
            <a:ext cx="6400800" cy="1752600"/>
          </a:xfrm>
        </p:spPr>
        <p:txBody>
          <a:bodyPr/>
          <a:lstStyle/>
          <a:p>
            <a:r>
              <a:rPr lang="en-US" sz="2400" dirty="0">
                <a:solidFill>
                  <a:schemeClr val="tx1"/>
                </a:solidFill>
              </a:rPr>
              <a:t>Dushyant Chaudhari</a:t>
            </a:r>
          </a:p>
          <a:p>
            <a:r>
              <a:rPr lang="en-US" sz="2400" dirty="0">
                <a:solidFill>
                  <a:schemeClr val="tx1"/>
                </a:solidFill>
              </a:rPr>
              <a:t>Dr. Stanislav </a:t>
            </a:r>
            <a:r>
              <a:rPr lang="en-US" sz="2400" dirty="0" err="1">
                <a:solidFill>
                  <a:schemeClr val="tx1"/>
                </a:solidFill>
              </a:rPr>
              <a:t>Stoliarov</a:t>
            </a:r>
            <a:endParaRPr lang="en-US" sz="2400" dirty="0">
              <a:solidFill>
                <a:schemeClr val="tx1"/>
              </a:solidFill>
            </a:endParaRPr>
          </a:p>
          <a:p>
            <a:r>
              <a:rPr lang="en-US" dirty="0">
                <a:solidFill>
                  <a:schemeClr val="tx1"/>
                </a:solidFill>
              </a:rPr>
              <a:t>Department of Fire Protection Engineering</a:t>
            </a:r>
          </a:p>
          <a:p>
            <a:r>
              <a:rPr lang="en-US" dirty="0">
                <a:solidFill>
                  <a:schemeClr val="tx1"/>
                </a:solidFill>
              </a:rPr>
              <a:t>University of Maryland</a:t>
            </a:r>
          </a:p>
        </p:txBody>
      </p:sp>
    </p:spTree>
    <p:extLst>
      <p:ext uri="{BB962C8B-B14F-4D97-AF65-F5344CB8AC3E}">
        <p14:creationId xmlns:p14="http://schemas.microsoft.com/office/powerpoint/2010/main" val="74180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PMMA experiment visuals (IR)</a:t>
            </a:r>
          </a:p>
        </p:txBody>
      </p:sp>
      <p:sp>
        <p:nvSpPr>
          <p:cNvPr id="4" name="Date Placeholder 3"/>
          <p:cNvSpPr>
            <a:spLocks noGrp="1"/>
          </p:cNvSpPr>
          <p:nvPr>
            <p:ph type="dt" sz="half" idx="2"/>
          </p:nvPr>
        </p:nvSpPr>
        <p:spPr/>
        <p:txBody>
          <a:bodyPr/>
          <a:lstStyle/>
          <a:p>
            <a:fld id="{80F36B5A-EE9D-4AF8-A660-D7E3D06A8D03}"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10</a:t>
            </a:fld>
            <a:endParaRPr lang="en-US" dirty="0"/>
          </a:p>
        </p:txBody>
      </p:sp>
      <p:pic>
        <p:nvPicPr>
          <p:cNvPr id="9" name="Snap sequence 10 sec intervalIFR-FL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649" t="4380" r="5370" b="7549"/>
          <a:stretch/>
        </p:blipFill>
        <p:spPr>
          <a:xfrm rot="5400000">
            <a:off x="4754877" y="2251349"/>
            <a:ext cx="5349247" cy="297180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8"/>
          <a:stretch/>
        </p:blipFill>
        <p:spPr>
          <a:xfrm rot="5400000">
            <a:off x="-428629" y="1562662"/>
            <a:ext cx="2667005" cy="1504948"/>
          </a:xfrm>
          <a:prstGeom prst="rect">
            <a:avLst/>
          </a:prstGeom>
        </p:spPr>
      </p:pic>
      <p:sp>
        <p:nvSpPr>
          <p:cNvPr id="11" name="TextBox 10"/>
          <p:cNvSpPr txBox="1"/>
          <p:nvPr/>
        </p:nvSpPr>
        <p:spPr>
          <a:xfrm>
            <a:off x="0" y="725622"/>
            <a:ext cx="1937453" cy="276999"/>
          </a:xfrm>
          <a:prstGeom prst="rect">
            <a:avLst/>
          </a:prstGeom>
          <a:noFill/>
        </p:spPr>
        <p:txBody>
          <a:bodyPr wrap="none" rtlCol="0">
            <a:spAutoFit/>
          </a:bodyPr>
          <a:lstStyle/>
          <a:p>
            <a:r>
              <a:rPr lang="en-US" sz="1200" dirty="0"/>
              <a:t>t = 30 sec (propane ignition)</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420841" y="1571238"/>
            <a:ext cx="2659067" cy="1495726"/>
          </a:xfrm>
          <a:prstGeom prst="rect">
            <a:avLst/>
          </a:prstGeom>
        </p:spPr>
      </p:pic>
      <p:sp>
        <p:nvSpPr>
          <p:cNvPr id="13" name="TextBox 12"/>
          <p:cNvSpPr txBox="1"/>
          <p:nvPr/>
        </p:nvSpPr>
        <p:spPr>
          <a:xfrm>
            <a:off x="2097662" y="747089"/>
            <a:ext cx="1378904" cy="276999"/>
          </a:xfrm>
          <a:prstGeom prst="rect">
            <a:avLst/>
          </a:prstGeom>
          <a:noFill/>
        </p:spPr>
        <p:txBody>
          <a:bodyPr wrap="none" rtlCol="0">
            <a:spAutoFit/>
          </a:bodyPr>
          <a:lstStyle/>
          <a:p>
            <a:r>
              <a:rPr lang="en-US" sz="1200" dirty="0"/>
              <a:t>t = 70 sec (ignition)</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282297" y="1565038"/>
            <a:ext cx="2667002" cy="1500189"/>
          </a:xfrm>
          <a:prstGeom prst="rect">
            <a:avLst/>
          </a:prstGeom>
        </p:spPr>
      </p:pic>
      <p:sp>
        <p:nvSpPr>
          <p:cNvPr id="15" name="TextBox 14"/>
          <p:cNvSpPr txBox="1"/>
          <p:nvPr/>
        </p:nvSpPr>
        <p:spPr>
          <a:xfrm>
            <a:off x="4186834" y="778993"/>
            <a:ext cx="857927" cy="276999"/>
          </a:xfrm>
          <a:prstGeom prst="rect">
            <a:avLst/>
          </a:prstGeom>
          <a:noFill/>
        </p:spPr>
        <p:txBody>
          <a:bodyPr wrap="none" rtlCol="0">
            <a:spAutoFit/>
          </a:bodyPr>
          <a:lstStyle/>
          <a:p>
            <a:r>
              <a:rPr lang="en-US" sz="1200" dirty="0"/>
              <a:t>t = 110 sec</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31009" y="4409274"/>
            <a:ext cx="2667009" cy="1500193"/>
          </a:xfrm>
          <a:prstGeom prst="rect">
            <a:avLst/>
          </a:prstGeom>
        </p:spPr>
      </p:pic>
      <p:sp>
        <p:nvSpPr>
          <p:cNvPr id="17" name="TextBox 16"/>
          <p:cNvSpPr txBox="1"/>
          <p:nvPr/>
        </p:nvSpPr>
        <p:spPr>
          <a:xfrm>
            <a:off x="440342" y="3598750"/>
            <a:ext cx="857927" cy="276999"/>
          </a:xfrm>
          <a:prstGeom prst="rect">
            <a:avLst/>
          </a:prstGeom>
          <a:noFill/>
        </p:spPr>
        <p:txBody>
          <a:bodyPr wrap="none" rtlCol="0">
            <a:spAutoFit/>
          </a:bodyPr>
          <a:lstStyle/>
          <a:p>
            <a:r>
              <a:rPr lang="en-US" sz="1200" dirty="0"/>
              <a:t>t = 150 sec</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424686" y="4426680"/>
            <a:ext cx="2641482" cy="1485834"/>
          </a:xfrm>
          <a:prstGeom prst="rect">
            <a:avLst/>
          </a:prstGeom>
        </p:spPr>
      </p:pic>
      <p:sp>
        <p:nvSpPr>
          <p:cNvPr id="19" name="TextBox 18"/>
          <p:cNvSpPr txBox="1"/>
          <p:nvPr/>
        </p:nvSpPr>
        <p:spPr>
          <a:xfrm>
            <a:off x="2318033" y="3598750"/>
            <a:ext cx="857927" cy="276999"/>
          </a:xfrm>
          <a:prstGeom prst="rect">
            <a:avLst/>
          </a:prstGeom>
          <a:noFill/>
        </p:spPr>
        <p:txBody>
          <a:bodyPr wrap="none" rtlCol="0">
            <a:spAutoFit/>
          </a:bodyPr>
          <a:lstStyle/>
          <a:p>
            <a:r>
              <a:rPr lang="en-US" sz="1200" dirty="0"/>
              <a:t>t = 190 sec</a:t>
            </a: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282296" y="4434679"/>
            <a:ext cx="2667004" cy="1500190"/>
          </a:xfrm>
          <a:prstGeom prst="rect">
            <a:avLst/>
          </a:prstGeom>
        </p:spPr>
      </p:pic>
      <p:sp>
        <p:nvSpPr>
          <p:cNvPr id="21" name="TextBox 20"/>
          <p:cNvSpPr txBox="1"/>
          <p:nvPr/>
        </p:nvSpPr>
        <p:spPr>
          <a:xfrm>
            <a:off x="4162333" y="3611454"/>
            <a:ext cx="857927" cy="276999"/>
          </a:xfrm>
          <a:prstGeom prst="rect">
            <a:avLst/>
          </a:prstGeom>
          <a:noFill/>
        </p:spPr>
        <p:txBody>
          <a:bodyPr wrap="none" rtlCol="0">
            <a:spAutoFit/>
          </a:bodyPr>
          <a:lstStyle/>
          <a:p>
            <a:r>
              <a:rPr lang="en-US" sz="1200" dirty="0"/>
              <a:t>t = 230 sec</a:t>
            </a:r>
          </a:p>
        </p:txBody>
      </p:sp>
      <p:cxnSp>
        <p:nvCxnSpPr>
          <p:cNvPr id="23" name="Straight Arrow Connector 22"/>
          <p:cNvCxnSpPr/>
          <p:nvPr/>
        </p:nvCxnSpPr>
        <p:spPr>
          <a:xfrm>
            <a:off x="8686800" y="1568825"/>
            <a:ext cx="0" cy="4603375"/>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26" name="TextBox 25"/>
          <p:cNvSpPr txBox="1"/>
          <p:nvPr/>
        </p:nvSpPr>
        <p:spPr>
          <a:xfrm rot="5400000">
            <a:off x="7774407" y="3494744"/>
            <a:ext cx="2055371" cy="307777"/>
          </a:xfrm>
          <a:prstGeom prst="rect">
            <a:avLst/>
          </a:prstGeom>
          <a:noFill/>
        </p:spPr>
        <p:txBody>
          <a:bodyPr wrap="none" rtlCol="0">
            <a:spAutoFit/>
          </a:bodyPr>
          <a:lstStyle/>
          <a:p>
            <a:r>
              <a:rPr lang="en-US" sz="1400" dirty="0">
                <a:solidFill>
                  <a:schemeClr val="bg1"/>
                </a:solidFill>
              </a:rPr>
              <a:t>Exposed panel (1460 cm) </a:t>
            </a:r>
          </a:p>
        </p:txBody>
      </p:sp>
      <p:cxnSp>
        <p:nvCxnSpPr>
          <p:cNvPr id="29" name="Straight Arrow Connector 28"/>
          <p:cNvCxnSpPr/>
          <p:nvPr/>
        </p:nvCxnSpPr>
        <p:spPr>
          <a:xfrm>
            <a:off x="6934200" y="1371600"/>
            <a:ext cx="1219200"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30" name="TextBox 29"/>
          <p:cNvSpPr txBox="1"/>
          <p:nvPr/>
        </p:nvSpPr>
        <p:spPr>
          <a:xfrm>
            <a:off x="7225790" y="1063823"/>
            <a:ext cx="685800" cy="307777"/>
          </a:xfrm>
          <a:prstGeom prst="rect">
            <a:avLst/>
          </a:prstGeom>
          <a:noFill/>
        </p:spPr>
        <p:txBody>
          <a:bodyPr wrap="square" rtlCol="0">
            <a:spAutoFit/>
          </a:bodyPr>
          <a:lstStyle/>
          <a:p>
            <a:r>
              <a:rPr lang="en-US" sz="1400" dirty="0">
                <a:solidFill>
                  <a:schemeClr val="bg1"/>
                </a:solidFill>
              </a:rPr>
              <a:t>40 cm</a:t>
            </a:r>
          </a:p>
        </p:txBody>
      </p:sp>
      <p:sp>
        <p:nvSpPr>
          <p:cNvPr id="31" name="TextBox 30"/>
          <p:cNvSpPr txBox="1"/>
          <p:nvPr/>
        </p:nvSpPr>
        <p:spPr>
          <a:xfrm>
            <a:off x="6049288" y="734068"/>
            <a:ext cx="2989023" cy="369332"/>
          </a:xfrm>
          <a:prstGeom prst="rect">
            <a:avLst/>
          </a:prstGeom>
          <a:noFill/>
        </p:spPr>
        <p:txBody>
          <a:bodyPr wrap="none" rtlCol="0">
            <a:spAutoFit/>
          </a:bodyPr>
          <a:lstStyle/>
          <a:p>
            <a:r>
              <a:rPr lang="en-US" dirty="0"/>
              <a:t>Flame spread (10 sec interval)</a:t>
            </a:r>
          </a:p>
        </p:txBody>
      </p:sp>
    </p:spTree>
    <p:extLst>
      <p:ext uri="{BB962C8B-B14F-4D97-AF65-F5344CB8AC3E}">
        <p14:creationId xmlns:p14="http://schemas.microsoft.com/office/powerpoint/2010/main" val="5125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 results</a:t>
            </a:r>
          </a:p>
        </p:txBody>
      </p:sp>
      <p:sp>
        <p:nvSpPr>
          <p:cNvPr id="4" name="Date Placeholder 3"/>
          <p:cNvSpPr>
            <a:spLocks noGrp="1"/>
          </p:cNvSpPr>
          <p:nvPr>
            <p:ph type="dt" sz="half" idx="2"/>
          </p:nvPr>
        </p:nvSpPr>
        <p:spPr/>
        <p:txBody>
          <a:bodyPr/>
          <a:lstStyle/>
          <a:p>
            <a:fld id="{1D2B649F-81A1-4F31-BCAE-B4A1493A891D}"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11</a:t>
            </a:fld>
            <a:endParaRPr lang="en-US" dirty="0"/>
          </a:p>
        </p:txBody>
      </p:sp>
      <p:sp>
        <p:nvSpPr>
          <p:cNvPr id="13" name="TextBox 12"/>
          <p:cNvSpPr txBox="1"/>
          <p:nvPr/>
        </p:nvSpPr>
        <p:spPr>
          <a:xfrm>
            <a:off x="1524000" y="3632281"/>
            <a:ext cx="27399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duct temperatures</a:t>
            </a:r>
          </a:p>
        </p:txBody>
      </p:sp>
      <p:sp>
        <p:nvSpPr>
          <p:cNvPr id="14" name="TextBox 13"/>
          <p:cNvSpPr txBox="1"/>
          <p:nvPr/>
        </p:nvSpPr>
        <p:spPr>
          <a:xfrm>
            <a:off x="5766253" y="3627510"/>
            <a:ext cx="22108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Oxygen mole fraction</a:t>
            </a:r>
          </a:p>
        </p:txBody>
      </p:sp>
      <mc:AlternateContent xmlns:mc="http://schemas.openxmlformats.org/markup-compatibility/2006" xmlns:a14="http://schemas.microsoft.com/office/drawing/2010/main">
        <mc:Choice Requires="a14">
          <p:sp>
            <p:nvSpPr>
              <p:cNvPr id="17" name="Rectangle 16"/>
              <p:cNvSpPr/>
              <p:nvPr/>
            </p:nvSpPr>
            <p:spPr>
              <a:xfrm>
                <a:off x="304800" y="948037"/>
                <a:ext cx="8153400" cy="2547108"/>
              </a:xfrm>
              <a:prstGeom prst="rect">
                <a:avLst/>
              </a:prstGeom>
            </p:spPr>
            <p:txBody>
              <a:bodyPr wrap="square">
                <a:spAutoFit/>
              </a:bodyPr>
              <a:lstStyle/>
              <a:p>
                <a:pPr indent="-342900">
                  <a:spcBef>
                    <a:spcPct val="20000"/>
                  </a:spcBef>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All results synchronized from 30 seconds before ignition of propane burner</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Ignition time from thermocouple about 1 cm above the burner surface.</a:t>
                </a:r>
              </a:p>
              <a:p>
                <a:pPr lvl="1"/>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cs typeface="Times New Roman" panose="02020603050405020304" pitchFamily="18" charset="0"/>
                            </a:rPr>
                          </m:ctrlPr>
                        </m:sSubPr>
                        <m:e>
                          <m:r>
                            <a:rPr lang="en-US" sz="1600" b="1" i="1" smtClean="0">
                              <a:latin typeface="Cambria Math" panose="02040503050406030204" pitchFamily="18" charset="0"/>
                              <a:cs typeface="Times New Roman" panose="02020603050405020304" pitchFamily="18" charset="0"/>
                            </a:rPr>
                            <m:t>𝒕</m:t>
                          </m:r>
                        </m:e>
                        <m:sub>
                          <m:r>
                            <a:rPr lang="en-US" sz="1600" b="1" i="1" smtClean="0">
                              <a:latin typeface="Cambria Math" panose="02040503050406030204" pitchFamily="18" charset="0"/>
                              <a:cs typeface="Times New Roman" panose="02020603050405020304" pitchFamily="18" charset="0"/>
                            </a:rPr>
                            <m:t>𝒊𝒈</m:t>
                          </m:r>
                        </m:sub>
                      </m:sSub>
                      <m:r>
                        <a:rPr lang="en-US" sz="1600" b="1" i="1" smtClean="0">
                          <a:latin typeface="Cambria Math" panose="02040503050406030204" pitchFamily="18" charset="0"/>
                          <a:cs typeface="Times New Roman" panose="02020603050405020304" pitchFamily="18" charset="0"/>
                        </a:rPr>
                        <m:t>=</m:t>
                      </m:r>
                      <m:r>
                        <a:rPr lang="en-US" sz="1600" b="1" i="1" smtClean="0">
                          <a:latin typeface="Cambria Math" panose="02040503050406030204" pitchFamily="18" charset="0"/>
                          <a:cs typeface="Times New Roman" panose="02020603050405020304" pitchFamily="18" charset="0"/>
                        </a:rPr>
                        <m:t>𝟑𝟎</m:t>
                      </m:r>
                      <m:r>
                        <a:rPr lang="en-US" sz="1600" b="1" i="1" smtClean="0">
                          <a:latin typeface="Cambria Math" panose="02040503050406030204" pitchFamily="18" charset="0"/>
                          <a:cs typeface="Times New Roman" panose="02020603050405020304" pitchFamily="18" charset="0"/>
                        </a:rPr>
                        <m:t> </m:t>
                      </m:r>
                      <m:r>
                        <a:rPr lang="en-US" sz="1600" b="1" i="1" smtClean="0">
                          <a:latin typeface="Cambria Math" panose="02040503050406030204" pitchFamily="18" charset="0"/>
                          <a:cs typeface="Times New Roman" panose="02020603050405020304" pitchFamily="18" charset="0"/>
                        </a:rPr>
                        <m:t>𝒔</m:t>
                      </m:r>
                    </m:oMath>
                  </m:oMathPara>
                </a14:m>
                <a:endParaRPr lang="en-US" sz="1600" b="1" dirty="0">
                  <a:latin typeface="Times New Roman" panose="02020603050405020304" pitchFamily="18" charset="0"/>
                  <a:cs typeface="Times New Roman" panose="02020603050405020304" pitchFamily="18" charset="0"/>
                </a:endParaRPr>
              </a:p>
              <a:p>
                <a:pPr indent="-342900">
                  <a:spcBef>
                    <a:spcPct val="20000"/>
                  </a:spcBef>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Propane burner turned off after 200 seconds of its ignition.</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Actual oxygen mole fraction (correction for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based on SBI calorimetry) ≈ 0.17.</a:t>
                </a:r>
              </a:p>
              <a:p>
                <a:pPr indent="-342900">
                  <a:spcBef>
                    <a:spcPct val="20000"/>
                  </a:spcBef>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Maximum duct temperature ≈ 530 K</a:t>
                </a:r>
              </a:p>
            </p:txBody>
          </p:sp>
        </mc:Choice>
        <mc:Fallback xmlns="">
          <p:sp>
            <p:nvSpPr>
              <p:cNvPr id="17" name="Rectangle 16"/>
              <p:cNvSpPr>
                <a:spLocks noRot="1" noChangeAspect="1" noMove="1" noResize="1" noEditPoints="1" noAdjustHandles="1" noChangeArrowheads="1" noChangeShapeType="1" noTextEdit="1"/>
              </p:cNvSpPr>
              <p:nvPr/>
            </p:nvSpPr>
            <p:spPr>
              <a:xfrm>
                <a:off x="304800" y="948037"/>
                <a:ext cx="8153400" cy="2547108"/>
              </a:xfrm>
              <a:prstGeom prst="rect">
                <a:avLst/>
              </a:prstGeom>
              <a:blipFill>
                <a:blip r:embed="rId2"/>
                <a:stretch>
                  <a:fillRect l="-747" t="-1439" b="-3597"/>
                </a:stretch>
              </a:blipFill>
            </p:spPr>
            <p:txBody>
              <a:bodyPr/>
              <a:lstStyle/>
              <a:p>
                <a:r>
                  <a:rPr lang="en-US">
                    <a:noFill/>
                  </a:rPr>
                  <a:t> </a:t>
                </a:r>
              </a:p>
            </p:txBody>
          </p:sp>
        </mc:Fallback>
      </mc:AlternateContent>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772" r="5453"/>
          <a:stretch/>
        </p:blipFill>
        <p:spPr>
          <a:xfrm>
            <a:off x="888507" y="3962400"/>
            <a:ext cx="3302493" cy="247515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410" y="3962400"/>
            <a:ext cx="3406390" cy="2508412"/>
          </a:xfrm>
          <a:prstGeom prst="rect">
            <a:avLst/>
          </a:prstGeom>
        </p:spPr>
      </p:pic>
    </p:spTree>
    <p:extLst>
      <p:ext uri="{BB962C8B-B14F-4D97-AF65-F5344CB8AC3E}">
        <p14:creationId xmlns:p14="http://schemas.microsoft.com/office/powerpoint/2010/main" val="87297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 results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52400" y="3769060"/>
                <a:ext cx="8852884" cy="2669019"/>
              </a:xfrm>
            </p:spPr>
            <p:txBody>
              <a:bodyPr/>
              <a:lstStyle/>
              <a:p>
                <a:pPr marL="0">
                  <a:buFont typeface="Wingdings" panose="05000000000000000000" pitchFamily="2" charset="2"/>
                  <a:buChar char="v"/>
                </a:pPr>
                <a:r>
                  <a:rPr lang="en-US" sz="2000" dirty="0"/>
                  <a:t>Time for PMMA ignition </a:t>
                </a:r>
              </a:p>
              <a:p>
                <a:pPr marL="457200" lvl="1" indent="0">
                  <a:buNone/>
                </a:pPr>
                <a14:m>
                  <m:oMathPara xmlns:m="http://schemas.openxmlformats.org/officeDocument/2006/math">
                    <m:oMathParaPr>
                      <m:jc m:val="centerGroup"/>
                    </m:oMathParaPr>
                    <m:oMath xmlns:m="http://schemas.openxmlformats.org/officeDocument/2006/math">
                      <m:sSubSup>
                        <m:sSubSupPr>
                          <m:ctrlPr>
                            <a:rPr lang="en-US" sz="1600" b="0" i="1" dirty="0" smtClean="0">
                              <a:latin typeface="Cambria Math" panose="02040503050406030204" pitchFamily="18" charset="0"/>
                            </a:rPr>
                          </m:ctrlPr>
                        </m:sSubSupPr>
                        <m:e>
                          <m:r>
                            <a:rPr lang="en-US" sz="1600" b="0" i="1" dirty="0" smtClean="0">
                              <a:latin typeface="Cambria Math" panose="02040503050406030204" pitchFamily="18" charset="0"/>
                            </a:rPr>
                            <m:t>𝑡</m:t>
                          </m:r>
                        </m:e>
                        <m:sub>
                          <m:r>
                            <a:rPr lang="en-US" sz="1600" b="0" i="1" dirty="0" smtClean="0">
                              <a:latin typeface="Cambria Math" panose="02040503050406030204" pitchFamily="18" charset="0"/>
                            </a:rPr>
                            <m:t>𝑖𝑔</m:t>
                          </m:r>
                        </m:sub>
                        <m:sup>
                          <m:r>
                            <a:rPr lang="en-US" sz="1600" b="0" i="1" dirty="0" smtClean="0">
                              <a:latin typeface="Cambria Math" panose="02040503050406030204" pitchFamily="18" charset="0"/>
                            </a:rPr>
                            <m:t>𝑃𝑀𝑀𝐴</m:t>
                          </m:r>
                        </m:sup>
                      </m:sSubSup>
                      <m:r>
                        <a:rPr lang="en-US" sz="1600" b="0" i="1" dirty="0" smtClean="0">
                          <a:latin typeface="Cambria Math" panose="02040503050406030204" pitchFamily="18" charset="0"/>
                        </a:rPr>
                        <m:t>=</m:t>
                      </m:r>
                      <m:r>
                        <a:rPr lang="en-US" sz="1600" b="0" i="1" dirty="0" smtClean="0">
                          <a:latin typeface="Cambria Math" panose="02040503050406030204" pitchFamily="18" charset="0"/>
                        </a:rPr>
                        <m:t>𝑡</m:t>
                      </m:r>
                      <m:r>
                        <a:rPr lang="en-US" sz="1600" b="0" i="1" dirty="0" smtClean="0">
                          <a:latin typeface="Cambria Math" panose="02040503050406030204" pitchFamily="18" charset="0"/>
                        </a:rPr>
                        <m:t> </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𝐻𝑅𝑅</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𝑆𝐵𝐼</m:t>
                          </m:r>
                          <m:r>
                            <a:rPr lang="en-US" sz="1600" b="0" i="1" dirty="0" smtClean="0">
                              <a:latin typeface="Cambria Math" panose="02040503050406030204" pitchFamily="18" charset="0"/>
                            </a:rPr>
                            <m:t>&gt;5 </m:t>
                          </m:r>
                          <m:r>
                            <a:rPr lang="en-US" sz="1600" b="0" i="1" dirty="0" smtClean="0">
                              <a:latin typeface="Cambria Math" panose="02040503050406030204" pitchFamily="18" charset="0"/>
                            </a:rPr>
                            <m:t>𝑘𝑊</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𝑎𝑏𝑜𝑣𝑒</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𝑠𝑡𝑒𝑎𝑑𝑦</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𝑝𝑟𝑜𝑝𝑎𝑛𝑒</m:t>
                          </m:r>
                          <m:r>
                            <a:rPr lang="en-US" sz="1600" b="0" i="1" dirty="0" smtClean="0">
                              <a:latin typeface="Cambria Math" panose="02040503050406030204" pitchFamily="18" charset="0"/>
                            </a:rPr>
                            <m:t> </m:t>
                          </m:r>
                          <m:r>
                            <a:rPr lang="en-US" sz="1600" b="0" i="1" dirty="0" smtClean="0">
                              <a:latin typeface="Cambria Math" panose="02040503050406030204" pitchFamily="18" charset="0"/>
                            </a:rPr>
                            <m:t>𝐻𝑅𝑅</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𝑜𝑓</m:t>
                          </m:r>
                          <m:r>
                            <a:rPr lang="en-US" sz="1600" b="0" i="1" dirty="0" smtClean="0">
                              <a:latin typeface="Cambria Math" panose="02040503050406030204" pitchFamily="18" charset="0"/>
                            </a:rPr>
                            <m:t> 31 </m:t>
                          </m:r>
                          <m:r>
                            <a:rPr lang="en-US" sz="1600" b="0" i="1" dirty="0" smtClean="0">
                              <a:latin typeface="Cambria Math" panose="02040503050406030204" pitchFamily="18" charset="0"/>
                            </a:rPr>
                            <m:t>𝑘𝑊</m:t>
                          </m:r>
                        </m:e>
                      </m:d>
                      <m:r>
                        <a:rPr lang="en-US" sz="1600" b="0" i="1" dirty="0" smtClean="0">
                          <a:latin typeface="Cambria Math" panose="02040503050406030204" pitchFamily="18" charset="0"/>
                          <a:ea typeface="Cambria Math" panose="02040503050406030204" pitchFamily="18" charset="0"/>
                        </a:rPr>
                        <m:t>≈</m:t>
                      </m:r>
                      <m:d>
                        <m:dPr>
                          <m:ctrlPr>
                            <a:rPr lang="en-US" sz="1600" b="0" i="1" dirty="0" smtClean="0">
                              <a:latin typeface="Cambria Math" panose="02040503050406030204" pitchFamily="18" charset="0"/>
                              <a:ea typeface="Cambria Math" panose="02040503050406030204" pitchFamily="18" charset="0"/>
                            </a:rPr>
                          </m:ctrlPr>
                        </m:dPr>
                        <m:e>
                          <m:r>
                            <a:rPr lang="en-US" sz="1600" b="0" i="1" dirty="0" smtClean="0">
                              <a:latin typeface="Cambria Math" panose="02040503050406030204" pitchFamily="18" charset="0"/>
                              <a:ea typeface="Cambria Math" panose="02040503050406030204" pitchFamily="18" charset="0"/>
                            </a:rPr>
                            <m:t>75 ±3</m:t>
                          </m:r>
                        </m:e>
                      </m:d>
                      <m:r>
                        <a:rPr lang="en-US" sz="1600" b="0" i="1" dirty="0" smtClean="0">
                          <a:latin typeface="Cambria Math" panose="02040503050406030204" pitchFamily="18" charset="0"/>
                          <a:ea typeface="Cambria Math" panose="02040503050406030204" pitchFamily="18" charset="0"/>
                        </a:rPr>
                        <m:t> </m:t>
                      </m:r>
                      <m:r>
                        <a:rPr lang="en-US" sz="1600" b="0" i="1" dirty="0" smtClean="0">
                          <a:latin typeface="Cambria Math" panose="02040503050406030204" pitchFamily="18" charset="0"/>
                          <a:ea typeface="Cambria Math" panose="02040503050406030204" pitchFamily="18" charset="0"/>
                        </a:rPr>
                        <m:t>𝑠</m:t>
                      </m:r>
                    </m:oMath>
                  </m:oMathPara>
                </a14:m>
                <a:endParaRPr lang="en-US" sz="1600" dirty="0"/>
              </a:p>
              <a:p>
                <a:pPr lvl="1"/>
                <a:r>
                  <a:rPr lang="en-US" sz="1800" dirty="0"/>
                  <a:t>Criteria matches well with manual recording of time when cracking sound audible at the onset of PMMA burning during the tests.</a:t>
                </a:r>
              </a:p>
              <a:p>
                <a:pPr marL="0">
                  <a:buFont typeface="Wingdings" panose="05000000000000000000" pitchFamily="2" charset="2"/>
                  <a:buChar char="v"/>
                </a:pPr>
                <a:r>
                  <a:rPr lang="en-US" sz="2000" dirty="0"/>
                  <a:t>Total heat released at peak about 25 MJ.</a:t>
                </a:r>
              </a:p>
              <a:p>
                <a:pPr marL="0">
                  <a:buFont typeface="Wingdings" panose="05000000000000000000" pitchFamily="2" charset="2"/>
                  <a:buChar char="v"/>
                </a:pPr>
                <a:r>
                  <a:rPr lang="en-US" sz="2000" dirty="0"/>
                  <a:t>Average 11% uncertainty (2</a:t>
                </a:r>
                <a:r>
                  <a:rPr lang="el-GR" sz="2000" dirty="0"/>
                  <a:t>σ</a:t>
                </a:r>
                <a:r>
                  <a:rPr lang="en-US" sz="2000" dirty="0"/>
                  <a:t>/</a:t>
                </a:r>
                <a14:m>
                  <m:oMath xmlns:m="http://schemas.openxmlformats.org/officeDocument/2006/math">
                    <m:rad>
                      <m:radPr>
                        <m:degHide m:val="on"/>
                        <m:ctrlPr>
                          <a:rPr lang="en-US" sz="2000" i="1">
                            <a:latin typeface="Cambria Math" panose="02040503050406030204" pitchFamily="18" charset="0"/>
                          </a:rPr>
                        </m:ctrlPr>
                      </m:radPr>
                      <m:deg/>
                      <m:e>
                        <m:r>
                          <a:rPr lang="en-US" sz="2000">
                            <a:latin typeface="Cambria Math" panose="02040503050406030204" pitchFamily="18" charset="0"/>
                          </a:rPr>
                          <m:t>6</m:t>
                        </m:r>
                      </m:e>
                    </m:rad>
                  </m:oMath>
                </a14:m>
                <a:r>
                  <a:rPr lang="en-US" sz="2000" dirty="0"/>
                  <a:t>) for HRR based on 6 tests.</a:t>
                </a:r>
              </a:p>
              <a:p>
                <a:pPr marL="0">
                  <a:buFont typeface="Wingdings" panose="05000000000000000000" pitchFamily="2" charset="2"/>
                  <a:buChar char="v"/>
                </a:pPr>
                <a:r>
                  <a:rPr lang="en-US" sz="2000" dirty="0"/>
                  <a:t>Experimental facility is capable of handling 300 kW fire.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2400" y="3769060"/>
                <a:ext cx="8852884" cy="2669019"/>
              </a:xfrm>
              <a:blipFill>
                <a:blip r:embed="rId3"/>
                <a:stretch>
                  <a:fillRect l="-620" t="-1142"/>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fld id="{78C125CE-C353-4178-835C-5216A4D4C3A9}"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12</a:t>
            </a:fld>
            <a:endParaRPr lang="en-US" dirty="0"/>
          </a:p>
        </p:txBody>
      </p:sp>
      <p:sp>
        <p:nvSpPr>
          <p:cNvPr id="10" name="TextBox 9"/>
          <p:cNvSpPr txBox="1"/>
          <p:nvPr/>
        </p:nvSpPr>
        <p:spPr>
          <a:xfrm>
            <a:off x="1735438" y="757251"/>
            <a:ext cx="17107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release rate</a:t>
            </a:r>
          </a:p>
        </p:txBody>
      </p:sp>
      <p:sp>
        <p:nvSpPr>
          <p:cNvPr id="11" name="TextBox 10"/>
          <p:cNvSpPr txBox="1"/>
          <p:nvPr/>
        </p:nvSpPr>
        <p:spPr>
          <a:xfrm>
            <a:off x="5752569" y="757251"/>
            <a:ext cx="22108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Integral Heat released</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877" r="5882"/>
          <a:stretch/>
        </p:blipFill>
        <p:spPr>
          <a:xfrm>
            <a:off x="685269" y="1083421"/>
            <a:ext cx="3811062" cy="268014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23932" b="20680"/>
          <a:stretch/>
        </p:blipFill>
        <p:spPr>
          <a:xfrm>
            <a:off x="5029200" y="1078987"/>
            <a:ext cx="3657600" cy="2635277"/>
          </a:xfrm>
          <a:prstGeom prst="rect">
            <a:avLst/>
          </a:prstGeom>
        </p:spPr>
      </p:pic>
    </p:spTree>
    <p:extLst>
      <p:ext uri="{BB962C8B-B14F-4D97-AF65-F5344CB8AC3E}">
        <p14:creationId xmlns:p14="http://schemas.microsoft.com/office/powerpoint/2010/main" val="56570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a:t>
            </a:r>
          </a:p>
        </p:txBody>
      </p:sp>
      <p:sp>
        <p:nvSpPr>
          <p:cNvPr id="3" name="Date Placeholder 2"/>
          <p:cNvSpPr>
            <a:spLocks noGrp="1"/>
          </p:cNvSpPr>
          <p:nvPr>
            <p:ph type="dt" sz="half" idx="10"/>
          </p:nvPr>
        </p:nvSpPr>
        <p:spPr/>
        <p:txBody>
          <a:bodyPr/>
          <a:lstStyle/>
          <a:p>
            <a:fld id="{DB6967F1-B7D8-4BFC-8043-CA421BF730E9}" type="datetime4">
              <a:rPr lang="en-US" smtClean="0"/>
              <a:t>October 28, 2019</a:t>
            </a:fld>
            <a:endParaRPr lang="en-US" dirty="0"/>
          </a:p>
        </p:txBody>
      </p:sp>
      <p:sp>
        <p:nvSpPr>
          <p:cNvPr id="4" name="Footer Placeholder 3"/>
          <p:cNvSpPr>
            <a:spLocks noGrp="1"/>
          </p:cNvSpPr>
          <p:nvPr>
            <p:ph type="ftr" sz="quarter" idx="11"/>
          </p:nvPr>
        </p:nvSpPr>
        <p:spPr/>
        <p:txBody>
          <a:bodyPr/>
          <a:lstStyle/>
          <a:p>
            <a:r>
              <a:rPr lang="en-US" dirty="0"/>
              <a:t>Flame Spread in Corner Configuration</a:t>
            </a:r>
          </a:p>
        </p:txBody>
      </p:sp>
      <p:sp>
        <p:nvSpPr>
          <p:cNvPr id="5" name="Slide Number Placeholder 4"/>
          <p:cNvSpPr>
            <a:spLocks noGrp="1"/>
          </p:cNvSpPr>
          <p:nvPr>
            <p:ph type="sldNum" sz="quarter" idx="12"/>
          </p:nvPr>
        </p:nvSpPr>
        <p:spPr/>
        <p:txBody>
          <a:bodyPr/>
          <a:lstStyle/>
          <a:p>
            <a:fld id="{0D253A0D-5EE4-4AEC-AB32-6093FED052A2}" type="slidenum">
              <a:rPr lang="en-US" smtClean="0"/>
              <a:pPr/>
              <a:t>13</a:t>
            </a:fld>
            <a:endParaRPr lang="en-US" dirty="0"/>
          </a:p>
        </p:txBody>
      </p:sp>
    </p:spTree>
    <p:extLst>
      <p:ext uri="{BB962C8B-B14F-4D97-AF65-F5344CB8AC3E}">
        <p14:creationId xmlns:p14="http://schemas.microsoft.com/office/powerpoint/2010/main" val="148578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flipH="1">
            <a:off x="5957284" y="2455257"/>
            <a:ext cx="3048000" cy="3825875"/>
            <a:chOff x="6748095" y="3002293"/>
            <a:chExt cx="2289957" cy="3456811"/>
          </a:xfrm>
        </p:grpSpPr>
        <p:pic>
          <p:nvPicPr>
            <p:cNvPr id="11" name="Picture 10"/>
            <p:cNvPicPr>
              <a:picLocks noChangeAspect="1"/>
            </p:cNvPicPr>
            <p:nvPr/>
          </p:nvPicPr>
          <p:blipFill rotWithShape="1">
            <a:blip r:embed="rId3"/>
            <a:srcRect t="-67" b="-67"/>
            <a:stretch/>
          </p:blipFill>
          <p:spPr>
            <a:xfrm>
              <a:off x="6748095" y="3032000"/>
              <a:ext cx="2289957" cy="3427104"/>
            </a:xfrm>
            <a:prstGeom prst="rect">
              <a:avLst/>
            </a:prstGeom>
          </p:spPr>
        </p:pic>
        <p:cxnSp>
          <p:nvCxnSpPr>
            <p:cNvPr id="9" name="Straight Arrow Connector 8"/>
            <p:cNvCxnSpPr/>
            <p:nvPr/>
          </p:nvCxnSpPr>
          <p:spPr>
            <a:xfrm flipV="1">
              <a:off x="7835595" y="3276602"/>
              <a:ext cx="9526" cy="277134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7906417" y="4256378"/>
              <a:ext cx="384424" cy="472747"/>
            </a:xfrm>
            <a:prstGeom prst="rect">
              <a:avLst/>
            </a:prstGeom>
            <a:noFill/>
          </p:spPr>
          <p:txBody>
            <a:bodyPr wrap="none" rtlCol="0">
              <a:spAutoFit/>
            </a:bodyPr>
            <a:lstStyle/>
            <a:p>
              <a:pPr algn="ctr"/>
              <a:r>
                <a:rPr lang="en-US" sz="1400" dirty="0">
                  <a:solidFill>
                    <a:schemeClr val="bg1"/>
                  </a:solidFill>
                </a:rPr>
                <a:t>y</a:t>
              </a:r>
            </a:p>
            <a:p>
              <a:pPr algn="ctr"/>
              <a:r>
                <a:rPr lang="en-US" sz="1400" dirty="0">
                  <a:solidFill>
                    <a:schemeClr val="bg1"/>
                  </a:solidFill>
                </a:rPr>
                <a:t>(cm)</a:t>
              </a:r>
            </a:p>
          </p:txBody>
        </p:sp>
        <p:cxnSp>
          <p:nvCxnSpPr>
            <p:cNvPr id="12" name="Straight Arrow Connector 11"/>
            <p:cNvCxnSpPr/>
            <p:nvPr/>
          </p:nvCxnSpPr>
          <p:spPr>
            <a:xfrm>
              <a:off x="7184229" y="3276602"/>
              <a:ext cx="914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14075" y="3002293"/>
              <a:ext cx="473544" cy="278087"/>
            </a:xfrm>
            <a:prstGeom prst="rect">
              <a:avLst/>
            </a:prstGeom>
            <a:noFill/>
          </p:spPr>
          <p:txBody>
            <a:bodyPr wrap="none" rtlCol="0">
              <a:spAutoFit/>
            </a:bodyPr>
            <a:lstStyle/>
            <a:p>
              <a:r>
                <a:rPr lang="en-US" sz="1400" dirty="0">
                  <a:solidFill>
                    <a:schemeClr val="bg1"/>
                  </a:solidFill>
                </a:rPr>
                <a:t>x (cm)</a:t>
              </a:r>
            </a:p>
          </p:txBody>
        </p:sp>
        <p:cxnSp>
          <p:nvCxnSpPr>
            <p:cNvPr id="23" name="Straight Connector 22"/>
            <p:cNvCxnSpPr/>
            <p:nvPr/>
          </p:nvCxnSpPr>
          <p:spPr>
            <a:xfrm>
              <a:off x="7835595" y="5972175"/>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a:off x="7845121" y="5562600"/>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7845121" y="5137150"/>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p:cNvCxnSpPr/>
            <p:nvPr/>
          </p:nvCxnSpPr>
          <p:spPr>
            <a:xfrm>
              <a:off x="7850008" y="4729677"/>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7" name="Straight Connector 26"/>
            <p:cNvCxnSpPr/>
            <p:nvPr/>
          </p:nvCxnSpPr>
          <p:spPr>
            <a:xfrm>
              <a:off x="7848600" y="4314825"/>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p:cNvCxnSpPr/>
            <p:nvPr/>
          </p:nvCxnSpPr>
          <p:spPr>
            <a:xfrm>
              <a:off x="7854497" y="3895725"/>
              <a:ext cx="7907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a:off x="7850869" y="3482418"/>
              <a:ext cx="79074" cy="0"/>
            </a:xfrm>
            <a:prstGeom prst="line">
              <a:avLst/>
            </a:prstGeom>
          </p:spPr>
          <p:style>
            <a:lnRef idx="1">
              <a:schemeClr val="accent6"/>
            </a:lnRef>
            <a:fillRef idx="0">
              <a:schemeClr val="accent6"/>
            </a:fillRef>
            <a:effectRef idx="0">
              <a:schemeClr val="accent6"/>
            </a:effectRef>
            <a:fontRef idx="minor">
              <a:schemeClr val="tx1"/>
            </a:fontRef>
          </p:style>
        </p:cxnSp>
        <p:sp>
          <p:nvSpPr>
            <p:cNvPr id="30" name="TextBox 29"/>
            <p:cNvSpPr txBox="1"/>
            <p:nvPr/>
          </p:nvSpPr>
          <p:spPr>
            <a:xfrm>
              <a:off x="7862861" y="5853062"/>
              <a:ext cx="242312" cy="229422"/>
            </a:xfrm>
            <a:prstGeom prst="rect">
              <a:avLst/>
            </a:prstGeom>
            <a:noFill/>
          </p:spPr>
          <p:txBody>
            <a:bodyPr wrap="none" rtlCol="0">
              <a:spAutoFit/>
            </a:bodyPr>
            <a:lstStyle/>
            <a:p>
              <a:r>
                <a:rPr lang="en-US" sz="1050" dirty="0">
                  <a:solidFill>
                    <a:schemeClr val="bg1"/>
                  </a:solidFill>
                </a:rPr>
                <a:t>10</a:t>
              </a:r>
            </a:p>
          </p:txBody>
        </p:sp>
        <p:sp>
          <p:nvSpPr>
            <p:cNvPr id="31" name="TextBox 30"/>
            <p:cNvSpPr txBox="1"/>
            <p:nvPr/>
          </p:nvSpPr>
          <p:spPr>
            <a:xfrm>
              <a:off x="7869538" y="5452920"/>
              <a:ext cx="242312" cy="229422"/>
            </a:xfrm>
            <a:prstGeom prst="rect">
              <a:avLst/>
            </a:prstGeom>
            <a:noFill/>
          </p:spPr>
          <p:txBody>
            <a:bodyPr wrap="none" rtlCol="0">
              <a:spAutoFit/>
            </a:bodyPr>
            <a:lstStyle/>
            <a:p>
              <a:r>
                <a:rPr lang="en-US" sz="1050" dirty="0">
                  <a:solidFill>
                    <a:schemeClr val="bg1"/>
                  </a:solidFill>
                </a:rPr>
                <a:t>30</a:t>
              </a:r>
            </a:p>
          </p:txBody>
        </p:sp>
        <p:sp>
          <p:nvSpPr>
            <p:cNvPr id="32" name="TextBox 31"/>
            <p:cNvSpPr txBox="1"/>
            <p:nvPr/>
          </p:nvSpPr>
          <p:spPr>
            <a:xfrm>
              <a:off x="7872281" y="5022949"/>
              <a:ext cx="242312" cy="229422"/>
            </a:xfrm>
            <a:prstGeom prst="rect">
              <a:avLst/>
            </a:prstGeom>
            <a:noFill/>
          </p:spPr>
          <p:txBody>
            <a:bodyPr wrap="none" rtlCol="0">
              <a:spAutoFit/>
            </a:bodyPr>
            <a:lstStyle/>
            <a:p>
              <a:r>
                <a:rPr lang="en-US" sz="1050" dirty="0">
                  <a:solidFill>
                    <a:schemeClr val="bg1"/>
                  </a:solidFill>
                </a:rPr>
                <a:t>50</a:t>
              </a:r>
            </a:p>
          </p:txBody>
        </p:sp>
        <p:sp>
          <p:nvSpPr>
            <p:cNvPr id="33" name="TextBox 32"/>
            <p:cNvSpPr txBox="1"/>
            <p:nvPr/>
          </p:nvSpPr>
          <p:spPr>
            <a:xfrm>
              <a:off x="7875132" y="4613422"/>
              <a:ext cx="242312" cy="229422"/>
            </a:xfrm>
            <a:prstGeom prst="rect">
              <a:avLst/>
            </a:prstGeom>
            <a:noFill/>
          </p:spPr>
          <p:txBody>
            <a:bodyPr wrap="none" rtlCol="0">
              <a:spAutoFit/>
            </a:bodyPr>
            <a:lstStyle/>
            <a:p>
              <a:r>
                <a:rPr lang="en-US" sz="1050" dirty="0">
                  <a:solidFill>
                    <a:schemeClr val="bg1"/>
                  </a:solidFill>
                </a:rPr>
                <a:t>70</a:t>
              </a:r>
            </a:p>
          </p:txBody>
        </p:sp>
        <p:sp>
          <p:nvSpPr>
            <p:cNvPr id="34" name="TextBox 33"/>
            <p:cNvSpPr txBox="1"/>
            <p:nvPr/>
          </p:nvSpPr>
          <p:spPr>
            <a:xfrm>
              <a:off x="7877983" y="4198330"/>
              <a:ext cx="242312" cy="229422"/>
            </a:xfrm>
            <a:prstGeom prst="rect">
              <a:avLst/>
            </a:prstGeom>
            <a:noFill/>
          </p:spPr>
          <p:txBody>
            <a:bodyPr wrap="none" rtlCol="0">
              <a:spAutoFit/>
            </a:bodyPr>
            <a:lstStyle/>
            <a:p>
              <a:r>
                <a:rPr lang="en-US" sz="1050" dirty="0">
                  <a:solidFill>
                    <a:schemeClr val="bg1"/>
                  </a:solidFill>
                </a:rPr>
                <a:t>90</a:t>
              </a:r>
            </a:p>
          </p:txBody>
        </p:sp>
        <p:sp>
          <p:nvSpPr>
            <p:cNvPr id="35" name="TextBox 34"/>
            <p:cNvSpPr txBox="1"/>
            <p:nvPr/>
          </p:nvSpPr>
          <p:spPr>
            <a:xfrm>
              <a:off x="7879176" y="3779283"/>
              <a:ext cx="294099" cy="229422"/>
            </a:xfrm>
            <a:prstGeom prst="rect">
              <a:avLst/>
            </a:prstGeom>
            <a:noFill/>
          </p:spPr>
          <p:txBody>
            <a:bodyPr wrap="none" rtlCol="0">
              <a:spAutoFit/>
            </a:bodyPr>
            <a:lstStyle/>
            <a:p>
              <a:r>
                <a:rPr lang="en-US" sz="1050" dirty="0">
                  <a:solidFill>
                    <a:schemeClr val="bg1"/>
                  </a:solidFill>
                </a:rPr>
                <a:t>110</a:t>
              </a:r>
            </a:p>
          </p:txBody>
        </p:sp>
        <p:sp>
          <p:nvSpPr>
            <p:cNvPr id="36" name="TextBox 35"/>
            <p:cNvSpPr txBox="1"/>
            <p:nvPr/>
          </p:nvSpPr>
          <p:spPr>
            <a:xfrm>
              <a:off x="7877218" y="3368843"/>
              <a:ext cx="294099" cy="229422"/>
            </a:xfrm>
            <a:prstGeom prst="rect">
              <a:avLst/>
            </a:prstGeom>
            <a:noFill/>
          </p:spPr>
          <p:txBody>
            <a:bodyPr wrap="none" rtlCol="0">
              <a:spAutoFit/>
            </a:bodyPr>
            <a:lstStyle/>
            <a:p>
              <a:r>
                <a:rPr lang="en-US" sz="1050" dirty="0">
                  <a:solidFill>
                    <a:schemeClr val="bg1"/>
                  </a:solidFill>
                </a:rPr>
                <a:t>130</a:t>
              </a:r>
            </a:p>
          </p:txBody>
        </p:sp>
        <p:cxnSp>
          <p:nvCxnSpPr>
            <p:cNvPr id="38" name="Straight Connector 37"/>
            <p:cNvCxnSpPr/>
            <p:nvPr/>
          </p:nvCxnSpPr>
          <p:spPr>
            <a:xfrm flipV="1">
              <a:off x="7315200" y="3238500"/>
              <a:ext cx="0" cy="762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V="1">
              <a:off x="7423150" y="3238500"/>
              <a:ext cx="0" cy="76202"/>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a:xfrm flipV="1">
              <a:off x="7534275" y="3235325"/>
              <a:ext cx="0" cy="76202"/>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V="1">
              <a:off x="7673975" y="3235325"/>
              <a:ext cx="0" cy="76202"/>
            </a:xfrm>
            <a:prstGeom prst="line">
              <a:avLst/>
            </a:prstGeom>
          </p:spPr>
          <p:style>
            <a:lnRef idx="1">
              <a:schemeClr val="accent2"/>
            </a:lnRef>
            <a:fillRef idx="0">
              <a:schemeClr val="accent2"/>
            </a:fillRef>
            <a:effectRef idx="0">
              <a:schemeClr val="accent2"/>
            </a:effectRef>
            <a:fontRef idx="minor">
              <a:schemeClr val="tx1"/>
            </a:fontRef>
          </p:style>
        </p:cxnSp>
        <p:sp>
          <p:nvSpPr>
            <p:cNvPr id="42" name="TextBox 41"/>
            <p:cNvSpPr txBox="1"/>
            <p:nvPr/>
          </p:nvSpPr>
          <p:spPr>
            <a:xfrm>
              <a:off x="7219937" y="3050724"/>
              <a:ext cx="190526" cy="229422"/>
            </a:xfrm>
            <a:prstGeom prst="rect">
              <a:avLst/>
            </a:prstGeom>
            <a:noFill/>
          </p:spPr>
          <p:txBody>
            <a:bodyPr wrap="none" rtlCol="0">
              <a:spAutoFit/>
            </a:bodyPr>
            <a:lstStyle/>
            <a:p>
              <a:r>
                <a:rPr lang="en-US" sz="1050" dirty="0">
                  <a:solidFill>
                    <a:schemeClr val="bg1"/>
                  </a:solidFill>
                </a:rPr>
                <a:t>5</a:t>
              </a:r>
            </a:p>
          </p:txBody>
        </p:sp>
        <p:sp>
          <p:nvSpPr>
            <p:cNvPr id="43" name="TextBox 42"/>
            <p:cNvSpPr txBox="1"/>
            <p:nvPr/>
          </p:nvSpPr>
          <p:spPr>
            <a:xfrm>
              <a:off x="7299291" y="3266955"/>
              <a:ext cx="242312" cy="229422"/>
            </a:xfrm>
            <a:prstGeom prst="rect">
              <a:avLst/>
            </a:prstGeom>
            <a:noFill/>
          </p:spPr>
          <p:txBody>
            <a:bodyPr wrap="none" rtlCol="0">
              <a:spAutoFit/>
            </a:bodyPr>
            <a:lstStyle/>
            <a:p>
              <a:r>
                <a:rPr lang="en-US" sz="1050" dirty="0">
                  <a:solidFill>
                    <a:schemeClr val="bg1"/>
                  </a:solidFill>
                </a:rPr>
                <a:t>10</a:t>
              </a:r>
            </a:p>
          </p:txBody>
        </p:sp>
        <p:sp>
          <p:nvSpPr>
            <p:cNvPr id="44" name="TextBox 43"/>
            <p:cNvSpPr txBox="1"/>
            <p:nvPr/>
          </p:nvSpPr>
          <p:spPr>
            <a:xfrm>
              <a:off x="7407120" y="3056585"/>
              <a:ext cx="242312" cy="229422"/>
            </a:xfrm>
            <a:prstGeom prst="rect">
              <a:avLst/>
            </a:prstGeom>
            <a:noFill/>
          </p:spPr>
          <p:txBody>
            <a:bodyPr wrap="none" rtlCol="0">
              <a:spAutoFit/>
            </a:bodyPr>
            <a:lstStyle/>
            <a:p>
              <a:r>
                <a:rPr lang="en-US" sz="1050" dirty="0">
                  <a:solidFill>
                    <a:schemeClr val="bg1"/>
                  </a:solidFill>
                </a:rPr>
                <a:t>15</a:t>
              </a:r>
            </a:p>
          </p:txBody>
        </p:sp>
        <p:sp>
          <p:nvSpPr>
            <p:cNvPr id="45" name="TextBox 44"/>
            <p:cNvSpPr txBox="1"/>
            <p:nvPr/>
          </p:nvSpPr>
          <p:spPr>
            <a:xfrm>
              <a:off x="7556876" y="3258975"/>
              <a:ext cx="242312" cy="229422"/>
            </a:xfrm>
            <a:prstGeom prst="rect">
              <a:avLst/>
            </a:prstGeom>
            <a:noFill/>
          </p:spPr>
          <p:txBody>
            <a:bodyPr wrap="none" rtlCol="0">
              <a:spAutoFit/>
            </a:bodyPr>
            <a:lstStyle/>
            <a:p>
              <a:r>
                <a:rPr lang="en-US" sz="1050" dirty="0">
                  <a:solidFill>
                    <a:schemeClr val="bg1"/>
                  </a:solidFill>
                </a:rPr>
                <a:t>22</a:t>
              </a: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9057" y="868579"/>
                <a:ext cx="8229600" cy="1941901"/>
              </a:xfrm>
            </p:spPr>
            <p:txBody>
              <a:bodyPr/>
              <a:lstStyle/>
              <a:p>
                <a:pPr>
                  <a:buFont typeface="Wingdings" panose="05000000000000000000" pitchFamily="2" charset="2"/>
                  <a:buChar char="v"/>
                </a:pPr>
                <a:r>
                  <a:rPr lang="en-US" sz="2000" dirty="0"/>
                  <a:t>Water cooled Schmidt-</a:t>
                </a:r>
                <a:r>
                  <a:rPr lang="en-US" sz="2000" dirty="0" err="1"/>
                  <a:t>Boelter</a:t>
                </a:r>
                <a:r>
                  <a:rPr lang="en-US" sz="2000" dirty="0"/>
                  <a:t> heat flux gauges</a:t>
                </a:r>
              </a:p>
              <a:p>
                <a:pPr lvl="1"/>
                <a:r>
                  <a:rPr lang="en-US" sz="1800" dirty="0"/>
                  <a:t>Seven </a:t>
                </a:r>
                <a14:m>
                  <m:oMath xmlns:m="http://schemas.openxmlformats.org/officeDocument/2006/math">
                    <m:f>
                      <m:fPr>
                        <m:type m:val="skw"/>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8</m:t>
                        </m:r>
                      </m:den>
                    </m:f>
                  </m:oMath>
                </a14:m>
                <a:r>
                  <a:rPr lang="en-US" sz="1800" dirty="0"/>
                  <a:t>” diameter, one ¼” gauge.</a:t>
                </a:r>
              </a:p>
              <a:p>
                <a:pPr lvl="1"/>
                <a:r>
                  <a:rPr lang="en-US" sz="1800" dirty="0"/>
                  <a:t>All cleaned, painted with high (0.94) absorptivity coating.</a:t>
                </a:r>
              </a:p>
              <a:p>
                <a:pPr lvl="1"/>
                <a:r>
                  <a:rPr lang="en-US" sz="1800" dirty="0"/>
                  <a:t>Calibrated every time before each test against reference gauge under a conical radiant heater at minimum three external heat fluxes.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9057" y="868579"/>
                <a:ext cx="8229600" cy="1941901"/>
              </a:xfrm>
              <a:blipFill>
                <a:blip r:embed="rId4"/>
                <a:stretch>
                  <a:fillRect l="-667" t="-3448"/>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Incident heat flux experiments</a:t>
            </a:r>
          </a:p>
        </p:txBody>
      </p:sp>
      <p:sp>
        <p:nvSpPr>
          <p:cNvPr id="4" name="Date Placeholder 3"/>
          <p:cNvSpPr>
            <a:spLocks noGrp="1"/>
          </p:cNvSpPr>
          <p:nvPr>
            <p:ph type="dt" sz="half" idx="2"/>
          </p:nvPr>
        </p:nvSpPr>
        <p:spPr/>
        <p:txBody>
          <a:bodyPr/>
          <a:lstStyle/>
          <a:p>
            <a:fld id="{162B4F4C-1A78-416B-8B95-DCF39F0E4DA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14</a:t>
            </a:fld>
            <a:endParaRPr lang="en-US" dirty="0"/>
          </a:p>
        </p:txBody>
      </p:sp>
      <p:sp>
        <p:nvSpPr>
          <p:cNvPr id="15" name="Rectangle 14"/>
          <p:cNvSpPr/>
          <p:nvPr/>
        </p:nvSpPr>
        <p:spPr>
          <a:xfrm>
            <a:off x="449057" y="3417933"/>
            <a:ext cx="6399953" cy="1341906"/>
          </a:xfrm>
          <a:prstGeom prst="rect">
            <a:avLst/>
          </a:prstGeom>
        </p:spPr>
        <p:txBody>
          <a:bodyPr wrap="square">
            <a:spAutoFit/>
          </a:bodyPr>
          <a:lstStyle/>
          <a:p>
            <a:pPr marL="457200" indent="-4572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Mounted flush at following locations</a:t>
            </a:r>
          </a:p>
          <a:p>
            <a:pPr marL="742950" lvl="1" indent="-285750">
              <a:spcBef>
                <a:spcPct val="20000"/>
              </a:spcBef>
              <a:buFont typeface="Arial" pitchFamily="34" charset="0"/>
              <a:buChar char="–"/>
            </a:pPr>
            <a:r>
              <a:rPr lang="en-US" dirty="0">
                <a:latin typeface="Times New Roman" panose="02020603050405020304" pitchFamily="18" charset="0"/>
                <a:cs typeface="Times New Roman" panose="02020603050405020304" pitchFamily="18" charset="0"/>
              </a:rPr>
              <a:t>y = [10; 30; 50; 70; 90; 110;130] cm from the top surface of the burner</a:t>
            </a:r>
          </a:p>
          <a:p>
            <a:pPr marL="742950" lvl="1" indent="-285750">
              <a:spcBef>
                <a:spcPct val="20000"/>
              </a:spcBef>
              <a:buFont typeface="Arial" pitchFamily="34" charset="0"/>
              <a:buChar char="–"/>
            </a:pPr>
            <a:r>
              <a:rPr lang="en-US" dirty="0">
                <a:latin typeface="Times New Roman" panose="02020603050405020304" pitchFamily="18" charset="0"/>
                <a:cs typeface="Times New Roman" panose="02020603050405020304" pitchFamily="18" charset="0"/>
              </a:rPr>
              <a:t>x = [5; 10; 15; 22] cm from the corner</a:t>
            </a:r>
          </a:p>
        </p:txBody>
      </p:sp>
    </p:spTree>
    <p:extLst>
      <p:ext uri="{BB962C8B-B14F-4D97-AF65-F5344CB8AC3E}">
        <p14:creationId xmlns:p14="http://schemas.microsoft.com/office/powerpoint/2010/main" val="292046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of incident heat flux</a:t>
            </a:r>
          </a:p>
        </p:txBody>
      </p:sp>
      <p:sp>
        <p:nvSpPr>
          <p:cNvPr id="3" name="Content Placeholder 2"/>
          <p:cNvSpPr>
            <a:spLocks noGrp="1"/>
          </p:cNvSpPr>
          <p:nvPr>
            <p:ph idx="1"/>
          </p:nvPr>
        </p:nvSpPr>
        <p:spPr>
          <a:xfrm>
            <a:off x="457200" y="1424781"/>
            <a:ext cx="8229600" cy="4008438"/>
          </a:xfrm>
        </p:spPr>
        <p:txBody>
          <a:bodyPr/>
          <a:lstStyle/>
          <a:p>
            <a:pPr>
              <a:buFont typeface="Wingdings" panose="05000000000000000000" pitchFamily="2" charset="2"/>
              <a:buChar char="v"/>
            </a:pPr>
            <a:r>
              <a:rPr lang="en-US" sz="2000" dirty="0"/>
              <a:t>Criteria for ‘acceptable data’</a:t>
            </a:r>
          </a:p>
          <a:p>
            <a:pPr marL="914400" lvl="1" indent="-457200">
              <a:buFont typeface="+mj-lt"/>
              <a:buAutoNum type="arabicPeriod"/>
            </a:pPr>
            <a:r>
              <a:rPr lang="en-US" sz="1800" dirty="0"/>
              <a:t>Repeatability of HFG data at specific location</a:t>
            </a:r>
          </a:p>
          <a:p>
            <a:pPr marL="914400" lvl="1" indent="-457200">
              <a:buFont typeface="+mj-lt"/>
              <a:buAutoNum type="arabicPeriod"/>
            </a:pPr>
            <a:r>
              <a:rPr lang="en-US" sz="1800" dirty="0"/>
              <a:t>Undesirable fluctuations (ex. random drops indicating gauge receded)</a:t>
            </a:r>
          </a:p>
          <a:p>
            <a:pPr lvl="2" indent="-285750"/>
            <a:r>
              <a:rPr lang="en-US" sz="1600" dirty="0"/>
              <a:t>Video check if high undesirable surface distortions of the panel</a:t>
            </a:r>
          </a:p>
          <a:p>
            <a:endParaRPr lang="en-US" sz="1600" dirty="0"/>
          </a:p>
          <a:p>
            <a:pPr>
              <a:buFont typeface="Wingdings" panose="05000000000000000000" pitchFamily="2" charset="2"/>
              <a:buChar char="v"/>
            </a:pPr>
            <a:r>
              <a:rPr lang="en-US" sz="2000" dirty="0"/>
              <a:t>Binning the data</a:t>
            </a:r>
          </a:p>
          <a:p>
            <a:pPr lvl="1"/>
            <a:r>
              <a:rPr lang="en-US" sz="1800" dirty="0"/>
              <a:t>Original data collected at 10 Hz</a:t>
            </a:r>
          </a:p>
          <a:p>
            <a:pPr lvl="1"/>
            <a:r>
              <a:rPr lang="en-US" sz="1800" dirty="0"/>
              <a:t>10 sec bins across approximately 200 sec of ‘acceptable data’</a:t>
            </a:r>
          </a:p>
          <a:p>
            <a:pPr lvl="1"/>
            <a:r>
              <a:rPr lang="en-US" sz="1800" dirty="0"/>
              <a:t>Statistics (mean and error) for these temporal bins with sufficient resolution.</a:t>
            </a:r>
          </a:p>
          <a:p>
            <a:pPr lvl="1"/>
            <a:r>
              <a:rPr lang="en-US" sz="1800" dirty="0"/>
              <a:t>Additional 3% systematic error to include calibration uncertainty.</a:t>
            </a:r>
            <a:endParaRPr lang="en-US" sz="2000" dirty="0"/>
          </a:p>
        </p:txBody>
      </p:sp>
      <p:sp>
        <p:nvSpPr>
          <p:cNvPr id="4" name="Date Placeholder 3"/>
          <p:cNvSpPr>
            <a:spLocks noGrp="1"/>
          </p:cNvSpPr>
          <p:nvPr>
            <p:ph type="dt" sz="half" idx="2"/>
          </p:nvPr>
        </p:nvSpPr>
        <p:spPr/>
        <p:txBody>
          <a:bodyPr/>
          <a:lstStyle/>
          <a:p>
            <a:fld id="{98DDEF8E-2A59-4EF9-BEBF-7EDA9C55D01B}"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15</a:t>
            </a:fld>
            <a:endParaRPr lang="en-US" dirty="0"/>
          </a:p>
        </p:txBody>
      </p:sp>
    </p:spTree>
    <p:extLst>
      <p:ext uri="{BB962C8B-B14F-4D97-AF65-F5344CB8AC3E}">
        <p14:creationId xmlns:p14="http://schemas.microsoft.com/office/powerpoint/2010/main" val="549595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FG_time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017" t="3750" r="7650"/>
          <a:stretch/>
        </p:blipFill>
        <p:spPr>
          <a:xfrm>
            <a:off x="1" y="1143000"/>
            <a:ext cx="9146968" cy="5105400"/>
          </a:xfrm>
          <a:prstGeom prst="rect">
            <a:avLst/>
          </a:prstGeom>
        </p:spPr>
      </p:pic>
      <p:sp>
        <p:nvSpPr>
          <p:cNvPr id="2" name="Title 1"/>
          <p:cNvSpPr>
            <a:spLocks noGrp="1"/>
          </p:cNvSpPr>
          <p:nvPr>
            <p:ph type="title"/>
          </p:nvPr>
        </p:nvSpPr>
        <p:spPr/>
        <p:txBody>
          <a:bodyPr/>
          <a:lstStyle/>
          <a:p>
            <a:r>
              <a:rPr lang="en-US" dirty="0"/>
              <a:t>Time evolution of heat flux vs elevation</a:t>
            </a:r>
          </a:p>
        </p:txBody>
      </p:sp>
      <p:sp>
        <p:nvSpPr>
          <p:cNvPr id="4" name="Date Placeholder 3"/>
          <p:cNvSpPr>
            <a:spLocks noGrp="1"/>
          </p:cNvSpPr>
          <p:nvPr>
            <p:ph type="dt" sz="half" idx="2"/>
          </p:nvPr>
        </p:nvSpPr>
        <p:spPr/>
        <p:txBody>
          <a:bodyPr/>
          <a:lstStyle/>
          <a:p>
            <a:fld id="{D01251DB-91BD-4D06-9102-9CE67C842937}"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dirty="0"/>
              <a:t>Flame Spread in Corner Configuration</a:t>
            </a:r>
          </a:p>
        </p:txBody>
      </p:sp>
      <p:sp>
        <p:nvSpPr>
          <p:cNvPr id="6" name="Slide Number Placeholder 5"/>
          <p:cNvSpPr>
            <a:spLocks noGrp="1"/>
          </p:cNvSpPr>
          <p:nvPr>
            <p:ph type="sldNum" sz="quarter" idx="4"/>
          </p:nvPr>
        </p:nvSpPr>
        <p:spPr/>
        <p:txBody>
          <a:bodyPr/>
          <a:lstStyle/>
          <a:p>
            <a:fld id="{0D253A0D-5EE4-4AEC-AB32-6093FED052A2}" type="slidenum">
              <a:rPr lang="en-US" smtClean="0"/>
              <a:pPr/>
              <a:t>16</a:t>
            </a:fld>
            <a:endParaRPr lang="en-US" dirty="0"/>
          </a:p>
        </p:txBody>
      </p:sp>
      <p:sp>
        <p:nvSpPr>
          <p:cNvPr id="3" name="Oval 2"/>
          <p:cNvSpPr/>
          <p:nvPr/>
        </p:nvSpPr>
        <p:spPr>
          <a:xfrm>
            <a:off x="5881084" y="2320926"/>
            <a:ext cx="1981200" cy="381000"/>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9735" y="2343151"/>
            <a:ext cx="1981200" cy="381000"/>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38200" y="4876800"/>
            <a:ext cx="1981200" cy="381000"/>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10516" y="1409701"/>
            <a:ext cx="533400" cy="828675"/>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05800" y="1524000"/>
            <a:ext cx="533400" cy="81915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028700" y="2133600"/>
            <a:ext cx="17907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a:off x="5763144" y="2133600"/>
            <a:ext cx="17907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1028700" y="4495800"/>
            <a:ext cx="17907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5334000" y="4495800"/>
            <a:ext cx="17907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130487" y="993077"/>
            <a:ext cx="1980029" cy="307777"/>
          </a:xfrm>
          <a:prstGeom prst="rect">
            <a:avLst/>
          </a:prstGeom>
          <a:solidFill>
            <a:schemeClr val="bg1">
              <a:lumMod val="95000"/>
            </a:schemeClr>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x = 5 cm from the corner</a:t>
            </a:r>
          </a:p>
        </p:txBody>
      </p:sp>
      <p:sp>
        <p:nvSpPr>
          <p:cNvPr id="19" name="TextBox 18"/>
          <p:cNvSpPr txBox="1"/>
          <p:nvPr/>
        </p:nvSpPr>
        <p:spPr>
          <a:xfrm>
            <a:off x="6137096" y="1002795"/>
            <a:ext cx="2069797" cy="307777"/>
          </a:xfrm>
          <a:prstGeom prst="rect">
            <a:avLst/>
          </a:prstGeom>
          <a:solidFill>
            <a:schemeClr val="bg1">
              <a:lumMod val="95000"/>
            </a:schemeClr>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x = 10 cm from the corner</a:t>
            </a:r>
          </a:p>
        </p:txBody>
      </p:sp>
      <p:sp>
        <p:nvSpPr>
          <p:cNvPr id="20" name="TextBox 19"/>
          <p:cNvSpPr txBox="1"/>
          <p:nvPr/>
        </p:nvSpPr>
        <p:spPr>
          <a:xfrm>
            <a:off x="1113243" y="3560992"/>
            <a:ext cx="2345514" cy="307777"/>
          </a:xfrm>
          <a:prstGeom prst="rect">
            <a:avLst/>
          </a:prstGeom>
          <a:solidFill>
            <a:schemeClr val="bg1">
              <a:lumMod val="95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x = 15 cm from the corner</a:t>
            </a:r>
          </a:p>
        </p:txBody>
      </p:sp>
      <p:sp>
        <p:nvSpPr>
          <p:cNvPr id="21" name="TextBox 20"/>
          <p:cNvSpPr txBox="1"/>
          <p:nvPr/>
        </p:nvSpPr>
        <p:spPr>
          <a:xfrm>
            <a:off x="5603244" y="3605329"/>
            <a:ext cx="2345514" cy="307777"/>
          </a:xfrm>
          <a:prstGeom prst="rect">
            <a:avLst/>
          </a:prstGeom>
          <a:solidFill>
            <a:schemeClr val="bg1">
              <a:lumMod val="95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x = 22 cm from the corner</a:t>
            </a:r>
          </a:p>
        </p:txBody>
      </p:sp>
    </p:spTree>
    <p:extLst>
      <p:ext uri="{BB962C8B-B14F-4D97-AF65-F5344CB8AC3E}">
        <p14:creationId xmlns:p14="http://schemas.microsoft.com/office/powerpoint/2010/main" val="38457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2"/>
                </p:tgtEl>
              </p:cMediaNode>
            </p:video>
          </p:childTnLst>
        </p:cTn>
      </p:par>
    </p:tnLst>
    <p:bldLst>
      <p:bldP spid="3" grpId="0" animBg="1"/>
      <p:bldP spid="9" grpId="0" animBg="1"/>
      <p:bldP spid="10" grpId="0" animBg="1"/>
      <p:bldP spid="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990599"/>
            <a:ext cx="8686800" cy="5424011"/>
          </a:xfrm>
        </p:spPr>
      </p:pic>
      <p:sp>
        <p:nvSpPr>
          <p:cNvPr id="4" name="Date Placeholder 3"/>
          <p:cNvSpPr>
            <a:spLocks noGrp="1"/>
          </p:cNvSpPr>
          <p:nvPr>
            <p:ph type="dt" sz="half" idx="2"/>
          </p:nvPr>
        </p:nvSpPr>
        <p:spPr/>
        <p:txBody>
          <a:bodyPr/>
          <a:lstStyle/>
          <a:p>
            <a:fld id="{D6E1009E-D6B1-44E6-A964-3F38A975677D}"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17</a:t>
            </a:fld>
            <a:endParaRPr lang="en-US" dirty="0"/>
          </a:p>
        </p:txBody>
      </p:sp>
      <p:sp>
        <p:nvSpPr>
          <p:cNvPr id="3" name="Oval 2"/>
          <p:cNvSpPr/>
          <p:nvPr/>
        </p:nvSpPr>
        <p:spPr>
          <a:xfrm>
            <a:off x="2438400" y="1447800"/>
            <a:ext cx="1752600" cy="685800"/>
          </a:xfrm>
          <a:prstGeom prst="ellipse">
            <a:avLst/>
          </a:prstGeom>
          <a:noFill/>
          <a:ln>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1476374"/>
            <a:ext cx="1752600" cy="1038225"/>
          </a:xfrm>
          <a:prstGeom prst="ellipse">
            <a:avLst/>
          </a:prstGeom>
          <a:noFill/>
          <a:ln>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90800" y="4114800"/>
            <a:ext cx="1752600" cy="1038225"/>
          </a:xfrm>
          <a:prstGeom prst="ellipse">
            <a:avLst/>
          </a:prstGeom>
          <a:noFill/>
          <a:ln>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676400" y="2362200"/>
            <a:ext cx="60960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5486400" y="2458482"/>
            <a:ext cx="60960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1828800" y="5102781"/>
            <a:ext cx="914400" cy="4095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5638800" y="5102781"/>
            <a:ext cx="1562100" cy="2550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053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 image analysis</a:t>
            </a:r>
          </a:p>
        </p:txBody>
      </p:sp>
      <p:sp>
        <p:nvSpPr>
          <p:cNvPr id="3" name="Date Placeholder 2"/>
          <p:cNvSpPr>
            <a:spLocks noGrp="1"/>
          </p:cNvSpPr>
          <p:nvPr>
            <p:ph type="dt" sz="half" idx="10"/>
          </p:nvPr>
        </p:nvSpPr>
        <p:spPr/>
        <p:txBody>
          <a:bodyPr/>
          <a:lstStyle/>
          <a:p>
            <a:fld id="{9D93E070-28AD-49A4-A2AF-A7BDA3227A85}" type="datetime4">
              <a:rPr lang="en-US" smtClean="0"/>
              <a:t>October 28, 2019</a:t>
            </a:fld>
            <a:endParaRPr lang="en-US" dirty="0"/>
          </a:p>
        </p:txBody>
      </p:sp>
      <p:sp>
        <p:nvSpPr>
          <p:cNvPr id="4" name="Footer Placeholder 3"/>
          <p:cNvSpPr>
            <a:spLocks noGrp="1"/>
          </p:cNvSpPr>
          <p:nvPr>
            <p:ph type="ftr" sz="quarter" idx="11"/>
          </p:nvPr>
        </p:nvSpPr>
        <p:spPr/>
        <p:txBody>
          <a:bodyPr/>
          <a:lstStyle/>
          <a:p>
            <a:r>
              <a:rPr lang="en-US"/>
              <a:t>Flame Spread in Corner Configuration</a:t>
            </a:r>
            <a:endParaRPr lang="en-US" dirty="0"/>
          </a:p>
        </p:txBody>
      </p:sp>
      <p:sp>
        <p:nvSpPr>
          <p:cNvPr id="5" name="Slide Number Placeholder 4"/>
          <p:cNvSpPr>
            <a:spLocks noGrp="1"/>
          </p:cNvSpPr>
          <p:nvPr>
            <p:ph type="sldNum" sz="quarter" idx="12"/>
          </p:nvPr>
        </p:nvSpPr>
        <p:spPr/>
        <p:txBody>
          <a:bodyPr/>
          <a:lstStyle/>
          <a:p>
            <a:fld id="{0D253A0D-5EE4-4AEC-AB32-6093FED052A2}" type="slidenum">
              <a:rPr lang="en-US" smtClean="0"/>
              <a:pPr/>
              <a:t>18</a:t>
            </a:fld>
            <a:endParaRPr lang="en-US" dirty="0"/>
          </a:p>
        </p:txBody>
      </p:sp>
    </p:spTree>
    <p:extLst>
      <p:ext uri="{BB962C8B-B14F-4D97-AF65-F5344CB8AC3E}">
        <p14:creationId xmlns:p14="http://schemas.microsoft.com/office/powerpoint/2010/main" val="131469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sp>
        <p:nvSpPr>
          <p:cNvPr id="3" name="Content Placeholder 2"/>
          <p:cNvSpPr>
            <a:spLocks noGrp="1"/>
          </p:cNvSpPr>
          <p:nvPr>
            <p:ph idx="1"/>
          </p:nvPr>
        </p:nvSpPr>
        <p:spPr>
          <a:xfrm>
            <a:off x="457200" y="990601"/>
            <a:ext cx="8229600" cy="2476774"/>
          </a:xfrm>
        </p:spPr>
        <p:txBody>
          <a:bodyPr/>
          <a:lstStyle/>
          <a:p>
            <a:pPr>
              <a:buFont typeface="Wingdings" panose="05000000000000000000" pitchFamily="2" charset="2"/>
              <a:buChar char="v"/>
            </a:pPr>
            <a:r>
              <a:rPr lang="en-US" sz="2000" dirty="0"/>
              <a:t>Modified Nikon DSLR to capture 900 nm emissions from the tests to capture peak wavelength for soot emission. </a:t>
            </a:r>
            <a:r>
              <a:rPr lang="en-US" sz="2000" baseline="30000" dirty="0"/>
              <a:t>[15]</a:t>
            </a:r>
            <a:endParaRPr lang="en-US" sz="2000" dirty="0"/>
          </a:p>
          <a:p>
            <a:pPr>
              <a:buFont typeface="Wingdings" panose="05000000000000000000" pitchFamily="2" charset="2"/>
              <a:buChar char="v"/>
            </a:pPr>
            <a:r>
              <a:rPr lang="en-US" sz="2000" dirty="0"/>
              <a:t>Camera set up outside the hood facing one wall, with ISO 320 F9, 5ms shutter speed at 30 fps – 8 bit images.</a:t>
            </a:r>
          </a:p>
          <a:p>
            <a:pPr>
              <a:buFont typeface="Wingdings" panose="05000000000000000000" pitchFamily="2" charset="2"/>
              <a:buChar char="v"/>
            </a:pPr>
            <a:r>
              <a:rPr lang="en-US" sz="2000" dirty="0"/>
              <a:t>Camera calibrated with 1 cm grid across the entire PMMA surface.</a:t>
            </a:r>
          </a:p>
          <a:p>
            <a:pPr>
              <a:buFont typeface="Wingdings" panose="05000000000000000000" pitchFamily="2" charset="2"/>
              <a:buChar char="v"/>
            </a:pPr>
            <a:endParaRPr lang="en-US" sz="2000" dirty="0"/>
          </a:p>
          <a:p>
            <a:pPr>
              <a:buFont typeface="Wingdings" panose="05000000000000000000" pitchFamily="2" charset="2"/>
              <a:buChar char="v"/>
            </a:pPr>
            <a:endParaRPr lang="en-US" sz="2000" b="1" dirty="0"/>
          </a:p>
        </p:txBody>
      </p:sp>
      <p:sp>
        <p:nvSpPr>
          <p:cNvPr id="4" name="Date Placeholder 3"/>
          <p:cNvSpPr>
            <a:spLocks noGrp="1"/>
          </p:cNvSpPr>
          <p:nvPr>
            <p:ph type="dt" sz="half" idx="2"/>
          </p:nvPr>
        </p:nvSpPr>
        <p:spPr/>
        <p:txBody>
          <a:bodyPr/>
          <a:lstStyle/>
          <a:p>
            <a:fld id="{EA1B422E-77BE-4C4B-A395-68673E8A4A7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19</a:t>
            </a:fld>
            <a:endParaRPr lang="en-US" dirty="0"/>
          </a:p>
        </p:txBody>
      </p:sp>
      <p:pic>
        <p:nvPicPr>
          <p:cNvPr id="8" name="Picture 7"/>
          <p:cNvPicPr>
            <a:picLocks noChangeAspect="1"/>
          </p:cNvPicPr>
          <p:nvPr/>
        </p:nvPicPr>
        <p:blipFill>
          <a:blip r:embed="rId3"/>
          <a:stretch>
            <a:fillRect/>
          </a:stretch>
        </p:blipFill>
        <p:spPr>
          <a:xfrm rot="5400000">
            <a:off x="261454" y="3799025"/>
            <a:ext cx="2977809" cy="1447800"/>
          </a:xfrm>
          <a:prstGeom prst="rect">
            <a:avLst/>
          </a:prstGeom>
        </p:spPr>
      </p:pic>
      <p:pic>
        <p:nvPicPr>
          <p:cNvPr id="9" name="Picture 8"/>
          <p:cNvPicPr>
            <a:picLocks noChangeAspect="1"/>
          </p:cNvPicPr>
          <p:nvPr/>
        </p:nvPicPr>
        <p:blipFill>
          <a:blip r:embed="rId4"/>
          <a:stretch>
            <a:fillRect/>
          </a:stretch>
        </p:blipFill>
        <p:spPr>
          <a:xfrm>
            <a:off x="4343400" y="3200400"/>
            <a:ext cx="3837914" cy="2645049"/>
          </a:xfrm>
          <a:prstGeom prst="rect">
            <a:avLst/>
          </a:prstGeom>
        </p:spPr>
      </p:pic>
      <p:cxnSp>
        <p:nvCxnSpPr>
          <p:cNvPr id="11" name="Straight Arrow Connector 10"/>
          <p:cNvCxnSpPr/>
          <p:nvPr/>
        </p:nvCxnSpPr>
        <p:spPr>
          <a:xfrm>
            <a:off x="2590800" y="4522924"/>
            <a:ext cx="14478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2614190" y="4546425"/>
            <a:ext cx="1488141"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Extents of exposed surface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Pixel/cm calibration</a:t>
            </a:r>
          </a:p>
        </p:txBody>
      </p:sp>
    </p:spTree>
    <p:extLst>
      <p:ext uri="{BB962C8B-B14F-4D97-AF65-F5344CB8AC3E}">
        <p14:creationId xmlns:p14="http://schemas.microsoft.com/office/powerpoint/2010/main" val="126164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Flame spread problem</a:t>
            </a:r>
          </a:p>
        </p:txBody>
      </p:sp>
      <p:sp>
        <p:nvSpPr>
          <p:cNvPr id="4" name="Date Placeholder 3"/>
          <p:cNvSpPr>
            <a:spLocks noGrp="1"/>
          </p:cNvSpPr>
          <p:nvPr>
            <p:ph type="dt" sz="half" idx="2"/>
          </p:nvPr>
        </p:nvSpPr>
        <p:spPr/>
        <p:txBody>
          <a:bodyPr/>
          <a:lstStyle/>
          <a:p>
            <a:fld id="{6E287E6C-6F77-43CB-8184-F540AC2AF509}"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a:t>
            </a:fld>
            <a:endParaRPr lang="en-US" dirty="0"/>
          </a:p>
        </p:txBody>
      </p:sp>
      <p:sp>
        <p:nvSpPr>
          <p:cNvPr id="9" name="Rectangle 8"/>
          <p:cNvSpPr/>
          <p:nvPr/>
        </p:nvSpPr>
        <p:spPr>
          <a:xfrm>
            <a:off x="1066800" y="3001031"/>
            <a:ext cx="609600" cy="2057400"/>
          </a:xfrm>
          <a:prstGeom prst="rect">
            <a:avLst/>
          </a:prstGeom>
          <a:solidFill>
            <a:schemeClr val="tx1">
              <a:lumMod val="65000"/>
              <a:lumOff val="35000"/>
            </a:schemeClr>
          </a:solidFill>
        </p:spPr>
        <p:style>
          <a:lnRef idx="1">
            <a:schemeClr val="dk1"/>
          </a:lnRef>
          <a:fillRef idx="2">
            <a:schemeClr val="dk1"/>
          </a:fillRef>
          <a:effectRef idx="1">
            <a:schemeClr val="dk1"/>
          </a:effectRef>
          <a:fontRef idx="minor">
            <a:schemeClr val="dk1"/>
          </a:fontRef>
        </p:style>
        <p:txBody>
          <a:bodyPr vert="vert270"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Pyrolysing</a:t>
            </a:r>
            <a:r>
              <a:rPr lang="en-US" dirty="0">
                <a:solidFill>
                  <a:schemeClr val="bg1"/>
                </a:solidFill>
                <a:latin typeface="Times New Roman" panose="02020603050405020304" pitchFamily="18" charset="0"/>
                <a:cs typeface="Times New Roman" panose="02020603050405020304" pitchFamily="18" charset="0"/>
              </a:rPr>
              <a:t> material</a:t>
            </a:r>
          </a:p>
        </p:txBody>
      </p:sp>
      <p:sp>
        <p:nvSpPr>
          <p:cNvPr id="10" name="Rectangle 9"/>
          <p:cNvSpPr/>
          <p:nvPr/>
        </p:nvSpPr>
        <p:spPr>
          <a:xfrm>
            <a:off x="1066800" y="943631"/>
            <a:ext cx="609600" cy="2057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latin typeface="Times New Roman" panose="02020603050405020304" pitchFamily="18" charset="0"/>
                <a:cs typeface="Times New Roman" panose="02020603050405020304" pitchFamily="18" charset="0"/>
              </a:rPr>
              <a:t>Virgin material</a:t>
            </a:r>
          </a:p>
        </p:txBody>
      </p:sp>
      <p:sp>
        <p:nvSpPr>
          <p:cNvPr id="11" name="Freeform 10"/>
          <p:cNvSpPr/>
          <p:nvPr/>
        </p:nvSpPr>
        <p:spPr>
          <a:xfrm>
            <a:off x="1663700" y="1080776"/>
            <a:ext cx="700139" cy="3975950"/>
          </a:xfrm>
          <a:custGeom>
            <a:avLst/>
            <a:gdLst>
              <a:gd name="connsiteX0" fmla="*/ 38100 w 700139"/>
              <a:gd name="connsiteY0" fmla="*/ 1932955 h 3975950"/>
              <a:gd name="connsiteX1" fmla="*/ 190500 w 700139"/>
              <a:gd name="connsiteY1" fmla="*/ 1907555 h 3975950"/>
              <a:gd name="connsiteX2" fmla="*/ 292100 w 700139"/>
              <a:gd name="connsiteY2" fmla="*/ 1882155 h 3975950"/>
              <a:gd name="connsiteX3" fmla="*/ 317500 w 700139"/>
              <a:gd name="connsiteY3" fmla="*/ 1805955 h 3975950"/>
              <a:gd name="connsiteX4" fmla="*/ 381000 w 700139"/>
              <a:gd name="connsiteY4" fmla="*/ 1437655 h 3975950"/>
              <a:gd name="connsiteX5" fmla="*/ 406400 w 700139"/>
              <a:gd name="connsiteY5" fmla="*/ 1272555 h 3975950"/>
              <a:gd name="connsiteX6" fmla="*/ 419100 w 700139"/>
              <a:gd name="connsiteY6" fmla="*/ 1170955 h 3975950"/>
              <a:gd name="connsiteX7" fmla="*/ 444500 w 700139"/>
              <a:gd name="connsiteY7" fmla="*/ 878855 h 3975950"/>
              <a:gd name="connsiteX8" fmla="*/ 469900 w 700139"/>
              <a:gd name="connsiteY8" fmla="*/ 789955 h 3975950"/>
              <a:gd name="connsiteX9" fmla="*/ 457200 w 700139"/>
              <a:gd name="connsiteY9" fmla="*/ 434355 h 3975950"/>
              <a:gd name="connsiteX10" fmla="*/ 431800 w 700139"/>
              <a:gd name="connsiteY10" fmla="*/ 332755 h 3975950"/>
              <a:gd name="connsiteX11" fmla="*/ 393700 w 700139"/>
              <a:gd name="connsiteY11" fmla="*/ 307355 h 3975950"/>
              <a:gd name="connsiteX12" fmla="*/ 355600 w 700139"/>
              <a:gd name="connsiteY12" fmla="*/ 40655 h 3975950"/>
              <a:gd name="connsiteX13" fmla="*/ 342900 w 700139"/>
              <a:gd name="connsiteY13" fmla="*/ 2555 h 3975950"/>
              <a:gd name="connsiteX14" fmla="*/ 520700 w 700139"/>
              <a:gd name="connsiteY14" fmla="*/ 15255 h 3975950"/>
              <a:gd name="connsiteX15" fmla="*/ 546100 w 700139"/>
              <a:gd name="connsiteY15" fmla="*/ 129555 h 3975950"/>
              <a:gd name="connsiteX16" fmla="*/ 571500 w 700139"/>
              <a:gd name="connsiteY16" fmla="*/ 281955 h 3975950"/>
              <a:gd name="connsiteX17" fmla="*/ 584200 w 700139"/>
              <a:gd name="connsiteY17" fmla="*/ 459755 h 3975950"/>
              <a:gd name="connsiteX18" fmla="*/ 609600 w 700139"/>
              <a:gd name="connsiteY18" fmla="*/ 510555 h 3975950"/>
              <a:gd name="connsiteX19" fmla="*/ 647700 w 700139"/>
              <a:gd name="connsiteY19" fmla="*/ 662955 h 3975950"/>
              <a:gd name="connsiteX20" fmla="*/ 685800 w 700139"/>
              <a:gd name="connsiteY20" fmla="*/ 751855 h 3975950"/>
              <a:gd name="connsiteX21" fmla="*/ 685800 w 700139"/>
              <a:gd name="connsiteY21" fmla="*/ 1018555 h 3975950"/>
              <a:gd name="connsiteX22" fmla="*/ 673100 w 700139"/>
              <a:gd name="connsiteY22" fmla="*/ 1069355 h 3975950"/>
              <a:gd name="connsiteX23" fmla="*/ 609600 w 700139"/>
              <a:gd name="connsiteY23" fmla="*/ 1183655 h 3975950"/>
              <a:gd name="connsiteX24" fmla="*/ 584200 w 700139"/>
              <a:gd name="connsiteY24" fmla="*/ 1323355 h 3975950"/>
              <a:gd name="connsiteX25" fmla="*/ 571500 w 700139"/>
              <a:gd name="connsiteY25" fmla="*/ 1374155 h 3975950"/>
              <a:gd name="connsiteX26" fmla="*/ 584200 w 700139"/>
              <a:gd name="connsiteY26" fmla="*/ 1463055 h 3975950"/>
              <a:gd name="connsiteX27" fmla="*/ 622300 w 700139"/>
              <a:gd name="connsiteY27" fmla="*/ 1539255 h 3975950"/>
              <a:gd name="connsiteX28" fmla="*/ 635000 w 700139"/>
              <a:gd name="connsiteY28" fmla="*/ 1577355 h 3975950"/>
              <a:gd name="connsiteX29" fmla="*/ 660400 w 700139"/>
              <a:gd name="connsiteY29" fmla="*/ 1615455 h 3975950"/>
              <a:gd name="connsiteX30" fmla="*/ 673100 w 700139"/>
              <a:gd name="connsiteY30" fmla="*/ 1653555 h 3975950"/>
              <a:gd name="connsiteX31" fmla="*/ 698500 w 700139"/>
              <a:gd name="connsiteY31" fmla="*/ 1704355 h 3975950"/>
              <a:gd name="connsiteX32" fmla="*/ 685800 w 700139"/>
              <a:gd name="connsiteY32" fmla="*/ 2161555 h 3975950"/>
              <a:gd name="connsiteX33" fmla="*/ 673100 w 700139"/>
              <a:gd name="connsiteY33" fmla="*/ 2199655 h 3975950"/>
              <a:gd name="connsiteX34" fmla="*/ 635000 w 700139"/>
              <a:gd name="connsiteY34" fmla="*/ 2377455 h 3975950"/>
              <a:gd name="connsiteX35" fmla="*/ 647700 w 700139"/>
              <a:gd name="connsiteY35" fmla="*/ 2567955 h 3975950"/>
              <a:gd name="connsiteX36" fmla="*/ 685800 w 700139"/>
              <a:gd name="connsiteY36" fmla="*/ 2606055 h 3975950"/>
              <a:gd name="connsiteX37" fmla="*/ 647700 w 700139"/>
              <a:gd name="connsiteY37" fmla="*/ 2898155 h 3975950"/>
              <a:gd name="connsiteX38" fmla="*/ 635000 w 700139"/>
              <a:gd name="connsiteY38" fmla="*/ 3075955 h 3975950"/>
              <a:gd name="connsiteX39" fmla="*/ 596900 w 700139"/>
              <a:gd name="connsiteY39" fmla="*/ 3101355 h 3975950"/>
              <a:gd name="connsiteX40" fmla="*/ 584200 w 700139"/>
              <a:gd name="connsiteY40" fmla="*/ 3152155 h 3975950"/>
              <a:gd name="connsiteX41" fmla="*/ 546100 w 700139"/>
              <a:gd name="connsiteY41" fmla="*/ 3190255 h 3975950"/>
              <a:gd name="connsiteX42" fmla="*/ 508000 w 700139"/>
              <a:gd name="connsiteY42" fmla="*/ 3253755 h 3975950"/>
              <a:gd name="connsiteX43" fmla="*/ 495300 w 700139"/>
              <a:gd name="connsiteY43" fmla="*/ 3304555 h 3975950"/>
              <a:gd name="connsiteX44" fmla="*/ 444500 w 700139"/>
              <a:gd name="connsiteY44" fmla="*/ 3355355 h 3975950"/>
              <a:gd name="connsiteX45" fmla="*/ 381000 w 700139"/>
              <a:gd name="connsiteY45" fmla="*/ 3431555 h 3975950"/>
              <a:gd name="connsiteX46" fmla="*/ 368300 w 700139"/>
              <a:gd name="connsiteY46" fmla="*/ 3622055 h 3975950"/>
              <a:gd name="connsiteX47" fmla="*/ 342900 w 700139"/>
              <a:gd name="connsiteY47" fmla="*/ 3660155 h 3975950"/>
              <a:gd name="connsiteX48" fmla="*/ 330200 w 700139"/>
              <a:gd name="connsiteY48" fmla="*/ 3710955 h 3975950"/>
              <a:gd name="connsiteX49" fmla="*/ 304800 w 700139"/>
              <a:gd name="connsiteY49" fmla="*/ 3749055 h 3975950"/>
              <a:gd name="connsiteX50" fmla="*/ 292100 w 700139"/>
              <a:gd name="connsiteY50" fmla="*/ 3787155 h 3975950"/>
              <a:gd name="connsiteX51" fmla="*/ 241300 w 700139"/>
              <a:gd name="connsiteY51" fmla="*/ 3812555 h 3975950"/>
              <a:gd name="connsiteX52" fmla="*/ 228600 w 700139"/>
              <a:gd name="connsiteY52" fmla="*/ 3863355 h 3975950"/>
              <a:gd name="connsiteX53" fmla="*/ 152400 w 700139"/>
              <a:gd name="connsiteY53" fmla="*/ 3901455 h 3975950"/>
              <a:gd name="connsiteX54" fmla="*/ 114300 w 700139"/>
              <a:gd name="connsiteY54" fmla="*/ 3926855 h 3975950"/>
              <a:gd name="connsiteX55" fmla="*/ 25400 w 700139"/>
              <a:gd name="connsiteY55" fmla="*/ 3952255 h 3975950"/>
              <a:gd name="connsiteX56" fmla="*/ 12700 w 700139"/>
              <a:gd name="connsiteY56" fmla="*/ 3888755 h 3975950"/>
              <a:gd name="connsiteX57" fmla="*/ 0 w 700139"/>
              <a:gd name="connsiteY57" fmla="*/ 2745755 h 3975950"/>
              <a:gd name="connsiteX58" fmla="*/ 12700 w 700139"/>
              <a:gd name="connsiteY58" fmla="*/ 2186955 h 3975950"/>
              <a:gd name="connsiteX59" fmla="*/ 38100 w 700139"/>
              <a:gd name="connsiteY59" fmla="*/ 1932955 h 39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0139" h="3975950">
                <a:moveTo>
                  <a:pt x="38100" y="1932955"/>
                </a:moveTo>
                <a:cubicBezTo>
                  <a:pt x="67733" y="1886388"/>
                  <a:pt x="88108" y="1935480"/>
                  <a:pt x="190500" y="1907555"/>
                </a:cubicBezTo>
                <a:cubicBezTo>
                  <a:pt x="224179" y="1898370"/>
                  <a:pt x="292100" y="1882155"/>
                  <a:pt x="292100" y="1882155"/>
                </a:cubicBezTo>
                <a:cubicBezTo>
                  <a:pt x="300567" y="1856755"/>
                  <a:pt x="314431" y="1832552"/>
                  <a:pt x="317500" y="1805955"/>
                </a:cubicBezTo>
                <a:cubicBezTo>
                  <a:pt x="357350" y="1460592"/>
                  <a:pt x="294141" y="1567944"/>
                  <a:pt x="381000" y="1437655"/>
                </a:cubicBezTo>
                <a:cubicBezTo>
                  <a:pt x="403737" y="1346705"/>
                  <a:pt x="390147" y="1410704"/>
                  <a:pt x="406400" y="1272555"/>
                </a:cubicBezTo>
                <a:cubicBezTo>
                  <a:pt x="410388" y="1238659"/>
                  <a:pt x="415812" y="1204927"/>
                  <a:pt x="419100" y="1170955"/>
                </a:cubicBezTo>
                <a:cubicBezTo>
                  <a:pt x="428514" y="1073675"/>
                  <a:pt x="431583" y="975732"/>
                  <a:pt x="444500" y="878855"/>
                </a:cubicBezTo>
                <a:cubicBezTo>
                  <a:pt x="448573" y="848306"/>
                  <a:pt x="461433" y="819588"/>
                  <a:pt x="469900" y="789955"/>
                </a:cubicBezTo>
                <a:cubicBezTo>
                  <a:pt x="465667" y="671422"/>
                  <a:pt x="467050" y="552554"/>
                  <a:pt x="457200" y="434355"/>
                </a:cubicBezTo>
                <a:cubicBezTo>
                  <a:pt x="454301" y="399567"/>
                  <a:pt x="460846" y="352119"/>
                  <a:pt x="431800" y="332755"/>
                </a:cubicBezTo>
                <a:lnTo>
                  <a:pt x="393700" y="307355"/>
                </a:lnTo>
                <a:cubicBezTo>
                  <a:pt x="354409" y="189481"/>
                  <a:pt x="395918" y="322878"/>
                  <a:pt x="355600" y="40655"/>
                </a:cubicBezTo>
                <a:cubicBezTo>
                  <a:pt x="353707" y="27403"/>
                  <a:pt x="329669" y="4591"/>
                  <a:pt x="342900" y="2555"/>
                </a:cubicBezTo>
                <a:cubicBezTo>
                  <a:pt x="401627" y="-6480"/>
                  <a:pt x="461433" y="11022"/>
                  <a:pt x="520700" y="15255"/>
                </a:cubicBezTo>
                <a:cubicBezTo>
                  <a:pt x="529167" y="53355"/>
                  <a:pt x="539317" y="91119"/>
                  <a:pt x="546100" y="129555"/>
                </a:cubicBezTo>
                <a:cubicBezTo>
                  <a:pt x="581776" y="331718"/>
                  <a:pt x="539879" y="155472"/>
                  <a:pt x="571500" y="281955"/>
                </a:cubicBezTo>
                <a:cubicBezTo>
                  <a:pt x="575733" y="341222"/>
                  <a:pt x="574432" y="401146"/>
                  <a:pt x="584200" y="459755"/>
                </a:cubicBezTo>
                <a:cubicBezTo>
                  <a:pt x="587312" y="478429"/>
                  <a:pt x="603953" y="492485"/>
                  <a:pt x="609600" y="510555"/>
                </a:cubicBezTo>
                <a:cubicBezTo>
                  <a:pt x="625219" y="560535"/>
                  <a:pt x="624282" y="616120"/>
                  <a:pt x="647700" y="662955"/>
                </a:cubicBezTo>
                <a:cubicBezTo>
                  <a:pt x="679087" y="725729"/>
                  <a:pt x="667113" y="695794"/>
                  <a:pt x="685800" y="751855"/>
                </a:cubicBezTo>
                <a:cubicBezTo>
                  <a:pt x="704568" y="883229"/>
                  <a:pt x="705268" y="843343"/>
                  <a:pt x="685800" y="1018555"/>
                </a:cubicBezTo>
                <a:cubicBezTo>
                  <a:pt x="683872" y="1035903"/>
                  <a:pt x="679229" y="1053012"/>
                  <a:pt x="673100" y="1069355"/>
                </a:cubicBezTo>
                <a:cubicBezTo>
                  <a:pt x="660954" y="1101745"/>
                  <a:pt x="625767" y="1156711"/>
                  <a:pt x="609600" y="1183655"/>
                </a:cubicBezTo>
                <a:cubicBezTo>
                  <a:pt x="580795" y="1298874"/>
                  <a:pt x="614537" y="1156502"/>
                  <a:pt x="584200" y="1323355"/>
                </a:cubicBezTo>
                <a:cubicBezTo>
                  <a:pt x="581078" y="1340528"/>
                  <a:pt x="575733" y="1357222"/>
                  <a:pt x="571500" y="1374155"/>
                </a:cubicBezTo>
                <a:cubicBezTo>
                  <a:pt x="575733" y="1403788"/>
                  <a:pt x="578329" y="1433702"/>
                  <a:pt x="584200" y="1463055"/>
                </a:cubicBezTo>
                <a:cubicBezTo>
                  <a:pt x="594841" y="1516258"/>
                  <a:pt x="597326" y="1489306"/>
                  <a:pt x="622300" y="1539255"/>
                </a:cubicBezTo>
                <a:cubicBezTo>
                  <a:pt x="628287" y="1551229"/>
                  <a:pt x="629013" y="1565381"/>
                  <a:pt x="635000" y="1577355"/>
                </a:cubicBezTo>
                <a:cubicBezTo>
                  <a:pt x="641826" y="1591007"/>
                  <a:pt x="653574" y="1601803"/>
                  <a:pt x="660400" y="1615455"/>
                </a:cubicBezTo>
                <a:cubicBezTo>
                  <a:pt x="666387" y="1627429"/>
                  <a:pt x="667827" y="1641250"/>
                  <a:pt x="673100" y="1653555"/>
                </a:cubicBezTo>
                <a:cubicBezTo>
                  <a:pt x="680558" y="1670956"/>
                  <a:pt x="690033" y="1687422"/>
                  <a:pt x="698500" y="1704355"/>
                </a:cubicBezTo>
                <a:cubicBezTo>
                  <a:pt x="694267" y="1856755"/>
                  <a:pt x="693608" y="2009296"/>
                  <a:pt x="685800" y="2161555"/>
                </a:cubicBezTo>
                <a:cubicBezTo>
                  <a:pt x="685114" y="2174924"/>
                  <a:pt x="676622" y="2186740"/>
                  <a:pt x="673100" y="2199655"/>
                </a:cubicBezTo>
                <a:cubicBezTo>
                  <a:pt x="645975" y="2299112"/>
                  <a:pt x="650104" y="2286829"/>
                  <a:pt x="635000" y="2377455"/>
                </a:cubicBezTo>
                <a:cubicBezTo>
                  <a:pt x="639233" y="2440955"/>
                  <a:pt x="633894" y="2505830"/>
                  <a:pt x="647700" y="2567955"/>
                </a:cubicBezTo>
                <a:cubicBezTo>
                  <a:pt x="651596" y="2585488"/>
                  <a:pt x="684174" y="2588168"/>
                  <a:pt x="685800" y="2606055"/>
                </a:cubicBezTo>
                <a:cubicBezTo>
                  <a:pt x="703709" y="2803053"/>
                  <a:pt x="701692" y="2790171"/>
                  <a:pt x="647700" y="2898155"/>
                </a:cubicBezTo>
                <a:cubicBezTo>
                  <a:pt x="643467" y="2957422"/>
                  <a:pt x="649411" y="3018311"/>
                  <a:pt x="635000" y="3075955"/>
                </a:cubicBezTo>
                <a:cubicBezTo>
                  <a:pt x="631298" y="3090763"/>
                  <a:pt x="605367" y="3088655"/>
                  <a:pt x="596900" y="3101355"/>
                </a:cubicBezTo>
                <a:cubicBezTo>
                  <a:pt x="587218" y="3115878"/>
                  <a:pt x="592860" y="3137000"/>
                  <a:pt x="584200" y="3152155"/>
                </a:cubicBezTo>
                <a:cubicBezTo>
                  <a:pt x="575289" y="3167749"/>
                  <a:pt x="556876" y="3175887"/>
                  <a:pt x="546100" y="3190255"/>
                </a:cubicBezTo>
                <a:cubicBezTo>
                  <a:pt x="531289" y="3210002"/>
                  <a:pt x="520700" y="3232588"/>
                  <a:pt x="508000" y="3253755"/>
                </a:cubicBezTo>
                <a:cubicBezTo>
                  <a:pt x="503767" y="3270688"/>
                  <a:pt x="504551" y="3289754"/>
                  <a:pt x="495300" y="3304555"/>
                </a:cubicBezTo>
                <a:cubicBezTo>
                  <a:pt x="482608" y="3324862"/>
                  <a:pt x="460085" y="3337173"/>
                  <a:pt x="444500" y="3355355"/>
                </a:cubicBezTo>
                <a:cubicBezTo>
                  <a:pt x="338412" y="3479124"/>
                  <a:pt x="513115" y="3299440"/>
                  <a:pt x="381000" y="3431555"/>
                </a:cubicBezTo>
                <a:cubicBezTo>
                  <a:pt x="376767" y="3495055"/>
                  <a:pt x="378763" y="3559280"/>
                  <a:pt x="368300" y="3622055"/>
                </a:cubicBezTo>
                <a:cubicBezTo>
                  <a:pt x="365791" y="3637111"/>
                  <a:pt x="348913" y="3646126"/>
                  <a:pt x="342900" y="3660155"/>
                </a:cubicBezTo>
                <a:cubicBezTo>
                  <a:pt x="336024" y="3676198"/>
                  <a:pt x="337076" y="3694912"/>
                  <a:pt x="330200" y="3710955"/>
                </a:cubicBezTo>
                <a:cubicBezTo>
                  <a:pt x="324187" y="3724984"/>
                  <a:pt x="311626" y="3735403"/>
                  <a:pt x="304800" y="3749055"/>
                </a:cubicBezTo>
                <a:cubicBezTo>
                  <a:pt x="298813" y="3761029"/>
                  <a:pt x="301566" y="3777689"/>
                  <a:pt x="292100" y="3787155"/>
                </a:cubicBezTo>
                <a:cubicBezTo>
                  <a:pt x="278713" y="3800542"/>
                  <a:pt x="258233" y="3804088"/>
                  <a:pt x="241300" y="3812555"/>
                </a:cubicBezTo>
                <a:cubicBezTo>
                  <a:pt x="237067" y="3829488"/>
                  <a:pt x="238282" y="3848832"/>
                  <a:pt x="228600" y="3863355"/>
                </a:cubicBezTo>
                <a:cubicBezTo>
                  <a:pt x="210402" y="3890652"/>
                  <a:pt x="177756" y="3888777"/>
                  <a:pt x="152400" y="3901455"/>
                </a:cubicBezTo>
                <a:cubicBezTo>
                  <a:pt x="138748" y="3908281"/>
                  <a:pt x="127000" y="3918388"/>
                  <a:pt x="114300" y="3926855"/>
                </a:cubicBezTo>
                <a:cubicBezTo>
                  <a:pt x="94681" y="3956283"/>
                  <a:pt x="78758" y="4005613"/>
                  <a:pt x="25400" y="3952255"/>
                </a:cubicBezTo>
                <a:cubicBezTo>
                  <a:pt x="10136" y="3936991"/>
                  <a:pt x="16933" y="3909922"/>
                  <a:pt x="12700" y="3888755"/>
                </a:cubicBezTo>
                <a:cubicBezTo>
                  <a:pt x="8467" y="3507755"/>
                  <a:pt x="0" y="3126779"/>
                  <a:pt x="0" y="2745755"/>
                </a:cubicBezTo>
                <a:cubicBezTo>
                  <a:pt x="0" y="2559440"/>
                  <a:pt x="1969" y="2372960"/>
                  <a:pt x="12700" y="2186955"/>
                </a:cubicBezTo>
                <a:cubicBezTo>
                  <a:pt x="48367" y="1568721"/>
                  <a:pt x="8467" y="1979522"/>
                  <a:pt x="38100" y="1932955"/>
                </a:cubicBezTo>
                <a:close/>
              </a:path>
            </a:pathLst>
          </a:custGeom>
          <a:gradFill flip="none" rotWithShape="1">
            <a:gsLst>
              <a:gs pos="0">
                <a:srgbClr val="FFFF00"/>
              </a:gs>
              <a:gs pos="83000">
                <a:schemeClr val="accent6">
                  <a:lumMod val="5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714500" y="1457981"/>
            <a:ext cx="546100" cy="1028700"/>
            <a:chOff x="1663700" y="1295400"/>
            <a:chExt cx="546100" cy="1028700"/>
          </a:xfrm>
        </p:grpSpPr>
        <p:cxnSp>
          <p:nvCxnSpPr>
            <p:cNvPr id="13" name="Straight Arrow Connector 12"/>
            <p:cNvCxnSpPr/>
            <p:nvPr/>
          </p:nvCxnSpPr>
          <p:spPr>
            <a:xfrm flipH="1">
              <a:off x="1676400" y="1295400"/>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a:off x="1676400" y="1638300"/>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H="1">
              <a:off x="1663700" y="1981200"/>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H="1">
              <a:off x="1663700" y="2324100"/>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27" name="Group 26"/>
          <p:cNvGrpSpPr/>
          <p:nvPr/>
        </p:nvGrpSpPr>
        <p:grpSpPr>
          <a:xfrm>
            <a:off x="1448619" y="1377732"/>
            <a:ext cx="381000" cy="1455897"/>
            <a:chOff x="2960739" y="1138702"/>
            <a:chExt cx="381000" cy="1455897"/>
          </a:xfrm>
        </p:grpSpPr>
        <p:cxnSp>
          <p:nvCxnSpPr>
            <p:cNvPr id="19" name="Curved Connector 18"/>
            <p:cNvCxnSpPr/>
            <p:nvPr/>
          </p:nvCxnSpPr>
          <p:spPr>
            <a:xfrm>
              <a:off x="2960739" y="1138702"/>
              <a:ext cx="381000" cy="22194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4" name="Curved Connector 23"/>
            <p:cNvCxnSpPr/>
            <p:nvPr/>
          </p:nvCxnSpPr>
          <p:spPr>
            <a:xfrm>
              <a:off x="2960739" y="1550021"/>
              <a:ext cx="381000" cy="22194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5" name="Curved Connector 24"/>
            <p:cNvCxnSpPr/>
            <p:nvPr/>
          </p:nvCxnSpPr>
          <p:spPr>
            <a:xfrm>
              <a:off x="2960739" y="1961340"/>
              <a:ext cx="381000" cy="22194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6" name="Curved Connector 25"/>
            <p:cNvCxnSpPr/>
            <p:nvPr/>
          </p:nvCxnSpPr>
          <p:spPr>
            <a:xfrm>
              <a:off x="2960739" y="2372659"/>
              <a:ext cx="381000" cy="22194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1720850" y="1210331"/>
            <a:ext cx="565150" cy="1553758"/>
            <a:chOff x="4292600" y="1790700"/>
            <a:chExt cx="565150" cy="1553758"/>
          </a:xfrm>
        </p:grpSpPr>
        <p:cxnSp>
          <p:nvCxnSpPr>
            <p:cNvPr id="34" name="Straight Arrow Connector 33"/>
            <p:cNvCxnSpPr/>
            <p:nvPr/>
          </p:nvCxnSpPr>
          <p:spPr>
            <a:xfrm flipH="1">
              <a:off x="4311650" y="2046287"/>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4311650" y="2389187"/>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p:cNvCxnSpPr/>
            <p:nvPr/>
          </p:nvCxnSpPr>
          <p:spPr>
            <a:xfrm flipH="1">
              <a:off x="4298950" y="2732087"/>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p:cNvCxnSpPr/>
            <p:nvPr/>
          </p:nvCxnSpPr>
          <p:spPr>
            <a:xfrm flipH="1">
              <a:off x="4298950" y="3074987"/>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p:cNvCxnSpPr/>
            <p:nvPr/>
          </p:nvCxnSpPr>
          <p:spPr>
            <a:xfrm flipH="1">
              <a:off x="4324350" y="1790700"/>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flipH="1">
              <a:off x="4292600" y="3344458"/>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45" name="Group 44"/>
          <p:cNvGrpSpPr/>
          <p:nvPr/>
        </p:nvGrpSpPr>
        <p:grpSpPr>
          <a:xfrm>
            <a:off x="685800" y="5353682"/>
            <a:ext cx="2507709" cy="369332"/>
            <a:chOff x="3124200" y="1203722"/>
            <a:chExt cx="2507709" cy="369332"/>
          </a:xfrm>
        </p:grpSpPr>
        <p:cxnSp>
          <p:nvCxnSpPr>
            <p:cNvPr id="41" name="Straight Arrow Connector 40"/>
            <p:cNvCxnSpPr/>
            <p:nvPr/>
          </p:nvCxnSpPr>
          <p:spPr>
            <a:xfrm flipH="1">
              <a:off x="3124200" y="1380967"/>
              <a:ext cx="5334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2" name="TextBox 41"/>
            <p:cNvSpPr txBox="1"/>
            <p:nvPr/>
          </p:nvSpPr>
          <p:spPr>
            <a:xfrm>
              <a:off x="3810000" y="1203722"/>
              <a:ext cx="18219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Incident heat flux</a:t>
              </a:r>
            </a:p>
          </p:txBody>
        </p:sp>
      </p:grpSp>
      <p:grpSp>
        <p:nvGrpSpPr>
          <p:cNvPr id="46" name="Group 45"/>
          <p:cNvGrpSpPr/>
          <p:nvPr/>
        </p:nvGrpSpPr>
        <p:grpSpPr>
          <a:xfrm>
            <a:off x="762000" y="5698328"/>
            <a:ext cx="2339560" cy="369332"/>
            <a:chOff x="3200400" y="1548368"/>
            <a:chExt cx="2339560" cy="369332"/>
          </a:xfrm>
        </p:grpSpPr>
        <p:cxnSp>
          <p:nvCxnSpPr>
            <p:cNvPr id="43" name="Curved Connector 42"/>
            <p:cNvCxnSpPr/>
            <p:nvPr/>
          </p:nvCxnSpPr>
          <p:spPr>
            <a:xfrm>
              <a:off x="3200400" y="1659338"/>
              <a:ext cx="381000" cy="22194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44" name="TextBox 43"/>
            <p:cNvSpPr txBox="1"/>
            <p:nvPr/>
          </p:nvSpPr>
          <p:spPr>
            <a:xfrm>
              <a:off x="3809999" y="1548368"/>
              <a:ext cx="1729961"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Pyrolyzate</a:t>
              </a:r>
              <a:r>
                <a:rPr lang="en-US" dirty="0">
                  <a:latin typeface="Times New Roman" panose="02020603050405020304" pitchFamily="18" charset="0"/>
                  <a:cs typeface="Times New Roman" panose="02020603050405020304" pitchFamily="18" charset="0"/>
                </a:rPr>
                <a:t> gases</a:t>
              </a:r>
            </a:p>
          </p:txBody>
        </p:sp>
      </p:grpSp>
      <p:sp>
        <p:nvSpPr>
          <p:cNvPr id="47" name="Curved Right Arrow 46"/>
          <p:cNvSpPr/>
          <p:nvPr/>
        </p:nvSpPr>
        <p:spPr>
          <a:xfrm>
            <a:off x="4361538" y="2141261"/>
            <a:ext cx="609600" cy="18815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0" name="Curved Right Arrow 49"/>
          <p:cNvSpPr/>
          <p:nvPr/>
        </p:nvSpPr>
        <p:spPr>
          <a:xfrm rot="10800000">
            <a:off x="7708890" y="2046571"/>
            <a:ext cx="609600" cy="197624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4267200" y="983043"/>
            <a:ext cx="1789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Polymer material</a:t>
            </a:r>
          </a:p>
        </p:txBody>
      </p:sp>
      <p:sp>
        <p:nvSpPr>
          <p:cNvPr id="52" name="Plus 51"/>
          <p:cNvSpPr/>
          <p:nvPr/>
        </p:nvSpPr>
        <p:spPr>
          <a:xfrm>
            <a:off x="6056857" y="979212"/>
            <a:ext cx="419100" cy="43410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3" name="TextBox 52"/>
          <p:cNvSpPr txBox="1"/>
          <p:nvPr/>
        </p:nvSpPr>
        <p:spPr>
          <a:xfrm>
            <a:off x="6580627" y="989158"/>
            <a:ext cx="1306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source</a:t>
            </a:r>
          </a:p>
        </p:txBody>
      </p:sp>
      <p:cxnSp>
        <p:nvCxnSpPr>
          <p:cNvPr id="55" name="Straight Arrow Connector 54"/>
          <p:cNvCxnSpPr/>
          <p:nvPr/>
        </p:nvCxnSpPr>
        <p:spPr>
          <a:xfrm>
            <a:off x="6266407" y="1575837"/>
            <a:ext cx="0" cy="3597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6" name="TextBox 55"/>
          <p:cNvSpPr txBox="1"/>
          <p:nvPr/>
        </p:nvSpPr>
        <p:spPr>
          <a:xfrm>
            <a:off x="5087077" y="2002633"/>
            <a:ext cx="24141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Thermal decomposition</a:t>
            </a:r>
          </a:p>
        </p:txBody>
      </p:sp>
      <p:cxnSp>
        <p:nvCxnSpPr>
          <p:cNvPr id="57" name="Straight Arrow Connector 56"/>
          <p:cNvCxnSpPr/>
          <p:nvPr/>
        </p:nvCxnSpPr>
        <p:spPr>
          <a:xfrm>
            <a:off x="6266407" y="2425150"/>
            <a:ext cx="0" cy="3597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8" name="TextBox 57"/>
          <p:cNvSpPr txBox="1"/>
          <p:nvPr/>
        </p:nvSpPr>
        <p:spPr>
          <a:xfrm>
            <a:off x="5087077" y="2851946"/>
            <a:ext cx="2594043"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Pyrolyzate</a:t>
            </a:r>
            <a:r>
              <a:rPr lang="en-US" dirty="0">
                <a:latin typeface="Times New Roman" panose="02020603050405020304" pitchFamily="18" charset="0"/>
                <a:cs typeface="Times New Roman" panose="02020603050405020304" pitchFamily="18" charset="0"/>
              </a:rPr>
              <a:t> gas production</a:t>
            </a:r>
          </a:p>
        </p:txBody>
      </p:sp>
      <p:cxnSp>
        <p:nvCxnSpPr>
          <p:cNvPr id="62" name="Straight Arrow Connector 61"/>
          <p:cNvCxnSpPr/>
          <p:nvPr/>
        </p:nvCxnSpPr>
        <p:spPr>
          <a:xfrm>
            <a:off x="6266407" y="3274463"/>
            <a:ext cx="0" cy="3597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3" name="TextBox 62"/>
          <p:cNvSpPr txBox="1"/>
          <p:nvPr/>
        </p:nvSpPr>
        <p:spPr>
          <a:xfrm>
            <a:off x="5087077" y="3701259"/>
            <a:ext cx="20813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Flaming combustion</a:t>
            </a:r>
          </a:p>
        </p:txBody>
      </p:sp>
      <p:sp>
        <p:nvSpPr>
          <p:cNvPr id="64" name="TextBox 63"/>
          <p:cNvSpPr txBox="1"/>
          <p:nvPr/>
        </p:nvSpPr>
        <p:spPr>
          <a:xfrm>
            <a:off x="8318490" y="2281640"/>
            <a:ext cx="461665" cy="1419619"/>
          </a:xfrm>
          <a:prstGeom prst="rect">
            <a:avLst/>
          </a:prstGeom>
          <a:noFill/>
        </p:spPr>
        <p:txBody>
          <a:bodyPr vert="vert270" wrap="none" rtlCol="0">
            <a:spAutoFit/>
          </a:bodyPr>
          <a:lstStyle/>
          <a:p>
            <a:r>
              <a:rPr lang="en-US" dirty="0">
                <a:latin typeface="Times New Roman" panose="02020603050405020304" pitchFamily="18" charset="0"/>
                <a:cs typeface="Times New Roman" panose="02020603050405020304" pitchFamily="18" charset="0"/>
              </a:rPr>
              <a:t>Heat feedback</a:t>
            </a:r>
          </a:p>
        </p:txBody>
      </p:sp>
      <p:sp>
        <p:nvSpPr>
          <p:cNvPr id="65" name="TextBox 64"/>
          <p:cNvSpPr txBox="1"/>
          <p:nvPr/>
        </p:nvSpPr>
        <p:spPr>
          <a:xfrm>
            <a:off x="3576459" y="2297348"/>
            <a:ext cx="738664" cy="1560684"/>
          </a:xfrm>
          <a:prstGeom prst="rect">
            <a:avLst/>
          </a:prstGeom>
          <a:noFill/>
        </p:spPr>
        <p:txBody>
          <a:bodyPr vert="vert270" wrap="none" rtlCol="0">
            <a:spAutoFit/>
          </a:bodyPr>
          <a:lstStyle/>
          <a:p>
            <a:r>
              <a:rPr lang="en-US" dirty="0">
                <a:latin typeface="Times New Roman" panose="02020603050405020304" pitchFamily="18" charset="0"/>
                <a:cs typeface="Times New Roman" panose="02020603050405020304" pitchFamily="18" charset="0"/>
              </a:rPr>
              <a:t>Fuel production</a:t>
            </a:r>
          </a:p>
          <a:p>
            <a:pPr algn="ctr"/>
            <a:r>
              <a:rPr lang="en-US" dirty="0">
                <a:latin typeface="Times New Roman" panose="02020603050405020304" pitchFamily="18" charset="0"/>
                <a:cs typeface="Times New Roman" panose="02020603050405020304" pitchFamily="18" charset="0"/>
              </a:rPr>
              <a:t>Or pyrolysis</a:t>
            </a:r>
          </a:p>
        </p:txBody>
      </p:sp>
      <p:sp>
        <p:nvSpPr>
          <p:cNvPr id="93" name="TextBox 92"/>
          <p:cNvSpPr txBox="1"/>
          <p:nvPr/>
        </p:nvSpPr>
        <p:spPr>
          <a:xfrm>
            <a:off x="4060692" y="4759880"/>
            <a:ext cx="4646812"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Complex coupling of </a:t>
            </a:r>
            <a:r>
              <a:rPr lang="en-US" b="1" dirty="0">
                <a:solidFill>
                  <a:schemeClr val="tx2"/>
                </a:solidFill>
                <a:latin typeface="Times New Roman" panose="02020603050405020304" pitchFamily="18" charset="0"/>
                <a:cs typeface="Times New Roman" panose="02020603050405020304" pitchFamily="18" charset="0"/>
              </a:rPr>
              <a:t>gas phase combustion </a:t>
            </a:r>
            <a:r>
              <a:rPr lang="en-US" b="1" dirty="0">
                <a:latin typeface="Times New Roman" panose="02020603050405020304" pitchFamily="18" charset="0"/>
                <a:cs typeface="Times New Roman" panose="02020603050405020304" pitchFamily="18" charset="0"/>
              </a:rPr>
              <a:t>and </a:t>
            </a:r>
            <a:r>
              <a:rPr lang="en-US" b="1" dirty="0">
                <a:solidFill>
                  <a:schemeClr val="accent2"/>
                </a:solidFill>
                <a:latin typeface="Times New Roman" panose="02020603050405020304" pitchFamily="18" charset="0"/>
                <a:cs typeface="Times New Roman" panose="02020603050405020304" pitchFamily="18" charset="0"/>
              </a:rPr>
              <a:t>condensed phase pyrolysis</a:t>
            </a:r>
          </a:p>
        </p:txBody>
      </p:sp>
      <p:cxnSp>
        <p:nvCxnSpPr>
          <p:cNvPr id="12" name="Straight Connector 11"/>
          <p:cNvCxnSpPr/>
          <p:nvPr/>
        </p:nvCxnSpPr>
        <p:spPr>
          <a:xfrm flipV="1">
            <a:off x="533400" y="3001031"/>
            <a:ext cx="0" cy="2055695"/>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V="1">
            <a:off x="533400" y="1080776"/>
            <a:ext cx="0" cy="1920256"/>
          </a:xfrm>
          <a:prstGeom prst="line">
            <a:avLst/>
          </a:prstGeom>
        </p:spPr>
        <p:style>
          <a:lnRef idx="2">
            <a:schemeClr val="accent6"/>
          </a:lnRef>
          <a:fillRef idx="0">
            <a:schemeClr val="accent6"/>
          </a:fillRef>
          <a:effectRef idx="1">
            <a:schemeClr val="accent6"/>
          </a:effectRef>
          <a:fontRef idx="minor">
            <a:schemeClr val="tx1"/>
          </a:fontRef>
        </p:style>
      </p:cxnSp>
      <p:grpSp>
        <p:nvGrpSpPr>
          <p:cNvPr id="29" name="Group 28"/>
          <p:cNvGrpSpPr/>
          <p:nvPr/>
        </p:nvGrpSpPr>
        <p:grpSpPr>
          <a:xfrm>
            <a:off x="76200" y="1080776"/>
            <a:ext cx="304800" cy="3983641"/>
            <a:chOff x="76200" y="1080776"/>
            <a:chExt cx="304800" cy="3983641"/>
          </a:xfrm>
        </p:grpSpPr>
        <p:cxnSp>
          <p:nvCxnSpPr>
            <p:cNvPr id="7" name="Straight Connector 6"/>
            <p:cNvCxnSpPr/>
            <p:nvPr/>
          </p:nvCxnSpPr>
          <p:spPr>
            <a:xfrm flipV="1">
              <a:off x="228600" y="1080776"/>
              <a:ext cx="0" cy="3975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14300" y="1080776"/>
              <a:ext cx="228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200" y="5064417"/>
              <a:ext cx="3048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60" name="Straight Connector 59"/>
          <p:cNvCxnSpPr/>
          <p:nvPr/>
        </p:nvCxnSpPr>
        <p:spPr>
          <a:xfrm>
            <a:off x="419100" y="1085161"/>
            <a:ext cx="22860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66" name="Straight Connector 65"/>
          <p:cNvCxnSpPr/>
          <p:nvPr/>
        </p:nvCxnSpPr>
        <p:spPr>
          <a:xfrm>
            <a:off x="426170" y="5049949"/>
            <a:ext cx="228600" cy="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33400" y="3858032"/>
            <a:ext cx="325730"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l</a:t>
            </a:r>
            <a:r>
              <a:rPr lang="en-US" i="1" baseline="-25000" dirty="0" err="1">
                <a:latin typeface="Times New Roman" panose="02020603050405020304" pitchFamily="18" charset="0"/>
                <a:cs typeface="Times New Roman" panose="02020603050405020304" pitchFamily="18" charset="0"/>
              </a:rPr>
              <a:t>p</a:t>
            </a:r>
            <a:endParaRPr lang="en-US" i="1" dirty="0">
              <a:latin typeface="Times New Roman" panose="02020603050405020304" pitchFamily="18" charset="0"/>
              <a:cs typeface="Times New Roman" panose="02020603050405020304" pitchFamily="18" charset="0"/>
            </a:endParaRPr>
          </a:p>
        </p:txBody>
      </p:sp>
      <p:sp>
        <p:nvSpPr>
          <p:cNvPr id="67" name="TextBox 66"/>
          <p:cNvSpPr txBox="1"/>
          <p:nvPr/>
        </p:nvSpPr>
        <p:spPr>
          <a:xfrm>
            <a:off x="553387" y="1804697"/>
            <a:ext cx="317716"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l</a:t>
            </a:r>
            <a:r>
              <a:rPr lang="en-US" i="1" baseline="-25000" dirty="0">
                <a:latin typeface="Times New Roman" panose="02020603050405020304" pitchFamily="18" charset="0"/>
                <a:cs typeface="Times New Roman" panose="02020603050405020304" pitchFamily="18" charset="0"/>
              </a:rPr>
              <a:t>e</a:t>
            </a:r>
            <a:endParaRPr lang="en-US" i="1" dirty="0">
              <a:latin typeface="Times New Roman" panose="02020603050405020304" pitchFamily="18" charset="0"/>
              <a:cs typeface="Times New Roman" panose="02020603050405020304" pitchFamily="18" charset="0"/>
            </a:endParaRPr>
          </a:p>
        </p:txBody>
      </p:sp>
      <p:sp>
        <p:nvSpPr>
          <p:cNvPr id="68" name="TextBox 67"/>
          <p:cNvSpPr txBox="1"/>
          <p:nvPr/>
        </p:nvSpPr>
        <p:spPr>
          <a:xfrm>
            <a:off x="-38825" y="2784915"/>
            <a:ext cx="29206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l</a:t>
            </a:r>
            <a:r>
              <a:rPr lang="en-US" i="1" baseline="-25000" dirty="0">
                <a:latin typeface="Times New Roman" panose="02020603050405020304" pitchFamily="18" charset="0"/>
                <a:cs typeface="Times New Roman" panose="02020603050405020304" pitchFamily="18" charset="0"/>
              </a:rPr>
              <a:t>f</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75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repeatCount="200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10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26" presetClass="emph" presetSubtype="0" repeatCount="2000" fill="hold" grpId="0" nodeType="withEffect">
                                  <p:stCondLst>
                                    <p:cond delay="0"/>
                                  </p:stCondLst>
                                  <p:childTnLst>
                                    <p:animEffect transition="out" filter="fade">
                                      <p:cBhvr>
                                        <p:cTn id="15" dur="1000" tmFilter="0, 0; .2, .5; .8, .5; 1, 0"/>
                                        <p:tgtEl>
                                          <p:spTgt spid="53"/>
                                        </p:tgtEl>
                                      </p:cBhvr>
                                    </p:animEffect>
                                    <p:animScale>
                                      <p:cBhvr>
                                        <p:cTn id="16" dur="500" autoRev="1" fill="hold"/>
                                        <p:tgtEl>
                                          <p:spTgt spid="5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repeatCount="200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par>
                                <p:cTn id="22" presetID="1"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par>
                                <p:cTn id="24" presetID="26" presetClass="emph" presetSubtype="0" repeatCount="2000" fill="hold" grpId="0" nodeType="withEffect">
                                  <p:stCondLst>
                                    <p:cond delay="0"/>
                                  </p:stCondLst>
                                  <p:childTnLst>
                                    <p:animEffect transition="out" filter="fade">
                                      <p:cBhvr>
                                        <p:cTn id="25" dur="1000" tmFilter="0, 0; .2, .5; .8, .5; 1, 0"/>
                                        <p:tgtEl>
                                          <p:spTgt spid="58"/>
                                        </p:tgtEl>
                                      </p:cBhvr>
                                    </p:animEffect>
                                    <p:animScale>
                                      <p:cBhvr>
                                        <p:cTn id="26" dur="500" autoRev="1" fill="hold"/>
                                        <p:tgtEl>
                                          <p:spTgt spid="5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6" presetClass="emph" presetSubtype="0" repeatCount="2000" fill="hold" nodeType="withEffect">
                                  <p:stCondLst>
                                    <p:cond delay="0"/>
                                  </p:stCondLst>
                                  <p:childTnLst>
                                    <p:animEffect transition="out" filter="fade">
                                      <p:cBhvr>
                                        <p:cTn id="34" dur="1000" tmFilter="0, 0; .2, .5; .8, .5; 1, 0"/>
                                        <p:tgtEl>
                                          <p:spTgt spid="40"/>
                                        </p:tgtEl>
                                      </p:cBhvr>
                                    </p:animEffect>
                                    <p:animScale>
                                      <p:cBhvr>
                                        <p:cTn id="35" dur="500" autoRev="1" fill="hold"/>
                                        <p:tgtEl>
                                          <p:spTgt spid="40"/>
                                        </p:tgtEl>
                                      </p:cBhvr>
                                      <p:by x="105000" y="105000"/>
                                    </p:animScale>
                                  </p:childTnLst>
                                </p:cTn>
                              </p:par>
                              <p:par>
                                <p:cTn id="36" presetID="1"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3" grpId="0"/>
      <p:bldP spid="58" grpId="0"/>
      <p:bldP spid="64" grpId="0"/>
      <p:bldP spid="65" grpId="0"/>
      <p:bldP spid="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sp>
        <p:nvSpPr>
          <p:cNvPr id="3" name="Content Placeholder 2"/>
          <p:cNvSpPr>
            <a:spLocks noGrp="1"/>
          </p:cNvSpPr>
          <p:nvPr>
            <p:ph idx="1"/>
          </p:nvPr>
        </p:nvSpPr>
        <p:spPr>
          <a:xfrm>
            <a:off x="457200" y="885666"/>
            <a:ext cx="8229600" cy="3686333"/>
          </a:xfrm>
        </p:spPr>
        <p:txBody>
          <a:bodyPr/>
          <a:lstStyle/>
          <a:p>
            <a:pPr>
              <a:buFont typeface="Wingdings" panose="05000000000000000000" pitchFamily="2" charset="2"/>
              <a:buChar char="v"/>
            </a:pPr>
            <a:r>
              <a:rPr lang="en-US" sz="2000" dirty="0"/>
              <a:t>Images analyzed at 10 second bins (30 fps x10 sec = 300 frames) similar to HFGs after propane ignition.</a:t>
            </a:r>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lnSpc>
                <a:spcPct val="150000"/>
              </a:lnSpc>
              <a:buFont typeface="Wingdings" panose="05000000000000000000" pitchFamily="2" charset="2"/>
              <a:buChar char="v"/>
            </a:pPr>
            <a:r>
              <a:rPr lang="en-US" sz="2000" dirty="0"/>
              <a:t>Soot emission map – based on grayscale image. </a:t>
            </a:r>
          </a:p>
          <a:p>
            <a:pPr lvl="1">
              <a:buFont typeface="Wingdings" panose="05000000000000000000" pitchFamily="2" charset="2"/>
              <a:buChar char="v"/>
            </a:pPr>
            <a:r>
              <a:rPr lang="en-US" sz="1800" dirty="0"/>
              <a:t>Uncertainty (2 times standard error of the mean) propagation</a:t>
            </a:r>
          </a:p>
          <a:p>
            <a:pPr lvl="1">
              <a:buFont typeface="Wingdings" panose="05000000000000000000" pitchFamily="2" charset="2"/>
              <a:buChar char="v"/>
            </a:pPr>
            <a:endParaRPr lang="en-US" sz="2000" dirty="0"/>
          </a:p>
          <a:p>
            <a:pPr lvl="1">
              <a:buFont typeface="Wingdings" panose="05000000000000000000" pitchFamily="2" charset="2"/>
              <a:buChar char="v"/>
            </a:pPr>
            <a:endParaRPr lang="en-US" sz="2000" dirty="0"/>
          </a:p>
          <a:p>
            <a:pPr marL="457200" lvl="1" indent="0">
              <a:buNone/>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r>
              <a:rPr lang="en-US" sz="2000" dirty="0"/>
              <a:t>Flame probability map – based on threshold of 50 on averaged grayscale images.</a:t>
            </a:r>
          </a:p>
        </p:txBody>
      </p:sp>
      <p:sp>
        <p:nvSpPr>
          <p:cNvPr id="4" name="Date Placeholder 3"/>
          <p:cNvSpPr>
            <a:spLocks noGrp="1"/>
          </p:cNvSpPr>
          <p:nvPr>
            <p:ph type="dt" sz="half" idx="2"/>
          </p:nvPr>
        </p:nvSpPr>
        <p:spPr/>
        <p:txBody>
          <a:bodyPr/>
          <a:lstStyle/>
          <a:p>
            <a:fld id="{ECC52CDD-31E8-4AF4-9FD0-8246B8FD63E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20</a:t>
            </a:fld>
            <a:endParaRPr lang="en-US" dirty="0"/>
          </a:p>
        </p:txBody>
      </p:sp>
      <p:sp>
        <p:nvSpPr>
          <p:cNvPr id="7" name="Rectangle 6"/>
          <p:cNvSpPr/>
          <p:nvPr/>
        </p:nvSpPr>
        <p:spPr>
          <a:xfrm>
            <a:off x="3581400" y="4316538"/>
            <a:ext cx="5652484" cy="1477328"/>
          </a:xfrm>
          <a:prstGeom prst="rect">
            <a:avLst/>
          </a:prstGeom>
        </p:spPr>
        <p:txBody>
          <a:bodyPr wrap="square">
            <a:spAutoFit/>
          </a:bodyPr>
          <a:lstStyle/>
          <a:p>
            <a:pPr lvl="1"/>
            <a:r>
              <a:rPr lang="en-US" dirty="0">
                <a:solidFill>
                  <a:srgbClr val="002060"/>
                </a:solidFill>
                <a:latin typeface="Times New Roman" panose="02020603050405020304" pitchFamily="18" charset="0"/>
                <a:cs typeface="Times New Roman" panose="02020603050405020304" pitchFamily="18" charset="0"/>
              </a:rPr>
              <a:t>E = number of experiments, </a:t>
            </a:r>
          </a:p>
          <a:p>
            <a:pPr lvl="1"/>
            <a:r>
              <a:rPr lang="en-US" dirty="0">
                <a:solidFill>
                  <a:srgbClr val="002060"/>
                </a:solidFill>
                <a:latin typeface="Times New Roman" panose="02020603050405020304" pitchFamily="18" charset="0"/>
                <a:cs typeface="Times New Roman" panose="02020603050405020304" pitchFamily="18" charset="0"/>
              </a:rPr>
              <a:t>P = number of pixels averaged during transferring to uniform mesh, </a:t>
            </a:r>
          </a:p>
          <a:p>
            <a:pPr lvl="1"/>
            <a:r>
              <a:rPr lang="el-GR" dirty="0">
                <a:solidFill>
                  <a:srgbClr val="002060"/>
                </a:solidFill>
                <a:latin typeface="Times New Roman" panose="02020603050405020304" pitchFamily="18" charset="0"/>
                <a:cs typeface="Times New Roman" panose="02020603050405020304" pitchFamily="18" charset="0"/>
              </a:rPr>
              <a:t>σ</a:t>
            </a:r>
            <a:r>
              <a:rPr lang="en-US" baseline="-25000" dirty="0">
                <a:solidFill>
                  <a:srgbClr val="002060"/>
                </a:solidFill>
                <a:latin typeface="Times New Roman" panose="02020603050405020304" pitchFamily="18" charset="0"/>
                <a:cs typeface="Times New Roman" panose="02020603050405020304" pitchFamily="18" charset="0"/>
              </a:rPr>
              <a:t>k</a:t>
            </a:r>
            <a:r>
              <a:rPr lang="en-US" dirty="0">
                <a:solidFill>
                  <a:srgbClr val="002060"/>
                </a:solidFill>
                <a:latin typeface="Times New Roman" panose="02020603050405020304" pitchFamily="18" charset="0"/>
                <a:cs typeface="Times New Roman" panose="02020603050405020304" pitchFamily="18" charset="0"/>
              </a:rPr>
              <a:t> = standard deviation from time averaging of 10 second bins (‘k’ images)</a:t>
            </a:r>
          </a:p>
        </p:txBody>
      </p:sp>
      <mc:AlternateContent xmlns:mc="http://schemas.openxmlformats.org/markup-compatibility/2006" xmlns:a14="http://schemas.microsoft.com/office/drawing/2010/main">
        <mc:Choice Requires="a14">
          <p:sp>
            <p:nvSpPr>
              <p:cNvPr id="9" name="Rectangle 8"/>
              <p:cNvSpPr/>
              <p:nvPr/>
            </p:nvSpPr>
            <p:spPr>
              <a:xfrm>
                <a:off x="666750" y="4530058"/>
                <a:ext cx="3119059" cy="1050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2060"/>
                              </a:solidFill>
                              <a:latin typeface="Cambria Math" panose="02040503050406030204" pitchFamily="18" charset="0"/>
                            </a:rPr>
                          </m:ctrlPr>
                        </m:sSubPr>
                        <m:e>
                          <m:r>
                            <a:rPr lang="en-US" sz="1600" i="1">
                              <a:solidFill>
                                <a:srgbClr val="002060"/>
                              </a:solidFill>
                              <a:latin typeface="Cambria Math" panose="02040503050406030204" pitchFamily="18" charset="0"/>
                            </a:rPr>
                            <m:t>𝜇</m:t>
                          </m:r>
                        </m:e>
                        <m:sub>
                          <m:r>
                            <a:rPr lang="en-US" sz="1600" i="1">
                              <a:solidFill>
                                <a:srgbClr val="002060"/>
                              </a:solidFill>
                              <a:latin typeface="Cambria Math" panose="02040503050406030204" pitchFamily="18" charset="0"/>
                            </a:rPr>
                            <m:t>𝑓𝑖𝑛𝑎𝑙</m:t>
                          </m:r>
                        </m:sub>
                      </m:sSub>
                      <m:r>
                        <a:rPr lang="en-US" sz="1600" i="1">
                          <a:solidFill>
                            <a:srgbClr val="002060"/>
                          </a:solidFill>
                          <a:latin typeface="Cambria Math" panose="02040503050406030204" pitchFamily="18" charset="0"/>
                        </a:rPr>
                        <m:t>=</m:t>
                      </m:r>
                      <m:rad>
                        <m:radPr>
                          <m:degHide m:val="on"/>
                          <m:ctrlPr>
                            <a:rPr lang="en-US" sz="1600" i="1">
                              <a:solidFill>
                                <a:srgbClr val="002060"/>
                              </a:solidFill>
                              <a:latin typeface="Cambria Math" panose="02040503050406030204" pitchFamily="18" charset="0"/>
                            </a:rPr>
                          </m:ctrlPr>
                        </m:radPr>
                        <m:deg/>
                        <m:e>
                          <m:nary>
                            <m:naryPr>
                              <m:chr m:val="∑"/>
                              <m:limLoc m:val="undOvr"/>
                              <m:ctrlPr>
                                <a:rPr lang="en-US" sz="1600" i="1">
                                  <a:solidFill>
                                    <a:srgbClr val="002060"/>
                                  </a:solidFill>
                                  <a:latin typeface="Cambria Math" panose="02040503050406030204" pitchFamily="18" charset="0"/>
                                </a:rPr>
                              </m:ctrlPr>
                            </m:naryPr>
                            <m:sub>
                              <m:r>
                                <a:rPr lang="en-US" sz="1600" i="1">
                                  <a:solidFill>
                                    <a:srgbClr val="002060"/>
                                  </a:solidFill>
                                  <a:latin typeface="Cambria Math" panose="02040503050406030204" pitchFamily="18" charset="0"/>
                                </a:rPr>
                                <m:t>𝑖</m:t>
                              </m:r>
                              <m:r>
                                <a:rPr lang="en-US" sz="1600" i="1">
                                  <a:solidFill>
                                    <a:srgbClr val="002060"/>
                                  </a:solidFill>
                                  <a:latin typeface="Cambria Math" panose="02040503050406030204" pitchFamily="18" charset="0"/>
                                </a:rPr>
                                <m:t>=1</m:t>
                              </m:r>
                            </m:sub>
                            <m:sup>
                              <m:r>
                                <a:rPr lang="en-US" sz="1600" i="1">
                                  <a:solidFill>
                                    <a:srgbClr val="002060"/>
                                  </a:solidFill>
                                  <a:latin typeface="Cambria Math" panose="02040503050406030204" pitchFamily="18" charset="0"/>
                                </a:rPr>
                                <m:t>𝐸</m:t>
                              </m:r>
                            </m:sup>
                            <m:e>
                              <m:f>
                                <m:fPr>
                                  <m:ctrlPr>
                                    <a:rPr lang="en-US" sz="1600" i="1">
                                      <a:solidFill>
                                        <a:srgbClr val="002060"/>
                                      </a:solidFill>
                                      <a:latin typeface="Cambria Math" panose="02040503050406030204" pitchFamily="18" charset="0"/>
                                    </a:rPr>
                                  </m:ctrlPr>
                                </m:fPr>
                                <m:num>
                                  <m:r>
                                    <a:rPr lang="en-US" sz="1600" i="1">
                                      <a:solidFill>
                                        <a:srgbClr val="002060"/>
                                      </a:solidFill>
                                      <a:latin typeface="Cambria Math" panose="02040503050406030204" pitchFamily="18" charset="0"/>
                                    </a:rPr>
                                    <m:t>1</m:t>
                                  </m:r>
                                </m:num>
                                <m:den>
                                  <m:sSup>
                                    <m:sSupPr>
                                      <m:ctrlPr>
                                        <a:rPr lang="en-US" sz="1600" b="0" i="1" smtClean="0">
                                          <a:solidFill>
                                            <a:srgbClr val="002060"/>
                                          </a:solidFill>
                                          <a:latin typeface="Cambria Math" panose="02040503050406030204" pitchFamily="18" charset="0"/>
                                        </a:rPr>
                                      </m:ctrlPr>
                                    </m:sSupPr>
                                    <m:e>
                                      <m:r>
                                        <a:rPr lang="en-US" sz="1600" b="0" i="1" smtClean="0">
                                          <a:solidFill>
                                            <a:srgbClr val="002060"/>
                                          </a:solidFill>
                                          <a:latin typeface="Cambria Math" panose="02040503050406030204" pitchFamily="18" charset="0"/>
                                        </a:rPr>
                                        <m:t>𝐸</m:t>
                                      </m:r>
                                    </m:e>
                                    <m:sup>
                                      <m:r>
                                        <a:rPr lang="en-US" sz="1600" b="0" i="1" smtClean="0">
                                          <a:solidFill>
                                            <a:srgbClr val="002060"/>
                                          </a:solidFill>
                                          <a:latin typeface="Cambria Math" panose="02040503050406030204" pitchFamily="18" charset="0"/>
                                        </a:rPr>
                                        <m:t>2</m:t>
                                      </m:r>
                                    </m:sup>
                                  </m:sSup>
                                </m:den>
                              </m:f>
                            </m:e>
                          </m:nary>
                          <m:nary>
                            <m:naryPr>
                              <m:chr m:val="∑"/>
                              <m:limLoc m:val="undOvr"/>
                              <m:ctrlPr>
                                <a:rPr lang="en-US" sz="1600" i="1">
                                  <a:solidFill>
                                    <a:srgbClr val="002060"/>
                                  </a:solidFill>
                                  <a:latin typeface="Cambria Math" panose="02040503050406030204" pitchFamily="18" charset="0"/>
                                </a:rPr>
                              </m:ctrlPr>
                            </m:naryPr>
                            <m:sub>
                              <m:r>
                                <a:rPr lang="en-US" sz="1600" i="1">
                                  <a:solidFill>
                                    <a:srgbClr val="002060"/>
                                  </a:solidFill>
                                  <a:latin typeface="Cambria Math" panose="02040503050406030204" pitchFamily="18" charset="0"/>
                                </a:rPr>
                                <m:t>𝑗</m:t>
                              </m:r>
                              <m:r>
                                <a:rPr lang="en-US" sz="1600" i="1">
                                  <a:solidFill>
                                    <a:srgbClr val="002060"/>
                                  </a:solidFill>
                                  <a:latin typeface="Cambria Math" panose="02040503050406030204" pitchFamily="18" charset="0"/>
                                </a:rPr>
                                <m:t>=1</m:t>
                              </m:r>
                            </m:sub>
                            <m:sup>
                              <m:r>
                                <a:rPr lang="en-US" sz="1600" i="1">
                                  <a:solidFill>
                                    <a:srgbClr val="002060"/>
                                  </a:solidFill>
                                  <a:latin typeface="Cambria Math" panose="02040503050406030204" pitchFamily="18" charset="0"/>
                                </a:rPr>
                                <m:t>𝑃</m:t>
                              </m:r>
                            </m:sup>
                            <m:e>
                              <m:f>
                                <m:fPr>
                                  <m:ctrlPr>
                                    <a:rPr lang="en-US" sz="1600" i="1">
                                      <a:solidFill>
                                        <a:srgbClr val="002060"/>
                                      </a:solidFill>
                                      <a:latin typeface="Cambria Math" panose="02040503050406030204" pitchFamily="18" charset="0"/>
                                    </a:rPr>
                                  </m:ctrlPr>
                                </m:fPr>
                                <m:num>
                                  <m:r>
                                    <a:rPr lang="en-US" sz="1600" i="1">
                                      <a:solidFill>
                                        <a:srgbClr val="002060"/>
                                      </a:solidFill>
                                      <a:latin typeface="Cambria Math" panose="02040503050406030204" pitchFamily="18" charset="0"/>
                                    </a:rPr>
                                    <m:t>1</m:t>
                                  </m:r>
                                </m:num>
                                <m:den>
                                  <m:sSup>
                                    <m:sSupPr>
                                      <m:ctrlPr>
                                        <a:rPr lang="en-US" sz="1600" b="0" i="1" smtClean="0">
                                          <a:solidFill>
                                            <a:srgbClr val="002060"/>
                                          </a:solidFill>
                                          <a:latin typeface="Cambria Math" panose="02040503050406030204" pitchFamily="18" charset="0"/>
                                        </a:rPr>
                                      </m:ctrlPr>
                                    </m:sSupPr>
                                    <m:e>
                                      <m:r>
                                        <a:rPr lang="en-US" sz="1600" b="0" i="1" smtClean="0">
                                          <a:solidFill>
                                            <a:srgbClr val="002060"/>
                                          </a:solidFill>
                                          <a:latin typeface="Cambria Math" panose="02040503050406030204" pitchFamily="18" charset="0"/>
                                        </a:rPr>
                                        <m:t>𝑃</m:t>
                                      </m:r>
                                    </m:e>
                                    <m:sup>
                                      <m:r>
                                        <a:rPr lang="en-US" sz="1600" b="0" i="1" smtClean="0">
                                          <a:solidFill>
                                            <a:srgbClr val="002060"/>
                                          </a:solidFill>
                                          <a:latin typeface="Cambria Math" panose="02040503050406030204" pitchFamily="18" charset="0"/>
                                        </a:rPr>
                                        <m:t>2</m:t>
                                      </m:r>
                                    </m:sup>
                                  </m:sSup>
                                </m:den>
                              </m:f>
                              <m:sSup>
                                <m:sSupPr>
                                  <m:ctrlPr>
                                    <a:rPr lang="en-US" sz="1600" i="1">
                                      <a:solidFill>
                                        <a:srgbClr val="002060"/>
                                      </a:solidFill>
                                      <a:latin typeface="Cambria Math" panose="02040503050406030204" pitchFamily="18" charset="0"/>
                                    </a:rPr>
                                  </m:ctrlPr>
                                </m:sSupPr>
                                <m:e>
                                  <m:d>
                                    <m:dPr>
                                      <m:ctrlPr>
                                        <a:rPr lang="en-US" sz="1600" i="1">
                                          <a:solidFill>
                                            <a:srgbClr val="002060"/>
                                          </a:solidFill>
                                          <a:latin typeface="Cambria Math" panose="02040503050406030204" pitchFamily="18" charset="0"/>
                                        </a:rPr>
                                      </m:ctrlPr>
                                    </m:dPr>
                                    <m:e>
                                      <m:f>
                                        <m:fPr>
                                          <m:ctrlPr>
                                            <a:rPr lang="en-US" sz="1600" i="1">
                                              <a:solidFill>
                                                <a:srgbClr val="002060"/>
                                              </a:solidFill>
                                              <a:latin typeface="Cambria Math" panose="02040503050406030204" pitchFamily="18" charset="0"/>
                                            </a:rPr>
                                          </m:ctrlPr>
                                        </m:fPr>
                                        <m:num>
                                          <m:r>
                                            <a:rPr lang="en-US" sz="1600" i="1">
                                              <a:solidFill>
                                                <a:srgbClr val="002060"/>
                                              </a:solidFill>
                                              <a:latin typeface="Cambria Math" panose="02040503050406030204" pitchFamily="18" charset="0"/>
                                            </a:rPr>
                                            <m:t>2</m:t>
                                          </m:r>
                                          <m:sSub>
                                            <m:sSubPr>
                                              <m:ctrlPr>
                                                <a:rPr lang="en-US" sz="1600" i="1">
                                                  <a:solidFill>
                                                    <a:srgbClr val="002060"/>
                                                  </a:solidFill>
                                                  <a:latin typeface="Cambria Math" panose="02040503050406030204" pitchFamily="18" charset="0"/>
                                                </a:rPr>
                                              </m:ctrlPr>
                                            </m:sSubPr>
                                            <m:e>
                                              <m:r>
                                                <a:rPr lang="en-US" sz="1600" i="1">
                                                  <a:solidFill>
                                                    <a:srgbClr val="002060"/>
                                                  </a:solidFill>
                                                  <a:latin typeface="Cambria Math" panose="02040503050406030204" pitchFamily="18" charset="0"/>
                                                </a:rPr>
                                                <m:t>𝜎</m:t>
                                              </m:r>
                                            </m:e>
                                            <m:sub>
                                              <m:r>
                                                <a:rPr lang="en-US" sz="1600" b="0" i="1" smtClean="0">
                                                  <a:solidFill>
                                                    <a:srgbClr val="002060"/>
                                                  </a:solidFill>
                                                  <a:latin typeface="Cambria Math" panose="02040503050406030204" pitchFamily="18" charset="0"/>
                                                </a:rPr>
                                                <m:t>𝑘</m:t>
                                              </m:r>
                                            </m:sub>
                                          </m:sSub>
                                        </m:num>
                                        <m:den>
                                          <m:rad>
                                            <m:radPr>
                                              <m:degHide m:val="on"/>
                                              <m:ctrlPr>
                                                <a:rPr lang="en-US" sz="1600" i="1">
                                                  <a:solidFill>
                                                    <a:srgbClr val="002060"/>
                                                  </a:solidFill>
                                                  <a:latin typeface="Cambria Math" panose="02040503050406030204" pitchFamily="18" charset="0"/>
                                                </a:rPr>
                                              </m:ctrlPr>
                                            </m:radPr>
                                            <m:deg/>
                                            <m:e>
                                              <m:r>
                                                <a:rPr lang="en-US" sz="1600" i="1">
                                                  <a:solidFill>
                                                    <a:srgbClr val="002060"/>
                                                  </a:solidFill>
                                                  <a:latin typeface="Cambria Math" panose="02040503050406030204" pitchFamily="18" charset="0"/>
                                                </a:rPr>
                                                <m:t>300</m:t>
                                              </m:r>
                                            </m:e>
                                          </m:rad>
                                        </m:den>
                                      </m:f>
                                    </m:e>
                                  </m:d>
                                </m:e>
                                <m:sup>
                                  <m:r>
                                    <a:rPr lang="en-US" sz="1600" i="1">
                                      <a:solidFill>
                                        <a:srgbClr val="002060"/>
                                      </a:solidFill>
                                      <a:latin typeface="Cambria Math" panose="02040503050406030204" pitchFamily="18" charset="0"/>
                                    </a:rPr>
                                    <m:t>2</m:t>
                                  </m:r>
                                </m:sup>
                              </m:sSup>
                            </m:e>
                          </m:nary>
                        </m:e>
                      </m:rad>
                    </m:oMath>
                  </m:oMathPara>
                </a14:m>
                <a:endParaRPr lang="en-US" sz="16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66750" y="4530058"/>
                <a:ext cx="3119059" cy="1050288"/>
              </a:xfrm>
              <a:prstGeom prst="rect">
                <a:avLst/>
              </a:prstGeom>
              <a:blipFill>
                <a:blip r:embed="rId2"/>
                <a:stretch>
                  <a:fillRect/>
                </a:stretch>
              </a:blipFill>
            </p:spPr>
            <p:txBody>
              <a:bodyPr/>
              <a:lstStyle/>
              <a:p>
                <a:r>
                  <a:rPr lang="en-US">
                    <a:noFill/>
                  </a:rPr>
                  <a:t> </a:t>
                </a:r>
              </a:p>
            </p:txBody>
          </p:sp>
        </mc:Fallback>
      </mc:AlternateContent>
      <p:grpSp>
        <p:nvGrpSpPr>
          <p:cNvPr id="10" name="Group 9"/>
          <p:cNvGrpSpPr/>
          <p:nvPr/>
        </p:nvGrpSpPr>
        <p:grpSpPr>
          <a:xfrm>
            <a:off x="1070353" y="1257596"/>
            <a:ext cx="7003294" cy="2331742"/>
            <a:chOff x="1524000" y="4221457"/>
            <a:chExt cx="7003294" cy="2331742"/>
          </a:xfrm>
        </p:grpSpPr>
        <mc:AlternateContent xmlns:mc="http://schemas.openxmlformats.org/markup-compatibility/2006" xmlns:a14="http://schemas.microsoft.com/office/drawing/2010/main">
          <mc:Choice Requires="a14">
            <p:graphicFrame>
              <p:nvGraphicFramePr>
                <p:cNvPr id="8" name="Diagram 7"/>
                <p:cNvGraphicFramePr/>
                <p:nvPr>
                  <p:extLst>
                    <p:ext uri="{D42A27DB-BD31-4B8C-83A1-F6EECF244321}">
                      <p14:modId xmlns:p14="http://schemas.microsoft.com/office/powerpoint/2010/main" val="2968348162"/>
                    </p:ext>
                  </p:extLst>
                </p:nvPr>
              </p:nvGraphicFramePr>
              <p:xfrm>
                <a:off x="1524000" y="4221457"/>
                <a:ext cx="6705600" cy="225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Diagram 7"/>
                <p:cNvGraphicFramePr/>
                <p:nvPr>
                  <p:extLst>
                    <p:ext uri="{D42A27DB-BD31-4B8C-83A1-F6EECF244321}">
                      <p14:modId xmlns:p14="http://schemas.microsoft.com/office/powerpoint/2010/main" val="2968348162"/>
                    </p:ext>
                  </p:extLst>
                </p:nvPr>
              </p:nvGraphicFramePr>
              <p:xfrm>
                <a:off x="1524000" y="4221457"/>
                <a:ext cx="6705600" cy="2254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1026" name="Picture 2" descr="Image result for grid mes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33600" y="5943600"/>
              <a:ext cx="838200" cy="461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grid mesh"/>
            <p:cNvPicPr>
              <a:picLocks noChangeAspect="1" noChangeArrowheads="1"/>
            </p:cNvPicPr>
            <p:nvPr/>
          </p:nvPicPr>
          <p:blipFill rotWithShape="1">
            <a:blip r:embed="rId13">
              <a:extLst>
                <a:ext uri="{28A0092B-C50C-407E-A947-70E740481C1C}">
                  <a14:useLocalDpi xmlns:a14="http://schemas.microsoft.com/office/drawing/2010/main" val="0"/>
                </a:ext>
              </a:extLst>
            </a:blip>
            <a:srcRect t="49557" r="54762" b="-1"/>
            <a:stretch/>
          </p:blipFill>
          <p:spPr bwMode="auto">
            <a:xfrm>
              <a:off x="4495800" y="5949950"/>
              <a:ext cx="751707" cy="46129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094488" y="5764655"/>
              <a:ext cx="1160513" cy="719715"/>
              <a:chOff x="7183387" y="5764880"/>
              <a:chExt cx="1160513" cy="719715"/>
            </a:xfrm>
          </p:grpSpPr>
          <p:pic>
            <p:nvPicPr>
              <p:cNvPr id="12" name="Picture 2" descr="Image result for grid mesh"/>
              <p:cNvPicPr>
                <a:picLocks noChangeAspect="1" noChangeArrowheads="1"/>
              </p:cNvPicPr>
              <p:nvPr/>
            </p:nvPicPr>
            <p:blipFill rotWithShape="1">
              <a:blip r:embed="rId13">
                <a:extLst>
                  <a:ext uri="{28A0092B-C50C-407E-A947-70E740481C1C}">
                    <a14:useLocalDpi xmlns:a14="http://schemas.microsoft.com/office/drawing/2010/main" val="0"/>
                  </a:ext>
                </a:extLst>
              </a:blip>
              <a:srcRect t="49557" r="54762" b="-1"/>
              <a:stretch/>
            </p:blipFill>
            <p:spPr bwMode="auto">
              <a:xfrm>
                <a:off x="7183387" y="6023305"/>
                <a:ext cx="751707" cy="461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grid mesh"/>
              <p:cNvPicPr>
                <a:picLocks noChangeAspect="1" noChangeArrowheads="1"/>
              </p:cNvPicPr>
              <p:nvPr/>
            </p:nvPicPr>
            <p:blipFill rotWithShape="1">
              <a:blip r:embed="rId13">
                <a:extLst>
                  <a:ext uri="{28A0092B-C50C-407E-A947-70E740481C1C}">
                    <a14:useLocalDpi xmlns:a14="http://schemas.microsoft.com/office/drawing/2010/main" val="0"/>
                  </a:ext>
                </a:extLst>
              </a:blip>
              <a:srcRect t="49557" r="54762" b="-1"/>
              <a:stretch/>
            </p:blipFill>
            <p:spPr bwMode="auto">
              <a:xfrm>
                <a:off x="7330640" y="5924721"/>
                <a:ext cx="751707" cy="461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grid mesh"/>
              <p:cNvPicPr>
                <a:picLocks noChangeAspect="1" noChangeArrowheads="1"/>
              </p:cNvPicPr>
              <p:nvPr/>
            </p:nvPicPr>
            <p:blipFill rotWithShape="1">
              <a:blip r:embed="rId13">
                <a:extLst>
                  <a:ext uri="{28A0092B-C50C-407E-A947-70E740481C1C}">
                    <a14:useLocalDpi xmlns:a14="http://schemas.microsoft.com/office/drawing/2010/main" val="0"/>
                  </a:ext>
                </a:extLst>
              </a:blip>
              <a:srcRect t="49557" r="54762" b="-1"/>
              <a:stretch/>
            </p:blipFill>
            <p:spPr bwMode="auto">
              <a:xfrm>
                <a:off x="7477893" y="5764880"/>
                <a:ext cx="751707" cy="4612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a:off x="8044247" y="6140350"/>
                <a:ext cx="299653" cy="32922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18" name="Arc 17"/>
            <p:cNvSpPr/>
            <p:nvPr/>
          </p:nvSpPr>
          <p:spPr>
            <a:xfrm>
              <a:off x="2013720" y="6225944"/>
              <a:ext cx="294506" cy="327255"/>
            </a:xfrm>
            <a:prstGeom prst="arc">
              <a:avLst/>
            </a:prstGeom>
            <a:solidFill>
              <a:schemeClr val="accent1">
                <a:alpha val="70000"/>
              </a:schemeClr>
            </a:solidFill>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7" name="Oval 26"/>
            <p:cNvSpPr/>
            <p:nvPr/>
          </p:nvSpPr>
          <p:spPr>
            <a:xfrm>
              <a:off x="4505325" y="6315075"/>
              <a:ext cx="76200" cy="611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29"/>
            <p:cNvCxnSpPr/>
            <p:nvPr/>
          </p:nvCxnSpPr>
          <p:spPr>
            <a:xfrm>
              <a:off x="2286000" y="6310946"/>
              <a:ext cx="2219325" cy="65315"/>
            </a:xfrm>
            <a:prstGeom prst="curvedConnector3">
              <a:avLst>
                <a:gd name="adj1" fmla="val 78469"/>
              </a:avLst>
            </a:prstGeom>
            <a:ln w="9525"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8" name="Oval 37"/>
            <p:cNvSpPr/>
            <p:nvPr/>
          </p:nvSpPr>
          <p:spPr>
            <a:xfrm>
              <a:off x="2309599" y="5973156"/>
              <a:ext cx="245679" cy="252887"/>
            </a:xfrm>
            <a:prstGeom prst="ellipse">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urved Connector 39"/>
            <p:cNvCxnSpPr>
              <a:stCxn id="38" idx="6"/>
            </p:cNvCxnSpPr>
            <p:nvPr/>
          </p:nvCxnSpPr>
          <p:spPr>
            <a:xfrm>
              <a:off x="2555278" y="6099600"/>
              <a:ext cx="2016722" cy="163772"/>
            </a:xfrm>
            <a:prstGeom prst="curvedConnector3">
              <a:avLst>
                <a:gd name="adj1" fmla="val 75504"/>
              </a:avLst>
            </a:prstGeom>
            <a:ln w="9525" cap="flat" cmpd="sng" algn="ctr">
              <a:solidFill>
                <a:schemeClr val="accent6"/>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2" name="Oval 41"/>
            <p:cNvSpPr/>
            <p:nvPr/>
          </p:nvSpPr>
          <p:spPr>
            <a:xfrm>
              <a:off x="4598557" y="6225944"/>
              <a:ext cx="76200" cy="611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18623832">
              <a:off x="8040975" y="6039886"/>
              <a:ext cx="664862" cy="307777"/>
            </a:xfrm>
            <a:prstGeom prst="rect">
              <a:avLst/>
            </a:prstGeom>
            <a:noFill/>
          </p:spPr>
          <p:txBody>
            <a:bodyPr wrap="none" rtlCol="0">
              <a:spAutoFit/>
            </a:bodyPr>
            <a:lstStyle/>
            <a:p>
              <a:r>
                <a:rPr lang="en-US" sz="1400" dirty="0"/>
                <a:t>6 tests</a:t>
              </a:r>
            </a:p>
          </p:txBody>
        </p:sp>
      </p:grpSp>
    </p:spTree>
    <p:extLst>
      <p:ext uri="{BB962C8B-B14F-4D97-AF65-F5344CB8AC3E}">
        <p14:creationId xmlns:p14="http://schemas.microsoft.com/office/powerpoint/2010/main" val="3563812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Soot emission maps</a:t>
            </a:r>
          </a:p>
        </p:txBody>
      </p:sp>
      <p:sp>
        <p:nvSpPr>
          <p:cNvPr id="4" name="Date Placeholder 3"/>
          <p:cNvSpPr>
            <a:spLocks noGrp="1"/>
          </p:cNvSpPr>
          <p:nvPr>
            <p:ph type="dt" sz="half" idx="2"/>
          </p:nvPr>
        </p:nvSpPr>
        <p:spPr/>
        <p:txBody>
          <a:bodyPr/>
          <a:lstStyle/>
          <a:p>
            <a:fld id="{222DB8A8-88F8-4955-A3AD-1F08557222DD}"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21</a:t>
            </a:fld>
            <a:endParaRPr lang="en-US" dirty="0"/>
          </a:p>
        </p:txBody>
      </p:sp>
      <p:pic>
        <p:nvPicPr>
          <p:cNvPr id="7" name="Content Placeholder 6" descr="C:\Users\dushyant\Documents\Box Sync\FPE Research\Experiment data\SBI\Black PMMA\Comparison plots\IR images\Movie frames - IR intensities\IMG-15s.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6200" y="914399"/>
            <a:ext cx="1887642" cy="2743200"/>
          </a:xfrm>
          <a:prstGeom prst="rect">
            <a:avLst/>
          </a:prstGeom>
          <a:noFill/>
          <a:ln>
            <a:noFill/>
          </a:ln>
        </p:spPr>
      </p:pic>
      <p:pic>
        <p:nvPicPr>
          <p:cNvPr id="8" name="Picture 7" descr="C:\Users\dushyant\Documents\Box Sync\FPE Research\Experiment data\SBI\Black PMMA\Comparison plots\IR images\Movie frames - IR intensities\IMG-45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4428" y="914399"/>
            <a:ext cx="1959293" cy="2743200"/>
          </a:xfrm>
          <a:prstGeom prst="rect">
            <a:avLst/>
          </a:prstGeom>
          <a:noFill/>
          <a:ln>
            <a:noFill/>
          </a:ln>
        </p:spPr>
      </p:pic>
      <p:pic>
        <p:nvPicPr>
          <p:cNvPr id="9" name="Picture 8" descr="C:\Users\dushyant\Documents\Box Sync\FPE Research\Experiment data\SBI\Black PMMA\Comparison plots\IR images\Movie frames - IR intensities\IMG-75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4307" y="905769"/>
            <a:ext cx="1959293" cy="2743200"/>
          </a:xfrm>
          <a:prstGeom prst="rect">
            <a:avLst/>
          </a:prstGeom>
          <a:noFill/>
          <a:ln>
            <a:noFill/>
          </a:ln>
        </p:spPr>
      </p:pic>
      <p:pic>
        <p:nvPicPr>
          <p:cNvPr id="10" name="Picture 9" descr="C:\Users\dushyant\Documents\Box Sync\FPE Research\Experiment data\SBI\Black PMMA\Comparison plots\IR images\Movie frames - IR intensities\IMG-105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1" y="3670068"/>
            <a:ext cx="1959293" cy="2743200"/>
          </a:xfrm>
          <a:prstGeom prst="rect">
            <a:avLst/>
          </a:prstGeom>
          <a:noFill/>
          <a:ln>
            <a:noFill/>
          </a:ln>
        </p:spPr>
      </p:pic>
      <p:pic>
        <p:nvPicPr>
          <p:cNvPr id="11" name="Picture 10" descr="C:\Users\dushyant\Documents\Box Sync\FPE Research\Experiment data\SBI\Black PMMA\Comparison plots\IR images\Movie frames - IR intensities\IMG-135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9774" y="3657599"/>
            <a:ext cx="1959293" cy="2743200"/>
          </a:xfrm>
          <a:prstGeom prst="rect">
            <a:avLst/>
          </a:prstGeom>
          <a:noFill/>
          <a:ln>
            <a:noFill/>
          </a:ln>
        </p:spPr>
      </p:pic>
      <p:pic>
        <p:nvPicPr>
          <p:cNvPr id="12" name="Picture 11" descr="C:\Users\dushyant\Documents\Box Sync\FPE Research\Experiment data\SBI\Black PMMA\Comparison plots\IR images\Movie frames - IR intensities\IMG-165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817" y="3657599"/>
            <a:ext cx="1959293" cy="2743200"/>
          </a:xfrm>
          <a:prstGeom prst="rect">
            <a:avLst/>
          </a:prstGeom>
          <a:noFill/>
          <a:ln>
            <a:noFill/>
          </a:ln>
        </p:spPr>
      </p:pic>
      <p:sp>
        <p:nvSpPr>
          <p:cNvPr id="13" name="TextBox 12"/>
          <p:cNvSpPr txBox="1"/>
          <p:nvPr/>
        </p:nvSpPr>
        <p:spPr>
          <a:xfrm>
            <a:off x="5985165" y="914399"/>
            <a:ext cx="3124200" cy="150810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Intensity normalized by maximum intensity found across all experiments, across all averaged times.</a:t>
            </a:r>
          </a:p>
          <a:p>
            <a:endParaRPr lang="en-US" sz="2000" dirty="0">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714711465"/>
              </p:ext>
            </p:extLst>
          </p:nvPr>
        </p:nvGraphicFramePr>
        <p:xfrm>
          <a:off x="6023265" y="2108976"/>
          <a:ext cx="3048000" cy="1135381"/>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238781865"/>
                    </a:ext>
                  </a:extLst>
                </a:gridCol>
                <a:gridCol w="1016000">
                  <a:extLst>
                    <a:ext uri="{9D8B030D-6E8A-4147-A177-3AD203B41FA5}">
                      <a16:colId xmlns:a16="http://schemas.microsoft.com/office/drawing/2014/main" val="105424856"/>
                    </a:ext>
                  </a:extLst>
                </a:gridCol>
                <a:gridCol w="1016000">
                  <a:extLst>
                    <a:ext uri="{9D8B030D-6E8A-4147-A177-3AD203B41FA5}">
                      <a16:colId xmlns:a16="http://schemas.microsoft.com/office/drawing/2014/main" val="2021859197"/>
                    </a:ext>
                  </a:extLst>
                </a:gridCol>
              </a:tblGrid>
              <a:tr h="495301">
                <a:tc>
                  <a:txBody>
                    <a:bodyPr/>
                    <a:lstStyle/>
                    <a:p>
                      <a:pPr algn="ctr"/>
                      <a:r>
                        <a:rPr lang="en-US" sz="1200" dirty="0">
                          <a:latin typeface="Times New Roman" panose="02020603050405020304" pitchFamily="18" charset="0"/>
                          <a:cs typeface="Times New Roman" panose="02020603050405020304" pitchFamily="18" charset="0"/>
                        </a:rPr>
                        <a:t>Minimum uncertainty (-)</a:t>
                      </a:r>
                    </a:p>
                  </a:txBody>
                  <a:tcPr anchor="ctr"/>
                </a:tc>
                <a:tc>
                  <a:txBody>
                    <a:bodyPr/>
                    <a:lstStyle/>
                    <a:p>
                      <a:pPr algn="ctr"/>
                      <a:r>
                        <a:rPr lang="en-US" sz="1200" dirty="0">
                          <a:latin typeface="Times New Roman" panose="02020603050405020304" pitchFamily="18" charset="0"/>
                          <a:cs typeface="Times New Roman" panose="02020603050405020304" pitchFamily="18" charset="0"/>
                        </a:rPr>
                        <a:t>Mean uncertainty (-)</a:t>
                      </a:r>
                    </a:p>
                  </a:txBody>
                  <a:tcPr anchor="ctr"/>
                </a:tc>
                <a:tc>
                  <a:txBody>
                    <a:bodyPr/>
                    <a:lstStyle/>
                    <a:p>
                      <a:pPr algn="ctr"/>
                      <a:r>
                        <a:rPr lang="en-US" sz="1200" dirty="0">
                          <a:latin typeface="Times New Roman" panose="02020603050405020304" pitchFamily="18" charset="0"/>
                          <a:cs typeface="Times New Roman" panose="02020603050405020304" pitchFamily="18" charset="0"/>
                        </a:rPr>
                        <a:t>Maximum uncertainty (-)</a:t>
                      </a:r>
                    </a:p>
                  </a:txBody>
                  <a:tcPr anchor="ctr"/>
                </a:tc>
                <a:extLst>
                  <a:ext uri="{0D108BD9-81ED-4DB2-BD59-A6C34878D82A}">
                    <a16:rowId xmlns:a16="http://schemas.microsoft.com/office/drawing/2014/main" val="3592069544"/>
                  </a:ext>
                </a:extLst>
              </a:tr>
              <a:tr h="495301">
                <a:tc>
                  <a:txBody>
                    <a:bodyPr/>
                    <a:lstStyle/>
                    <a:p>
                      <a:pPr algn="ctr"/>
                      <a:r>
                        <a:rPr lang="en-US" sz="1200" dirty="0">
                          <a:latin typeface="Times New Roman" panose="02020603050405020304" pitchFamily="18" charset="0"/>
                          <a:cs typeface="Times New Roman" panose="02020603050405020304" pitchFamily="18" charset="0"/>
                        </a:rPr>
                        <a:t>2 × 10</a:t>
                      </a:r>
                      <a:r>
                        <a:rPr lang="en-US" sz="1200" baseline="30000" dirty="0">
                          <a:latin typeface="Times New Roman" panose="02020603050405020304" pitchFamily="18" charset="0"/>
                          <a:cs typeface="Times New Roman" panose="02020603050405020304" pitchFamily="18" charset="0"/>
                        </a:rPr>
                        <a:t>-6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latin typeface="Times New Roman" panose="02020603050405020304" pitchFamily="18" charset="0"/>
                          <a:cs typeface="Times New Roman" panose="02020603050405020304" pitchFamily="18" charset="0"/>
                        </a:rPr>
                        <a:t>8</a:t>
                      </a:r>
                      <a:r>
                        <a:rPr lang="en-US" sz="1200" baseline="0" dirty="0">
                          <a:latin typeface="Times New Roman" panose="02020603050405020304" pitchFamily="18" charset="0"/>
                          <a:cs typeface="Times New Roman" panose="02020603050405020304" pitchFamily="18" charset="0"/>
                        </a:rPr>
                        <a:t> × 10</a:t>
                      </a:r>
                      <a:r>
                        <a:rPr lang="en-US" sz="1200" baseline="30000" dirty="0">
                          <a:latin typeface="Times New Roman" panose="02020603050405020304" pitchFamily="18" charset="0"/>
                          <a:cs typeface="Times New Roman" panose="02020603050405020304" pitchFamily="18" charset="0"/>
                        </a:rPr>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latin typeface="Times New Roman" panose="02020603050405020304" pitchFamily="18" charset="0"/>
                          <a:cs typeface="Times New Roman" panose="02020603050405020304" pitchFamily="18" charset="0"/>
                        </a:rPr>
                        <a:t>7</a:t>
                      </a:r>
                      <a:r>
                        <a:rPr lang="en-US" sz="1200" baseline="0" dirty="0">
                          <a:latin typeface="Times New Roman" panose="02020603050405020304" pitchFamily="18" charset="0"/>
                          <a:cs typeface="Times New Roman" panose="02020603050405020304" pitchFamily="18" charset="0"/>
                        </a:rPr>
                        <a:t> × 10</a:t>
                      </a:r>
                      <a:r>
                        <a:rPr lang="en-US" sz="1200" baseline="30000" dirty="0">
                          <a:latin typeface="Times New Roman" panose="02020603050405020304" pitchFamily="18" charset="0"/>
                          <a:cs typeface="Times New Roman" panose="02020603050405020304" pitchFamily="18" charset="0"/>
                        </a:rPr>
                        <a:t>-3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33525108"/>
                  </a:ext>
                </a:extLst>
              </a:tr>
            </a:tbl>
          </a:graphicData>
        </a:graphic>
      </p:graphicFrame>
      <p:pic>
        <p:nvPicPr>
          <p:cNvPr id="19" name="gry_avg_err-vid - excluding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t="5461"/>
          <a:stretch/>
        </p:blipFill>
        <p:spPr>
          <a:xfrm>
            <a:off x="6338251" y="3270059"/>
            <a:ext cx="2418028" cy="3200400"/>
          </a:xfrm>
          <a:prstGeom prst="rect">
            <a:avLst/>
          </a:prstGeom>
        </p:spPr>
      </p:pic>
    </p:spTree>
    <p:extLst>
      <p:ext uri="{BB962C8B-B14F-4D97-AF65-F5344CB8AC3E}">
        <p14:creationId xmlns:p14="http://schemas.microsoft.com/office/powerpoint/2010/main" val="25614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Flame probability map</a:t>
            </a:r>
          </a:p>
        </p:txBody>
      </p:sp>
      <p:sp>
        <p:nvSpPr>
          <p:cNvPr id="4" name="Date Placeholder 3"/>
          <p:cNvSpPr>
            <a:spLocks noGrp="1"/>
          </p:cNvSpPr>
          <p:nvPr>
            <p:ph type="dt" sz="half" idx="2"/>
          </p:nvPr>
        </p:nvSpPr>
        <p:spPr/>
        <p:txBody>
          <a:bodyPr/>
          <a:lstStyle/>
          <a:p>
            <a:fld id="{5F28D926-8E3F-4F4A-94A7-1749762F2B2B}"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22</a:t>
            </a:fld>
            <a:endParaRPr lang="en-US" dirty="0"/>
          </a:p>
        </p:txBody>
      </p:sp>
      <p:pic>
        <p:nvPicPr>
          <p:cNvPr id="7" name="Content Placeholder 6" descr="C:\Users\dushyant\Documents\Box Sync\FPE Research\Experiment data\SBI\Black PMMA\Comparison plots\IR images\Movie frames probabilities\IMG-15s.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84265" y="846137"/>
            <a:ext cx="1959428" cy="2743200"/>
          </a:xfrm>
          <a:prstGeom prst="rect">
            <a:avLst/>
          </a:prstGeom>
          <a:noFill/>
          <a:ln>
            <a:noFill/>
          </a:ln>
        </p:spPr>
      </p:pic>
      <p:pic>
        <p:nvPicPr>
          <p:cNvPr id="8" name="Picture 7" descr="C:\Users\dushyant\Documents\Box Sync\FPE Research\Experiment data\SBI\Black PMMA\Comparison plots\IR images\Movie frames probabilities\IMG-45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693" y="846137"/>
            <a:ext cx="1959293" cy="2743200"/>
          </a:xfrm>
          <a:prstGeom prst="rect">
            <a:avLst/>
          </a:prstGeom>
          <a:noFill/>
          <a:ln>
            <a:noFill/>
          </a:ln>
        </p:spPr>
      </p:pic>
      <p:pic>
        <p:nvPicPr>
          <p:cNvPr id="9" name="Picture 8" descr="C:\Users\dushyant\Documents\Box Sync\FPE Research\Experiment data\SBI\Black PMMA\Comparison plots\IR images\Movie frames probabilities\IMG-75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2986" y="846137"/>
            <a:ext cx="1959293" cy="2743200"/>
          </a:xfrm>
          <a:prstGeom prst="rect">
            <a:avLst/>
          </a:prstGeom>
          <a:noFill/>
          <a:ln>
            <a:noFill/>
          </a:ln>
        </p:spPr>
      </p:pic>
      <p:pic>
        <p:nvPicPr>
          <p:cNvPr id="10" name="Picture 9" descr="C:\Users\dushyant\Documents\Box Sync\FPE Research\Experiment data\SBI\Black PMMA\Comparison plots\IR images\Movie frames probabilities\IMG-105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400" y="3651495"/>
            <a:ext cx="1959293" cy="2743200"/>
          </a:xfrm>
          <a:prstGeom prst="rect">
            <a:avLst/>
          </a:prstGeom>
          <a:noFill/>
          <a:ln>
            <a:noFill/>
          </a:ln>
        </p:spPr>
      </p:pic>
      <p:pic>
        <p:nvPicPr>
          <p:cNvPr id="11" name="Picture 10" descr="C:\Users\dushyant\Documents\Box Sync\FPE Research\Experiment data\SBI\Black PMMA\Comparison plots\IR images\Movie frames probabilities\IMG-135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693" y="3651495"/>
            <a:ext cx="1959293" cy="2743200"/>
          </a:xfrm>
          <a:prstGeom prst="rect">
            <a:avLst/>
          </a:prstGeom>
          <a:noFill/>
          <a:ln>
            <a:noFill/>
          </a:ln>
        </p:spPr>
      </p:pic>
      <p:pic>
        <p:nvPicPr>
          <p:cNvPr id="12" name="Picture 11" descr="C:\Users\dushyant\Documents\Box Sync\FPE Research\Experiment data\SBI\Black PMMA\Comparison plots\IR images\Movie frames probabilities\IMG-165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2986" y="3651495"/>
            <a:ext cx="1959293" cy="2743200"/>
          </a:xfrm>
          <a:prstGeom prst="rect">
            <a:avLst/>
          </a:prstGeom>
          <a:noFill/>
          <a:ln>
            <a:noFill/>
          </a:ln>
        </p:spPr>
      </p:pic>
      <p:pic>
        <p:nvPicPr>
          <p:cNvPr id="14" name="Avg_Fl_ht_probs_except_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4600" y="1822695"/>
            <a:ext cx="2612571" cy="3657600"/>
          </a:xfrm>
          <a:prstGeom prst="rect">
            <a:avLst/>
          </a:prstGeom>
        </p:spPr>
      </p:pic>
    </p:spTree>
    <p:extLst>
      <p:ext uri="{BB962C8B-B14F-4D97-AF65-F5344CB8AC3E}">
        <p14:creationId xmlns:p14="http://schemas.microsoft.com/office/powerpoint/2010/main" val="42055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Date Placeholder 3"/>
          <p:cNvSpPr>
            <a:spLocks noGrp="1"/>
          </p:cNvSpPr>
          <p:nvPr>
            <p:ph type="dt" sz="half" idx="2"/>
          </p:nvPr>
        </p:nvSpPr>
        <p:spPr/>
        <p:txBody>
          <a:bodyPr/>
          <a:lstStyle/>
          <a:p>
            <a:fld id="{0FEFCAA5-26CE-4EF3-BC7E-23F6339C7B36}"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23</a:t>
            </a:fld>
            <a:endParaRPr lang="en-US" dirty="0"/>
          </a:p>
        </p:txBody>
      </p:sp>
      <p:grpSp>
        <p:nvGrpSpPr>
          <p:cNvPr id="11" name="Group 10"/>
          <p:cNvGrpSpPr/>
          <p:nvPr/>
        </p:nvGrpSpPr>
        <p:grpSpPr>
          <a:xfrm>
            <a:off x="780884" y="2362200"/>
            <a:ext cx="1672756" cy="3013812"/>
            <a:chOff x="5410200" y="975520"/>
            <a:chExt cx="1700531" cy="291068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2500" t="45296" r="36667" b="-1"/>
            <a:stretch/>
          </p:blipFill>
          <p:spPr>
            <a:xfrm>
              <a:off x="5410200" y="1011425"/>
              <a:ext cx="1700531" cy="2798576"/>
            </a:xfrm>
            <a:prstGeom prst="rect">
              <a:avLst/>
            </a:prstGeom>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4783113" y="1728972"/>
              <a:ext cx="2910680" cy="1403776"/>
            </a:xfrm>
            <a:prstGeom prst="rect">
              <a:avLst/>
            </a:prstGeom>
          </p:spPr>
        </p:pic>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2877" r="5882"/>
          <a:stretch/>
        </p:blipFill>
        <p:spPr>
          <a:xfrm>
            <a:off x="5325260" y="881638"/>
            <a:ext cx="2362731" cy="1661597"/>
          </a:xfrm>
          <a:prstGeom prst="rect">
            <a:avLst/>
          </a:prstGeom>
        </p:spPr>
      </p:pic>
      <p:grpSp>
        <p:nvGrpSpPr>
          <p:cNvPr id="19" name="Group 18"/>
          <p:cNvGrpSpPr/>
          <p:nvPr/>
        </p:nvGrpSpPr>
        <p:grpSpPr>
          <a:xfrm>
            <a:off x="5380290" y="2739689"/>
            <a:ext cx="2252668" cy="1767831"/>
            <a:chOff x="3124200" y="1957343"/>
            <a:chExt cx="3505200" cy="2483072"/>
          </a:xfrm>
        </p:grpSpPr>
        <p:pic>
          <p:nvPicPr>
            <p:cNvPr id="17" name="Content Placeholder 6"/>
            <p:cNvPicPr>
              <a:picLocks noChangeAspect="1"/>
            </p:cNvPicPr>
            <p:nvPr/>
          </p:nvPicPr>
          <p:blipFill rotWithShape="1">
            <a:blip r:embed="rId6" cstate="print">
              <a:extLst>
                <a:ext uri="{28A0092B-C50C-407E-A947-70E740481C1C}">
                  <a14:useLocalDpi xmlns:a14="http://schemas.microsoft.com/office/drawing/2010/main" val="0"/>
                </a:ext>
              </a:extLst>
            </a:blip>
            <a:srcRect l="7895" t="4214" r="51754" b="50830"/>
            <a:stretch/>
          </p:blipFill>
          <p:spPr>
            <a:xfrm>
              <a:off x="3124200" y="1957343"/>
              <a:ext cx="3505200" cy="2438400"/>
            </a:xfrm>
            <a:prstGeom prst="rect">
              <a:avLst/>
            </a:prstGeom>
          </p:spPr>
        </p:pic>
        <p:sp>
          <p:nvSpPr>
            <p:cNvPr id="18" name="Rectangle 17"/>
            <p:cNvSpPr/>
            <p:nvPr/>
          </p:nvSpPr>
          <p:spPr>
            <a:xfrm>
              <a:off x="3124200" y="3821468"/>
              <a:ext cx="228600" cy="61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Elbow Connector 26"/>
          <p:cNvCxnSpPr>
            <a:stCxn id="10" idx="1"/>
            <a:endCxn id="12" idx="1"/>
          </p:cNvCxnSpPr>
          <p:nvPr/>
        </p:nvCxnSpPr>
        <p:spPr>
          <a:xfrm rot="5400000" flipH="1" flipV="1">
            <a:off x="3135553" y="172494"/>
            <a:ext cx="649763" cy="372965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endCxn id="17" idx="1"/>
          </p:cNvCxnSpPr>
          <p:nvPr/>
        </p:nvCxnSpPr>
        <p:spPr>
          <a:xfrm>
            <a:off x="1295400" y="3326931"/>
            <a:ext cx="4084890" cy="28077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37" name="Content Placeholder 6" descr="C:\Users\dushyant\Documents\Box Sync\FPE Research\Experiment data\SBI\Black PMMA\Comparison plots\IR images\Movie frames - IR intensities\IMG-15s.jpg"/>
          <p:cNvPicPr>
            <a:picLocks noGrp="1" noChangeAspect="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006885" y="4614593"/>
            <a:ext cx="1143000" cy="1661055"/>
          </a:xfrm>
          <a:prstGeom prst="rect">
            <a:avLst/>
          </a:prstGeom>
          <a:noFill/>
          <a:ln>
            <a:noFill/>
          </a:ln>
        </p:spPr>
      </p:pic>
      <p:cxnSp>
        <p:nvCxnSpPr>
          <p:cNvPr id="38" name="Straight Arrow Connector 37"/>
          <p:cNvCxnSpPr>
            <a:endCxn id="37" idx="1"/>
          </p:cNvCxnSpPr>
          <p:nvPr/>
        </p:nvCxnSpPr>
        <p:spPr>
          <a:xfrm>
            <a:off x="1905000" y="4258825"/>
            <a:ext cx="4101885" cy="118629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0" name="TextBox 39"/>
          <p:cNvSpPr txBox="1"/>
          <p:nvPr/>
        </p:nvSpPr>
        <p:spPr>
          <a:xfrm>
            <a:off x="376409" y="5325379"/>
            <a:ext cx="2442991" cy="830997"/>
          </a:xfrm>
          <a:prstGeom prst="rect">
            <a:avLst/>
          </a:prstGeom>
          <a:noFill/>
        </p:spPr>
        <p:txBody>
          <a:bodyPr wrap="square" rtlCol="0">
            <a:spAutoFit/>
          </a:bodyPr>
          <a:lstStyle/>
          <a:p>
            <a:pPr algn="ctr"/>
            <a:r>
              <a:rPr lang="en-US" sz="1600" dirty="0"/>
              <a:t>Corner configuration experimental setup to handle 300 kW fire</a:t>
            </a:r>
          </a:p>
        </p:txBody>
      </p:sp>
      <p:sp>
        <p:nvSpPr>
          <p:cNvPr id="41" name="TextBox 40"/>
          <p:cNvSpPr txBox="1"/>
          <p:nvPr/>
        </p:nvSpPr>
        <p:spPr>
          <a:xfrm>
            <a:off x="1752600" y="1177968"/>
            <a:ext cx="2514600" cy="830997"/>
          </a:xfrm>
          <a:prstGeom prst="rect">
            <a:avLst/>
          </a:prstGeom>
          <a:noFill/>
        </p:spPr>
        <p:txBody>
          <a:bodyPr wrap="square" rtlCol="0">
            <a:spAutoFit/>
          </a:bodyPr>
          <a:lstStyle/>
          <a:p>
            <a:pPr algn="ctr"/>
            <a:r>
              <a:rPr lang="en-US" sz="1600" dirty="0"/>
              <a:t>System specific calorimetry by considering the chemical make-up of the fuel</a:t>
            </a:r>
          </a:p>
        </p:txBody>
      </p:sp>
      <p:sp>
        <p:nvSpPr>
          <p:cNvPr id="42" name="TextBox 41"/>
          <p:cNvSpPr txBox="1"/>
          <p:nvPr/>
        </p:nvSpPr>
        <p:spPr>
          <a:xfrm rot="241101">
            <a:off x="2808065" y="2971711"/>
            <a:ext cx="2210008" cy="1077218"/>
          </a:xfrm>
          <a:prstGeom prst="rect">
            <a:avLst/>
          </a:prstGeom>
          <a:noFill/>
        </p:spPr>
        <p:txBody>
          <a:bodyPr wrap="square" rtlCol="0">
            <a:spAutoFit/>
          </a:bodyPr>
          <a:lstStyle/>
          <a:p>
            <a:pPr algn="ctr"/>
            <a:r>
              <a:rPr lang="en-US" sz="1600" dirty="0"/>
              <a:t>Incident heat flux distribution across the panel during flame spread</a:t>
            </a:r>
          </a:p>
        </p:txBody>
      </p:sp>
      <p:sp>
        <p:nvSpPr>
          <p:cNvPr id="43" name="TextBox 42"/>
          <p:cNvSpPr txBox="1"/>
          <p:nvPr/>
        </p:nvSpPr>
        <p:spPr>
          <a:xfrm rot="941288">
            <a:off x="2690783" y="4549162"/>
            <a:ext cx="2536896" cy="830997"/>
          </a:xfrm>
          <a:prstGeom prst="rect">
            <a:avLst/>
          </a:prstGeom>
          <a:noFill/>
        </p:spPr>
        <p:txBody>
          <a:bodyPr wrap="square" rtlCol="0">
            <a:spAutoFit/>
          </a:bodyPr>
          <a:lstStyle/>
          <a:p>
            <a:pPr algn="ctr"/>
            <a:r>
              <a:rPr lang="en-US" sz="1600" dirty="0"/>
              <a:t>High resolution flame shape and radiation intensity distribution maps</a:t>
            </a:r>
          </a:p>
        </p:txBody>
      </p:sp>
    </p:spTree>
    <p:extLst>
      <p:ext uri="{BB962C8B-B14F-4D97-AF65-F5344CB8AC3E}">
        <p14:creationId xmlns:p14="http://schemas.microsoft.com/office/powerpoint/2010/main" val="2021772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a:xfrm>
            <a:off x="457200" y="1457325"/>
            <a:ext cx="8229600" cy="3943350"/>
          </a:xfrm>
        </p:spPr>
        <p:txBody>
          <a:bodyPr/>
          <a:lstStyle/>
          <a:p>
            <a:pPr>
              <a:buFont typeface="Wingdings" panose="05000000000000000000" pitchFamily="2" charset="2"/>
              <a:buChar char="v"/>
            </a:pPr>
            <a:r>
              <a:rPr lang="en-US" sz="2000" dirty="0"/>
              <a:t>Empirical flame heat feedback model</a:t>
            </a:r>
          </a:p>
          <a:p>
            <a:pPr lvl="1"/>
            <a:r>
              <a:rPr lang="en-US" sz="1800" dirty="0"/>
              <a:t>Based on total incident heat flux gauge data</a:t>
            </a:r>
          </a:p>
          <a:p>
            <a:pPr lvl="1"/>
            <a:r>
              <a:rPr lang="en-US" sz="1800" dirty="0"/>
              <a:t>Propane burner flame model</a:t>
            </a:r>
          </a:p>
          <a:p>
            <a:pPr lvl="1"/>
            <a:r>
              <a:rPr lang="en-US" sz="1800" dirty="0"/>
              <a:t>Ignited sample flame heat – feedback model</a:t>
            </a:r>
          </a:p>
          <a:p>
            <a:pPr marL="0" indent="0">
              <a:buNone/>
            </a:pPr>
            <a:endParaRPr lang="en-US" sz="1800" u="sng" dirty="0"/>
          </a:p>
          <a:p>
            <a:pPr marL="0" indent="0">
              <a:buNone/>
            </a:pPr>
            <a:endParaRPr lang="en-US" sz="1800" u="sng" dirty="0"/>
          </a:p>
          <a:p>
            <a:pPr>
              <a:buFont typeface="Wingdings" panose="05000000000000000000" pitchFamily="2" charset="2"/>
              <a:buChar char="v"/>
            </a:pPr>
            <a:r>
              <a:rPr lang="en-US" sz="2000" dirty="0"/>
              <a:t>Coupling flame feedback and pyrolysis model developed from small scale experiments</a:t>
            </a:r>
          </a:p>
          <a:p>
            <a:endParaRPr lang="en-US" sz="1800" dirty="0"/>
          </a:p>
          <a:p>
            <a:endParaRPr lang="en-US" sz="1800" dirty="0"/>
          </a:p>
          <a:p>
            <a:pPr>
              <a:buFont typeface="Wingdings" panose="05000000000000000000" pitchFamily="2" charset="2"/>
              <a:buChar char="v"/>
            </a:pPr>
            <a:r>
              <a:rPr lang="en-US" sz="2000" dirty="0"/>
              <a:t>Modeling Black PMMA flame spread experiments</a:t>
            </a:r>
          </a:p>
        </p:txBody>
      </p:sp>
      <p:sp>
        <p:nvSpPr>
          <p:cNvPr id="4" name="Date Placeholder 3"/>
          <p:cNvSpPr>
            <a:spLocks noGrp="1"/>
          </p:cNvSpPr>
          <p:nvPr>
            <p:ph type="dt" sz="half" idx="2"/>
          </p:nvPr>
        </p:nvSpPr>
        <p:spPr/>
        <p:txBody>
          <a:bodyPr/>
          <a:lstStyle/>
          <a:p>
            <a:fld id="{7C4CFD28-F3B1-4D9B-B7A0-989927E9A4D5}"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24</a:t>
            </a:fld>
            <a:endParaRPr lang="en-US" dirty="0"/>
          </a:p>
        </p:txBody>
      </p:sp>
    </p:spTree>
    <p:extLst>
      <p:ext uri="{BB962C8B-B14F-4D97-AF65-F5344CB8AC3E}">
        <p14:creationId xmlns:p14="http://schemas.microsoft.com/office/powerpoint/2010/main" val="311091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457200" y="3962400"/>
            <a:ext cx="8229600" cy="1763315"/>
          </a:xfrm>
        </p:spPr>
        <p:txBody>
          <a:bodyPr/>
          <a:lstStyle/>
          <a:p>
            <a:pPr marL="0" indent="0" algn="ctr">
              <a:buNone/>
            </a:pPr>
            <a:r>
              <a:rPr lang="en-US" sz="2400" dirty="0"/>
              <a:t>Federal Aviation Administration, grant number 16-G-017. </a:t>
            </a:r>
          </a:p>
          <a:p>
            <a:pPr marL="0" indent="0" algn="ctr">
              <a:buNone/>
            </a:pPr>
            <a:endParaRPr lang="en-US" sz="2400" dirty="0"/>
          </a:p>
          <a:p>
            <a:pPr marL="0" indent="0" algn="ctr">
              <a:buNone/>
            </a:pPr>
            <a:r>
              <a:rPr lang="en-US" sz="2400" dirty="0"/>
              <a:t>We would like to thank the grant monitor, Dr. Richard E. Lyon, for advice and encouragement.</a:t>
            </a:r>
          </a:p>
        </p:txBody>
      </p:sp>
      <p:sp>
        <p:nvSpPr>
          <p:cNvPr id="4" name="Date Placeholder 3"/>
          <p:cNvSpPr>
            <a:spLocks noGrp="1"/>
          </p:cNvSpPr>
          <p:nvPr>
            <p:ph type="dt" sz="half" idx="2"/>
          </p:nvPr>
        </p:nvSpPr>
        <p:spPr/>
        <p:txBody>
          <a:bodyPr/>
          <a:lstStyle/>
          <a:p>
            <a:fld id="{D4FD5B91-B273-43AC-83B7-D0213DD27F50}"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25</a:t>
            </a:fld>
            <a:endParaRPr lang="en-US" dirty="0"/>
          </a:p>
        </p:txBody>
      </p:sp>
      <p:pic>
        <p:nvPicPr>
          <p:cNvPr id="1026" name="Picture 2" descr="Image result for FA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650" y="1600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00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52400" y="808038"/>
            <a:ext cx="8852884" cy="5562599"/>
          </a:xfrm>
        </p:spPr>
        <p:txBody>
          <a:bodyPr/>
          <a:lstStyle/>
          <a:p>
            <a:pPr marL="514350" indent="-514350">
              <a:buFont typeface="+mj-lt"/>
              <a:buAutoNum type="arabicPeriod"/>
            </a:pPr>
            <a:r>
              <a:rPr lang="en-US" sz="1200" dirty="0">
                <a:hlinkClick r:id="rId2"/>
              </a:rPr>
              <a:t>https://www.bbc.com/news/uk-england-london-40272168</a:t>
            </a:r>
            <a:endParaRPr lang="en-US" sz="1200" dirty="0"/>
          </a:p>
          <a:p>
            <a:pPr marL="514350" indent="-514350">
              <a:buFont typeface="+mj-lt"/>
              <a:buAutoNum type="arabicPeriod"/>
            </a:pPr>
            <a:r>
              <a:rPr lang="en-US" sz="1200" dirty="0"/>
              <a:t>ISO 9705:1993, Fire tests — Full-scale room test for surface products</a:t>
            </a:r>
          </a:p>
          <a:p>
            <a:pPr marL="514350" indent="-514350">
              <a:buFont typeface="+mj-lt"/>
              <a:buAutoNum type="arabicPeriod"/>
            </a:pPr>
            <a:r>
              <a:rPr lang="en-US" sz="1200" dirty="0"/>
              <a:t>British Standard, B. S. "EN 13823: 2002, Reaction to fire tests for building products. Building products excluding floorings exposed to the thermal attack by a single burning item." British Standards Institution, London, UK (2002).</a:t>
            </a:r>
          </a:p>
          <a:p>
            <a:pPr marL="514350" indent="-514350">
              <a:buFont typeface="+mj-lt"/>
              <a:buAutoNum type="arabicPeriod"/>
            </a:pPr>
            <a:r>
              <a:rPr lang="en-US" sz="1200" dirty="0"/>
              <a:t>Approvals, F. M. (2004). American National Standard for Cleanroom Materials Flammability Test Protocol. (June).</a:t>
            </a:r>
          </a:p>
          <a:p>
            <a:pPr marL="514350" indent="-514350">
              <a:buFont typeface="+mj-lt"/>
              <a:buAutoNum type="arabicPeriod"/>
            </a:pPr>
            <a:r>
              <a:rPr lang="en-US" sz="1200" dirty="0" err="1"/>
              <a:t>Lattimer</a:t>
            </a:r>
            <a:r>
              <a:rPr lang="en-US" sz="1200" dirty="0"/>
              <a:t>, B. Y., Hunt, S. P., Wright, M., &amp; </a:t>
            </a:r>
            <a:r>
              <a:rPr lang="en-US" sz="1200" dirty="0" err="1"/>
              <a:t>Beyler</a:t>
            </a:r>
            <a:r>
              <a:rPr lang="en-US" sz="1200" dirty="0"/>
              <a:t>, C. (2003). Corner fire growth in a room with a combustible lining. </a:t>
            </a:r>
            <a:r>
              <a:rPr lang="en-US" sz="1200" i="1" dirty="0"/>
              <a:t>Fire Safety Science</a:t>
            </a:r>
            <a:r>
              <a:rPr lang="en-US" sz="1200" dirty="0"/>
              <a:t>, 419–430. </a:t>
            </a:r>
            <a:r>
              <a:rPr lang="en-US" sz="1200" dirty="0">
                <a:hlinkClick r:id="rId3"/>
              </a:rPr>
              <a:t>https://doi.org/10.3801/IAFSS.FSS.7-419</a:t>
            </a:r>
            <a:endParaRPr lang="en-US" sz="1200" dirty="0"/>
          </a:p>
          <a:p>
            <a:pPr marL="514350" indent="-514350">
              <a:buFont typeface="+mj-lt"/>
              <a:buAutoNum type="arabicPeriod"/>
            </a:pPr>
            <a:r>
              <a:rPr lang="en-US" sz="1200" dirty="0" err="1"/>
              <a:t>Rogaume</a:t>
            </a:r>
            <a:r>
              <a:rPr lang="en-US" sz="1200" dirty="0"/>
              <a:t>, T. (2019). Thermal decomposition and pyrolysis of solid fuels: Objectives, challenges and modelling. </a:t>
            </a:r>
            <a:r>
              <a:rPr lang="en-US" sz="1200" i="1" dirty="0"/>
              <a:t>Fire Safety Journal</a:t>
            </a:r>
            <a:r>
              <a:rPr lang="en-US" sz="1200" dirty="0"/>
              <a:t>, </a:t>
            </a:r>
            <a:r>
              <a:rPr lang="en-US" sz="1200" i="1" dirty="0"/>
              <a:t>106</a:t>
            </a:r>
            <a:r>
              <a:rPr lang="en-US" sz="1200" dirty="0"/>
              <a:t>, 177–188. </a:t>
            </a:r>
            <a:r>
              <a:rPr lang="en-US" sz="1200" dirty="0">
                <a:hlinkClick r:id="rId4"/>
              </a:rPr>
              <a:t>https://doi.org/10.1016/j.firesaf.2019.04.016</a:t>
            </a:r>
            <a:endParaRPr lang="en-US" sz="1200" dirty="0"/>
          </a:p>
          <a:p>
            <a:pPr marL="514350" indent="-514350">
              <a:buFont typeface="+mj-lt"/>
              <a:buAutoNum type="arabicPeriod"/>
            </a:pPr>
            <a:r>
              <a:rPr lang="en-US" sz="1200" dirty="0" err="1"/>
              <a:t>Vermina</a:t>
            </a:r>
            <a:r>
              <a:rPr lang="en-US" sz="1200" dirty="0"/>
              <a:t> </a:t>
            </a:r>
            <a:r>
              <a:rPr lang="en-US" sz="1200" dirty="0" err="1"/>
              <a:t>Lundström</a:t>
            </a:r>
            <a:r>
              <a:rPr lang="en-US" sz="1200" dirty="0"/>
              <a:t>, F., van </a:t>
            </a:r>
            <a:r>
              <a:rPr lang="en-US" sz="1200" dirty="0" err="1"/>
              <a:t>Hees</a:t>
            </a:r>
            <a:r>
              <a:rPr lang="en-US" sz="1200" dirty="0"/>
              <a:t>, P., &amp; Guillaume, É. (2017). A review on prediction models for full-scale fire </a:t>
            </a:r>
            <a:r>
              <a:rPr lang="en-US" sz="1200" dirty="0" err="1"/>
              <a:t>behaviour</a:t>
            </a:r>
            <a:r>
              <a:rPr lang="en-US" sz="1200" dirty="0"/>
              <a:t> of building products. </a:t>
            </a:r>
            <a:r>
              <a:rPr lang="en-US" sz="1200" i="1" dirty="0"/>
              <a:t>Fire and Materials</a:t>
            </a:r>
            <a:r>
              <a:rPr lang="en-US" sz="1200" dirty="0"/>
              <a:t>, </a:t>
            </a:r>
            <a:r>
              <a:rPr lang="en-US" sz="1200" i="1" dirty="0"/>
              <a:t>41</a:t>
            </a:r>
            <a:r>
              <a:rPr lang="en-US" sz="1200" dirty="0"/>
              <a:t>(3), 225–244. https://doi.org/10.1002/fam.2380</a:t>
            </a:r>
          </a:p>
          <a:p>
            <a:pPr marL="514350" indent="-514350">
              <a:buFont typeface="+mj-lt"/>
              <a:buAutoNum type="arabicPeriod"/>
            </a:pPr>
            <a:r>
              <a:rPr lang="en-US" sz="1200" dirty="0" err="1"/>
              <a:t>Messerschmidt</a:t>
            </a:r>
            <a:r>
              <a:rPr lang="en-US" sz="1200" dirty="0"/>
              <a:t>, B. (2008). The </a:t>
            </a:r>
            <a:r>
              <a:rPr lang="en-US" sz="1200" dirty="0" err="1"/>
              <a:t>Capabilites</a:t>
            </a:r>
            <a:r>
              <a:rPr lang="en-US" sz="1200" dirty="0"/>
              <a:t> and Limitations of the Single Burning Item (SBI) test. </a:t>
            </a:r>
            <a:r>
              <a:rPr lang="en-US" sz="1200" i="1" dirty="0" err="1"/>
              <a:t>FireSeat</a:t>
            </a:r>
            <a:r>
              <a:rPr lang="en-US" sz="1200" dirty="0"/>
              <a:t>, </a:t>
            </a:r>
            <a:r>
              <a:rPr lang="en-US" sz="1200" i="1" dirty="0"/>
              <a:t>1994</a:t>
            </a:r>
            <a:r>
              <a:rPr lang="en-US" sz="1200" dirty="0"/>
              <a:t>, 70–81. Retrieved from </a:t>
            </a:r>
            <a:r>
              <a:rPr lang="en-US" sz="1200" dirty="0">
                <a:hlinkClick r:id="rId5"/>
              </a:rPr>
              <a:t>www.fireseat.org</a:t>
            </a:r>
            <a:endParaRPr lang="en-US" sz="1200" dirty="0"/>
          </a:p>
          <a:p>
            <a:pPr marL="514350" indent="-514350">
              <a:buFont typeface="+mj-lt"/>
              <a:buAutoNum type="arabicPeriod"/>
            </a:pPr>
            <a:r>
              <a:rPr lang="en-US" sz="1200" dirty="0"/>
              <a:t>Van </a:t>
            </a:r>
            <a:r>
              <a:rPr lang="en-US" sz="1200" dirty="0" err="1"/>
              <a:t>Mierlo</a:t>
            </a:r>
            <a:r>
              <a:rPr lang="en-US" sz="1200" dirty="0"/>
              <a:t>, R., &amp; </a:t>
            </a:r>
            <a:r>
              <a:rPr lang="en-US" sz="1200" dirty="0" err="1"/>
              <a:t>Sette</a:t>
            </a:r>
            <a:r>
              <a:rPr lang="en-US" sz="1200" dirty="0"/>
              <a:t>, B. (2005). The Single Burning Item (SBI) test method - A decade of development and plans for the near future. </a:t>
            </a:r>
            <a:r>
              <a:rPr lang="en-US" sz="1200" i="1" dirty="0"/>
              <a:t>Heron</a:t>
            </a:r>
            <a:r>
              <a:rPr lang="en-US" sz="1200" dirty="0"/>
              <a:t>, </a:t>
            </a:r>
            <a:r>
              <a:rPr lang="en-US" sz="1200" i="1" dirty="0"/>
              <a:t>50</a:t>
            </a:r>
            <a:r>
              <a:rPr lang="en-US" sz="1200" dirty="0"/>
              <a:t>(4), 191–207.</a:t>
            </a:r>
          </a:p>
          <a:p>
            <a:pPr marL="514350" indent="-514350">
              <a:buFont typeface="+mj-lt"/>
              <a:buAutoNum type="arabicPeriod"/>
            </a:pPr>
            <a:r>
              <a:rPr lang="en-US" sz="1200" dirty="0" err="1"/>
              <a:t>Sundström</a:t>
            </a:r>
            <a:r>
              <a:rPr lang="en-US" sz="1200" dirty="0"/>
              <a:t>, B., Van </a:t>
            </a:r>
            <a:r>
              <a:rPr lang="en-US" sz="1200" dirty="0" err="1"/>
              <a:t>Hees</a:t>
            </a:r>
            <a:r>
              <a:rPr lang="en-US" sz="1200" dirty="0"/>
              <a:t>, P., &amp; </a:t>
            </a:r>
            <a:r>
              <a:rPr lang="en-US" sz="1200" dirty="0" err="1"/>
              <a:t>Thureson</a:t>
            </a:r>
            <a:r>
              <a:rPr lang="en-US" sz="1200" dirty="0"/>
              <a:t>, P. (1998). Results and analysis from fire tests of building products in ISO 9705, the room/corner test. </a:t>
            </a:r>
            <a:r>
              <a:rPr lang="en-US" sz="1200" i="1" dirty="0"/>
              <a:t>SP Report</a:t>
            </a:r>
            <a:r>
              <a:rPr lang="en-US" sz="1200" dirty="0"/>
              <a:t>, (11).</a:t>
            </a:r>
          </a:p>
          <a:p>
            <a:pPr marL="514350" indent="-514350">
              <a:buFont typeface="+mj-lt"/>
              <a:buAutoNum type="arabicPeriod"/>
            </a:pPr>
            <a:r>
              <a:rPr lang="en-US" sz="1200" dirty="0"/>
              <a:t>Y. </a:t>
            </a:r>
            <a:r>
              <a:rPr lang="en-US" sz="1200" dirty="0" err="1"/>
              <a:t>Pizzo</a:t>
            </a:r>
            <a:r>
              <a:rPr lang="en-US" sz="1200" dirty="0"/>
              <a:t> et al., “Experimental observations on the steady-state burning rate of a vertically oriented PMMA slab,” Combust. Flame, vol. 152, no. 3, pp. 451–460, Feb. 2008.</a:t>
            </a:r>
          </a:p>
          <a:p>
            <a:pPr marL="514350" indent="-514350">
              <a:buFont typeface="+mj-lt"/>
              <a:buAutoNum type="arabicPeriod"/>
            </a:pPr>
            <a:r>
              <a:rPr lang="en-US" sz="1200" dirty="0"/>
              <a:t>B. T. Rhodes and J. G. </a:t>
            </a:r>
            <a:r>
              <a:rPr lang="en-US" sz="1200" dirty="0" err="1"/>
              <a:t>Quintiere</a:t>
            </a:r>
            <a:r>
              <a:rPr lang="en-US" sz="1200" dirty="0"/>
              <a:t>, “Burning rate and flame heat flux for PMMA in a cone calorimeter,” Fire </a:t>
            </a:r>
            <a:r>
              <a:rPr lang="en-US" sz="1200" dirty="0" err="1"/>
              <a:t>Saf</a:t>
            </a:r>
            <a:r>
              <a:rPr lang="en-US" sz="1200" dirty="0"/>
              <a:t>. J., vol. 26, no. 3, pp. 221–240, 1996.</a:t>
            </a:r>
          </a:p>
          <a:p>
            <a:pPr marL="514350" indent="-514350">
              <a:buFont typeface="+mj-lt"/>
              <a:buAutoNum type="arabicPeriod"/>
            </a:pPr>
            <a:r>
              <a:rPr lang="en-US" sz="1200" dirty="0" err="1"/>
              <a:t>Fiola</a:t>
            </a:r>
            <a:r>
              <a:rPr lang="en-US" sz="1200" dirty="0"/>
              <a:t>, G., Chaudhari, D., &amp; </a:t>
            </a:r>
            <a:r>
              <a:rPr lang="en-US" sz="1200" dirty="0" err="1"/>
              <a:t>Stoliarov</a:t>
            </a:r>
            <a:r>
              <a:rPr lang="en-US" sz="1200" dirty="0"/>
              <a:t>, S. (2020). Comparison of Pyrolysis Properties of Extruded and Cast Poly(methyl methacrylate). Submitted In IAFSS.</a:t>
            </a:r>
          </a:p>
          <a:p>
            <a:pPr marL="514350" indent="-514350">
              <a:buFont typeface="+mj-lt"/>
              <a:buAutoNum type="arabicPeriod"/>
            </a:pPr>
            <a:r>
              <a:rPr lang="en-US" sz="1200" dirty="0"/>
              <a:t>Zhang, J., </a:t>
            </a:r>
            <a:r>
              <a:rPr lang="en-US" sz="1200" dirty="0" err="1"/>
              <a:t>Dembele</a:t>
            </a:r>
            <a:r>
              <a:rPr lang="en-US" sz="1200" dirty="0"/>
              <a:t>, S., </a:t>
            </a:r>
            <a:r>
              <a:rPr lang="en-US" sz="1200" dirty="0" err="1"/>
              <a:t>Karwatzki</a:t>
            </a:r>
            <a:r>
              <a:rPr lang="en-US" sz="1200" dirty="0"/>
              <a:t>, J., &amp; Wen, J. X. (2005). Effect of radiation models on CFD simulations of upward flame spread. Fire Safety Science, 421–432. </a:t>
            </a:r>
            <a:r>
              <a:rPr lang="en-US" sz="1200" dirty="0">
                <a:hlinkClick r:id="rId6"/>
              </a:rPr>
              <a:t>https://doi.org/10.3801/IAFSS.FSS.8-421</a:t>
            </a:r>
            <a:endParaRPr lang="en-US" sz="1200" dirty="0"/>
          </a:p>
          <a:p>
            <a:pPr marL="514350" indent="-514350">
              <a:buFont typeface="+mj-lt"/>
              <a:buAutoNum type="arabicPeriod"/>
            </a:pPr>
            <a:r>
              <a:rPr lang="en-US" sz="1200" dirty="0" err="1"/>
              <a:t>Goulay</a:t>
            </a:r>
            <a:r>
              <a:rPr lang="en-US" sz="1200" dirty="0"/>
              <a:t>, F., Schrader, P. E., &amp; </a:t>
            </a:r>
            <a:r>
              <a:rPr lang="en-US" sz="1200" dirty="0" err="1"/>
              <a:t>Michelsen</a:t>
            </a:r>
            <a:r>
              <a:rPr lang="en-US" sz="1200" dirty="0"/>
              <a:t>, H. A. (2010). Effect of the wavelength dependence of the emissivity on inferred soot temperatures measured by spectrally resolved laser-induced incandescence. Applied Physics B: Lasers and Optics, 100(3), 655–663. https://doi.org/10.1007/s00340-010-4119-2</a:t>
            </a:r>
          </a:p>
        </p:txBody>
      </p:sp>
      <p:sp>
        <p:nvSpPr>
          <p:cNvPr id="4" name="Date Placeholder 3"/>
          <p:cNvSpPr>
            <a:spLocks noGrp="1"/>
          </p:cNvSpPr>
          <p:nvPr>
            <p:ph type="dt" sz="half" idx="2"/>
          </p:nvPr>
        </p:nvSpPr>
        <p:spPr/>
        <p:txBody>
          <a:bodyPr/>
          <a:lstStyle/>
          <a:p>
            <a:fld id="{C1C96349-9F99-4F94-BB61-23298AC85D78}"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26</a:t>
            </a:fld>
            <a:endParaRPr lang="en-US" dirty="0"/>
          </a:p>
        </p:txBody>
      </p:sp>
    </p:spTree>
    <p:extLst>
      <p:ext uri="{BB962C8B-B14F-4D97-AF65-F5344CB8AC3E}">
        <p14:creationId xmlns:p14="http://schemas.microsoft.com/office/powerpoint/2010/main" val="1961897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40410"/>
            <a:ext cx="7886700" cy="1577181"/>
          </a:xfrm>
        </p:spPr>
        <p:txBody>
          <a:bodyPr anchor="ctr"/>
          <a:lstStyle/>
          <a:p>
            <a:r>
              <a:rPr lang="en-US" sz="2800" dirty="0"/>
              <a:t>Thank you!</a:t>
            </a:r>
            <a:br>
              <a:rPr lang="en-US" sz="2800" dirty="0"/>
            </a:br>
            <a:br>
              <a:rPr lang="en-US" sz="2800" dirty="0"/>
            </a:br>
            <a:r>
              <a:rPr lang="en-US" sz="2800" dirty="0"/>
              <a:t>Questions/Comments/Suggestions?</a:t>
            </a:r>
          </a:p>
        </p:txBody>
      </p:sp>
      <p:sp>
        <p:nvSpPr>
          <p:cNvPr id="3" name="Date Placeholder 2"/>
          <p:cNvSpPr>
            <a:spLocks noGrp="1"/>
          </p:cNvSpPr>
          <p:nvPr>
            <p:ph type="dt" sz="half" idx="10"/>
          </p:nvPr>
        </p:nvSpPr>
        <p:spPr/>
        <p:txBody>
          <a:bodyPr/>
          <a:lstStyle/>
          <a:p>
            <a:fld id="{9274FCF8-F5BC-4409-9C89-8A9D3F5AA581}" type="datetime4">
              <a:rPr lang="en-US" smtClean="0"/>
              <a:t>October 28, 2019</a:t>
            </a:fld>
            <a:endParaRPr lang="en-US" dirty="0"/>
          </a:p>
        </p:txBody>
      </p:sp>
      <p:sp>
        <p:nvSpPr>
          <p:cNvPr id="4" name="Footer Placeholder 3"/>
          <p:cNvSpPr>
            <a:spLocks noGrp="1"/>
          </p:cNvSpPr>
          <p:nvPr>
            <p:ph type="ftr" sz="quarter" idx="11"/>
          </p:nvPr>
        </p:nvSpPr>
        <p:spPr/>
        <p:txBody>
          <a:bodyPr/>
          <a:lstStyle/>
          <a:p>
            <a:r>
              <a:rPr lang="en-US"/>
              <a:t>Flame Spread in Corner Configuration</a:t>
            </a:r>
            <a:endParaRPr lang="en-US" dirty="0"/>
          </a:p>
        </p:txBody>
      </p:sp>
      <p:sp>
        <p:nvSpPr>
          <p:cNvPr id="5" name="Slide Number Placeholder 4"/>
          <p:cNvSpPr>
            <a:spLocks noGrp="1"/>
          </p:cNvSpPr>
          <p:nvPr>
            <p:ph type="sldNum" sz="quarter" idx="12"/>
          </p:nvPr>
        </p:nvSpPr>
        <p:spPr/>
        <p:txBody>
          <a:bodyPr/>
          <a:lstStyle/>
          <a:p>
            <a:fld id="{0D253A0D-5EE4-4AEC-AB32-6093FED052A2}" type="slidenum">
              <a:rPr lang="en-US" smtClean="0"/>
              <a:pPr/>
              <a:t>27</a:t>
            </a:fld>
            <a:endParaRPr lang="en-US" dirty="0"/>
          </a:p>
        </p:txBody>
      </p:sp>
    </p:spTree>
    <p:extLst>
      <p:ext uri="{BB962C8B-B14F-4D97-AF65-F5344CB8AC3E}">
        <p14:creationId xmlns:p14="http://schemas.microsoft.com/office/powerpoint/2010/main" val="532886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a:t>
            </a:r>
          </a:p>
        </p:txBody>
      </p:sp>
      <p:sp>
        <p:nvSpPr>
          <p:cNvPr id="4" name="Date Placeholder 3"/>
          <p:cNvSpPr>
            <a:spLocks noGrp="1"/>
          </p:cNvSpPr>
          <p:nvPr>
            <p:ph type="dt" sz="half" idx="2"/>
          </p:nvPr>
        </p:nvSpPr>
        <p:spPr/>
        <p:txBody>
          <a:bodyPr/>
          <a:lstStyle/>
          <a:p>
            <a:fld id="{3FD67E86-5BD5-4900-BEB0-C0CF67DAC898}"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28</a:t>
            </a:fld>
            <a:endParaRPr lang="en-US" dirty="0"/>
          </a:p>
        </p:txBody>
      </p:sp>
      <p:grpSp>
        <p:nvGrpSpPr>
          <p:cNvPr id="43" name="Group 42"/>
          <p:cNvGrpSpPr/>
          <p:nvPr/>
        </p:nvGrpSpPr>
        <p:grpSpPr>
          <a:xfrm>
            <a:off x="113472" y="937135"/>
            <a:ext cx="4131711" cy="3048000"/>
            <a:chOff x="917664" y="1055366"/>
            <a:chExt cx="3853073" cy="2754634"/>
          </a:xfrm>
        </p:grpSpPr>
        <p:grpSp>
          <p:nvGrpSpPr>
            <p:cNvPr id="41" name="Group 40"/>
            <p:cNvGrpSpPr/>
            <p:nvPr/>
          </p:nvGrpSpPr>
          <p:grpSpPr>
            <a:xfrm>
              <a:off x="917664" y="1055366"/>
              <a:ext cx="3853073" cy="2754634"/>
              <a:chOff x="917664" y="1055366"/>
              <a:chExt cx="3853073" cy="2754634"/>
            </a:xfrm>
          </p:grpSpPr>
          <p:sp>
            <p:nvSpPr>
              <p:cNvPr id="8" name="Trapezoid 7"/>
              <p:cNvSpPr/>
              <p:nvPr/>
            </p:nvSpPr>
            <p:spPr>
              <a:xfrm>
                <a:off x="988084" y="1587818"/>
                <a:ext cx="2286000" cy="457200"/>
              </a:xfrm>
              <a:prstGeom prst="trapezoid">
                <a:avLst>
                  <a:gd name="adj" fmla="val 188207"/>
                </a:avLst>
              </a:prstGeom>
              <a:gradFill flip="none" rotWithShape="1">
                <a:gsLst>
                  <a:gs pos="0">
                    <a:schemeClr val="tx1">
                      <a:lumMod val="85000"/>
                      <a:lumOff val="15000"/>
                    </a:schemeClr>
                  </a:gs>
                  <a:gs pos="100000">
                    <a:schemeClr val="tx1">
                      <a:lumMod val="75000"/>
                      <a:lumOff val="25000"/>
                      <a:tint val="44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45334" y="2286000"/>
                <a:ext cx="571500" cy="1447800"/>
              </a:xfrm>
              <a:prstGeom prst="rect">
                <a:avLst/>
              </a:prstGeom>
              <a:gradFill flip="none" rotWithShape="1">
                <a:gsLst>
                  <a:gs pos="33000">
                    <a:schemeClr val="tx1"/>
                  </a:gs>
                  <a:gs pos="100000">
                    <a:schemeClr val="tx1">
                      <a:lumMod val="50000"/>
                      <a:lumOff val="50000"/>
                    </a:schemeClr>
                  </a:gs>
                </a:gsLst>
                <a:lin ang="0" scaled="1"/>
                <a:tileRect/>
              </a:gradFill>
              <a:ln w="9525">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52600" y="2285999"/>
                <a:ext cx="92734" cy="1441135"/>
              </a:xfrm>
              <a:prstGeom prst="rect">
                <a:avLst/>
              </a:prstGeom>
              <a:solidFill>
                <a:schemeClr val="tx1"/>
              </a:solidFill>
              <a:ln w="6350">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flipV="1">
                <a:off x="1850096" y="3681415"/>
                <a:ext cx="212066" cy="45719"/>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28240" r="14634" b="29483"/>
              <a:stretch/>
            </p:blipFill>
            <p:spPr>
              <a:xfrm rot="5400000">
                <a:off x="1481559" y="3114369"/>
                <a:ext cx="944636" cy="192787"/>
              </a:xfrm>
              <a:prstGeom prst="rect">
                <a:avLst/>
              </a:prstGeom>
            </p:spPr>
          </p:pic>
          <p:cxnSp>
            <p:nvCxnSpPr>
              <p:cNvPr id="17" name="Curved Connector 16"/>
              <p:cNvCxnSpPr/>
              <p:nvPr/>
            </p:nvCxnSpPr>
            <p:spPr>
              <a:xfrm rot="10800000">
                <a:off x="2514600" y="3429000"/>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24" name="Curved Connector 23"/>
              <p:cNvCxnSpPr/>
              <p:nvPr/>
            </p:nvCxnSpPr>
            <p:spPr>
              <a:xfrm rot="10800000">
                <a:off x="2510287" y="3250882"/>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25" name="Curved Connector 24"/>
              <p:cNvCxnSpPr/>
              <p:nvPr/>
            </p:nvCxnSpPr>
            <p:spPr>
              <a:xfrm rot="10800000">
                <a:off x="2527539" y="3064357"/>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26" name="Curved Connector 25"/>
              <p:cNvCxnSpPr/>
              <p:nvPr/>
            </p:nvCxnSpPr>
            <p:spPr>
              <a:xfrm rot="10800000">
                <a:off x="2527539" y="2894646"/>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2819400" y="3064173"/>
                    <a:ext cx="1850250" cy="507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dirty="0" smtClean="0">
                                  <a:latin typeface="Cambria Math" panose="02040503050406030204" pitchFamily="18" charset="0"/>
                                  <a:cs typeface="Times New Roman" panose="02020603050405020304" pitchFamily="18" charset="0"/>
                                </a:rPr>
                              </m:ctrlPr>
                            </m:accPr>
                            <m:e>
                              <m:sSub>
                                <m:sSubPr>
                                  <m:ctrlPr>
                                    <a:rPr lang="en-US" sz="1400" b="0" i="1" dirty="0" smtClean="0">
                                      <a:latin typeface="Cambria Math" panose="02040503050406030204" pitchFamily="18" charset="0"/>
                                      <a:cs typeface="Times New Roman" panose="02020603050405020304" pitchFamily="18" charset="0"/>
                                    </a:rPr>
                                  </m:ctrlPr>
                                </m:sSubPr>
                                <m:e>
                                  <m:r>
                                    <a:rPr lang="en-US" sz="1400" b="0" i="1" dirty="0" smtClean="0">
                                      <a:latin typeface="Cambria Math" panose="02040503050406030204" pitchFamily="18" charset="0"/>
                                      <a:cs typeface="Times New Roman" panose="02020603050405020304" pitchFamily="18" charset="0"/>
                                    </a:rPr>
                                    <m:t>𝑚</m:t>
                                  </m:r>
                                </m:e>
                                <m:sub>
                                  <m:r>
                                    <a:rPr lang="en-US" sz="1400" b="0" i="1" dirty="0" smtClean="0">
                                      <a:latin typeface="Cambria Math" panose="02040503050406030204" pitchFamily="18" charset="0"/>
                                      <a:cs typeface="Times New Roman" panose="02020603050405020304" pitchFamily="18" charset="0"/>
                                    </a:rPr>
                                    <m:t>𝑎</m:t>
                                  </m:r>
                                </m:sub>
                              </m:sSub>
                            </m:e>
                          </m:acc>
                        </m:oMath>
                      </m:oMathPara>
                    </a14:m>
                    <a:endParaRPr lang="en-US" sz="1400" b="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1100" b="0" i="1" dirty="0" smtClean="0">
                                  <a:latin typeface="Cambria Math" panose="02040503050406030204" pitchFamily="18" charset="0"/>
                                  <a:cs typeface="Times New Roman" panose="02020603050405020304" pitchFamily="18" charset="0"/>
                                </a:rPr>
                              </m:ctrlPr>
                            </m:dPr>
                            <m:e>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𝑁</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 </m:t>
                              </m:r>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𝑂</m:t>
                                  </m:r>
                                </m:e>
                                <m:sub>
                                  <m:r>
                                    <a:rPr lang="en-US" sz="1100" b="0" i="1" dirty="0" smtClean="0">
                                      <a:latin typeface="Cambria Math" panose="02040503050406030204" pitchFamily="18" charset="0"/>
                                      <a:cs typeface="Times New Roman" panose="02020603050405020304" pitchFamily="18" charset="0"/>
                                    </a:rPr>
                                    <m:t>2</m:t>
                                  </m:r>
                                </m:sub>
                              </m:sSub>
                              <m:d>
                                <m:dPr>
                                  <m:ctrlPr>
                                    <a:rPr lang="en-US" sz="1100" b="0" i="1" dirty="0" smtClean="0">
                                      <a:latin typeface="Cambria Math" panose="02040503050406030204" pitchFamily="18" charset="0"/>
                                      <a:cs typeface="Times New Roman" panose="02020603050405020304" pitchFamily="18" charset="0"/>
                                    </a:rPr>
                                  </m:ctrlPr>
                                </m:dPr>
                                <m:e>
                                  <m:sSubSup>
                                    <m:sSubSupPr>
                                      <m:ctrlPr>
                                        <a:rPr lang="en-US" sz="1100" b="0" i="1" dirty="0" smtClean="0">
                                          <a:latin typeface="Cambria Math" panose="02040503050406030204" pitchFamily="18" charset="0"/>
                                          <a:cs typeface="Times New Roman" panose="02020603050405020304" pitchFamily="18" charset="0"/>
                                        </a:rPr>
                                      </m:ctrlPr>
                                    </m:sSubSupPr>
                                    <m:e>
                                      <m:r>
                                        <a:rPr lang="en-US" sz="1100" b="0" i="1" dirty="0" smtClean="0">
                                          <a:latin typeface="Cambria Math" panose="02040503050406030204" pitchFamily="18" charset="0"/>
                                          <a:cs typeface="Times New Roman" panose="02020603050405020304" pitchFamily="18" charset="0"/>
                                        </a:rPr>
                                        <m:t>𝑋</m:t>
                                      </m:r>
                                    </m:e>
                                    <m:sub>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𝑂</m:t>
                                          </m:r>
                                        </m:e>
                                        <m:sub>
                                          <m:r>
                                            <a:rPr lang="en-US" sz="1100" b="0" i="1" dirty="0" smtClean="0">
                                              <a:latin typeface="Cambria Math" panose="02040503050406030204" pitchFamily="18" charset="0"/>
                                              <a:cs typeface="Times New Roman" panose="02020603050405020304" pitchFamily="18" charset="0"/>
                                            </a:rPr>
                                            <m:t>2</m:t>
                                          </m:r>
                                        </m:sub>
                                      </m:sSub>
                                    </m:sub>
                                    <m:sup>
                                      <m:r>
                                        <a:rPr lang="en-US" sz="1100" b="0" i="1" dirty="0" smtClean="0">
                                          <a:latin typeface="Cambria Math" panose="02040503050406030204" pitchFamily="18" charset="0"/>
                                          <a:cs typeface="Times New Roman" panose="02020603050405020304" pitchFamily="18" charset="0"/>
                                        </a:rPr>
                                        <m:t>0</m:t>
                                      </m:r>
                                    </m:sup>
                                  </m:sSubSup>
                                </m:e>
                              </m:d>
                              <m:r>
                                <a:rPr lang="en-US" sz="1100" b="0" i="1" dirty="0" smtClean="0">
                                  <a:latin typeface="Cambria Math" panose="02040503050406030204" pitchFamily="18" charset="0"/>
                                  <a:cs typeface="Times New Roman" panose="02020603050405020304" pitchFamily="18" charset="0"/>
                                </a:rPr>
                                <m:t>, </m:t>
                              </m:r>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𝐻</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𝑂</m:t>
                              </m:r>
                              <m:r>
                                <a:rPr lang="en-US" sz="1100" b="0" i="1" dirty="0" smtClean="0">
                                  <a:latin typeface="Cambria Math" panose="02040503050406030204" pitchFamily="18" charset="0"/>
                                  <a:cs typeface="Times New Roman" panose="02020603050405020304" pitchFamily="18" charset="0"/>
                                </a:rPr>
                                <m:t> </m:t>
                              </m:r>
                              <m:d>
                                <m:dPr>
                                  <m:ctrlPr>
                                    <a:rPr lang="en-US" sz="1100" b="0" i="1" dirty="0" smtClean="0">
                                      <a:latin typeface="Cambria Math" panose="02040503050406030204" pitchFamily="18" charset="0"/>
                                      <a:cs typeface="Times New Roman" panose="02020603050405020304" pitchFamily="18" charset="0"/>
                                    </a:rPr>
                                  </m:ctrlPr>
                                </m:dPr>
                                <m:e>
                                  <m:sSubSup>
                                    <m:sSubSupPr>
                                      <m:ctrlPr>
                                        <a:rPr lang="en-US" sz="1100" b="0" i="1" dirty="0" smtClean="0">
                                          <a:latin typeface="Cambria Math" panose="02040503050406030204" pitchFamily="18" charset="0"/>
                                          <a:cs typeface="Times New Roman" panose="02020603050405020304" pitchFamily="18" charset="0"/>
                                        </a:rPr>
                                      </m:ctrlPr>
                                    </m:sSubSupPr>
                                    <m:e>
                                      <m:r>
                                        <a:rPr lang="en-US" sz="1100" b="0" i="1" dirty="0" smtClean="0">
                                          <a:latin typeface="Cambria Math" panose="02040503050406030204" pitchFamily="18" charset="0"/>
                                          <a:cs typeface="Times New Roman" panose="02020603050405020304" pitchFamily="18" charset="0"/>
                                        </a:rPr>
                                        <m:t>𝑋</m:t>
                                      </m:r>
                                    </m:e>
                                    <m:sub>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𝐻</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𝑂</m:t>
                                      </m:r>
                                    </m:sub>
                                    <m:sup>
                                      <m:r>
                                        <a:rPr lang="en-US" sz="1100" b="0" i="1" dirty="0" smtClean="0">
                                          <a:latin typeface="Cambria Math" panose="02040503050406030204" pitchFamily="18" charset="0"/>
                                          <a:cs typeface="Times New Roman" panose="02020603050405020304" pitchFamily="18" charset="0"/>
                                        </a:rPr>
                                        <m:t>0</m:t>
                                      </m:r>
                                    </m:sup>
                                  </m:sSubSup>
                                </m:e>
                              </m:d>
                            </m:e>
                          </m:d>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819400" y="3064173"/>
                    <a:ext cx="1850250" cy="5073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284928" y="1055366"/>
                    <a:ext cx="2485809" cy="5073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dirty="0" smtClean="0">
                                  <a:latin typeface="Cambria Math" panose="02040503050406030204" pitchFamily="18" charset="0"/>
                                  <a:cs typeface="Times New Roman" panose="02020603050405020304" pitchFamily="18" charset="0"/>
                                </a:rPr>
                              </m:ctrlPr>
                            </m:accPr>
                            <m:e>
                              <m:sSub>
                                <m:sSubPr>
                                  <m:ctrlPr>
                                    <a:rPr lang="en-US" sz="1400" b="0" i="1" dirty="0" smtClean="0">
                                      <a:latin typeface="Cambria Math" panose="02040503050406030204" pitchFamily="18" charset="0"/>
                                      <a:cs typeface="Times New Roman" panose="02020603050405020304" pitchFamily="18" charset="0"/>
                                    </a:rPr>
                                  </m:ctrlPr>
                                </m:sSubPr>
                                <m:e>
                                  <m:r>
                                    <a:rPr lang="en-US" sz="1400" b="0" i="1" dirty="0" smtClean="0">
                                      <a:latin typeface="Cambria Math" panose="02040503050406030204" pitchFamily="18" charset="0"/>
                                      <a:cs typeface="Times New Roman" panose="02020603050405020304" pitchFamily="18" charset="0"/>
                                    </a:rPr>
                                    <m:t>𝑚</m:t>
                                  </m:r>
                                </m:e>
                                <m:sub>
                                  <m:r>
                                    <a:rPr lang="en-US" sz="1400" b="0" i="1" dirty="0" smtClean="0">
                                      <a:latin typeface="Cambria Math" panose="02040503050406030204" pitchFamily="18" charset="0"/>
                                      <a:cs typeface="Times New Roman" panose="02020603050405020304" pitchFamily="18" charset="0"/>
                                    </a:rPr>
                                    <m:t>𝑒</m:t>
                                  </m:r>
                                </m:sub>
                              </m:sSub>
                            </m:e>
                          </m:acc>
                        </m:oMath>
                      </m:oMathPara>
                    </a14:m>
                    <a:endParaRPr lang="en-US" sz="1400" b="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1100" b="0" i="1" smtClean="0">
                                  <a:latin typeface="Cambria Math" panose="02040503050406030204" pitchFamily="18" charset="0"/>
                                  <a:cs typeface="Times New Roman" panose="02020603050405020304" pitchFamily="18" charset="0"/>
                                </a:rPr>
                              </m:ctrlPr>
                            </m:dPr>
                            <m:e>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𝑁</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 </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sub>
                                    <m:sup>
                                      <m:r>
                                        <a:rPr lang="en-US" sz="1100" b="0" i="1" smtClean="0">
                                          <a:latin typeface="Cambria Math" panose="02040503050406030204" pitchFamily="18" charset="0"/>
                                          <a:cs typeface="Times New Roman" panose="02020603050405020304" pitchFamily="18" charset="0"/>
                                        </a:rPr>
                                        <m:t>𝑡</m:t>
                                      </m:r>
                                    </m:sup>
                                  </m:sSubSup>
                                </m:e>
                              </m:d>
                              <m:r>
                                <a:rPr lang="en-US" sz="1100" b="0" i="1" smtClean="0">
                                  <a:latin typeface="Cambria Math" panose="02040503050406030204" pitchFamily="18" charset="0"/>
                                  <a:cs typeface="Times New Roman" panose="02020603050405020304" pitchFamily="18" charset="0"/>
                                </a:rPr>
                                <m:t>, </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𝐻</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𝑂</m:t>
                              </m:r>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𝐻</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𝑂</m:t>
                                      </m:r>
                                    </m:sub>
                                    <m:sup>
                                      <m:r>
                                        <a:rPr lang="en-US" sz="1100" b="0" i="1" smtClean="0">
                                          <a:latin typeface="Cambria Math" panose="02040503050406030204" pitchFamily="18" charset="0"/>
                                          <a:cs typeface="Times New Roman" panose="02020603050405020304" pitchFamily="18" charset="0"/>
                                        </a:rPr>
                                        <m:t>𝑡</m:t>
                                      </m:r>
                                    </m:sup>
                                  </m:sSubSup>
                                </m:e>
                              </m:d>
                              <m:r>
                                <a:rPr lang="en-US" sz="1100" b="0" i="1" smtClean="0">
                                  <a:latin typeface="Cambria Math" panose="02040503050406030204" pitchFamily="18" charset="0"/>
                                  <a:cs typeface="Times New Roman" panose="02020603050405020304" pitchFamily="18" charset="0"/>
                                </a:rPr>
                                <m:t>, </m:t>
                              </m:r>
                              <m:r>
                                <a:rPr lang="en-US" sz="1100" b="0" i="1" smtClean="0">
                                  <a:latin typeface="Cambria Math" panose="02040503050406030204" pitchFamily="18" charset="0"/>
                                  <a:cs typeface="Times New Roman" panose="02020603050405020304" pitchFamily="18" charset="0"/>
                                </a:rPr>
                                <m:t>𝐶</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r>
                                        <a:rPr lang="en-US" sz="1100" b="0" i="1" smtClean="0">
                                          <a:latin typeface="Cambria Math" panose="02040503050406030204" pitchFamily="18" charset="0"/>
                                          <a:cs typeface="Times New Roman" panose="02020603050405020304" pitchFamily="18" charset="0"/>
                                        </a:rPr>
                                        <m:t>𝐶</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sub>
                                    <m:sup>
                                      <m:r>
                                        <a:rPr lang="en-US" sz="1100" b="0" i="1" smtClean="0">
                                          <a:latin typeface="Cambria Math" panose="02040503050406030204" pitchFamily="18" charset="0"/>
                                          <a:cs typeface="Times New Roman" panose="02020603050405020304" pitchFamily="18" charset="0"/>
                                        </a:rPr>
                                        <m:t>𝑡</m:t>
                                      </m:r>
                                    </m:sup>
                                  </m:sSubSup>
                                </m:e>
                              </m:d>
                            </m:e>
                          </m:d>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284928" y="1055366"/>
                    <a:ext cx="2485809" cy="507318"/>
                  </a:xfrm>
                  <a:prstGeom prst="rect">
                    <a:avLst/>
                  </a:prstGeom>
                  <a:blipFill>
                    <a:blip r:embed="rId4"/>
                    <a:stretch>
                      <a:fillRect/>
                    </a:stretch>
                  </a:blipFill>
                </p:spPr>
                <p:txBody>
                  <a:bodyPr/>
                  <a:lstStyle/>
                  <a:p>
                    <a:r>
                      <a:rPr lang="en-US">
                        <a:noFill/>
                      </a:rPr>
                      <a:t> </a:t>
                    </a:r>
                  </a:p>
                </p:txBody>
              </p:sp>
            </mc:Fallback>
          </mc:AlternateContent>
          <p:cxnSp>
            <p:nvCxnSpPr>
              <p:cNvPr id="32" name="Straight Arrow Connector 31"/>
              <p:cNvCxnSpPr/>
              <p:nvPr/>
            </p:nvCxnSpPr>
            <p:spPr>
              <a:xfrm flipV="1">
                <a:off x="2286000"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2131084"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flipV="1">
                <a:off x="1977240"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sp>
            <p:nvSpPr>
              <p:cNvPr id="35" name="Rectangle 34"/>
              <p:cNvSpPr/>
              <p:nvPr/>
            </p:nvSpPr>
            <p:spPr>
              <a:xfrm>
                <a:off x="1637250" y="2209800"/>
                <a:ext cx="873036" cy="1600200"/>
              </a:xfrm>
              <a:prstGeom prst="rect">
                <a:avLst/>
              </a:prstGeom>
              <a:noFill/>
              <a:ln w="127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17664" y="2694285"/>
                <a:ext cx="716771" cy="43088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Control Volume</a:t>
                </a:r>
              </a:p>
            </p:txBody>
          </p:sp>
        </p:grpSp>
        <p:sp>
          <p:nvSpPr>
            <p:cNvPr id="42" name="TextBox 41"/>
            <p:cNvSpPr txBox="1"/>
            <p:nvPr/>
          </p:nvSpPr>
          <p:spPr>
            <a:xfrm>
              <a:off x="1447800" y="1738799"/>
              <a:ext cx="1542410" cy="261610"/>
            </a:xfrm>
            <a:prstGeom prst="rect">
              <a:avLst/>
            </a:prstGeom>
            <a:noFill/>
          </p:spPr>
          <p:txBody>
            <a:bodyPr wrap="none" rtlCol="0">
              <a:spAutoFit/>
            </a:bodyPr>
            <a:lstStyle/>
            <a:p>
              <a:r>
                <a:rPr lang="en-US" sz="1050" dirty="0"/>
                <a:t>Exhaust collection hood</a:t>
              </a:r>
            </a:p>
          </p:txBody>
        </p:sp>
      </p:grpSp>
      <mc:AlternateContent xmlns:mc="http://schemas.openxmlformats.org/markup-compatibility/2006" xmlns:a14="http://schemas.microsoft.com/office/drawing/2010/main">
        <mc:Choice Requires="a14">
          <p:sp>
            <p:nvSpPr>
              <p:cNvPr id="3" name="Rectangle 2"/>
              <p:cNvSpPr/>
              <p:nvPr/>
            </p:nvSpPr>
            <p:spPr>
              <a:xfrm>
                <a:off x="4348080" y="1031028"/>
                <a:ext cx="4684907" cy="3882538"/>
              </a:xfrm>
              <a:prstGeom prst="rect">
                <a:avLst/>
              </a:prstGeom>
            </p:spPr>
            <p:txBody>
              <a:bodyPr wrap="square">
                <a:spAutoFit/>
              </a:bodyPr>
              <a:lstStyle/>
              <a:p>
                <a:pPr marR="0" lvl="0" algn="ctr">
                  <a:lnSpc>
                    <a:spcPct val="150000"/>
                  </a:lnSpc>
                  <a:spcBef>
                    <a:spcPts val="0"/>
                  </a:spcBef>
                  <a:spcAft>
                    <a:spcPts val="0"/>
                  </a:spcAft>
                </a:pPr>
                <a:r>
                  <a:rPr lang="en-US" b="1" dirty="0">
                    <a:latin typeface="Times New Roman" panose="02020603050405020304" pitchFamily="18" charset="0"/>
                    <a:ea typeface="Calibri" panose="020F0502020204030204" pitchFamily="34" charset="0"/>
                  </a:rPr>
                  <a:t>Assumptions</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Reactants, or inlet air constitute only of Nitrogen, Oxygen and Water vapor.</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Complete combustion is assumed to produce Carbon-di-oxide and Water vapor.</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Mass flow rate of inlet air is same as exhaust gases, </a:t>
                </a:r>
                <a14:m>
                  <m:oMath xmlns:m="http://schemas.openxmlformats.org/officeDocument/2006/math">
                    <m:acc>
                      <m:accPr>
                        <m:chr m:val="̇"/>
                        <m:ctrlPr>
                          <a:rPr lang="en-US" i="1" dirty="0" smtClean="0">
                            <a:latin typeface="Cambria Math" panose="02040503050406030204" pitchFamily="18" charset="0"/>
                            <a:ea typeface="Calibri" panose="020F0502020204030204" pitchFamily="34" charset="0"/>
                          </a:rPr>
                        </m:ctrlPr>
                      </m:accPr>
                      <m:e>
                        <m:sSub>
                          <m:sSubPr>
                            <m:ctrlPr>
                              <a:rPr lang="en-US" i="1" dirty="0" err="1">
                                <a:latin typeface="Cambria Math" panose="02040503050406030204" pitchFamily="18" charset="0"/>
                                <a:ea typeface="Calibri" panose="020F0502020204030204" pitchFamily="34" charset="0"/>
                              </a:rPr>
                            </m:ctrlPr>
                          </m:sSubPr>
                          <m:e>
                            <m:r>
                              <a:rPr lang="en-US" i="1" dirty="0" err="1">
                                <a:latin typeface="Cambria Math" panose="02040503050406030204" pitchFamily="18" charset="0"/>
                                <a:ea typeface="Calibri" panose="020F0502020204030204" pitchFamily="34" charset="0"/>
                              </a:rPr>
                              <m:t>𝑚</m:t>
                            </m:r>
                          </m:e>
                          <m:sub>
                            <m:r>
                              <a:rPr lang="en-US" i="1" dirty="0" err="1">
                                <a:latin typeface="Cambria Math" panose="02040503050406030204" pitchFamily="18" charset="0"/>
                                <a:ea typeface="Calibri" panose="020F0502020204030204" pitchFamily="34" charset="0"/>
                              </a:rPr>
                              <m:t>𝑎</m:t>
                            </m:r>
                          </m:sub>
                        </m:sSub>
                      </m:e>
                    </m:acc>
                    <m:r>
                      <a:rPr lang="en-US" i="1" dirty="0">
                        <a:latin typeface="Cambria Math" panose="02040503050406030204" pitchFamily="18" charset="0"/>
                        <a:ea typeface="Calibri" panose="020F0502020204030204" pitchFamily="34" charset="0"/>
                      </a:rPr>
                      <m:t>=</m:t>
                    </m:r>
                    <m:acc>
                      <m:accPr>
                        <m:chr m:val="̇"/>
                        <m:ctrlPr>
                          <a:rPr lang="en-US" i="1" dirty="0" smtClean="0">
                            <a:latin typeface="Cambria Math" panose="02040503050406030204" pitchFamily="18" charset="0"/>
                            <a:ea typeface="Calibri" panose="020F0502020204030204" pitchFamily="34" charset="0"/>
                          </a:rPr>
                        </m:ctrlPr>
                      </m:accPr>
                      <m:e>
                        <m:sSub>
                          <m:sSubPr>
                            <m:ctrlPr>
                              <a:rPr lang="en-US" i="1" dirty="0" err="1">
                                <a:latin typeface="Cambria Math" panose="02040503050406030204" pitchFamily="18" charset="0"/>
                                <a:ea typeface="Calibri" panose="020F0502020204030204" pitchFamily="34" charset="0"/>
                              </a:rPr>
                            </m:ctrlPr>
                          </m:sSubPr>
                          <m:e>
                            <m:r>
                              <a:rPr lang="en-US" i="1" dirty="0" err="1">
                                <a:latin typeface="Cambria Math" panose="02040503050406030204" pitchFamily="18" charset="0"/>
                                <a:ea typeface="Calibri" panose="020F0502020204030204" pitchFamily="34" charset="0"/>
                              </a:rPr>
                              <m:t>𝑚</m:t>
                            </m:r>
                          </m:e>
                          <m:sub>
                            <m:r>
                              <a:rPr lang="en-US" i="1" dirty="0" err="1">
                                <a:latin typeface="Cambria Math" panose="02040503050406030204" pitchFamily="18" charset="0"/>
                                <a:ea typeface="Calibri" panose="020F0502020204030204" pitchFamily="34" charset="0"/>
                              </a:rPr>
                              <m:t>𝑒</m:t>
                            </m:r>
                          </m:sub>
                        </m:sSub>
                      </m:e>
                    </m:acc>
                  </m:oMath>
                </a14:m>
                <a:endParaRPr lang="en-US" dirty="0">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Air is an ideal gas and Molecular weight of air is unaffected by the combustion process.</a:t>
                </a:r>
              </a:p>
            </p:txBody>
          </p:sp>
        </mc:Choice>
        <mc:Fallback xmlns="">
          <p:sp>
            <p:nvSpPr>
              <p:cNvPr id="3" name="Rectangle 2"/>
              <p:cNvSpPr>
                <a:spLocks noRot="1" noChangeAspect="1" noMove="1" noResize="1" noEditPoints="1" noAdjustHandles="1" noChangeArrowheads="1" noChangeShapeType="1" noTextEdit="1"/>
              </p:cNvSpPr>
              <p:nvPr/>
            </p:nvSpPr>
            <p:spPr>
              <a:xfrm>
                <a:off x="4348080" y="1031028"/>
                <a:ext cx="4684907" cy="3882538"/>
              </a:xfrm>
              <a:prstGeom prst="rect">
                <a:avLst/>
              </a:prstGeom>
              <a:blipFill>
                <a:blip r:embed="rId5"/>
                <a:stretch>
                  <a:fillRect l="-780" r="-11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96418" y="4277275"/>
                <a:ext cx="1810624"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1">
                          <a:latin typeface="Cambria Math" panose="02040503050406030204" pitchFamily="18" charset="0"/>
                        </a:rPr>
                        <m:t>H</m:t>
                      </m:r>
                      <m:r>
                        <m:rPr>
                          <m:sty m:val="p"/>
                        </m:rPr>
                        <a:rPr lang="en-US" b="0" i="0">
                          <a:latin typeface="Cambria Math" panose="02040503050406030204" pitchFamily="18" charset="0"/>
                        </a:rPr>
                        <m:t>RR</m:t>
                      </m:r>
                      <m:r>
                        <a:rPr lang="en-US" b="0" i="0">
                          <a:latin typeface="Cambria Math" panose="02040503050406030204" pitchFamily="18" charset="0"/>
                        </a:rPr>
                        <m:t>=</m:t>
                      </m:r>
                      <m:r>
                        <m:rPr>
                          <m:sty m:val="p"/>
                        </m:rPr>
                        <a:rPr lang="en-US" b="0" i="0">
                          <a:latin typeface="Cambria Math" panose="02040503050406030204" pitchFamily="18" charset="0"/>
                        </a:rPr>
                        <m:t>E</m:t>
                      </m:r>
                      <m:r>
                        <a:rPr lang="en-US" b="0"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b="0" i="0">
                                  <a:latin typeface="Cambria Math" panose="02040503050406030204" pitchFamily="18" charset="0"/>
                                </a:rPr>
                                <m:t>m</m:t>
                              </m:r>
                            </m:e>
                            <m:sub>
                              <m:sSub>
                                <m:sSubPr>
                                  <m:ctrlPr>
                                    <a:rPr lang="en-US" i="1">
                                      <a:latin typeface="Cambria Math" panose="02040503050406030204" pitchFamily="18" charset="0"/>
                                    </a:rPr>
                                  </m:ctrlPr>
                                </m:sSubPr>
                                <m:e>
                                  <m:r>
                                    <m:rPr>
                                      <m:sty m:val="p"/>
                                    </m:rPr>
                                    <a:rPr lang="en-US" b="0" i="0">
                                      <a:latin typeface="Cambria Math" panose="02040503050406030204" pitchFamily="18" charset="0"/>
                                    </a:rPr>
                                    <m:t>O</m:t>
                                  </m:r>
                                </m:e>
                                <m:sub>
                                  <m:r>
                                    <a:rPr lang="en-US" b="0" i="0">
                                      <a:latin typeface="Cambria Math" panose="02040503050406030204" pitchFamily="18" charset="0"/>
                                    </a:rPr>
                                    <m:t>2</m:t>
                                  </m:r>
                                </m:sub>
                              </m:sSub>
                            </m:sub>
                          </m:sSub>
                        </m:e>
                      </m:acc>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196418" y="4277275"/>
                <a:ext cx="1810624" cy="3931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7800" y="4876785"/>
                <a:ext cx="4299061" cy="4189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b="0" i="0">
                                  <a:latin typeface="Cambria Math" panose="02040503050406030204" pitchFamily="18" charset="0"/>
                                </a:rPr>
                                <m:t>m</m:t>
                              </m:r>
                            </m:e>
                            <m:sub>
                              <m:sSub>
                                <m:sSubPr>
                                  <m:ctrlPr>
                                    <a:rPr lang="en-US" i="1">
                                      <a:latin typeface="Cambria Math" panose="02040503050406030204" pitchFamily="18" charset="0"/>
                                    </a:rPr>
                                  </m:ctrlPr>
                                </m:sSubPr>
                                <m:e>
                                  <m:r>
                                    <m:rPr>
                                      <m:sty m:val="p"/>
                                    </m:rPr>
                                    <a:rPr lang="en-US" b="0" i="0">
                                      <a:latin typeface="Cambria Math" panose="02040503050406030204" pitchFamily="18" charset="0"/>
                                    </a:rPr>
                                    <m:t>O</m:t>
                                  </m:r>
                                </m:e>
                                <m:sub>
                                  <m:r>
                                    <a:rPr lang="en-US" b="0" i="0">
                                      <a:latin typeface="Cambria Math" panose="02040503050406030204" pitchFamily="18" charset="0"/>
                                    </a:rPr>
                                    <m:t>2</m:t>
                                  </m:r>
                                </m:sub>
                              </m:sSub>
                            </m:sub>
                          </m:sSub>
                        </m:e>
                      </m:acc>
                      <m:r>
                        <a:rPr lang="en-US" b="0"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b="0" i="1">
                                  <a:latin typeface="Cambria Math" panose="02040503050406030204" pitchFamily="18" charset="0"/>
                                </a:rPr>
                                <m:t>𝑚</m:t>
                              </m:r>
                            </m:e>
                            <m:sub>
                              <m:r>
                                <a:rPr lang="en-US" b="0" i="1">
                                  <a:latin typeface="Cambria Math" panose="02040503050406030204" pitchFamily="18" charset="0"/>
                                </a:rPr>
                                <m:t>𝑎</m:t>
                              </m:r>
                            </m:sub>
                          </m:sSub>
                        </m:e>
                      </m:acc>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0">
                              <a:latin typeface="Cambria Math" panose="02040503050406030204" pitchFamily="18" charset="0"/>
                            </a:rPr>
                            <m:t>0</m:t>
                          </m:r>
                        </m:sup>
                      </m:sSubSup>
                      <m:r>
                        <a:rPr lang="en-US" b="0" i="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a:latin typeface="Cambria Math" panose="02040503050406030204" pitchFamily="18" charset="0"/>
                                </a:rPr>
                                <m:t>𝑚</m:t>
                              </m:r>
                            </m:e>
                          </m:acc>
                        </m:e>
                        <m:sub>
                          <m:r>
                            <a:rPr lang="en-US" b="0" i="1">
                              <a:latin typeface="Cambria Math" panose="02040503050406030204" pitchFamily="18" charset="0"/>
                            </a:rPr>
                            <m:t>𝑒</m:t>
                          </m:r>
                        </m:sub>
                      </m:sSub>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1">
                              <a:latin typeface="Cambria Math" panose="02040503050406030204" pitchFamily="18" charset="0"/>
                            </a:rPr>
                            <m:t>𝑡</m:t>
                          </m:r>
                        </m:sup>
                      </m:sSubSup>
                      <m:r>
                        <a:rPr lang="en-US" b="0" i="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b="0" i="1">
                                  <a:latin typeface="Cambria Math" panose="02040503050406030204" pitchFamily="18" charset="0"/>
                                </a:rPr>
                                <m:t>𝑚</m:t>
                              </m:r>
                            </m:e>
                            <m:sub>
                              <m:r>
                                <a:rPr lang="en-US" b="0" i="1">
                                  <a:latin typeface="Cambria Math" panose="02040503050406030204" pitchFamily="18" charset="0"/>
                                </a:rPr>
                                <m:t>𝑒</m:t>
                              </m:r>
                            </m:sub>
                          </m:sSub>
                        </m:e>
                      </m:acc>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0">
                                  <a:latin typeface="Cambria Math" panose="02040503050406030204" pitchFamily="18" charset="0"/>
                                </a:rPr>
                                <m:t>0</m:t>
                              </m:r>
                            </m:sup>
                          </m:sSubSup>
                          <m:r>
                            <a:rPr lang="en-US" b="0" i="0">
                              <a:latin typeface="Cambria Math" panose="02040503050406030204" pitchFamily="18" charset="0"/>
                            </a:rPr>
                            <m:t>−</m:t>
                          </m:r>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1">
                                  <a:latin typeface="Cambria Math" panose="02040503050406030204" pitchFamily="18" charset="0"/>
                                </a:rPr>
                                <m:t>𝑡</m:t>
                              </m:r>
                            </m:sup>
                          </m:sSubSup>
                        </m:e>
                      </m:d>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7800" y="4876785"/>
                <a:ext cx="4299061" cy="4189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79845" y="5528119"/>
                <a:ext cx="3243772" cy="6671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1">
                                      <a:latin typeface="Cambria Math" panose="02040503050406030204" pitchFamily="18" charset="0"/>
                                    </a:rPr>
                                    <m:t>2</m:t>
                                  </m:r>
                                </m:sub>
                              </m:sSub>
                            </m:sub>
                            <m:sup>
                              <m:r>
                                <a:rPr lang="en-US" b="0" i="1">
                                  <a:latin typeface="Cambria Math" panose="02040503050406030204" pitchFamily="18" charset="0"/>
                                </a:rPr>
                                <m:t>0</m:t>
                              </m:r>
                            </m:sup>
                          </m:sSubSup>
                          <m:r>
                            <a:rPr lang="en-US" b="0">
                              <a:latin typeface="Cambria Math" panose="02040503050406030204" pitchFamily="18" charset="0"/>
                            </a:rPr>
                            <m:t>−</m:t>
                          </m:r>
                          <m:sSubSup>
                            <m:sSubSupPr>
                              <m:ctrlPr>
                                <a:rPr lang="en-US" i="1">
                                  <a:latin typeface="Cambria Math" panose="02040503050406030204" pitchFamily="18" charset="0"/>
                                </a:rPr>
                              </m:ctrlPr>
                            </m:sSubSupPr>
                            <m:e>
                              <m:r>
                                <a:rPr lang="en-US" b="0" i="1">
                                  <a:latin typeface="Cambria Math" panose="02040503050406030204" pitchFamily="18" charset="0"/>
                                </a:rPr>
                                <m:t>𝑌</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1">
                                      <a:latin typeface="Cambria Math" panose="02040503050406030204" pitchFamily="18" charset="0"/>
                                    </a:rPr>
                                    <m:t>2</m:t>
                                  </m:r>
                                </m:sub>
                              </m:sSub>
                            </m:sub>
                            <m:sup>
                              <m:r>
                                <a:rPr lang="en-US" b="0" i="1">
                                  <a:latin typeface="Cambria Math" panose="02040503050406030204" pitchFamily="18" charset="0"/>
                                </a:rPr>
                                <m:t>𝑡</m:t>
                              </m:r>
                            </m:sup>
                          </m:sSubSup>
                        </m:e>
                      </m:d>
                      <m:r>
                        <a:rPr lang="en-US" b="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a:latin typeface="Cambria Math" panose="02040503050406030204" pitchFamily="18" charset="0"/>
                                </a:rPr>
                                <m:t>𝑀</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1">
                                      <a:latin typeface="Cambria Math" panose="02040503050406030204" pitchFamily="18" charset="0"/>
                                    </a:rPr>
                                    <m:t>2</m:t>
                                  </m:r>
                                </m:sub>
                              </m:sSub>
                            </m:sub>
                          </m:sSub>
                        </m:num>
                        <m:den>
                          <m:sSub>
                            <m:sSubPr>
                              <m:ctrlPr>
                                <a:rPr lang="en-US" i="1">
                                  <a:latin typeface="Cambria Math" panose="02040503050406030204" pitchFamily="18" charset="0"/>
                                </a:rPr>
                              </m:ctrlPr>
                            </m:sSubPr>
                            <m:e>
                              <m:r>
                                <a:rPr lang="en-US" b="0" i="1">
                                  <a:latin typeface="Cambria Math" panose="02040503050406030204" pitchFamily="18" charset="0"/>
                                </a:rPr>
                                <m:t>𝑀</m:t>
                              </m:r>
                            </m:e>
                            <m:sub>
                              <m:r>
                                <a:rPr lang="en-US" b="0" i="1">
                                  <a:latin typeface="Cambria Math" panose="02040503050406030204" pitchFamily="18" charset="0"/>
                                </a:rPr>
                                <m:t>𝑒</m:t>
                              </m:r>
                            </m:sub>
                          </m:sSub>
                        </m:den>
                      </m:f>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0" i="1">
                                  <a:latin typeface="Cambria Math" panose="02040503050406030204" pitchFamily="18" charset="0"/>
                                </a:rPr>
                                <m:t>𝑋</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1">
                                      <a:latin typeface="Cambria Math" panose="02040503050406030204" pitchFamily="18" charset="0"/>
                                    </a:rPr>
                                    <m:t>2</m:t>
                                  </m:r>
                                </m:sub>
                              </m:sSub>
                            </m:sub>
                            <m:sup>
                              <m:r>
                                <a:rPr lang="en-US" b="0" i="1">
                                  <a:latin typeface="Cambria Math" panose="02040503050406030204" pitchFamily="18" charset="0"/>
                                </a:rPr>
                                <m:t>0</m:t>
                              </m:r>
                            </m:sup>
                          </m:sSubSup>
                          <m:r>
                            <a:rPr lang="en-US" b="0">
                              <a:latin typeface="Cambria Math" panose="02040503050406030204" pitchFamily="18" charset="0"/>
                            </a:rPr>
                            <m:t>−</m:t>
                          </m:r>
                          <m:sSubSup>
                            <m:sSubSupPr>
                              <m:ctrlPr>
                                <a:rPr lang="en-US" i="1">
                                  <a:latin typeface="Cambria Math" panose="02040503050406030204" pitchFamily="18" charset="0"/>
                                </a:rPr>
                              </m:ctrlPr>
                            </m:sSubSupPr>
                            <m:e>
                              <m:r>
                                <a:rPr lang="en-US" b="0" i="1">
                                  <a:latin typeface="Cambria Math" panose="02040503050406030204" pitchFamily="18" charset="0"/>
                                </a:rPr>
                                <m:t>𝑋</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1">
                                      <a:latin typeface="Cambria Math" panose="02040503050406030204" pitchFamily="18" charset="0"/>
                                    </a:rPr>
                                    <m:t>2</m:t>
                                  </m:r>
                                </m:sub>
                              </m:sSub>
                            </m:sub>
                            <m:sup>
                              <m:r>
                                <a:rPr lang="en-US" b="0" i="1">
                                  <a:latin typeface="Cambria Math" panose="02040503050406030204" pitchFamily="18" charset="0"/>
                                </a:rPr>
                                <m:t>𝑡</m:t>
                              </m:r>
                            </m:sup>
                          </m:sSubSup>
                        </m:e>
                      </m:d>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479845" y="5528119"/>
                <a:ext cx="3243772" cy="6671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2235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a:t>
            </a:r>
          </a:p>
        </p:txBody>
      </p:sp>
      <p:sp>
        <p:nvSpPr>
          <p:cNvPr id="4" name="Date Placeholder 3"/>
          <p:cNvSpPr>
            <a:spLocks noGrp="1"/>
          </p:cNvSpPr>
          <p:nvPr>
            <p:ph type="dt" sz="half" idx="2"/>
          </p:nvPr>
        </p:nvSpPr>
        <p:spPr/>
        <p:txBody>
          <a:bodyPr/>
          <a:lstStyle/>
          <a:p>
            <a:fld id="{4D3CF57A-37E4-4BD5-800C-4B5DBB81A14E}"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29</a:t>
            </a:fld>
            <a:endParaRPr lang="en-US" dirty="0"/>
          </a:p>
        </p:txBody>
      </p:sp>
      <mc:AlternateContent xmlns:mc="http://schemas.openxmlformats.org/markup-compatibility/2006" xmlns:a14="http://schemas.microsoft.com/office/drawing/2010/main">
        <mc:Choice Requires="a14">
          <p:sp>
            <p:nvSpPr>
              <p:cNvPr id="11" name="Rectangle 10"/>
              <p:cNvSpPr/>
              <p:nvPr/>
            </p:nvSpPr>
            <p:spPr>
              <a:xfrm>
                <a:off x="9525" y="1218613"/>
                <a:ext cx="2596800" cy="11705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𝑋</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0">
                                      <a:latin typeface="Cambria Math" panose="02040503050406030204" pitchFamily="18" charset="0"/>
                                    </a:rPr>
                                    <m:t>2</m:t>
                                  </m:r>
                                </m:sub>
                              </m:sSub>
                            </m:sub>
                            <m:sup>
                              <m:r>
                                <a:rPr lang="en-US" i="0">
                                  <a:latin typeface="Cambria Math" panose="02040503050406030204" pitchFamily="18" charset="0"/>
                                </a:rPr>
                                <m:t>0</m:t>
                              </m:r>
                            </m:sup>
                          </m:sSubSup>
                        </m:den>
                      </m:f>
                      <m:r>
                        <a:rPr lang="en-US" i="0">
                          <a:latin typeface="Cambria Math" panose="02040503050406030204" pitchFamily="18" charset="0"/>
                        </a:rPr>
                        <m:t>=</m:t>
                      </m:r>
                      <m:limLow>
                        <m:limLowPr>
                          <m:ctrlPr>
                            <a:rPr lang="en-US" i="1">
                              <a:latin typeface="Cambria Math" panose="02040503050406030204" pitchFamily="18" charset="0"/>
                            </a:rPr>
                          </m:ctrlPr>
                        </m:limLowPr>
                        <m:e>
                          <m:groupChr>
                            <m:groupChrPr>
                              <m:chr m:val="⏟"/>
                              <m:ctrlPr>
                                <a:rPr lang="en-US" i="1">
                                  <a:latin typeface="Cambria Math" panose="02040503050406030204" pitchFamily="18" charset="0"/>
                                </a:rPr>
                              </m:ctrlPr>
                            </m:groupChrPr>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sub>
                                    <m:sup>
                                      <m:r>
                                        <a:rPr lang="en-US" i="1">
                                          <a:latin typeface="Cambria Math" panose="02040503050406030204" pitchFamily="18" charset="0"/>
                                        </a:rPr>
                                        <m:t>0</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2</m:t>
                                          </m:r>
                                        </m:sub>
                                      </m:sSub>
                                    </m:sub>
                                    <m:sup>
                                      <m:r>
                                        <a:rPr lang="en-US" i="1">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sub>
                                    <m:sup>
                                      <m:r>
                                        <a:rPr lang="en-US" i="1">
                                          <a:latin typeface="Cambria Math" panose="02040503050406030204" pitchFamily="18" charset="0"/>
                                        </a:rPr>
                                        <m:t>0</m:t>
                                      </m:r>
                                    </m:sup>
                                  </m:sSubSup>
                                </m:den>
                              </m:f>
                            </m:e>
                          </m:groupChr>
                        </m:e>
                        <m:lim>
                          <m:sSubSup>
                            <m:sSubSupPr>
                              <m:ctrlPr>
                                <a:rPr lang="en-US" i="1">
                                  <a:latin typeface="Cambria Math" panose="02040503050406030204" pitchFamily="18" charset="0"/>
                                </a:rPr>
                              </m:ctrlPr>
                            </m:sSubSupPr>
                            <m:e>
                              <m:r>
                                <a:rPr lang="en-US" i="1">
                                  <a:latin typeface="Cambria Math" panose="02040503050406030204" pitchFamily="18" charset="0"/>
                                </a:rPr>
                                <m:t>𝑋</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sub>
                            <m:sup>
                              <m:r>
                                <a:rPr lang="en-US" i="1">
                                  <a:latin typeface="Cambria Math" panose="02040503050406030204" pitchFamily="18" charset="0"/>
                                </a:rPr>
                                <m:t>𝑚</m:t>
                              </m:r>
                              <m:r>
                                <a:rPr lang="en-US" i="1">
                                  <a:latin typeface="Cambria Math" panose="02040503050406030204" pitchFamily="18" charset="0"/>
                                </a:rPr>
                                <m:t>,0</m:t>
                              </m:r>
                            </m:sup>
                          </m:sSubSup>
                        </m:lim>
                      </m:limLow>
                      <m:r>
                        <a:rPr lang="en-US" i="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a:latin typeface="Cambria Math" panose="02040503050406030204" pitchFamily="18" charset="0"/>
                                    </a:rPr>
                                    <m:t>2</m:t>
                                  </m:r>
                                </m:sub>
                              </m:sSub>
                              <m:r>
                                <a:rPr lang="en-US" i="1">
                                  <a:latin typeface="Cambria Math" panose="02040503050406030204" pitchFamily="18" charset="0"/>
                                </a:rPr>
                                <m:t>𝑂</m:t>
                              </m:r>
                            </m:sub>
                            <m:sup>
                              <m:r>
                                <a:rPr lang="en-US">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a:latin typeface="Cambria Math" panose="02040503050406030204" pitchFamily="18" charset="0"/>
                                    </a:rPr>
                                    <m:t>2</m:t>
                                  </m:r>
                                </m:sub>
                              </m:sSub>
                            </m:sub>
                            <m:sup>
                              <m:r>
                                <a:rPr lang="en-US">
                                  <a:latin typeface="Cambria Math" panose="02040503050406030204" pitchFamily="18" charset="0"/>
                                </a:rPr>
                                <m:t>0</m:t>
                              </m:r>
                            </m:sup>
                          </m:sSubSup>
                        </m:den>
                      </m:f>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9525" y="1218613"/>
                <a:ext cx="2596800" cy="1170513"/>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69531" y="1191529"/>
                <a:ext cx="3022109" cy="8629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𝑋</m:t>
                              </m:r>
                            </m:e>
                            <m:sub>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0">
                                      <a:latin typeface="Cambria Math" panose="02040503050406030204" pitchFamily="18" charset="0"/>
                                    </a:rPr>
                                    <m:t>2</m:t>
                                  </m:r>
                                </m:sub>
                              </m:sSub>
                              <m:r>
                                <a:rPr lang="en-US" i="1">
                                  <a:latin typeface="Cambria Math" panose="02040503050406030204" pitchFamily="18" charset="0"/>
                                </a:rPr>
                                <m:t>𝑂</m:t>
                              </m:r>
                            </m:sub>
                            <m:sup>
                              <m:r>
                                <a:rPr lang="en-US" i="0">
                                  <a:latin typeface="Cambria Math" panose="02040503050406030204" pitchFamily="18" charset="0"/>
                                </a:rPr>
                                <m:t>0</m:t>
                              </m:r>
                            </m:sup>
                          </m:sSubSup>
                        </m:den>
                      </m:f>
                      <m:r>
                        <a:rPr lang="en-US" i="0">
                          <a:latin typeface="Cambria Math" panose="02040503050406030204" pitchFamily="18" charset="0"/>
                        </a:rPr>
                        <m:t>=1+</m:t>
                      </m:r>
                      <m:groupChr>
                        <m:groupChrPr>
                          <m:chr m:val="⏟"/>
                          <m:ctrlPr>
                            <a:rPr lang="en-US" i="1" smtClean="0">
                              <a:latin typeface="Cambria Math" panose="02040503050406030204" pitchFamily="18" charset="0"/>
                            </a:rPr>
                          </m:ctrlPr>
                        </m:groupChrPr>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a:latin typeface="Cambria Math" panose="02040503050406030204" pitchFamily="18" charset="0"/>
                                        </a:rPr>
                                        <m:t>2</m:t>
                                      </m:r>
                                    </m:sub>
                                  </m:sSub>
                                </m:sub>
                                <m:sup>
                                  <m:r>
                                    <a:rPr lang="en-US">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a:latin typeface="Cambria Math" panose="02040503050406030204" pitchFamily="18" charset="0"/>
                                        </a:rPr>
                                        <m:t>2</m:t>
                                      </m:r>
                                    </m:sub>
                                  </m:sSub>
                                  <m:r>
                                    <a:rPr lang="en-US" i="1">
                                      <a:latin typeface="Cambria Math" panose="02040503050406030204" pitchFamily="18" charset="0"/>
                                    </a:rPr>
                                    <m:t>𝑂</m:t>
                                  </m:r>
                                </m:sub>
                                <m:sup>
                                  <m:r>
                                    <a:rPr lang="en-US">
                                      <a:latin typeface="Cambria Math" panose="02040503050406030204" pitchFamily="18" charset="0"/>
                                    </a:rPr>
                                    <m:t>0</m:t>
                                  </m:r>
                                </m:sup>
                              </m:sSubSup>
                            </m:den>
                          </m:f>
                        </m:e>
                      </m:groupChr>
                      <m:r>
                        <a:rPr lang="en-US" i="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0">
                                      <a:latin typeface="Cambria Math" panose="02040503050406030204" pitchFamily="18" charset="0"/>
                                    </a:rPr>
                                    <m:t>2</m:t>
                                  </m:r>
                                </m:sub>
                              </m:sSub>
                            </m:sub>
                            <m:sup>
                              <m:r>
                                <a:rPr lang="en-US" i="0">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0">
                                      <a:latin typeface="Cambria Math" panose="02040503050406030204" pitchFamily="18" charset="0"/>
                                    </a:rPr>
                                    <m:t>2</m:t>
                                  </m:r>
                                </m:sub>
                              </m:sSub>
                            </m:sub>
                            <m:sup>
                              <m:r>
                                <a:rPr lang="en-US" i="0">
                                  <a:latin typeface="Cambria Math" panose="02040503050406030204" pitchFamily="18" charset="0"/>
                                </a:rPr>
                                <m:t>0</m:t>
                              </m:r>
                            </m:sup>
                          </m:sSubSup>
                        </m:den>
                      </m:f>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0">
                                      <a:latin typeface="Cambria Math" panose="02040503050406030204" pitchFamily="18" charset="0"/>
                                    </a:rPr>
                                    <m:t>2</m:t>
                                  </m:r>
                                </m:sub>
                              </m:sSub>
                            </m:sub>
                            <m:sup>
                              <m:r>
                                <a:rPr lang="en-US" i="0">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𝑛</m:t>
                              </m:r>
                            </m:e>
                            <m:sub>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0">
                                      <a:latin typeface="Cambria Math" panose="02040503050406030204" pitchFamily="18" charset="0"/>
                                    </a:rPr>
                                    <m:t>2</m:t>
                                  </m:r>
                                </m:sub>
                              </m:sSub>
                              <m:r>
                                <a:rPr lang="en-US" i="1">
                                  <a:latin typeface="Cambria Math" panose="02040503050406030204" pitchFamily="18" charset="0"/>
                                </a:rPr>
                                <m:t>𝑂</m:t>
                              </m:r>
                            </m:sub>
                            <m:sup>
                              <m:r>
                                <a:rPr lang="en-US" i="0">
                                  <a:latin typeface="Cambria Math" panose="02040503050406030204" pitchFamily="18" charset="0"/>
                                </a:rPr>
                                <m:t>0</m:t>
                              </m:r>
                            </m:sup>
                          </m:sSubSup>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4869531" y="1191529"/>
                <a:ext cx="3022109" cy="8629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5050" y="2883573"/>
                <a:ext cx="2505750" cy="442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a:latin typeface="Cambria Math" panose="02040503050406030204" pitchFamily="18" charset="0"/>
                            </a:rPr>
                          </m:ctrlPr>
                        </m:sSubSupPr>
                        <m:e>
                          <m:r>
                            <a:rPr lang="en-US" b="1" i="1">
                              <a:latin typeface="Cambria Math" panose="02040503050406030204" pitchFamily="18" charset="0"/>
                            </a:rPr>
                            <m:t>𝑿</m:t>
                          </m:r>
                        </m:e>
                        <m:sub>
                          <m:sSub>
                            <m:sSubPr>
                              <m:ctrlPr>
                                <a:rPr lang="en-US" b="1" i="1">
                                  <a:latin typeface="Cambria Math" panose="02040503050406030204" pitchFamily="18" charset="0"/>
                                </a:rPr>
                              </m:ctrlPr>
                            </m:sSubPr>
                            <m:e>
                              <m:r>
                                <a:rPr lang="en-US" b="1" i="1">
                                  <a:latin typeface="Cambria Math" panose="02040503050406030204" pitchFamily="18" charset="0"/>
                                </a:rPr>
                                <m:t>𝑶</m:t>
                              </m:r>
                            </m:e>
                            <m:sub>
                              <m:r>
                                <a:rPr lang="en-US" b="0" i="0">
                                  <a:latin typeface="Cambria Math" panose="02040503050406030204" pitchFamily="18" charset="0"/>
                                </a:rPr>
                                <m:t>2</m:t>
                              </m:r>
                            </m:sub>
                          </m:sSub>
                        </m:sub>
                        <m:sup>
                          <m:r>
                            <a:rPr lang="en-US" b="0" i="0">
                              <a:latin typeface="Cambria Math" panose="02040503050406030204" pitchFamily="18" charset="0"/>
                            </a:rPr>
                            <m:t>0</m:t>
                          </m:r>
                        </m:sup>
                      </m:sSubSup>
                      <m:r>
                        <a:rPr lang="en-US" b="0" i="0">
                          <a:latin typeface="Cambria Math" panose="02040503050406030204" pitchFamily="18" charset="0"/>
                        </a:rPr>
                        <m:t>=</m:t>
                      </m:r>
                      <m:sSubSup>
                        <m:sSubSupPr>
                          <m:ctrlPr>
                            <a:rPr lang="en-US" b="0" i="1">
                              <a:latin typeface="Cambria Math" panose="02040503050406030204" pitchFamily="18" charset="0"/>
                            </a:rPr>
                          </m:ctrlPr>
                        </m:sSubSupPr>
                        <m:e>
                          <m:r>
                            <a:rPr lang="en-US" b="1" i="1">
                              <a:latin typeface="Cambria Math" panose="02040503050406030204" pitchFamily="18" charset="0"/>
                            </a:rPr>
                            <m:t>𝑿</m:t>
                          </m:r>
                        </m:e>
                        <m:sub>
                          <m:sSub>
                            <m:sSubPr>
                              <m:ctrlPr>
                                <a:rPr lang="en-US" b="1" i="1">
                                  <a:latin typeface="Cambria Math" panose="02040503050406030204" pitchFamily="18" charset="0"/>
                                </a:rPr>
                              </m:ctrlPr>
                            </m:sSubPr>
                            <m:e>
                              <m:r>
                                <a:rPr lang="en-US" b="1" i="1">
                                  <a:latin typeface="Cambria Math" panose="02040503050406030204" pitchFamily="18" charset="0"/>
                                </a:rPr>
                                <m:t>𝑶</m:t>
                              </m:r>
                            </m:e>
                            <m:sub>
                              <m:r>
                                <a:rPr lang="en-US" b="0" i="0">
                                  <a:latin typeface="Cambria Math" panose="02040503050406030204" pitchFamily="18" charset="0"/>
                                </a:rPr>
                                <m:t>2</m:t>
                              </m:r>
                            </m:sub>
                          </m:sSub>
                        </m:sub>
                        <m:sup>
                          <m:r>
                            <a:rPr lang="en-US" b="1" i="1">
                              <a:latin typeface="Cambria Math" panose="02040503050406030204" pitchFamily="18" charset="0"/>
                            </a:rPr>
                            <m:t>𝒎</m:t>
                          </m:r>
                          <m:r>
                            <a:rPr lang="en-US" b="0" i="0">
                              <a:latin typeface="Cambria Math" panose="02040503050406030204" pitchFamily="18" charset="0"/>
                            </a:rPr>
                            <m:t>,0</m:t>
                          </m:r>
                        </m:sup>
                      </m:sSubSup>
                      <m:d>
                        <m:dPr>
                          <m:ctrlPr>
                            <a:rPr lang="en-US" b="0" i="1">
                              <a:latin typeface="Cambria Math" panose="02040503050406030204" pitchFamily="18" charset="0"/>
                            </a:rPr>
                          </m:ctrlPr>
                        </m:dPr>
                        <m:e>
                          <m:r>
                            <a:rPr lang="en-US" b="0" i="0">
                              <a:latin typeface="Cambria Math" panose="02040503050406030204" pitchFamily="18" charset="0"/>
                            </a:rPr>
                            <m:t>1−</m:t>
                          </m:r>
                          <m:sSubSup>
                            <m:sSubSupPr>
                              <m:ctrlPr>
                                <a:rPr lang="en-US" b="0" i="1">
                                  <a:latin typeface="Cambria Math" panose="02040503050406030204" pitchFamily="18" charset="0"/>
                                </a:rPr>
                              </m:ctrlPr>
                            </m:sSubSupPr>
                            <m:e>
                              <m:r>
                                <a:rPr lang="en-US" b="1" i="1">
                                  <a:latin typeface="Cambria Math" panose="02040503050406030204" pitchFamily="18" charset="0"/>
                                </a:rPr>
                                <m:t>𝑿</m:t>
                              </m:r>
                            </m:e>
                            <m:sub>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0" i="0">
                                      <a:latin typeface="Cambria Math" panose="02040503050406030204" pitchFamily="18" charset="0"/>
                                    </a:rPr>
                                    <m:t>2</m:t>
                                  </m:r>
                                </m:sub>
                              </m:sSub>
                              <m:r>
                                <a:rPr lang="en-US" b="1" i="1">
                                  <a:latin typeface="Cambria Math" panose="02040503050406030204" pitchFamily="18" charset="0"/>
                                </a:rPr>
                                <m:t>𝑶</m:t>
                              </m:r>
                            </m:sub>
                            <m:sup>
                              <m:r>
                                <a:rPr lang="en-US" b="0" i="0">
                                  <a:latin typeface="Cambria Math" panose="02040503050406030204" pitchFamily="18" charset="0"/>
                                </a:rPr>
                                <m:t>0</m:t>
                              </m:r>
                            </m:sup>
                          </m:sSubSup>
                        </m:e>
                      </m:d>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5050" y="2883573"/>
                <a:ext cx="2505750" cy="442301"/>
              </a:xfrm>
              <a:prstGeom prst="rect">
                <a:avLst/>
              </a:prstGeom>
              <a:blipFill rotWithShape="0">
                <a:blip r:embed="rId4"/>
                <a:stretch>
                  <a:fillRect/>
                </a:stretch>
              </a:blipFill>
            </p:spPr>
            <p:txBody>
              <a:bodyPr/>
              <a:lstStyle/>
              <a:p>
                <a:r>
                  <a:rPr lang="en-US">
                    <a:noFill/>
                  </a:rPr>
                  <a:t> </a:t>
                </a:r>
              </a:p>
            </p:txBody>
          </p:sp>
        </mc:Fallback>
      </mc:AlternateContent>
      <p:cxnSp>
        <p:nvCxnSpPr>
          <p:cNvPr id="15" name="Straight Arrow Connector 14"/>
          <p:cNvCxnSpPr/>
          <p:nvPr/>
        </p:nvCxnSpPr>
        <p:spPr>
          <a:xfrm>
            <a:off x="6371664" y="2080989"/>
            <a:ext cx="12945" cy="5212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a:stCxn id="11" idx="2"/>
          </p:cNvCxnSpPr>
          <p:nvPr/>
        </p:nvCxnSpPr>
        <p:spPr>
          <a:xfrm flipH="1">
            <a:off x="1295400" y="2389126"/>
            <a:ext cx="12525" cy="4302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4877579" y="2550909"/>
                <a:ext cx="3732239" cy="8351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b="0" i="1">
                                  <a:latin typeface="Cambria Math" panose="02040503050406030204" pitchFamily="18" charset="0"/>
                                </a:rPr>
                                <m:t>𝑛</m:t>
                              </m:r>
                            </m:e>
                            <m:sub>
                              <m:sSub>
                                <m:sSubPr>
                                  <m:ctrlPr>
                                    <a:rPr lang="en-US" i="1">
                                      <a:latin typeface="Cambria Math" panose="02040503050406030204" pitchFamily="18" charset="0"/>
                                    </a:rPr>
                                  </m:ctrlPr>
                                </m:sSubPr>
                                <m:e>
                                  <m:r>
                                    <a:rPr lang="en-US" b="0" i="1">
                                      <a:latin typeface="Cambria Math" panose="02040503050406030204" pitchFamily="18" charset="0"/>
                                    </a:rPr>
                                    <m:t>𝐻</m:t>
                                  </m:r>
                                </m:e>
                                <m:sub>
                                  <m:r>
                                    <a:rPr lang="en-US" b="0" i="0">
                                      <a:latin typeface="Cambria Math" panose="02040503050406030204" pitchFamily="18" charset="0"/>
                                    </a:rPr>
                                    <m:t>2</m:t>
                                  </m:r>
                                </m:sub>
                              </m:sSub>
                              <m:r>
                                <a:rPr lang="en-US" b="0" i="1">
                                  <a:latin typeface="Cambria Math" panose="02040503050406030204" pitchFamily="18" charset="0"/>
                                </a:rPr>
                                <m:t>𝑂</m:t>
                              </m:r>
                            </m:sub>
                            <m:sup>
                              <m:r>
                                <a:rPr lang="en-US" b="0" i="0">
                                  <a:latin typeface="Cambria Math" panose="02040503050406030204" pitchFamily="18" charset="0"/>
                                </a:rPr>
                                <m:t>0</m:t>
                              </m:r>
                            </m:sup>
                          </m:sSubSup>
                        </m:num>
                        <m:den>
                          <m:sSubSup>
                            <m:sSubSupPr>
                              <m:ctrlPr>
                                <a:rPr lang="en-US" i="1">
                                  <a:latin typeface="Cambria Math" panose="02040503050406030204" pitchFamily="18" charset="0"/>
                                </a:rPr>
                              </m:ctrlPr>
                            </m:sSubSupPr>
                            <m:e>
                              <m:r>
                                <a:rPr lang="en-US" b="0" i="1">
                                  <a:latin typeface="Cambria Math" panose="02040503050406030204" pitchFamily="18" charset="0"/>
                                </a:rPr>
                                <m:t>𝑛</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0">
                                  <a:latin typeface="Cambria Math" panose="02040503050406030204" pitchFamily="18" charset="0"/>
                                </a:rPr>
                                <m:t>0</m:t>
                              </m:r>
                            </m:sup>
                          </m:sSubSup>
                        </m:den>
                      </m:f>
                      <m:r>
                        <a:rPr lang="en-US" b="0" i="0">
                          <a:latin typeface="Cambria Math" panose="02040503050406030204" pitchFamily="18" charset="0"/>
                        </a:rPr>
                        <m:t>=</m:t>
                      </m:r>
                      <m:sSubSup>
                        <m:sSubSupPr>
                          <m:ctrlPr>
                            <a:rPr lang="en-US" i="1">
                              <a:latin typeface="Cambria Math" panose="02040503050406030204" pitchFamily="18" charset="0"/>
                            </a:rPr>
                          </m:ctrlPr>
                        </m:sSubSupPr>
                        <m:e>
                          <m:r>
                            <a:rPr lang="en-US" b="0" i="1">
                              <a:latin typeface="Cambria Math" panose="02040503050406030204" pitchFamily="18" charset="0"/>
                            </a:rPr>
                            <m:t>𝑟</m:t>
                          </m:r>
                        </m:e>
                        <m:sub>
                          <m:sSub>
                            <m:sSubPr>
                              <m:ctrlPr>
                                <a:rPr lang="en-US" i="1">
                                  <a:latin typeface="Cambria Math" panose="02040503050406030204" pitchFamily="18" charset="0"/>
                                </a:rPr>
                              </m:ctrlPr>
                            </m:sSubPr>
                            <m:e>
                              <m:r>
                                <a:rPr lang="en-US" b="0" i="1">
                                  <a:latin typeface="Cambria Math" panose="02040503050406030204" pitchFamily="18" charset="0"/>
                                </a:rPr>
                                <m:t>𝐻</m:t>
                              </m:r>
                            </m:e>
                            <m:sub>
                              <m:r>
                                <a:rPr lang="en-US" b="0" i="0">
                                  <a:latin typeface="Cambria Math" panose="02040503050406030204" pitchFamily="18" charset="0"/>
                                </a:rPr>
                                <m:t>2</m:t>
                              </m:r>
                            </m:sub>
                          </m:sSub>
                          <m:r>
                            <a:rPr lang="en-US" b="0" i="1">
                              <a:latin typeface="Cambria Math" panose="02040503050406030204" pitchFamily="18" charset="0"/>
                            </a:rPr>
                            <m:t>𝑂</m:t>
                          </m:r>
                        </m:sub>
                        <m:sup>
                          <m:r>
                            <a:rPr lang="en-US" b="0" i="0">
                              <a:latin typeface="Cambria Math" panose="02040503050406030204" pitchFamily="18" charset="0"/>
                            </a:rPr>
                            <m:t>0</m:t>
                          </m:r>
                        </m:sup>
                      </m:sSubSup>
                      <m:r>
                        <a:rPr lang="en-US" b="0"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0">
                                      <a:latin typeface="Cambria Math" panose="02040503050406030204" pitchFamily="18" charset="0"/>
                                    </a:rPr>
                                    <m:t>1</m:t>
                                  </m:r>
                                </m:num>
                                <m:den>
                                  <m:sSubSup>
                                    <m:sSubSupPr>
                                      <m:ctrlPr>
                                        <a:rPr lang="en-US" i="1">
                                          <a:latin typeface="Cambria Math" panose="02040503050406030204" pitchFamily="18" charset="0"/>
                                        </a:rPr>
                                      </m:ctrlPr>
                                    </m:sSubSupPr>
                                    <m:e>
                                      <m:r>
                                        <a:rPr lang="en-US" b="0" i="1">
                                          <a:latin typeface="Cambria Math" panose="02040503050406030204" pitchFamily="18" charset="0"/>
                                        </a:rPr>
                                        <m:t>𝑋</m:t>
                                      </m:r>
                                    </m:e>
                                    <m:sub>
                                      <m:sSub>
                                        <m:sSubPr>
                                          <m:ctrlPr>
                                            <a:rPr lang="en-US" i="1">
                                              <a:latin typeface="Cambria Math" panose="02040503050406030204" pitchFamily="18" charset="0"/>
                                            </a:rPr>
                                          </m:ctrlPr>
                                        </m:sSubPr>
                                        <m:e>
                                          <m:r>
                                            <a:rPr lang="en-US" b="0" i="1">
                                              <a:latin typeface="Cambria Math" panose="02040503050406030204" pitchFamily="18" charset="0"/>
                                            </a:rPr>
                                            <m:t>𝐻</m:t>
                                          </m:r>
                                        </m:e>
                                        <m:sub>
                                          <m:r>
                                            <a:rPr lang="en-US" b="0" i="0">
                                              <a:latin typeface="Cambria Math" panose="02040503050406030204" pitchFamily="18" charset="0"/>
                                            </a:rPr>
                                            <m:t>2</m:t>
                                          </m:r>
                                        </m:sub>
                                      </m:sSub>
                                      <m:r>
                                        <a:rPr lang="en-US" b="0" i="1">
                                          <a:latin typeface="Cambria Math" panose="02040503050406030204" pitchFamily="18" charset="0"/>
                                        </a:rPr>
                                        <m:t>𝑂</m:t>
                                      </m:r>
                                    </m:sub>
                                    <m:sup>
                                      <m:r>
                                        <a:rPr lang="en-US" b="0" i="0">
                                          <a:latin typeface="Cambria Math" panose="02040503050406030204" pitchFamily="18" charset="0"/>
                                        </a:rPr>
                                        <m:t>0</m:t>
                                      </m:r>
                                    </m:sup>
                                  </m:sSubSup>
                                </m:den>
                              </m:f>
                              <m:r>
                                <a:rPr lang="en-US" b="0" i="0">
                                  <a:latin typeface="Cambria Math" panose="02040503050406030204" pitchFamily="18" charset="0"/>
                                </a:rPr>
                                <m:t>−1</m:t>
                              </m:r>
                            </m:e>
                          </m:d>
                        </m:e>
                        <m:sup>
                          <m:r>
                            <a:rPr lang="en-US" b="0" i="0">
                              <a:latin typeface="Cambria Math" panose="02040503050406030204" pitchFamily="18" charset="0"/>
                            </a:rPr>
                            <m:t>−1</m:t>
                          </m:r>
                        </m:sup>
                      </m:sSup>
                      <m:f>
                        <m:fPr>
                          <m:ctrlPr>
                            <a:rPr lang="en-US" i="1">
                              <a:latin typeface="Cambria Math" panose="02040503050406030204" pitchFamily="18" charset="0"/>
                            </a:rPr>
                          </m:ctrlPr>
                        </m:fPr>
                        <m:num>
                          <m:r>
                            <a:rPr lang="en-US" b="0" i="0">
                              <a:latin typeface="Cambria Math" panose="02040503050406030204" pitchFamily="18" charset="0"/>
                            </a:rPr>
                            <m:t>1</m:t>
                          </m:r>
                        </m:num>
                        <m:den>
                          <m:sSubSup>
                            <m:sSubSupPr>
                              <m:ctrlPr>
                                <a:rPr lang="en-US" i="1">
                                  <a:latin typeface="Cambria Math" panose="02040503050406030204" pitchFamily="18" charset="0"/>
                                </a:rPr>
                              </m:ctrlPr>
                            </m:sSubSupPr>
                            <m:e>
                              <m:r>
                                <a:rPr lang="en-US" b="0" i="1">
                                  <a:latin typeface="Cambria Math" panose="02040503050406030204" pitchFamily="18" charset="0"/>
                                </a:rPr>
                                <m:t>𝑋</m:t>
                              </m:r>
                            </m:e>
                            <m:sub>
                              <m:sSub>
                                <m:sSubPr>
                                  <m:ctrlPr>
                                    <a:rPr lang="en-US" i="1">
                                      <a:latin typeface="Cambria Math" panose="02040503050406030204" pitchFamily="18" charset="0"/>
                                    </a:rPr>
                                  </m:ctrlPr>
                                </m:sSubPr>
                                <m:e>
                                  <m:r>
                                    <a:rPr lang="en-US" b="0" i="1">
                                      <a:latin typeface="Cambria Math" panose="02040503050406030204" pitchFamily="18" charset="0"/>
                                    </a:rPr>
                                    <m:t>𝑂</m:t>
                                  </m:r>
                                </m:e>
                                <m:sub>
                                  <m:r>
                                    <a:rPr lang="en-US" b="0" i="0">
                                      <a:latin typeface="Cambria Math" panose="02040503050406030204" pitchFamily="18" charset="0"/>
                                    </a:rPr>
                                    <m:t>2</m:t>
                                  </m:r>
                                </m:sub>
                              </m:sSub>
                            </m:sub>
                            <m:sup>
                              <m:r>
                                <a:rPr lang="en-US" b="0" i="1">
                                  <a:latin typeface="Cambria Math" panose="02040503050406030204" pitchFamily="18" charset="0"/>
                                </a:rPr>
                                <m:t>𝑚</m:t>
                              </m:r>
                              <m:r>
                                <a:rPr lang="en-US" b="0" i="0">
                                  <a:latin typeface="Cambria Math" panose="02040503050406030204" pitchFamily="18" charset="0"/>
                                </a:rPr>
                                <m:t>,0</m:t>
                              </m:r>
                            </m:sup>
                          </m:sSubSup>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4877579" y="2550909"/>
                <a:ext cx="3732239" cy="835100"/>
              </a:xfrm>
              <a:prstGeom prst="rect">
                <a:avLst/>
              </a:prstGeom>
              <a:blipFill rotWithShape="0">
                <a:blip r:embed="rId5"/>
                <a:stretch>
                  <a:fillRect/>
                </a:stretch>
              </a:blipFill>
            </p:spPr>
            <p:txBody>
              <a:bodyPr/>
              <a:lstStyle/>
              <a:p>
                <a:r>
                  <a:rPr lang="en-US">
                    <a:noFill/>
                  </a:rPr>
                  <a:t> </a:t>
                </a:r>
              </a:p>
            </p:txBody>
          </p:sp>
        </mc:Fallback>
      </mc:AlternateContent>
      <p:cxnSp>
        <p:nvCxnSpPr>
          <p:cNvPr id="31" name="Straight Arrow Connector 30"/>
          <p:cNvCxnSpPr>
            <a:stCxn id="27" idx="1"/>
            <a:endCxn id="11" idx="3"/>
          </p:cNvCxnSpPr>
          <p:nvPr/>
        </p:nvCxnSpPr>
        <p:spPr>
          <a:xfrm flipH="1" flipV="1">
            <a:off x="2606325" y="1803870"/>
            <a:ext cx="2271254" cy="11645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3" name="TextBox 32"/>
          <p:cNvSpPr txBox="1"/>
          <p:nvPr/>
        </p:nvSpPr>
        <p:spPr>
          <a:xfrm>
            <a:off x="1402959" y="802214"/>
            <a:ext cx="6338082" cy="369332"/>
          </a:xfrm>
          <a:prstGeom prst="rect">
            <a:avLst/>
          </a:prstGeom>
          <a:noFill/>
        </p:spPr>
        <p:txBody>
          <a:bodyPr wrap="none" rtlCol="0">
            <a:spAutoFit/>
          </a:bodyPr>
          <a:lstStyle/>
          <a:p>
            <a:r>
              <a:rPr lang="en-US" b="1" dirty="0"/>
              <a:t>Initial mole fraction of oxygen corrected for ambient water vapor</a:t>
            </a:r>
          </a:p>
        </p:txBody>
      </p:sp>
      <mc:AlternateContent xmlns:mc="http://schemas.openxmlformats.org/markup-compatibility/2006" xmlns:a14="http://schemas.microsoft.com/office/drawing/2010/main">
        <mc:Choice Requires="a14">
          <p:sp>
            <p:nvSpPr>
              <p:cNvPr id="38" name="TextBox 37"/>
              <p:cNvSpPr txBox="1"/>
              <p:nvPr/>
            </p:nvSpPr>
            <p:spPr>
              <a:xfrm>
                <a:off x="152400" y="4032362"/>
                <a:ext cx="4303039" cy="152702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a:latin typeface="Cambria Math" panose="02040503050406030204" pitchFamily="18" charset="0"/>
                              </a:rPr>
                              <m:t>2</m:t>
                            </m:r>
                          </m:sub>
                        </m:sSub>
                      </m:sub>
                      <m:sup>
                        <m:r>
                          <a:rPr lang="en-US" sz="1400">
                            <a:latin typeface="Cambria Math" panose="02040503050406030204" pitchFamily="18" charset="0"/>
                          </a:rPr>
                          <m:t>0</m:t>
                        </m:r>
                      </m:sup>
                    </m:sSubSup>
                  </m:oMath>
                </a14:m>
                <a:r>
                  <a:rPr lang="en-US" sz="1400" dirty="0"/>
                  <a:t>     = Initial mole fraction of O</a:t>
                </a:r>
                <a:r>
                  <a:rPr lang="en-US" sz="1400" baseline="-25000" dirty="0"/>
                  <a:t>2</a:t>
                </a:r>
                <a:r>
                  <a:rPr lang="en-US" sz="1400" dirty="0"/>
                  <a:t> corrected for H</a:t>
                </a:r>
                <a:r>
                  <a:rPr lang="en-US" sz="1400" baseline="-25000" dirty="0"/>
                  <a:t>2</a:t>
                </a:r>
                <a:r>
                  <a:rPr lang="en-US" sz="1400" dirty="0"/>
                  <a:t>O</a:t>
                </a:r>
              </a:p>
              <a:p>
                <a:pPr marL="285750" indent="-285750">
                  <a:buFont typeface="Arial" panose="020B0604020202020204" pitchFamily="34" charset="0"/>
                  <a:buChar char="•"/>
                </a:pP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a:latin typeface="Cambria Math" panose="02040503050406030204" pitchFamily="18" charset="0"/>
                              </a:rPr>
                              <m:t>2</m:t>
                            </m:r>
                          </m:sub>
                        </m:sSub>
                        <m:r>
                          <a:rPr lang="en-US" sz="1400" i="1">
                            <a:latin typeface="Cambria Math" panose="02040503050406030204" pitchFamily="18" charset="0"/>
                          </a:rPr>
                          <m:t>𝑂</m:t>
                        </m:r>
                      </m:sub>
                      <m:sup>
                        <m:r>
                          <a:rPr lang="en-US" sz="1400">
                            <a:latin typeface="Cambria Math" panose="02040503050406030204" pitchFamily="18" charset="0"/>
                          </a:rPr>
                          <m:t>0</m:t>
                        </m:r>
                      </m:sup>
                    </m:sSubSup>
                  </m:oMath>
                </a14:m>
                <a:r>
                  <a:rPr lang="en-US" sz="1400" dirty="0"/>
                  <a:t>  = Initial mole fraction of H</a:t>
                </a:r>
                <a:r>
                  <a:rPr lang="en-US" sz="1400" baseline="-25000" dirty="0"/>
                  <a:t>2</a:t>
                </a:r>
                <a:r>
                  <a:rPr lang="en-US" sz="1400" dirty="0"/>
                  <a:t>O</a:t>
                </a:r>
              </a:p>
              <a:p>
                <a:pPr marL="285750" indent="-285750">
                  <a:buFont typeface="Arial" panose="020B0604020202020204" pitchFamily="34" charset="0"/>
                  <a:buChar char="•"/>
                </a:pP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𝑥</m:t>
                        </m:r>
                      </m:sub>
                    </m:sSub>
                    <m:r>
                      <a:rPr lang="en-US" sz="1400" b="0" i="1" smtClean="0">
                        <a:latin typeface="Cambria Math" panose="02040503050406030204" pitchFamily="18" charset="0"/>
                      </a:rPr>
                      <m:t> </m:t>
                    </m:r>
                  </m:oMath>
                </a14:m>
                <a:r>
                  <a:rPr lang="en-US" sz="1400" b="0" i="1" dirty="0">
                    <a:latin typeface="Cambria Math" panose="02040503050406030204" pitchFamily="18" charset="0"/>
                  </a:rPr>
                  <a:t>     </a:t>
                </a:r>
                <a:r>
                  <a:rPr lang="en-US" sz="1400" dirty="0">
                    <a:latin typeface="Cambria Math" panose="02040503050406030204" pitchFamily="18" charset="0"/>
                  </a:rPr>
                  <a:t>= </a:t>
                </a:r>
                <a:r>
                  <a:rPr lang="en-US" sz="1400" dirty="0" err="1">
                    <a:latin typeface="Cambria Math" panose="02040503050406030204" pitchFamily="18" charset="0"/>
                  </a:rPr>
                  <a:t>No.of</a:t>
                </a:r>
                <a:r>
                  <a:rPr lang="en-US" sz="1400" dirty="0">
                    <a:latin typeface="Cambria Math" panose="02040503050406030204" pitchFamily="18" charset="0"/>
                  </a:rPr>
                  <a:t> moles of </a:t>
                </a:r>
                <a14:m>
                  <m:oMath xmlns:m="http://schemas.openxmlformats.org/officeDocument/2006/math">
                    <m:r>
                      <a:rPr lang="en-US" sz="1400" b="0" i="1" smtClean="0">
                        <a:latin typeface="Cambria Math" panose="02040503050406030204" pitchFamily="18" charset="0"/>
                      </a:rPr>
                      <m:t>𝑥</m:t>
                    </m:r>
                  </m:oMath>
                </a14:m>
                <a:r>
                  <a:rPr lang="en-US" sz="1400" b="0" dirty="0">
                    <a:latin typeface="Cambria Math" panose="02040503050406030204" pitchFamily="18" charset="0"/>
                  </a:rPr>
                  <a:t> (O</a:t>
                </a:r>
                <a:r>
                  <a:rPr lang="en-US" sz="1400" b="0" baseline="-25000" dirty="0">
                    <a:latin typeface="Cambria Math" panose="02040503050406030204" pitchFamily="18" charset="0"/>
                  </a:rPr>
                  <a:t>2</a:t>
                </a:r>
                <a:r>
                  <a:rPr lang="en-US" sz="1400" b="0" dirty="0">
                    <a:latin typeface="Cambria Math" panose="02040503050406030204" pitchFamily="18" charset="0"/>
                  </a:rPr>
                  <a:t>, H</a:t>
                </a:r>
                <a:r>
                  <a:rPr lang="en-US" sz="1400" b="0" baseline="-25000" dirty="0">
                    <a:latin typeface="Cambria Math" panose="02040503050406030204" pitchFamily="18" charset="0"/>
                  </a:rPr>
                  <a:t>2</a:t>
                </a:r>
                <a:r>
                  <a:rPr lang="en-US" sz="1400" b="0" dirty="0">
                    <a:latin typeface="Cambria Math" panose="02040503050406030204" pitchFamily="18" charset="0"/>
                  </a:rPr>
                  <a:t>O, N</a:t>
                </a:r>
                <a:r>
                  <a:rPr lang="en-US" sz="1400" b="0" baseline="-25000" dirty="0">
                    <a:latin typeface="Cambria Math" panose="02040503050406030204" pitchFamily="18" charset="0"/>
                  </a:rPr>
                  <a:t>2</a:t>
                </a:r>
                <a:r>
                  <a:rPr lang="en-US" sz="1400" b="0" dirty="0">
                    <a:latin typeface="Cambria Math" panose="02040503050406030204" pitchFamily="18" charset="0"/>
                  </a:rPr>
                  <a:t>, CO</a:t>
                </a:r>
                <a:r>
                  <a:rPr lang="en-US" sz="1400" b="0" baseline="-25000" dirty="0">
                    <a:latin typeface="Cambria Math" panose="02040503050406030204" pitchFamily="18" charset="0"/>
                  </a:rPr>
                  <a:t>2</a:t>
                </a:r>
                <a:r>
                  <a:rPr lang="en-US" sz="1400" dirty="0">
                    <a:latin typeface="Cambria Math" panose="02040503050406030204" pitchFamily="18" charset="0"/>
                  </a:rPr>
                  <a:t>)</a:t>
                </a:r>
                <a:endParaRPr lang="en-US" sz="1400" b="0"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Sup>
                      <m:sSubSupPr>
                        <m:ctrlPr>
                          <a:rPr lang="en-US" sz="1400" i="1">
                            <a:latin typeface="Cambria Math" panose="02040503050406030204" pitchFamily="18" charset="0"/>
                          </a:rPr>
                        </m:ctrlPr>
                      </m:sSubSupPr>
                      <m:e>
                        <m:r>
                          <a:rPr lang="en-US" sz="1400" b="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1">
                                <a:latin typeface="Cambria Math" panose="02040503050406030204" pitchFamily="18" charset="0"/>
                              </a:rPr>
                              <m:t>2</m:t>
                            </m:r>
                          </m:sub>
                        </m:sSub>
                      </m:sub>
                      <m:sup>
                        <m:r>
                          <a:rPr lang="en-US" sz="1400" b="0" i="1">
                            <a:latin typeface="Cambria Math" panose="02040503050406030204" pitchFamily="18" charset="0"/>
                          </a:rPr>
                          <m:t>𝑚</m:t>
                        </m:r>
                        <m:r>
                          <a:rPr lang="en-US" sz="1400" b="0">
                            <a:latin typeface="Cambria Math" panose="02040503050406030204" pitchFamily="18" charset="0"/>
                          </a:rPr>
                          <m:t>,</m:t>
                        </m:r>
                        <m:r>
                          <a:rPr lang="en-US" sz="1400" b="0" i="1">
                            <a:latin typeface="Cambria Math" panose="02040503050406030204" pitchFamily="18" charset="0"/>
                          </a:rPr>
                          <m:t>0</m:t>
                        </m:r>
                      </m:sup>
                    </m:sSubSup>
                  </m:oMath>
                </a14:m>
                <a:r>
                  <a:rPr lang="en-US" sz="1400" dirty="0"/>
                  <a:t> = Initial mole fraction of O</a:t>
                </a:r>
                <a:r>
                  <a:rPr lang="en-US" sz="1400" baseline="-25000" dirty="0"/>
                  <a:t>2 </a:t>
                </a:r>
                <a:r>
                  <a:rPr lang="en-US" sz="1400" dirty="0"/>
                  <a:t>measured by sensor</a:t>
                </a:r>
              </a:p>
              <a:p>
                <a:pPr marL="285750" indent="-285750">
                  <a:buFont typeface="Arial" panose="020B0604020202020204" pitchFamily="34" charset="0"/>
                  <a:buChar char="•"/>
                </a:pP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𝑃</m:t>
                        </m:r>
                      </m:e>
                      <m:sub>
                        <m:r>
                          <a:rPr lang="en-US" sz="1400" b="0" i="1" smtClean="0">
                            <a:latin typeface="Cambria Math" panose="02040503050406030204" pitchFamily="18" charset="0"/>
                          </a:rPr>
                          <m:t>𝑎</m:t>
                        </m:r>
                      </m:sub>
                    </m:sSub>
                  </m:oMath>
                </a14:m>
                <a:r>
                  <a:rPr lang="en-US" sz="1400" dirty="0"/>
                  <a:t>      = Initial ambient pressure </a:t>
                </a:r>
              </a:p>
              <a:p>
                <a:pPr marL="285750" indent="-285750">
                  <a:buFont typeface="Arial" panose="020B0604020202020204" pitchFamily="34" charset="0"/>
                  <a:buChar char="•"/>
                </a:pPr>
                <a14:m>
                  <m:oMath xmlns:m="http://schemas.openxmlformats.org/officeDocument/2006/math">
                    <m:sSubSup>
                      <m:sSubSupPr>
                        <m:ctrlPr>
                          <a:rPr lang="en-US" sz="1400" i="1">
                            <a:latin typeface="Cambria Math" panose="02040503050406030204" pitchFamily="18" charset="0"/>
                          </a:rPr>
                        </m:ctrlPr>
                      </m:sSubSupPr>
                      <m:e>
                        <m:r>
                          <a:rPr lang="en-US" sz="1400" b="0" i="1">
                            <a:latin typeface="Cambria Math" panose="02040503050406030204" pitchFamily="18" charset="0"/>
                          </a:rPr>
                          <m:t>𝑃</m:t>
                        </m:r>
                      </m:e>
                      <m:sub>
                        <m:sSub>
                          <m:sSubPr>
                            <m:ctrlPr>
                              <a:rPr lang="en-US" sz="1400" i="1">
                                <a:latin typeface="Cambria Math" panose="02040503050406030204" pitchFamily="18" charset="0"/>
                              </a:rPr>
                            </m:ctrlPr>
                          </m:sSubPr>
                          <m:e>
                            <m:r>
                              <a:rPr lang="en-US" sz="1400" b="0" i="1">
                                <a:latin typeface="Cambria Math" panose="02040503050406030204" pitchFamily="18" charset="0"/>
                              </a:rPr>
                              <m:t>𝐻</m:t>
                            </m:r>
                          </m:e>
                          <m:sub>
                            <m:r>
                              <a:rPr lang="en-US" sz="1400" b="0" i="1">
                                <a:latin typeface="Cambria Math" panose="02040503050406030204" pitchFamily="18" charset="0"/>
                              </a:rPr>
                              <m:t>2</m:t>
                            </m:r>
                          </m:sub>
                        </m:sSub>
                        <m:r>
                          <a:rPr lang="en-US" sz="1400" b="0" i="1">
                            <a:latin typeface="Cambria Math" panose="02040503050406030204" pitchFamily="18" charset="0"/>
                          </a:rPr>
                          <m:t>𝑂</m:t>
                        </m:r>
                      </m:sub>
                      <m:sup>
                        <m:r>
                          <a:rPr lang="en-US" sz="1400" b="0" i="1">
                            <a:latin typeface="Cambria Math" panose="02040503050406030204" pitchFamily="18" charset="0"/>
                          </a:rPr>
                          <m:t>𝑣</m:t>
                        </m:r>
                      </m:sup>
                    </m:sSubSup>
                  </m:oMath>
                </a14:m>
                <a:r>
                  <a:rPr lang="en-US" sz="1400" dirty="0"/>
                  <a:t> = Vapor pressure of H</a:t>
                </a:r>
                <a:r>
                  <a:rPr lang="en-US" sz="1400" baseline="-25000" dirty="0"/>
                  <a:t>2</a:t>
                </a:r>
                <a:r>
                  <a:rPr lang="en-US" sz="1400" dirty="0"/>
                  <a:t>O at </a:t>
                </a:r>
                <a:r>
                  <a:rPr lang="en-US" sz="1400" i="1" dirty="0"/>
                  <a:t>T</a:t>
                </a:r>
                <a:r>
                  <a:rPr lang="en-US" sz="1400" i="1" baseline="-25000" dirty="0"/>
                  <a:t>a </a:t>
                </a:r>
                <a:r>
                  <a:rPr lang="en-US" sz="1400" i="1" dirty="0"/>
                  <a:t>(K)</a:t>
                </a:r>
              </a:p>
            </p:txBody>
          </p:sp>
        </mc:Choice>
        <mc:Fallback xmlns="">
          <p:sp>
            <p:nvSpPr>
              <p:cNvPr id="38" name="TextBox 37"/>
              <p:cNvSpPr txBox="1">
                <a:spLocks noRot="1" noChangeAspect="1" noMove="1" noResize="1" noEditPoints="1" noAdjustHandles="1" noChangeArrowheads="1" noChangeShapeType="1" noTextEdit="1"/>
              </p:cNvSpPr>
              <p:nvPr/>
            </p:nvSpPr>
            <p:spPr>
              <a:xfrm>
                <a:off x="152400" y="4032362"/>
                <a:ext cx="4303039" cy="1527021"/>
              </a:xfrm>
              <a:prstGeom prst="rect">
                <a:avLst/>
              </a:prstGeom>
              <a:blipFill>
                <a:blip r:embed="rId6"/>
                <a:stretch>
                  <a:fillRect l="-142" b="-1992"/>
                </a:stretch>
              </a:blipFill>
            </p:spPr>
            <p:txBody>
              <a:bodyPr/>
              <a:lstStyle/>
              <a:p>
                <a:r>
                  <a:rPr lang="en-US">
                    <a:noFill/>
                  </a:rPr>
                  <a:t> </a:t>
                </a:r>
              </a:p>
            </p:txBody>
          </p:sp>
        </mc:Fallback>
      </mc:AlternateContent>
      <p:sp>
        <p:nvSpPr>
          <p:cNvPr id="7" name="Rectangle 6"/>
          <p:cNvSpPr/>
          <p:nvPr/>
        </p:nvSpPr>
        <p:spPr>
          <a:xfrm>
            <a:off x="138953" y="6230014"/>
            <a:ext cx="4968233" cy="246221"/>
          </a:xfrm>
          <a:prstGeom prst="rect">
            <a:avLst/>
          </a:prstGeom>
        </p:spPr>
        <p:txBody>
          <a:bodyPr wrap="square">
            <a:spAutoFit/>
          </a:bodyPr>
          <a:lstStyle/>
          <a:p>
            <a:r>
              <a:rPr lang="en-US" sz="1000" baseline="30000" dirty="0">
                <a:latin typeface="Times New Roman" panose="02020603050405020304" pitchFamily="18" charset="0"/>
                <a:ea typeface="Calibri" panose="020F0502020204030204" pitchFamily="34" charset="0"/>
              </a:rPr>
              <a:t>1</a:t>
            </a:r>
            <a:r>
              <a:rPr lang="en-US" sz="1000" dirty="0">
                <a:latin typeface="Times New Roman" panose="02020603050405020304" pitchFamily="18" charset="0"/>
                <a:ea typeface="Calibri" panose="020F0502020204030204" pitchFamily="34" charset="0"/>
              </a:rPr>
              <a:t> John </a:t>
            </a:r>
            <a:r>
              <a:rPr lang="en-US" sz="1000" dirty="0" err="1">
                <a:latin typeface="Times New Roman" panose="02020603050405020304" pitchFamily="18" charset="0"/>
                <a:ea typeface="Calibri" panose="020F0502020204030204" pitchFamily="34" charset="0"/>
              </a:rPr>
              <a:t>Monteith</a:t>
            </a:r>
            <a:r>
              <a:rPr lang="en-US" sz="1000" dirty="0">
                <a:latin typeface="Times New Roman" panose="02020603050405020304" pitchFamily="18" charset="0"/>
                <a:ea typeface="Calibri" panose="020F0502020204030204" pitchFamily="34" charset="0"/>
              </a:rPr>
              <a:t> and Mike </a:t>
            </a:r>
            <a:r>
              <a:rPr lang="en-US" sz="1000" dirty="0" err="1">
                <a:latin typeface="Times New Roman" panose="02020603050405020304" pitchFamily="18" charset="0"/>
                <a:ea typeface="Calibri" panose="020F0502020204030204" pitchFamily="34" charset="0"/>
              </a:rPr>
              <a:t>Unsworth</a:t>
            </a:r>
            <a:r>
              <a:rPr lang="en-US" sz="1000" dirty="0">
                <a:latin typeface="Times New Roman" panose="02020603050405020304" pitchFamily="18" charset="0"/>
                <a:ea typeface="Calibri" panose="020F0502020204030204" pitchFamily="34" charset="0"/>
              </a:rPr>
              <a:t>, </a:t>
            </a:r>
            <a:r>
              <a:rPr lang="en-US" sz="1000" i="1" dirty="0">
                <a:latin typeface="Times New Roman" panose="02020603050405020304" pitchFamily="18" charset="0"/>
                <a:ea typeface="Calibri" panose="020F0502020204030204" pitchFamily="34" charset="0"/>
              </a:rPr>
              <a:t>Principles of Environmental Physics</a:t>
            </a:r>
            <a:r>
              <a:rPr lang="en-US" sz="1000" dirty="0">
                <a:latin typeface="Times New Roman" panose="02020603050405020304" pitchFamily="18" charset="0"/>
                <a:ea typeface="Calibri" panose="020F0502020204030204" pitchFamily="34" charset="0"/>
              </a:rPr>
              <a:t>, 3</a:t>
            </a:r>
            <a:r>
              <a:rPr lang="en-US" sz="1000" baseline="30000" dirty="0">
                <a:latin typeface="Times New Roman" panose="02020603050405020304" pitchFamily="18" charset="0"/>
                <a:ea typeface="Calibri" panose="020F0502020204030204" pitchFamily="34" charset="0"/>
              </a:rPr>
              <a:t>rd</a:t>
            </a:r>
            <a:r>
              <a:rPr lang="en-US" sz="1000" dirty="0">
                <a:latin typeface="Times New Roman" panose="02020603050405020304" pitchFamily="18" charset="0"/>
                <a:ea typeface="Calibri" panose="020F0502020204030204" pitchFamily="34" charset="0"/>
              </a:rPr>
              <a:t> Edition (2007)</a:t>
            </a:r>
            <a:endParaRPr lang="en-US" sz="1000" dirty="0"/>
          </a:p>
        </p:txBody>
      </p:sp>
      <p:grpSp>
        <p:nvGrpSpPr>
          <p:cNvPr id="17" name="Group 16"/>
          <p:cNvGrpSpPr/>
          <p:nvPr/>
        </p:nvGrpSpPr>
        <p:grpSpPr>
          <a:xfrm>
            <a:off x="4762498" y="3421194"/>
            <a:ext cx="3962400" cy="2783404"/>
            <a:chOff x="4762498" y="3421194"/>
            <a:chExt cx="3962400" cy="2783404"/>
          </a:xfrm>
        </p:grpSpPr>
        <mc:AlternateContent xmlns:mc="http://schemas.openxmlformats.org/markup-compatibility/2006" xmlns:a14="http://schemas.microsoft.com/office/drawing/2010/main">
          <mc:Choice Requires="a14">
            <p:sp>
              <p:nvSpPr>
                <p:cNvPr id="37" name="Rectangle 36"/>
                <p:cNvSpPr/>
                <p:nvPr/>
              </p:nvSpPr>
              <p:spPr>
                <a:xfrm>
                  <a:off x="5107186" y="3803141"/>
                  <a:ext cx="3044295" cy="8124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a:latin typeface="Cambria Math" panose="02040503050406030204" pitchFamily="18" charset="0"/>
                              </a:rPr>
                            </m:ctrlPr>
                          </m:sSubSupPr>
                          <m:e>
                            <m:r>
                              <a:rPr lang="en-US" b="1" i="1">
                                <a:latin typeface="Cambria Math" panose="02040503050406030204" pitchFamily="18" charset="0"/>
                              </a:rPr>
                              <m:t>𝑿</m:t>
                            </m:r>
                          </m:e>
                          <m:sub>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0" i="0">
                                    <a:latin typeface="Cambria Math" panose="02040503050406030204" pitchFamily="18" charset="0"/>
                                  </a:rPr>
                                  <m:t>2</m:t>
                                </m:r>
                              </m:sub>
                            </m:sSub>
                            <m:r>
                              <a:rPr lang="en-US" b="1" i="1">
                                <a:latin typeface="Cambria Math" panose="02040503050406030204" pitchFamily="18" charset="0"/>
                              </a:rPr>
                              <m:t>𝑶</m:t>
                            </m:r>
                          </m:sub>
                          <m:sup>
                            <m:r>
                              <a:rPr lang="en-US" b="0" i="0">
                                <a:latin typeface="Cambria Math" panose="02040503050406030204" pitchFamily="18" charset="0"/>
                              </a:rPr>
                              <m:t>0</m:t>
                            </m:r>
                          </m:sup>
                        </m:sSubSup>
                        <m:r>
                          <a:rPr lang="en-US" b="0" i="0">
                            <a:latin typeface="Cambria Math" panose="02040503050406030204" pitchFamily="18" charset="0"/>
                          </a:rPr>
                          <m:t>=</m:t>
                        </m:r>
                        <m:f>
                          <m:fPr>
                            <m:ctrlPr>
                              <a:rPr lang="en-US" b="0" i="1">
                                <a:latin typeface="Cambria Math" panose="02040503050406030204" pitchFamily="18" charset="0"/>
                              </a:rPr>
                            </m:ctrlPr>
                          </m:fPr>
                          <m:num>
                            <m:d>
                              <m:dPr>
                                <m:endChr m:val=""/>
                                <m:ctrlPr>
                                  <a:rPr lang="en-US" b="0" i="1">
                                    <a:latin typeface="Cambria Math" panose="02040503050406030204" pitchFamily="18" charset="0"/>
                                  </a:rPr>
                                </m:ctrlPr>
                              </m:dPr>
                              <m:e>
                                <m:r>
                                  <a:rPr lang="en-US" b="1" i="1">
                                    <a:latin typeface="Cambria Math" panose="02040503050406030204" pitchFamily="18" charset="0"/>
                                  </a:rPr>
                                  <m:t>𝑹</m:t>
                                </m:r>
                                <m:sSup>
                                  <m:sSupPr>
                                    <m:ctrlPr>
                                      <a:rPr lang="en-US" b="1" i="1">
                                        <a:latin typeface="Cambria Math" panose="02040503050406030204" pitchFamily="18" charset="0"/>
                                      </a:rPr>
                                    </m:ctrlPr>
                                  </m:sSupPr>
                                  <m:e>
                                    <m:r>
                                      <a:rPr lang="en-US" b="1" i="1">
                                        <a:latin typeface="Cambria Math" panose="02040503050406030204" pitchFamily="18" charset="0"/>
                                      </a:rPr>
                                      <m:t>𝑯</m:t>
                                    </m:r>
                                  </m:e>
                                  <m:sup>
                                    <m:r>
                                      <a:rPr lang="en-US" b="0" i="0">
                                        <a:latin typeface="Cambria Math" panose="02040503050406030204" pitchFamily="18" charset="0"/>
                                      </a:rPr>
                                      <m:t>0</m:t>
                                    </m:r>
                                  </m:sup>
                                </m:sSup>
                                <m:f>
                                  <m:fPr>
                                    <m:type m:val="lin"/>
                                    <m:ctrlPr>
                                      <a:rPr lang="en-US" b="1" i="1">
                                        <a:latin typeface="Cambria Math" panose="02040503050406030204" pitchFamily="18" charset="0"/>
                                      </a:rPr>
                                    </m:ctrlPr>
                                  </m:fPr>
                                  <m:num>
                                    <m:r>
                                      <a:rPr lang="en-US" b="0" i="0">
                                        <a:latin typeface="Cambria Math" panose="02040503050406030204" pitchFamily="18" charset="0"/>
                                      </a:rPr>
                                      <m:t>)</m:t>
                                    </m:r>
                                  </m:num>
                                  <m:den>
                                    <m:r>
                                      <a:rPr lang="en-US" b="0" i="0">
                                        <a:latin typeface="Cambria Math" panose="02040503050406030204" pitchFamily="18" charset="0"/>
                                      </a:rPr>
                                      <m:t>100</m:t>
                                    </m:r>
                                  </m:den>
                                </m:f>
                                <m:r>
                                  <a:rPr lang="en-US" b="0" i="0">
                                    <a:latin typeface="Cambria Math" panose="02040503050406030204" pitchFamily="18" charset="0"/>
                                  </a:rPr>
                                  <m:t>×</m:t>
                                </m:r>
                                <m:sSubSup>
                                  <m:sSubSupPr>
                                    <m:ctrlPr>
                                      <a:rPr lang="en-US" b="0" i="1">
                                        <a:latin typeface="Cambria Math" panose="02040503050406030204" pitchFamily="18" charset="0"/>
                                      </a:rPr>
                                    </m:ctrlPr>
                                  </m:sSubSupPr>
                                  <m:e>
                                    <m:r>
                                      <a:rPr lang="en-US" b="1" i="1">
                                        <a:latin typeface="Cambria Math" panose="02040503050406030204" pitchFamily="18" charset="0"/>
                                      </a:rPr>
                                      <m:t>𝑷</m:t>
                                    </m:r>
                                  </m:e>
                                  <m:sub>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0" i="0">
                                            <a:latin typeface="Cambria Math" panose="02040503050406030204" pitchFamily="18" charset="0"/>
                                          </a:rPr>
                                          <m:t>2</m:t>
                                        </m:r>
                                      </m:sub>
                                    </m:sSub>
                                    <m:r>
                                      <a:rPr lang="en-US" b="1" i="1">
                                        <a:latin typeface="Cambria Math" panose="02040503050406030204" pitchFamily="18" charset="0"/>
                                      </a:rPr>
                                      <m:t>𝑶</m:t>
                                    </m:r>
                                  </m:sub>
                                  <m:sup>
                                    <m:r>
                                      <a:rPr lang="en-US" b="1" i="1">
                                        <a:latin typeface="Cambria Math" panose="02040503050406030204" pitchFamily="18" charset="0"/>
                                      </a:rPr>
                                      <m:t>𝒗</m:t>
                                    </m:r>
                                  </m:sup>
                                </m:sSubSup>
                              </m:e>
                            </m:d>
                          </m:num>
                          <m:den>
                            <m:sSub>
                              <m:sSubPr>
                                <m:ctrlPr>
                                  <a:rPr lang="en-US" b="0" i="1">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𝒂</m:t>
                                </m:r>
                              </m:sub>
                            </m:sSub>
                          </m:den>
                        </m:f>
                      </m:oMath>
                    </m:oMathPara>
                  </a14:m>
                  <a:endParaRPr lang="en-US" dirty="0"/>
                </a:p>
              </p:txBody>
            </p:sp>
          </mc:Choice>
          <mc:Fallback xmlns="">
            <p:sp>
              <p:nvSpPr>
                <p:cNvPr id="37" name="Rectangle 36"/>
                <p:cNvSpPr>
                  <a:spLocks noRot="1" noChangeAspect="1" noMove="1" noResize="1" noEditPoints="1" noAdjustHandles="1" noChangeArrowheads="1" noChangeShapeType="1" noTextEdit="1"/>
                </p:cNvSpPr>
                <p:nvPr/>
              </p:nvSpPr>
              <p:spPr>
                <a:xfrm>
                  <a:off x="5107186" y="3803141"/>
                  <a:ext cx="3044295" cy="812467"/>
                </a:xfrm>
                <a:prstGeom prst="rect">
                  <a:avLst/>
                </a:prstGeom>
                <a:blipFill>
                  <a:blip r:embed="rId7"/>
                  <a:stretch>
                    <a:fillRect/>
                  </a:stretch>
                </a:blipFill>
              </p:spPr>
              <p:txBody>
                <a:bodyPr/>
                <a:lstStyle/>
                <a:p>
                  <a:r>
                    <a:rPr lang="en-US">
                      <a:noFill/>
                    </a:rPr>
                    <a:t> </a:t>
                  </a:r>
                </a:p>
              </p:txBody>
            </p:sp>
          </mc:Fallback>
        </mc:AlternateContent>
        <p:grpSp>
          <p:nvGrpSpPr>
            <p:cNvPr id="14" name="Group 13"/>
            <p:cNvGrpSpPr/>
            <p:nvPr/>
          </p:nvGrpSpPr>
          <p:grpSpPr>
            <a:xfrm>
              <a:off x="4762498" y="3421194"/>
              <a:ext cx="3962400" cy="2783404"/>
              <a:chOff x="4495800" y="2362692"/>
              <a:chExt cx="3962400" cy="2783404"/>
            </a:xfrm>
          </p:grpSpPr>
          <mc:AlternateContent xmlns:mc="http://schemas.openxmlformats.org/markup-compatibility/2006" xmlns:a14="http://schemas.microsoft.com/office/drawing/2010/main">
            <mc:Choice Requires="a14">
              <p:sp>
                <p:nvSpPr>
                  <p:cNvPr id="36" name="Rectangle 35"/>
                  <p:cNvSpPr/>
                  <p:nvPr/>
                </p:nvSpPr>
                <p:spPr>
                  <a:xfrm>
                    <a:off x="4953000" y="3971659"/>
                    <a:ext cx="3275640" cy="5763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𝑂</m:t>
                              </m:r>
                            </m:sub>
                            <m:sup>
                              <m:r>
                                <a:rPr lang="en-US" i="1">
                                  <a:latin typeface="Cambria Math" panose="02040503050406030204" pitchFamily="18" charset="0"/>
                                </a:rPr>
                                <m:t>𝑣</m:t>
                              </m:r>
                            </m:sup>
                          </m:sSubSup>
                          <m:r>
                            <a:rPr lang="en-US"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A</m:t>
                              </m:r>
                              <m:r>
                                <a:rPr lang="en-US">
                                  <a:latin typeface="Cambria Math" panose="02040503050406030204" pitchFamily="18" charset="0"/>
                                </a:rPr>
                                <m:t>.</m:t>
                              </m:r>
                              <m:r>
                                <m:rPr>
                                  <m:sty m:val="p"/>
                                </m:rPr>
                                <a:rPr lang="en-US">
                                  <a:latin typeface="Cambria Math" panose="02040503050406030204" pitchFamily="18" charset="0"/>
                                </a:rPr>
                                <m:t>exp</m:t>
                              </m:r>
                            </m:e>
                            <m:sup>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𝐵</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m:t>
                                          </m:r>
                                        </m:sub>
                                      </m:sSub>
                                      <m:r>
                                        <a:rPr lang="en-US" i="1">
                                          <a:latin typeface="Cambria Math" panose="02040503050406030204" pitchFamily="18" charset="0"/>
                                        </a:rPr>
                                        <m:t>−</m:t>
                                      </m:r>
                                      <m:r>
                                        <a:rPr lang="en-US" i="1">
                                          <a:latin typeface="Cambria Math" panose="02040503050406030204" pitchFamily="18" charset="0"/>
                                        </a:rPr>
                                        <m:t>𝐶</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m:t>
                                          </m:r>
                                        </m:sub>
                                      </m:sSub>
                                      <m:r>
                                        <a:rPr lang="en-US" i="1">
                                          <a:latin typeface="Cambria Math" panose="02040503050406030204" pitchFamily="18" charset="0"/>
                                        </a:rPr>
                                        <m:t>+</m:t>
                                      </m:r>
                                      <m:r>
                                        <a:rPr lang="en-US" i="1">
                                          <a:latin typeface="Cambria Math" panose="02040503050406030204" pitchFamily="18" charset="0"/>
                                        </a:rPr>
                                        <m:t>𝐷</m:t>
                                      </m:r>
                                    </m:den>
                                  </m:f>
                                </m:e>
                              </m:d>
                            </m:sup>
                          </m:sSup>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3</m:t>
                              </m:r>
                            </m:sup>
                          </m:sSup>
                          <m:r>
                            <a:rPr lang="en-US" i="1">
                              <a:latin typeface="Cambria Math" panose="02040503050406030204" pitchFamily="18" charset="0"/>
                            </a:rPr>
                            <m:t> </m:t>
                          </m:r>
                          <m:r>
                            <a:rPr lang="en-US" i="1">
                              <a:latin typeface="Cambria Math" panose="02040503050406030204" pitchFamily="18" charset="0"/>
                            </a:rPr>
                            <m:t>𝑃𝑎</m:t>
                          </m:r>
                        </m:oMath>
                      </m:oMathPara>
                    </a14:m>
                    <a:endParaRPr lang="en-US" dirty="0"/>
                  </a:p>
                </p:txBody>
              </p:sp>
            </mc:Choice>
            <mc:Fallback xmlns="">
              <p:sp>
                <p:nvSpPr>
                  <p:cNvPr id="36" name="Rectangle 35"/>
                  <p:cNvSpPr>
                    <a:spLocks noRot="1" noChangeAspect="1" noMove="1" noResize="1" noEditPoints="1" noAdjustHandles="1" noChangeArrowheads="1" noChangeShapeType="1" noTextEdit="1"/>
                  </p:cNvSpPr>
                  <p:nvPr/>
                </p:nvSpPr>
                <p:spPr>
                  <a:xfrm>
                    <a:off x="4953000" y="3971659"/>
                    <a:ext cx="3275640" cy="576312"/>
                  </a:xfrm>
                  <a:prstGeom prst="rect">
                    <a:avLst/>
                  </a:prstGeom>
                  <a:blipFill>
                    <a:blip r:embed="rId8"/>
                    <a:stretch>
                      <a:fillRect/>
                    </a:stretch>
                  </a:blipFill>
                </p:spPr>
                <p:txBody>
                  <a:bodyPr/>
                  <a:lstStyle/>
                  <a:p>
                    <a:r>
                      <a:rPr lang="en-US">
                        <a:noFill/>
                      </a:rPr>
                      <a:t> </a:t>
                    </a:r>
                  </a:p>
                </p:txBody>
              </p:sp>
            </mc:Fallback>
          </mc:AlternateContent>
          <p:sp>
            <p:nvSpPr>
              <p:cNvPr id="40" name="Rectangle 39"/>
              <p:cNvSpPr/>
              <p:nvPr/>
            </p:nvSpPr>
            <p:spPr>
              <a:xfrm>
                <a:off x="5094143" y="4622875"/>
                <a:ext cx="2818611" cy="523220"/>
              </a:xfrm>
              <a:prstGeom prst="rect">
                <a:avLst/>
              </a:prstGeom>
            </p:spPr>
            <p:txBody>
              <a:bodyPr wrap="square">
                <a:spAutoFit/>
              </a:bodyPr>
              <a:lstStyle/>
              <a:p>
                <a:r>
                  <a:rPr lang="en-US" sz="1400" dirty="0"/>
                  <a:t>A = 0.61078 </a:t>
                </a:r>
                <a:r>
                  <a:rPr lang="en-US" sz="1400" i="1" dirty="0"/>
                  <a:t>Pa</a:t>
                </a:r>
                <a:r>
                  <a:rPr lang="en-US" sz="1400" dirty="0"/>
                  <a:t>	B = 17.27, </a:t>
                </a:r>
              </a:p>
              <a:p>
                <a:r>
                  <a:rPr lang="en-US" sz="1400" dirty="0"/>
                  <a:t>C = 4714.71 </a:t>
                </a:r>
                <a:r>
                  <a:rPr lang="en-US" sz="1400" i="1" dirty="0"/>
                  <a:t>K</a:t>
                </a:r>
                <a:r>
                  <a:rPr lang="en-US" sz="1400" baseline="-25000" dirty="0"/>
                  <a:t> </a:t>
                </a:r>
                <a:r>
                  <a:rPr lang="en-US" sz="1400" dirty="0"/>
                  <a:t>	D = -35.7 </a:t>
                </a:r>
                <a:r>
                  <a:rPr lang="en-US" sz="1400" i="1" dirty="0"/>
                  <a:t>K</a:t>
                </a:r>
                <a:r>
                  <a:rPr lang="en-US" sz="1400" dirty="0"/>
                  <a:t> </a:t>
                </a:r>
              </a:p>
            </p:txBody>
          </p:sp>
          <p:sp>
            <p:nvSpPr>
              <p:cNvPr id="3" name="TextBox 2"/>
              <p:cNvSpPr txBox="1"/>
              <p:nvPr/>
            </p:nvSpPr>
            <p:spPr>
              <a:xfrm>
                <a:off x="4620682" y="3608218"/>
                <a:ext cx="3760838" cy="338554"/>
              </a:xfrm>
              <a:prstGeom prst="rect">
                <a:avLst/>
              </a:prstGeom>
              <a:noFill/>
            </p:spPr>
            <p:txBody>
              <a:bodyPr wrap="none" rtlCol="0">
                <a:spAutoFit/>
              </a:bodyPr>
              <a:lstStyle/>
              <a:p>
                <a:r>
                  <a:rPr lang="en-US" sz="1600" dirty="0"/>
                  <a:t>Vapor pressure of water (</a:t>
                </a:r>
                <a:r>
                  <a:rPr lang="en-US" sz="1600" dirty="0" err="1"/>
                  <a:t>Tetens</a:t>
                </a:r>
                <a:r>
                  <a:rPr lang="en-US" sz="1600" dirty="0"/>
                  <a:t> equation)</a:t>
                </a:r>
                <a:r>
                  <a:rPr lang="en-US" sz="1600" baseline="30000" dirty="0"/>
                  <a:t>1</a:t>
                </a:r>
                <a:endParaRPr lang="en-US" sz="1600" dirty="0"/>
              </a:p>
            </p:txBody>
          </p:sp>
          <p:sp>
            <p:nvSpPr>
              <p:cNvPr id="8" name="Rectangle 7"/>
              <p:cNvSpPr/>
              <p:nvPr/>
            </p:nvSpPr>
            <p:spPr>
              <a:xfrm>
                <a:off x="4495800" y="2362692"/>
                <a:ext cx="3962400" cy="278340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5676963" y="3478724"/>
              <a:ext cx="2133469" cy="307777"/>
            </a:xfrm>
            <a:prstGeom prst="rect">
              <a:avLst/>
            </a:prstGeom>
            <a:noFill/>
          </p:spPr>
          <p:txBody>
            <a:bodyPr wrap="none" rtlCol="0">
              <a:spAutoFit/>
            </a:bodyPr>
            <a:lstStyle/>
            <a:p>
              <a:r>
                <a:rPr lang="en-US" sz="1400" i="1" dirty="0"/>
                <a:t>Initial mole fraction of H</a:t>
              </a:r>
              <a:r>
                <a:rPr lang="en-US" sz="1400" i="1" baseline="-25000" dirty="0"/>
                <a:t>2</a:t>
              </a:r>
              <a:r>
                <a:rPr lang="en-US" sz="1400" i="1" dirty="0"/>
                <a:t>O</a:t>
              </a:r>
            </a:p>
          </p:txBody>
        </p:sp>
      </p:grpSp>
      <p:sp>
        <p:nvSpPr>
          <p:cNvPr id="20" name="Rectangle 19"/>
          <p:cNvSpPr/>
          <p:nvPr/>
        </p:nvSpPr>
        <p:spPr>
          <a:xfrm>
            <a:off x="55050" y="2819400"/>
            <a:ext cx="2505750" cy="60179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5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4242118"/>
            <a:ext cx="8229600" cy="1711889"/>
          </a:xfrm>
        </p:spPr>
        <p:txBody>
          <a:bodyPr/>
          <a:lstStyle/>
          <a:p>
            <a:pPr marL="0" indent="0">
              <a:buNone/>
            </a:pPr>
            <a:r>
              <a:rPr lang="en-US" sz="2000" dirty="0"/>
              <a:t>Standards for assessing reaction to fire for wall lining materials (large scale tests)</a:t>
            </a:r>
          </a:p>
          <a:p>
            <a:r>
              <a:rPr lang="en-US" sz="1800" dirty="0"/>
              <a:t>ISO 9705 – Room corner test </a:t>
            </a:r>
            <a:r>
              <a:rPr lang="en-US" sz="1800" baseline="30000" dirty="0"/>
              <a:t>[2]</a:t>
            </a:r>
            <a:endParaRPr lang="en-US" sz="1800" dirty="0"/>
          </a:p>
          <a:p>
            <a:r>
              <a:rPr lang="en-US" sz="1800" dirty="0"/>
              <a:t>EN 13823 – Single burning item (SBI) test </a:t>
            </a:r>
            <a:r>
              <a:rPr lang="en-US" sz="1800" baseline="30000" dirty="0"/>
              <a:t>[3]</a:t>
            </a:r>
            <a:endParaRPr lang="en-US" sz="1800" dirty="0"/>
          </a:p>
          <a:p>
            <a:r>
              <a:rPr lang="en-US" sz="1800" dirty="0"/>
              <a:t>FM parallel panel test </a:t>
            </a:r>
            <a:r>
              <a:rPr lang="en-US" sz="1800" baseline="30000" dirty="0"/>
              <a:t>[4]</a:t>
            </a:r>
            <a:endParaRPr lang="en-US" sz="1800" dirty="0"/>
          </a:p>
        </p:txBody>
      </p:sp>
      <p:sp>
        <p:nvSpPr>
          <p:cNvPr id="4" name="Date Placeholder 3"/>
          <p:cNvSpPr>
            <a:spLocks noGrp="1"/>
          </p:cNvSpPr>
          <p:nvPr>
            <p:ph type="dt" sz="half" idx="2"/>
          </p:nvPr>
        </p:nvSpPr>
        <p:spPr/>
        <p:txBody>
          <a:bodyPr/>
          <a:lstStyle/>
          <a:p>
            <a:fld id="{61ABC68B-86F3-4D21-8545-8B79B2CD12A2}"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a:t>
            </a:fld>
            <a:endParaRPr lang="en-US" dirty="0"/>
          </a:p>
        </p:txBody>
      </p:sp>
      <p:grpSp>
        <p:nvGrpSpPr>
          <p:cNvPr id="11" name="Group 10"/>
          <p:cNvGrpSpPr/>
          <p:nvPr/>
        </p:nvGrpSpPr>
        <p:grpSpPr>
          <a:xfrm>
            <a:off x="457200" y="930275"/>
            <a:ext cx="4949825" cy="3049290"/>
            <a:chOff x="2057400" y="950328"/>
            <a:chExt cx="4949825" cy="3049290"/>
          </a:xfrm>
        </p:grpSpPr>
        <p:pic>
          <p:nvPicPr>
            <p:cNvPr id="2050" name="Picture 2" descr="View of Grenfell Tower in May (left) and during the fire on 14 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50328"/>
              <a:ext cx="4873625" cy="27414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57400" y="3722619"/>
              <a:ext cx="4572000" cy="276999"/>
            </a:xfrm>
            <a:prstGeom prst="rect">
              <a:avLst/>
            </a:prstGeom>
          </p:spPr>
          <p:txBody>
            <a:bodyPr>
              <a:spAutoFit/>
            </a:bodyPr>
            <a:lstStyle/>
            <a:p>
              <a:pPr algn="ctr"/>
              <a:r>
                <a:rPr lang="en-US" sz="1200" dirty="0"/>
                <a:t>Source : BBC </a:t>
              </a:r>
              <a:r>
                <a:rPr lang="en-US" sz="1200" baseline="30000" dirty="0"/>
                <a:t>[1]</a:t>
              </a:r>
              <a:endParaRPr lang="en-US" sz="1200" dirty="0"/>
            </a:p>
          </p:txBody>
        </p:sp>
      </p:grpSp>
      <p:sp>
        <p:nvSpPr>
          <p:cNvPr id="10" name="Rectangle 9"/>
          <p:cNvSpPr/>
          <p:nvPr/>
        </p:nvSpPr>
        <p:spPr>
          <a:xfrm>
            <a:off x="5747084" y="1736912"/>
            <a:ext cx="2971800" cy="1200329"/>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Need for better understanding of flammability of materials and flame spread</a:t>
            </a:r>
          </a:p>
        </p:txBody>
      </p:sp>
    </p:spTree>
    <p:extLst>
      <p:ext uri="{BB962C8B-B14F-4D97-AF65-F5344CB8AC3E}">
        <p14:creationId xmlns:p14="http://schemas.microsoft.com/office/powerpoint/2010/main" val="23113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a:t>
            </a:r>
          </a:p>
        </p:txBody>
      </p:sp>
      <p:sp>
        <p:nvSpPr>
          <p:cNvPr id="4" name="Date Placeholder 3"/>
          <p:cNvSpPr>
            <a:spLocks noGrp="1"/>
          </p:cNvSpPr>
          <p:nvPr>
            <p:ph type="dt" sz="half" idx="2"/>
          </p:nvPr>
        </p:nvSpPr>
        <p:spPr/>
        <p:txBody>
          <a:bodyPr/>
          <a:lstStyle/>
          <a:p>
            <a:fld id="{90554958-B390-4715-9B6B-13095A1C62D9}"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30</a:t>
            </a:fld>
            <a:endParaRPr lang="en-US" dirty="0"/>
          </a:p>
        </p:txBody>
      </p:sp>
      <p:sp>
        <p:nvSpPr>
          <p:cNvPr id="7" name="TextBox 6"/>
          <p:cNvSpPr txBox="1"/>
          <p:nvPr/>
        </p:nvSpPr>
        <p:spPr>
          <a:xfrm>
            <a:off x="3050589" y="821421"/>
            <a:ext cx="3471912" cy="369332"/>
          </a:xfrm>
          <a:prstGeom prst="rect">
            <a:avLst/>
          </a:prstGeom>
          <a:noFill/>
        </p:spPr>
        <p:txBody>
          <a:bodyPr wrap="none" rtlCol="0">
            <a:spAutoFit/>
          </a:bodyPr>
          <a:lstStyle/>
          <a:p>
            <a:r>
              <a:rPr lang="en-US" b="1" dirty="0"/>
              <a:t>Mole fraction of oxygen at time (t)</a:t>
            </a:r>
          </a:p>
        </p:txBody>
      </p:sp>
      <mc:AlternateContent xmlns:mc="http://schemas.openxmlformats.org/markup-compatibility/2006" xmlns:a14="http://schemas.microsoft.com/office/drawing/2010/main">
        <mc:Choice Requires="a14">
          <p:sp>
            <p:nvSpPr>
              <p:cNvPr id="8" name="Rectangle 7"/>
              <p:cNvSpPr/>
              <p:nvPr/>
            </p:nvSpPr>
            <p:spPr>
              <a:xfrm>
                <a:off x="304800" y="1304550"/>
                <a:ext cx="3203120" cy="873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a:rPr lang="en-US" sz="1400" b="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b="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den>
                      </m:f>
                      <m:r>
                        <a:rPr lang="en-US" sz="1400" b="0" i="0">
                          <a:latin typeface="Cambria Math" panose="02040503050406030204" pitchFamily="18" charset="0"/>
                        </a:rPr>
                        <m:t>=</m:t>
                      </m:r>
                      <m:limLow>
                        <m:limLowPr>
                          <m:ctrlPr>
                            <a:rPr lang="en-US" sz="1400" i="1">
                              <a:latin typeface="Cambria Math" panose="02040503050406030204" pitchFamily="18" charset="0"/>
                            </a:rPr>
                          </m:ctrlPr>
                        </m:limLowPr>
                        <m:e>
                          <m:groupChr>
                            <m:groupChrPr>
                              <m:chr m:val="⏟"/>
                              <m:ctrlPr>
                                <a:rPr lang="en-US" sz="1400" i="1">
                                  <a:latin typeface="Cambria Math" panose="02040503050406030204" pitchFamily="18" charset="0"/>
                                </a:rPr>
                              </m:ctrlPr>
                            </m:groupChr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r>
                                    <a:rPr lang="en-US" sz="1400" b="0" i="0">
                                      <a:latin typeface="Cambria Math" panose="02040503050406030204" pitchFamily="18" charset="0"/>
                                    </a:rPr>
                                    <m:t>+</m:t>
                                  </m:r>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𝑁</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num>
                                <m:den>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den>
                              </m:f>
                            </m:e>
                          </m:groupChr>
                        </m:e>
                        <m:lim>
                          <m:sSubSup>
                            <m:sSubSupPr>
                              <m:ctrlPr>
                                <a:rPr lang="en-US" sz="1400" i="1">
                                  <a:latin typeface="Cambria Math" panose="02040503050406030204" pitchFamily="18" charset="0"/>
                                </a:rPr>
                              </m:ctrlPr>
                            </m:sSubSupPr>
                            <m:e>
                              <m:r>
                                <a:rPr lang="en-US" sz="1400" b="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1">
                                      <a:latin typeface="Cambria Math" panose="02040503050406030204" pitchFamily="18" charset="0"/>
                                    </a:rPr>
                                    <m:t>2</m:t>
                                  </m:r>
                                </m:sub>
                              </m:sSub>
                            </m:sub>
                            <m:sup>
                              <m:r>
                                <a:rPr lang="en-US" sz="1400" b="0" i="1">
                                  <a:latin typeface="Cambria Math" panose="02040503050406030204" pitchFamily="18" charset="0"/>
                                </a:rPr>
                                <m:t>𝑚</m:t>
                              </m:r>
                            </m:sup>
                          </m:sSubSup>
                        </m:lim>
                      </m:limLow>
                      <m:r>
                        <a:rPr lang="en-US" sz="1400" b="0" i="0">
                          <a:latin typeface="Cambria Math" panose="02040503050406030204" pitchFamily="18" charset="0"/>
                        </a:rPr>
                        <m:t>+</m:t>
                      </m:r>
                      <m:limLow>
                        <m:limLowPr>
                          <m:ctrlPr>
                            <a:rPr lang="en-US" sz="1400" i="1">
                              <a:latin typeface="Cambria Math" panose="02040503050406030204" pitchFamily="18" charset="0"/>
                            </a:rPr>
                          </m:ctrlPr>
                        </m:limLowPr>
                        <m:e>
                          <m:groupChr>
                            <m:groupChrPr>
                              <m:chr m:val="⏟"/>
                              <m:ctrlPr>
                                <a:rPr lang="en-US" sz="1400" i="1">
                                  <a:latin typeface="Cambria Math" panose="02040503050406030204" pitchFamily="18" charset="0"/>
                                </a:rPr>
                              </m:ctrlPr>
                            </m:groupChr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𝐻</m:t>
                                          </m:r>
                                        </m:e>
                                        <m:sub>
                                          <m:r>
                                            <a:rPr lang="en-US" sz="1400" b="0" i="0">
                                              <a:latin typeface="Cambria Math" panose="02040503050406030204" pitchFamily="18" charset="0"/>
                                            </a:rPr>
                                            <m:t>2</m:t>
                                          </m:r>
                                        </m:sub>
                                      </m:sSub>
                                      <m:r>
                                        <a:rPr lang="en-US" sz="1400" b="0" i="1">
                                          <a:latin typeface="Cambria Math" panose="02040503050406030204" pitchFamily="18" charset="0"/>
                                        </a:rPr>
                                        <m:t>𝑂</m:t>
                                      </m:r>
                                    </m:sub>
                                    <m:sup>
                                      <m:r>
                                        <a:rPr lang="en-US" sz="1400" b="0" i="0">
                                          <a:latin typeface="Cambria Math" panose="02040503050406030204" pitchFamily="18" charset="0"/>
                                        </a:rPr>
                                        <m:t>0</m:t>
                                      </m:r>
                                    </m:sup>
                                  </m:sSubSup>
                                </m:num>
                                <m:den>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den>
                              </m:f>
                            </m:e>
                          </m:groupChr>
                        </m:e>
                        <m:lim>
                          <m:r>
                            <a:rPr lang="en-US" sz="1400" b="0" i="1">
                              <a:latin typeface="Cambria Math" panose="02040503050406030204" pitchFamily="18" charset="0"/>
                            </a:rPr>
                            <m:t>𝐼𝑉</m:t>
                          </m:r>
                        </m:lim>
                      </m:limLow>
                      <m:r>
                        <a:rPr lang="en-US" sz="1400" b="0" i="0">
                          <a:latin typeface="Cambria Math" panose="02040503050406030204" pitchFamily="18" charset="0"/>
                        </a:rPr>
                        <m:t>+</m:t>
                      </m:r>
                      <m:limLow>
                        <m:limLowPr>
                          <m:ctrlPr>
                            <a:rPr lang="en-US" sz="1400" i="1">
                              <a:latin typeface="Cambria Math" panose="02040503050406030204" pitchFamily="18" charset="0"/>
                            </a:rPr>
                          </m:ctrlPr>
                        </m:limLowPr>
                        <m:e>
                          <m:groupChr>
                            <m:groupChrPr>
                              <m:chr m:val="⏟"/>
                              <m:ctrlPr>
                                <a:rPr lang="en-US" sz="1400" i="1">
                                  <a:latin typeface="Cambria Math" panose="02040503050406030204" pitchFamily="18" charset="0"/>
                                </a:rPr>
                              </m:ctrlPr>
                            </m:groupChr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𝐻</m:t>
                                          </m:r>
                                        </m:e>
                                        <m:sub>
                                          <m:r>
                                            <a:rPr lang="en-US" sz="1400" b="0" i="0">
                                              <a:latin typeface="Cambria Math" panose="02040503050406030204" pitchFamily="18" charset="0"/>
                                            </a:rPr>
                                            <m:t>2</m:t>
                                          </m:r>
                                        </m:sub>
                                      </m:sSub>
                                      <m:r>
                                        <a:rPr lang="en-US" sz="1400" b="0" i="1">
                                          <a:latin typeface="Cambria Math" panose="02040503050406030204" pitchFamily="18" charset="0"/>
                                        </a:rPr>
                                        <m:t>𝑂</m:t>
                                      </m:r>
                                    </m:sub>
                                    <m:sup>
                                      <m:r>
                                        <a:rPr lang="en-US" sz="1400" b="0" i="1">
                                          <a:latin typeface="Cambria Math" panose="02040503050406030204" pitchFamily="18" charset="0"/>
                                        </a:rPr>
                                        <m:t>𝑡</m:t>
                                      </m:r>
                                    </m:sup>
                                  </m:sSubSup>
                                  <m:r>
                                    <a:rPr lang="en-US" sz="1400" b="0" i="0">
                                      <a:latin typeface="Cambria Math" panose="02040503050406030204" pitchFamily="18" charset="0"/>
                                    </a:rPr>
                                    <m:t>+</m:t>
                                  </m:r>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r>
                                        <a:rPr lang="en-US" sz="1400" b="0" i="1">
                                          <a:latin typeface="Cambria Math" panose="02040503050406030204" pitchFamily="18" charset="0"/>
                                        </a:rPr>
                                        <m:t>𝐶</m:t>
                                      </m:r>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num>
                                <m:den>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0">
                                              <a:latin typeface="Cambria Math" panose="02040503050406030204" pitchFamily="18" charset="0"/>
                                            </a:rPr>
                                            <m:t>2</m:t>
                                          </m:r>
                                        </m:sub>
                                      </m:sSub>
                                    </m:sub>
                                    <m:sup>
                                      <m:r>
                                        <a:rPr lang="en-US" sz="1400" b="0" i="1">
                                          <a:latin typeface="Cambria Math" panose="02040503050406030204" pitchFamily="18" charset="0"/>
                                        </a:rPr>
                                        <m:t>𝑡</m:t>
                                      </m:r>
                                    </m:sup>
                                  </m:sSubSup>
                                </m:den>
                              </m:f>
                            </m:e>
                          </m:groupChr>
                        </m:e>
                        <m:lim>
                          <m:r>
                            <a:rPr lang="en-US" sz="1400" b="0" i="1">
                              <a:latin typeface="Cambria Math" panose="02040503050406030204" pitchFamily="18" charset="0"/>
                            </a:rPr>
                            <m:t>𝑉</m:t>
                          </m:r>
                        </m:lim>
                      </m:limLow>
                    </m:oMath>
                  </m:oMathPara>
                </a14:m>
                <a:endParaRPr lang="en-US" sz="1400" dirty="0"/>
              </a:p>
            </p:txBody>
          </p:sp>
        </mc:Choice>
        <mc:Fallback xmlns="">
          <p:sp>
            <p:nvSpPr>
              <p:cNvPr id="8" name="Rectangle 7"/>
              <p:cNvSpPr>
                <a:spLocks noRot="1" noChangeAspect="1" noMove="1" noResize="1" noEditPoints="1" noAdjustHandles="1" noChangeArrowheads="1" noChangeShapeType="1" noTextEdit="1"/>
              </p:cNvSpPr>
              <p:nvPr/>
            </p:nvSpPr>
            <p:spPr>
              <a:xfrm>
                <a:off x="304800" y="1304550"/>
                <a:ext cx="3203120" cy="8737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07445" y="2271939"/>
                <a:ext cx="2347309" cy="11315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0">
                                      <a:latin typeface="Cambria Math" panose="02040503050406030204" pitchFamily="18" charset="0"/>
                                    </a:rPr>
                                    <m:t>2</m:t>
                                  </m:r>
                                </m:sub>
                              </m:sSub>
                              <m:r>
                                <a:rPr lang="en-US" sz="1400" i="1">
                                  <a:latin typeface="Cambria Math" panose="02040503050406030204" pitchFamily="18" charset="0"/>
                                </a:rPr>
                                <m:t>𝑂</m:t>
                              </m:r>
                            </m:sub>
                            <m:sup>
                              <m:r>
                                <a:rPr lang="en-US" sz="1400" i="1">
                                  <a:latin typeface="Cambria Math" panose="02040503050406030204" pitchFamily="18" charset="0"/>
                                </a:rPr>
                                <m:t>𝑡</m:t>
                              </m:r>
                            </m:sup>
                          </m:sSubSup>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𝐶</m:t>
                              </m:r>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den>
                      </m:f>
                      <m:r>
                        <a:rPr lang="en-US" sz="1400" i="0">
                          <a:latin typeface="Cambria Math" panose="02040503050406030204" pitchFamily="18" charset="0"/>
                        </a:rPr>
                        <m:t>=</m:t>
                      </m:r>
                      <m:f>
                        <m:fPr>
                          <m:ctrlPr>
                            <a:rPr lang="en-US" sz="1400" i="1">
                              <a:latin typeface="Cambria Math" panose="02040503050406030204" pitchFamily="18" charset="0"/>
                            </a:rPr>
                          </m:ctrlPr>
                        </m:fPr>
                        <m:num>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0">
                                          <a:latin typeface="Cambria Math" panose="02040503050406030204" pitchFamily="18" charset="0"/>
                                        </a:rPr>
                                        <m:t>2</m:t>
                                      </m:r>
                                    </m:sub>
                                  </m:sSub>
                                  <m:r>
                                    <a:rPr lang="en-US" sz="1400" i="1">
                                      <a:latin typeface="Cambria Math" panose="02040503050406030204" pitchFamily="18" charset="0"/>
                                    </a:rPr>
                                    <m:t>𝑂</m:t>
                                  </m:r>
                                </m:sub>
                                <m:sup>
                                  <m:r>
                                    <a:rPr lang="en-US" sz="1400" i="1">
                                      <a:latin typeface="Cambria Math" panose="02040503050406030204" pitchFamily="18" charset="0"/>
                                    </a:rPr>
                                    <m:t>𝑡</m:t>
                                  </m:r>
                                </m:sup>
                              </m:sSubSup>
                            </m:num>
                            <m:den>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den>
                          </m:f>
                          <m:r>
                            <a:rPr lang="en-US" sz="1400" i="0">
                              <a:latin typeface="Cambria Math" panose="02040503050406030204" pitchFamily="18" charset="0"/>
                            </a:rPr>
                            <m:t>+</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𝐶</m:t>
                                  </m:r>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num>
                            <m:den>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den>
                          </m:f>
                        </m:num>
                        <m:den>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num>
                            <m:den>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0">
                                          <a:latin typeface="Cambria Math" panose="02040503050406030204" pitchFamily="18" charset="0"/>
                                        </a:rPr>
                                        <m:t>2</m:t>
                                      </m:r>
                                    </m:sub>
                                  </m:sSub>
                                </m:sub>
                                <m:sup>
                                  <m:r>
                                    <a:rPr lang="en-US" sz="1400" i="1">
                                      <a:latin typeface="Cambria Math" panose="02040503050406030204" pitchFamily="18" charset="0"/>
                                    </a:rPr>
                                    <m:t>𝑡</m:t>
                                  </m:r>
                                </m:sup>
                              </m:sSubSup>
                            </m:den>
                          </m:f>
                        </m:den>
                      </m:f>
                    </m:oMath>
                  </m:oMathPara>
                </a14:m>
                <a:endParaRPr lang="en-US" sz="1400" dirty="0"/>
              </a:p>
            </p:txBody>
          </p:sp>
        </mc:Choice>
        <mc:Fallback xmlns="">
          <p:sp>
            <p:nvSpPr>
              <p:cNvPr id="10" name="Rectangle 9"/>
              <p:cNvSpPr>
                <a:spLocks noRot="1" noChangeAspect="1" noMove="1" noResize="1" noEditPoints="1" noAdjustHandles="1" noChangeArrowheads="1" noChangeShapeType="1" noTextEdit="1"/>
              </p:cNvSpPr>
              <p:nvPr/>
            </p:nvSpPr>
            <p:spPr>
              <a:xfrm>
                <a:off x="1007445" y="2271939"/>
                <a:ext cx="2347309" cy="11315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374973" y="1380374"/>
                <a:ext cx="1151597" cy="619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𝐻</m:t>
                                  </m:r>
                                </m:e>
                                <m:sub>
                                  <m:r>
                                    <a:rPr lang="en-US" sz="1400" b="0" i="1">
                                      <a:latin typeface="Cambria Math" panose="02040503050406030204" pitchFamily="18" charset="0"/>
                                    </a:rPr>
                                    <m:t>2</m:t>
                                  </m:r>
                                </m:sub>
                              </m:sSub>
                              <m:r>
                                <a:rPr lang="en-US" sz="1400" b="0" i="1">
                                  <a:latin typeface="Cambria Math" panose="02040503050406030204" pitchFamily="18" charset="0"/>
                                </a:rPr>
                                <m:t>𝑂</m:t>
                              </m:r>
                            </m:sub>
                            <m:sup>
                              <m:r>
                                <a:rPr lang="en-US" sz="1400" b="0" i="1">
                                  <a:latin typeface="Cambria Math" panose="02040503050406030204" pitchFamily="18" charset="0"/>
                                </a:rPr>
                                <m:t>0</m:t>
                              </m:r>
                            </m:sup>
                          </m:sSubSup>
                        </m:num>
                        <m:den>
                          <m:sSubSup>
                            <m:sSubSupPr>
                              <m:ctrlPr>
                                <a:rPr lang="en-US" sz="1400" i="1">
                                  <a:latin typeface="Cambria Math" panose="02040503050406030204" pitchFamily="18" charset="0"/>
                                </a:rPr>
                              </m:ctrlPr>
                            </m:sSubSupPr>
                            <m:e>
                              <m:r>
                                <a:rPr lang="en-US" sz="1400" b="0" i="1">
                                  <a:latin typeface="Cambria Math" panose="02040503050406030204" pitchFamily="18" charset="0"/>
                                </a:rPr>
                                <m:t>𝑛</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1">
                                      <a:latin typeface="Cambria Math" panose="02040503050406030204" pitchFamily="18" charset="0"/>
                                    </a:rPr>
                                    <m:t>2</m:t>
                                  </m:r>
                                </m:sub>
                              </m:sSub>
                            </m:sub>
                            <m:sup>
                              <m:r>
                                <a:rPr lang="en-US" sz="1400" b="0" i="1">
                                  <a:latin typeface="Cambria Math" panose="02040503050406030204" pitchFamily="18" charset="0"/>
                                </a:rPr>
                                <m:t>𝑡</m:t>
                              </m:r>
                            </m:sup>
                          </m:sSubSup>
                        </m:den>
                      </m:f>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b="0" i="1">
                              <a:latin typeface="Cambria Math" panose="02040503050406030204" pitchFamily="18" charset="0"/>
                            </a:rPr>
                            <m:t>𝑟</m:t>
                          </m:r>
                        </m:e>
                        <m:sub>
                          <m:sSub>
                            <m:sSubPr>
                              <m:ctrlPr>
                                <a:rPr lang="en-US" sz="1400" i="1">
                                  <a:latin typeface="Cambria Math" panose="02040503050406030204" pitchFamily="18" charset="0"/>
                                </a:rPr>
                              </m:ctrlPr>
                            </m:sSubPr>
                            <m:e>
                              <m:r>
                                <a:rPr lang="en-US" sz="1400" b="0" i="1">
                                  <a:latin typeface="Cambria Math" panose="02040503050406030204" pitchFamily="18" charset="0"/>
                                </a:rPr>
                                <m:t>𝐻</m:t>
                              </m:r>
                            </m:e>
                            <m:sub>
                              <m:r>
                                <a:rPr lang="en-US" sz="1400" b="0">
                                  <a:latin typeface="Cambria Math" panose="02040503050406030204" pitchFamily="18" charset="0"/>
                                </a:rPr>
                                <m:t>2</m:t>
                              </m:r>
                            </m:sub>
                          </m:sSub>
                          <m:r>
                            <a:rPr lang="en-US" sz="1400" b="0" i="1">
                              <a:latin typeface="Cambria Math" panose="02040503050406030204" pitchFamily="18" charset="0"/>
                            </a:rPr>
                            <m:t>𝑂</m:t>
                          </m:r>
                        </m:sub>
                        <m:sup>
                          <m:r>
                            <a:rPr lang="en-US" sz="1400" b="0">
                              <a:latin typeface="Cambria Math" panose="02040503050406030204" pitchFamily="18" charset="0"/>
                            </a:rPr>
                            <m:t>0</m:t>
                          </m:r>
                        </m:sup>
                      </m:sSubSup>
                    </m:oMath>
                  </m:oMathPara>
                </a14:m>
                <a:endParaRPr lang="en-US" sz="1400" dirty="0"/>
              </a:p>
            </p:txBody>
          </p:sp>
        </mc:Choice>
        <mc:Fallback xmlns="">
          <p:sp>
            <p:nvSpPr>
              <p:cNvPr id="11" name="Rectangle 10"/>
              <p:cNvSpPr>
                <a:spLocks noRot="1" noChangeAspect="1" noMove="1" noResize="1" noEditPoints="1" noAdjustHandles="1" noChangeArrowheads="1" noChangeShapeType="1" noTextEdit="1"/>
              </p:cNvSpPr>
              <p:nvPr/>
            </p:nvSpPr>
            <p:spPr>
              <a:xfrm>
                <a:off x="7374973" y="1380374"/>
                <a:ext cx="1151597" cy="619529"/>
              </a:xfrm>
              <a:prstGeom prst="rect">
                <a:avLst/>
              </a:prstGeom>
              <a:blipFill>
                <a:blip r:embed="rId4"/>
                <a:stretch>
                  <a:fillRect/>
                </a:stretch>
              </a:blipFill>
            </p:spPr>
            <p:txBody>
              <a:bodyPr/>
              <a:lstStyle/>
              <a:p>
                <a:r>
                  <a:rPr lang="en-US">
                    <a:noFill/>
                  </a:rPr>
                  <a:t> </a:t>
                </a:r>
              </a:p>
            </p:txBody>
          </p:sp>
        </mc:Fallback>
      </mc:AlternateContent>
      <p:sp>
        <p:nvSpPr>
          <p:cNvPr id="3" name="TextBox 2"/>
          <p:cNvSpPr txBox="1"/>
          <p:nvPr/>
        </p:nvSpPr>
        <p:spPr>
          <a:xfrm>
            <a:off x="5486400" y="1364974"/>
            <a:ext cx="1302801" cy="646331"/>
          </a:xfrm>
          <a:prstGeom prst="rect">
            <a:avLst/>
          </a:prstGeom>
          <a:noFill/>
        </p:spPr>
        <p:txBody>
          <a:bodyPr wrap="square" rtlCol="0">
            <a:spAutoFit/>
          </a:bodyPr>
          <a:lstStyle/>
          <a:p>
            <a:pPr algn="ctr"/>
            <a:r>
              <a:rPr lang="en-US" sz="1200" dirty="0"/>
              <a:t>Assuming no. of O</a:t>
            </a:r>
            <a:r>
              <a:rPr lang="en-US" sz="1200" baseline="-25000" dirty="0"/>
              <a:t>2</a:t>
            </a:r>
            <a:r>
              <a:rPr lang="en-US" sz="1200" dirty="0"/>
              <a:t> moles are conserved</a:t>
            </a:r>
          </a:p>
        </p:txBody>
      </p:sp>
      <p:cxnSp>
        <p:nvCxnSpPr>
          <p:cNvPr id="14" name="Straight Arrow Connector 13"/>
          <p:cNvCxnSpPr>
            <a:stCxn id="3" idx="3"/>
            <a:endCxn id="11" idx="1"/>
          </p:cNvCxnSpPr>
          <p:nvPr/>
        </p:nvCxnSpPr>
        <p:spPr>
          <a:xfrm>
            <a:off x="6789201" y="1688140"/>
            <a:ext cx="585772" cy="19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5363687" y="2307669"/>
                <a:ext cx="3002681" cy="11014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𝑡</m:t>
                              </m:r>
                            </m:sup>
                          </m:sSubSup>
                        </m:num>
                        <m:den>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𝑡</m:t>
                              </m:r>
                            </m:sup>
                          </m:sSubSup>
                        </m:den>
                      </m:f>
                      <m:r>
                        <a:rPr lang="en-US" sz="1600" i="0">
                          <a:latin typeface="Cambria Math" panose="02040503050406030204" pitchFamily="18" charset="0"/>
                        </a:rPr>
                        <m:t>=</m:t>
                      </m:r>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𝑚</m:t>
                              </m:r>
                            </m:sup>
                          </m:sSubSup>
                        </m:num>
                        <m:den>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𝑚</m:t>
                                  </m:r>
                                  <m:r>
                                    <a:rPr lang="en-US" sz="1600" i="0">
                                      <a:latin typeface="Cambria Math" panose="02040503050406030204" pitchFamily="18" charset="0"/>
                                    </a:rPr>
                                    <m:t>,0</m:t>
                                  </m:r>
                                </m:sup>
                              </m:sSubSup>
                            </m:num>
                            <m:den>
                              <m:d>
                                <m:dPr>
                                  <m:ctrlPr>
                                    <a:rPr lang="en-US" sz="1600" i="1">
                                      <a:latin typeface="Cambria Math" panose="02040503050406030204" pitchFamily="18" charset="0"/>
                                    </a:rPr>
                                  </m:ctrlPr>
                                </m:dPr>
                                <m:e>
                                  <m:r>
                                    <a:rPr lang="en-US" sz="1600" i="0">
                                      <a:latin typeface="Cambria Math" panose="02040503050406030204" pitchFamily="18" charset="0"/>
                                    </a:rPr>
                                    <m:t>1−</m:t>
                                  </m:r>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𝑚</m:t>
                                      </m:r>
                                      <m:r>
                                        <a:rPr lang="en-US" sz="1600" i="0">
                                          <a:latin typeface="Cambria Math" panose="02040503050406030204" pitchFamily="18" charset="0"/>
                                        </a:rPr>
                                        <m:t>,0</m:t>
                                      </m:r>
                                    </m:sup>
                                  </m:sSubSup>
                                </m:e>
                              </m:d>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𝑚</m:t>
                                  </m:r>
                                </m:sup>
                              </m:sSubSup>
                            </m:den>
                          </m:f>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1">
                                  <a:latin typeface="Cambria Math" panose="02040503050406030204" pitchFamily="18" charset="0"/>
                                </a:rPr>
                                <m:t>𝑚</m:t>
                              </m:r>
                            </m:sup>
                          </m:sSubSup>
                        </m:den>
                      </m:f>
                    </m:oMath>
                  </m:oMathPara>
                </a14:m>
                <a:endParaRPr lang="en-US" sz="1600" dirty="0"/>
              </a:p>
            </p:txBody>
          </p:sp>
        </mc:Choice>
        <mc:Fallback xmlns="">
          <p:sp>
            <p:nvSpPr>
              <p:cNvPr id="16" name="Rectangle 15"/>
              <p:cNvSpPr>
                <a:spLocks noRot="1" noChangeAspect="1" noMove="1" noResize="1" noEditPoints="1" noAdjustHandles="1" noChangeArrowheads="1" noChangeShapeType="1" noTextEdit="1"/>
              </p:cNvSpPr>
              <p:nvPr/>
            </p:nvSpPr>
            <p:spPr>
              <a:xfrm>
                <a:off x="5363687" y="2307669"/>
                <a:ext cx="3002681" cy="1101455"/>
              </a:xfrm>
              <a:prstGeom prst="rect">
                <a:avLst/>
              </a:prstGeom>
              <a:blipFill>
                <a:blip r:embed="rId5"/>
                <a:stretch>
                  <a:fillRect/>
                </a:stretch>
              </a:blipFill>
            </p:spPr>
            <p:txBody>
              <a:bodyPr/>
              <a:lstStyle/>
              <a:p>
                <a:r>
                  <a:rPr lang="en-US">
                    <a:noFill/>
                  </a:rPr>
                  <a:t> </a:t>
                </a:r>
              </a:p>
            </p:txBody>
          </p:sp>
        </mc:Fallback>
      </mc:AlternateContent>
      <p:sp>
        <p:nvSpPr>
          <p:cNvPr id="19" name="Oval 18"/>
          <p:cNvSpPr/>
          <p:nvPr/>
        </p:nvSpPr>
        <p:spPr>
          <a:xfrm>
            <a:off x="2217068" y="2199447"/>
            <a:ext cx="1137686" cy="597618"/>
          </a:xfrm>
          <a:prstGeom prst="ellipse">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479835" y="2818197"/>
            <a:ext cx="502395" cy="585270"/>
          </a:xfrm>
          <a:prstGeom prst="ellipse">
            <a:avLst/>
          </a:prstGeom>
          <a:noFill/>
          <a:ln w="12700">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24" name="Straight Arrow Connector 23"/>
          <p:cNvCxnSpPr/>
          <p:nvPr/>
        </p:nvCxnSpPr>
        <p:spPr>
          <a:xfrm flipV="1">
            <a:off x="3050589" y="2657760"/>
            <a:ext cx="2313098" cy="43566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28" name="Rectangle 27"/>
              <p:cNvSpPr/>
              <p:nvPr/>
            </p:nvSpPr>
            <p:spPr>
              <a:xfrm>
                <a:off x="1616338" y="5368585"/>
                <a:ext cx="5181600" cy="1049967"/>
              </a:xfrm>
              <a:prstGeom prst="rect">
                <a:avLst/>
              </a:prstGeom>
              <a:ln w="28575">
                <a:solidFill>
                  <a:schemeClr val="accent2"/>
                </a:solid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𝒕</m:t>
                          </m:r>
                        </m:sup>
                      </m:sSubSup>
                      <m:r>
                        <a:rPr lang="en-US" sz="1400" b="0" i="0">
                          <a:latin typeface="Cambria Math" panose="02040503050406030204" pitchFamily="18" charset="0"/>
                        </a:rPr>
                        <m:t>=</m:t>
                      </m:r>
                      <m:f>
                        <m:fPr>
                          <m:ctrlPr>
                            <a:rPr lang="en-US" sz="1400" b="0" i="1">
                              <a:latin typeface="Cambria Math" panose="02040503050406030204" pitchFamily="18" charset="0"/>
                            </a:rPr>
                          </m:ctrlPr>
                        </m:fPr>
                        <m:num>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num>
                        <m:den>
                          <m:r>
                            <a:rPr lang="en-US" sz="1400" b="0" i="0">
                              <a:latin typeface="Cambria Math" panose="02040503050406030204" pitchFamily="18" charset="0"/>
                            </a:rPr>
                            <m:t>1+1.</m:t>
                          </m:r>
                          <m:r>
                            <a:rPr lang="en-US" sz="1400" b="0" i="1" smtClean="0">
                              <a:latin typeface="Cambria Math" panose="02040503050406030204" pitchFamily="18" charset="0"/>
                            </a:rPr>
                            <m:t>4</m:t>
                          </m:r>
                          <m:d>
                            <m:dPr>
                              <m:ctrlPr>
                                <a:rPr lang="en-US" sz="1400" b="0" i="1">
                                  <a:latin typeface="Cambria Math" panose="02040503050406030204" pitchFamily="18" charset="0"/>
                                </a:rPr>
                              </m:ctrlPr>
                            </m:dPr>
                            <m:e>
                              <m:f>
                                <m:fPr>
                                  <m:ctrlPr>
                                    <a:rPr lang="en-US" sz="1400" b="0" i="1">
                                      <a:latin typeface="Cambria Math" panose="02040503050406030204" pitchFamily="18" charset="0"/>
                                    </a:rPr>
                                  </m:ctrlPr>
                                </m:fPr>
                                <m:num>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r>
                                        <a:rPr lang="en-US" sz="1400" b="0" i="0">
                                          <a:latin typeface="Cambria Math" panose="02040503050406030204" pitchFamily="18" charset="0"/>
                                        </a:rPr>
                                        <m:t>,0</m:t>
                                      </m:r>
                                    </m:sup>
                                  </m:sSubSup>
                                </m:num>
                                <m:den>
                                  <m:d>
                                    <m:dPr>
                                      <m:ctrlPr>
                                        <a:rPr lang="en-US" sz="1400" b="0" i="1">
                                          <a:latin typeface="Cambria Math" panose="02040503050406030204" pitchFamily="18" charset="0"/>
                                        </a:rPr>
                                      </m:ctrlPr>
                                    </m:dPr>
                                    <m:e>
                                      <m:r>
                                        <a:rPr lang="en-US" sz="1400" b="0" i="0">
                                          <a:latin typeface="Cambria Math" panose="02040503050406030204" pitchFamily="18" charset="0"/>
                                        </a:rPr>
                                        <m:t>1−</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r>
                                            <a:rPr lang="en-US" sz="1400" b="0" i="0">
                                              <a:latin typeface="Cambria Math" panose="02040503050406030204" pitchFamily="18" charset="0"/>
                                            </a:rPr>
                                            <m:t>,0</m:t>
                                          </m:r>
                                        </m:sup>
                                      </m:sSubSup>
                                    </m:e>
                                  </m:d>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den>
                              </m:f>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e>
                          </m:d>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𝒓</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𝑯</m:t>
                                  </m:r>
                                </m:e>
                                <m:sub>
                                  <m:r>
                                    <a:rPr lang="en-US" sz="1400" b="0" i="0">
                                      <a:latin typeface="Cambria Math" panose="02040503050406030204" pitchFamily="18" charset="0"/>
                                    </a:rPr>
                                    <m:t>2</m:t>
                                  </m:r>
                                </m:sub>
                              </m:sSub>
                              <m:r>
                                <a:rPr lang="en-US" sz="1400" b="1" i="1">
                                  <a:latin typeface="Cambria Math" panose="02040503050406030204" pitchFamily="18" charset="0"/>
                                </a:rPr>
                                <m:t>𝑶</m:t>
                              </m:r>
                            </m:sub>
                            <m:sup>
                              <m:r>
                                <a:rPr lang="en-US" sz="1400" b="0" i="0">
                                  <a:latin typeface="Cambria Math" panose="02040503050406030204" pitchFamily="18" charset="0"/>
                                </a:rPr>
                                <m:t>0</m:t>
                              </m:r>
                            </m:sup>
                          </m:sSubSup>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den>
                      </m:f>
                    </m:oMath>
                  </m:oMathPara>
                </a14:m>
                <a:endParaRPr lang="en-US" sz="1400" dirty="0"/>
              </a:p>
            </p:txBody>
          </p:sp>
        </mc:Choice>
        <mc:Fallback xmlns="">
          <p:sp>
            <p:nvSpPr>
              <p:cNvPr id="28" name="Rectangle 27"/>
              <p:cNvSpPr>
                <a:spLocks noRot="1" noChangeAspect="1" noMove="1" noResize="1" noEditPoints="1" noAdjustHandles="1" noChangeArrowheads="1" noChangeShapeType="1" noTextEdit="1"/>
              </p:cNvSpPr>
              <p:nvPr/>
            </p:nvSpPr>
            <p:spPr>
              <a:xfrm>
                <a:off x="1616338" y="5368585"/>
                <a:ext cx="5181600" cy="1049967"/>
              </a:xfrm>
              <a:prstGeom prst="rect">
                <a:avLst/>
              </a:prstGeom>
              <a:blipFill>
                <a:blip r:embed="rId6"/>
                <a:stretch>
                  <a:fillRect/>
                </a:stretch>
              </a:blipFill>
              <a:ln w="28575">
                <a:solidFill>
                  <a:schemeClr val="accent2"/>
                </a:solidFill>
              </a:ln>
            </p:spPr>
            <p:txBody>
              <a:bodyPr/>
              <a:lstStyle/>
              <a:p>
                <a:r>
                  <a:rPr lang="en-US">
                    <a:noFill/>
                  </a:rPr>
                  <a:t> </a:t>
                </a:r>
              </a:p>
            </p:txBody>
          </p:sp>
        </mc:Fallback>
      </mc:AlternateContent>
      <p:sp>
        <p:nvSpPr>
          <p:cNvPr id="31" name="TextBox 30"/>
          <p:cNvSpPr txBox="1"/>
          <p:nvPr/>
        </p:nvSpPr>
        <p:spPr>
          <a:xfrm>
            <a:off x="4735229" y="1520447"/>
            <a:ext cx="760914" cy="307777"/>
          </a:xfrm>
          <a:prstGeom prst="rect">
            <a:avLst/>
          </a:prstGeom>
          <a:noFill/>
        </p:spPr>
        <p:txBody>
          <a:bodyPr wrap="none" rtlCol="0">
            <a:spAutoFit/>
          </a:bodyPr>
          <a:lstStyle/>
          <a:p>
            <a:r>
              <a:rPr lang="en-US" sz="1400" i="1" dirty="0"/>
              <a:t>Term IV.</a:t>
            </a:r>
          </a:p>
        </p:txBody>
      </p:sp>
      <p:sp>
        <p:nvSpPr>
          <p:cNvPr id="33" name="TextBox 32"/>
          <p:cNvSpPr txBox="1"/>
          <p:nvPr/>
        </p:nvSpPr>
        <p:spPr>
          <a:xfrm>
            <a:off x="4593" y="2732512"/>
            <a:ext cx="791499" cy="338554"/>
          </a:xfrm>
          <a:prstGeom prst="rect">
            <a:avLst/>
          </a:prstGeom>
          <a:noFill/>
        </p:spPr>
        <p:txBody>
          <a:bodyPr wrap="none" rtlCol="0">
            <a:spAutoFit/>
          </a:bodyPr>
          <a:lstStyle/>
          <a:p>
            <a:r>
              <a:rPr lang="en-US" sz="1600" i="1" dirty="0"/>
              <a:t>Term V.</a:t>
            </a:r>
          </a:p>
        </p:txBody>
      </p:sp>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2004726112"/>
                  </p:ext>
                </p:extLst>
              </p:nvPr>
            </p:nvGraphicFramePr>
            <p:xfrm>
              <a:off x="1098671" y="3660598"/>
              <a:ext cx="7273116" cy="1633665"/>
            </p:xfrm>
            <a:graphic>
              <a:graphicData uri="http://schemas.openxmlformats.org/drawingml/2006/table">
                <a:tbl>
                  <a:tblPr firstRow="1" firstCol="1" bandRow="1">
                    <a:tableStyleId>{0E3FDE45-AF77-4B5C-9715-49D594BDF05E}</a:tableStyleId>
                  </a:tblPr>
                  <a:tblGrid>
                    <a:gridCol w="3636558">
                      <a:extLst>
                        <a:ext uri="{9D8B030D-6E8A-4147-A177-3AD203B41FA5}">
                          <a16:colId xmlns:a16="http://schemas.microsoft.com/office/drawing/2014/main" val="1111979854"/>
                        </a:ext>
                      </a:extLst>
                    </a:gridCol>
                    <a:gridCol w="3636558">
                      <a:extLst>
                        <a:ext uri="{9D8B030D-6E8A-4147-A177-3AD203B41FA5}">
                          <a16:colId xmlns:a16="http://schemas.microsoft.com/office/drawing/2014/main" val="824467368"/>
                        </a:ext>
                      </a:extLst>
                    </a:gridCol>
                  </a:tblGrid>
                  <a:tr h="0">
                    <a:tc>
                      <a:txBody>
                        <a:bodyPr/>
                        <a:lstStyle/>
                        <a:p>
                          <a:pPr marL="0" marR="0" indent="365760" algn="ctr">
                            <a:lnSpc>
                              <a:spcPct val="150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Combustion reaction</a:t>
                          </a: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𝒏</m:t>
                                        </m:r>
                                      </m:e>
                                      <m:sub>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𝑯</m:t>
                                            </m:r>
                                          </m:e>
                                          <m:sub>
                                            <m:r>
                                              <a:rPr lang="en-US" sz="1200"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en-US" sz="1200" b="1" i="1">
                                            <a:effectLst/>
                                            <a:latin typeface="Cambria Math" panose="02040503050406030204" pitchFamily="18" charset="0"/>
                                            <a:ea typeface="Calibri" panose="020F0502020204030204" pitchFamily="34" charset="0"/>
                                            <a:cs typeface="Times New Roman" panose="02020603050405020304" pitchFamily="18" charset="0"/>
                                          </a:rPr>
                                          <m:t>𝑶</m:t>
                                        </m:r>
                                      </m:sub>
                                      <m:sup>
                                        <m:r>
                                          <a:rPr lang="en-US" sz="1200" b="1" i="1">
                                            <a:effectLst/>
                                            <a:latin typeface="Cambria Math" panose="02040503050406030204" pitchFamily="18" charset="0"/>
                                            <a:ea typeface="Calibri" panose="020F0502020204030204" pitchFamily="34" charset="0"/>
                                            <a:cs typeface="Times New Roman" panose="02020603050405020304" pitchFamily="18" charset="0"/>
                                          </a:rPr>
                                          <m:t>𝒕</m:t>
                                        </m:r>
                                      </m:sup>
                                    </m:sSubSup>
                                    <m:r>
                                      <a:rPr lang="en-US" sz="12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𝒏</m:t>
                                        </m:r>
                                      </m:e>
                                      <m:sub>
                                        <m:r>
                                          <a:rPr lang="en-US" sz="1200" b="1" i="1">
                                            <a:effectLst/>
                                            <a:latin typeface="Cambria Math" panose="02040503050406030204" pitchFamily="18" charset="0"/>
                                            <a:ea typeface="Calibri" panose="020F0502020204030204" pitchFamily="34" charset="0"/>
                                            <a:cs typeface="Times New Roman" panose="02020603050405020304" pitchFamily="18" charset="0"/>
                                          </a:rPr>
                                          <m:t>𝑪</m:t>
                                        </m:r>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𝑶</m:t>
                                            </m:r>
                                          </m:e>
                                          <m:sub>
                                            <m:r>
                                              <a:rPr lang="en-US" sz="1200" b="1" i="1">
                                                <a:effectLst/>
                                                <a:latin typeface="Cambria Math" panose="02040503050406030204" pitchFamily="18" charset="0"/>
                                                <a:ea typeface="Calibri" panose="020F0502020204030204" pitchFamily="34" charset="0"/>
                                                <a:cs typeface="Times New Roman" panose="02020603050405020304" pitchFamily="18" charset="0"/>
                                              </a:rPr>
                                              <m:t>𝟐</m:t>
                                            </m:r>
                                          </m:sub>
                                        </m:sSub>
                                      </m:sub>
                                      <m:sup>
                                        <m:r>
                                          <a:rPr lang="en-US" sz="1200" b="1" i="1">
                                            <a:effectLst/>
                                            <a:latin typeface="Cambria Math" panose="02040503050406030204" pitchFamily="18" charset="0"/>
                                            <a:ea typeface="Calibri" panose="020F0502020204030204" pitchFamily="34" charset="0"/>
                                            <a:cs typeface="Times New Roman" panose="02020603050405020304" pitchFamily="18" charset="0"/>
                                          </a:rPr>
                                          <m:t>𝒕</m:t>
                                        </m:r>
                                      </m:sup>
                                    </m:sSubSup>
                                  </m:num>
                                  <m:den>
                                    <m:r>
                                      <a:rPr lang="en-US" sz="12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𝒏</m:t>
                                        </m:r>
                                      </m:e>
                                      <m:sub>
                                        <m:sSub>
                                          <m:sSubPr>
                                            <m:ctrlPr>
                                              <a:rPr lang="en-US" sz="1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b="1" i="1">
                                                <a:effectLst/>
                                                <a:latin typeface="Cambria Math" panose="02040503050406030204" pitchFamily="18" charset="0"/>
                                                <a:ea typeface="Calibri" panose="020F0502020204030204" pitchFamily="34" charset="0"/>
                                                <a:cs typeface="Times New Roman" panose="02020603050405020304" pitchFamily="18" charset="0"/>
                                              </a:rPr>
                                              <m:t>𝑶</m:t>
                                            </m:r>
                                          </m:e>
                                          <m:sub>
                                            <m:r>
                                              <a:rPr lang="en-US" sz="1200" b="1" i="1">
                                                <a:effectLst/>
                                                <a:latin typeface="Cambria Math" panose="02040503050406030204" pitchFamily="18" charset="0"/>
                                                <a:ea typeface="Calibri" panose="020F0502020204030204" pitchFamily="34" charset="0"/>
                                                <a:cs typeface="Times New Roman" panose="02020603050405020304" pitchFamily="18" charset="0"/>
                                              </a:rPr>
                                              <m:t>𝟐</m:t>
                                            </m:r>
                                          </m:sub>
                                        </m:sSub>
                                      </m:sub>
                                      <m:sup>
                                        <m:r>
                                          <a:rPr lang="en-US" sz="1200" b="1" i="1">
                                            <a:effectLst/>
                                            <a:latin typeface="Cambria Math" panose="02040503050406030204" pitchFamily="18" charset="0"/>
                                            <a:ea typeface="Calibri" panose="020F0502020204030204" pitchFamily="34" charset="0"/>
                                            <a:cs typeface="Times New Roman" panose="02020603050405020304" pitchFamily="18" charset="0"/>
                                          </a:rPr>
                                          <m:t>𝒕</m:t>
                                        </m:r>
                                      </m:sup>
                                    </m:sSubSup>
                                  </m:den>
                                </m:f>
                              </m:oMath>
                            </m:oMathPara>
                          </a14:m>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8645213"/>
                      </a:ext>
                    </a:extLst>
                  </a:tr>
                  <a:tr h="0">
                    <a:tc>
                      <a:txBody>
                        <a:bodyPr/>
                        <a:lstStyle/>
                        <a:p>
                          <a:pPr marL="0" marR="0" indent="36576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C</m:t>
                                    </m:r>
                                  </m:e>
                                  <m:sub>
                                    <m:r>
                                      <a:rPr lang="en-US" sz="1400">
                                        <a:effectLst/>
                                        <a:latin typeface="Cambria Math" panose="02040503050406030204" pitchFamily="18" charset="0"/>
                                      </a:rPr>
                                      <m:t>2</m:t>
                                    </m:r>
                                  </m:sub>
                                </m:sSub>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4</m:t>
                                    </m:r>
                                  </m:sub>
                                </m:sSub>
                                <m:r>
                                  <a:rPr lang="en-US" sz="1400">
                                    <a:effectLst/>
                                    <a:latin typeface="Cambria Math" panose="02040503050406030204" pitchFamily="18" charset="0"/>
                                  </a:rPr>
                                  <m:t>+3</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→2</m:t>
                                </m:r>
                                <m:r>
                                  <a:rPr lang="en-US" sz="1400">
                                    <a:effectLst/>
                                    <a:latin typeface="Cambria Math" panose="02040503050406030204" pitchFamily="18" charset="0"/>
                                  </a:rPr>
                                  <m:t>𝐶</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+2</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2</m:t>
                                    </m:r>
                                  </m:sub>
                                </m:sSub>
                                <m:r>
                                  <a:rPr lang="en-US" sz="1400">
                                    <a:effectLst/>
                                    <a:latin typeface="Cambria Math" panose="02040503050406030204" pitchFamily="18" charset="0"/>
                                  </a:rPr>
                                  <m:t>𝑂</m:t>
                                </m:r>
                              </m:oMath>
                            </m:oMathPara>
                          </a14:m>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1.333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262805"/>
                      </a:ext>
                    </a:extLst>
                  </a:tr>
                  <a:tr h="0">
                    <a:tc>
                      <a:txBody>
                        <a:bodyPr/>
                        <a:lstStyle/>
                        <a:p>
                          <a:pPr marL="0" marR="0" indent="365760">
                            <a:lnSpc>
                              <a:spcPct val="150000"/>
                            </a:lnSpc>
                            <a:spcBef>
                              <a:spcPts val="120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C</m:t>
                                    </m:r>
                                  </m:e>
                                  <m:sub>
                                    <m:r>
                                      <a:rPr lang="en-US" sz="1400">
                                        <a:effectLst/>
                                        <a:latin typeface="Cambria Math" panose="02040503050406030204" pitchFamily="18" charset="0"/>
                                      </a:rPr>
                                      <m:t>3</m:t>
                                    </m:r>
                                  </m:sub>
                                </m:sSub>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8</m:t>
                                    </m:r>
                                  </m:sub>
                                </m:sSub>
                                <m:r>
                                  <a:rPr lang="en-US" sz="1400">
                                    <a:effectLst/>
                                    <a:latin typeface="Cambria Math" panose="02040503050406030204" pitchFamily="18" charset="0"/>
                                  </a:rPr>
                                  <m:t>+5</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→3</m:t>
                                </m:r>
                                <m:r>
                                  <a:rPr lang="en-US" sz="1400">
                                    <a:effectLst/>
                                    <a:latin typeface="Cambria Math" panose="02040503050406030204" pitchFamily="18" charset="0"/>
                                  </a:rPr>
                                  <m:t>𝐶</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+4</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2</m:t>
                                    </m:r>
                                  </m:sub>
                                </m:sSub>
                                <m:r>
                                  <a:rPr lang="en-US" sz="1400">
                                    <a:effectLst/>
                                    <a:latin typeface="Cambria Math" panose="02040503050406030204" pitchFamily="18" charset="0"/>
                                  </a:rPr>
                                  <m:t>𝑂</m:t>
                                </m:r>
                              </m:oMath>
                            </m:oMathPara>
                          </a14:m>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1554923"/>
                      </a:ext>
                    </a:extLst>
                  </a:tr>
                  <a:tr h="0">
                    <a:tc>
                      <a:txBody>
                        <a:bodyPr/>
                        <a:lstStyle/>
                        <a:p>
                          <a:pPr marL="0" marR="0" indent="365760">
                            <a:lnSpc>
                              <a:spcPct val="150000"/>
                            </a:lnSpc>
                            <a:spcBef>
                              <a:spcPts val="120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m:rPr>
                                        <m:sty m:val="p"/>
                                      </m:rPr>
                                      <a:rPr lang="en-US" sz="1400">
                                        <a:effectLst/>
                                        <a:latin typeface="Cambria Math" panose="02040503050406030204" pitchFamily="18" charset="0"/>
                                      </a:rPr>
                                      <m:t>C</m:t>
                                    </m:r>
                                  </m:e>
                                  <m:sub>
                                    <m:r>
                                      <a:rPr lang="en-US" sz="1400">
                                        <a:effectLst/>
                                        <a:latin typeface="Cambria Math" panose="02040503050406030204" pitchFamily="18" charset="0"/>
                                      </a:rPr>
                                      <m:t>5</m:t>
                                    </m:r>
                                  </m:sub>
                                </m:sSub>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8</m:t>
                                    </m:r>
                                  </m:sub>
                                </m:sSub>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+6</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→5</m:t>
                                </m:r>
                                <m:r>
                                  <a:rPr lang="en-US" sz="1400">
                                    <a:effectLst/>
                                    <a:latin typeface="Cambria Math" panose="02040503050406030204" pitchFamily="18" charset="0"/>
                                  </a:rPr>
                                  <m:t>𝐶</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𝑂</m:t>
                                    </m:r>
                                  </m:e>
                                  <m:sub>
                                    <m:r>
                                      <a:rPr lang="en-US" sz="1400">
                                        <a:effectLst/>
                                        <a:latin typeface="Cambria Math" panose="02040503050406030204" pitchFamily="18" charset="0"/>
                                      </a:rPr>
                                      <m:t>2</m:t>
                                    </m:r>
                                  </m:sub>
                                </m:sSub>
                                <m:r>
                                  <a:rPr lang="en-US" sz="1400">
                                    <a:effectLst/>
                                    <a:latin typeface="Cambria Math" panose="02040503050406030204" pitchFamily="18" charset="0"/>
                                  </a:rPr>
                                  <m:t>+4</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𝐻</m:t>
                                    </m:r>
                                  </m:e>
                                  <m:sub>
                                    <m:r>
                                      <a:rPr lang="en-US" sz="1400">
                                        <a:effectLst/>
                                        <a:latin typeface="Cambria Math" panose="02040503050406030204" pitchFamily="18" charset="0"/>
                                      </a:rPr>
                                      <m:t>2</m:t>
                                    </m:r>
                                  </m:sub>
                                </m:sSub>
                                <m:r>
                                  <a:rPr lang="en-US" sz="1400">
                                    <a:effectLst/>
                                    <a:latin typeface="Cambria Math" panose="02040503050406030204" pitchFamily="18" charset="0"/>
                                  </a:rPr>
                                  <m:t>𝑂</m:t>
                                </m:r>
                              </m:oMath>
                            </m:oMathPara>
                          </a14:m>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6526403"/>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2004726112"/>
                  </p:ext>
                </p:extLst>
              </p:nvPr>
            </p:nvGraphicFramePr>
            <p:xfrm>
              <a:off x="1098671" y="3660598"/>
              <a:ext cx="7273116" cy="1633665"/>
            </p:xfrm>
            <a:graphic>
              <a:graphicData uri="http://schemas.openxmlformats.org/drawingml/2006/table">
                <a:tbl>
                  <a:tblPr firstRow="1" firstCol="1" bandRow="1">
                    <a:tableStyleId>{0E3FDE45-AF77-4B5C-9715-49D594BDF05E}</a:tableStyleId>
                  </a:tblPr>
                  <a:tblGrid>
                    <a:gridCol w="3636558">
                      <a:extLst>
                        <a:ext uri="{9D8B030D-6E8A-4147-A177-3AD203B41FA5}">
                          <a16:colId xmlns:a16="http://schemas.microsoft.com/office/drawing/2014/main" val="1111979854"/>
                        </a:ext>
                      </a:extLst>
                    </a:gridCol>
                    <a:gridCol w="3636558">
                      <a:extLst>
                        <a:ext uri="{9D8B030D-6E8A-4147-A177-3AD203B41FA5}">
                          <a16:colId xmlns:a16="http://schemas.microsoft.com/office/drawing/2014/main" val="824467368"/>
                        </a:ext>
                      </a:extLst>
                    </a:gridCol>
                  </a:tblGrid>
                  <a:tr h="673545">
                    <a:tc>
                      <a:txBody>
                        <a:bodyPr/>
                        <a:lstStyle/>
                        <a:p>
                          <a:pPr marL="0" marR="0" indent="365760" algn="ctr">
                            <a:lnSpc>
                              <a:spcPct val="150000"/>
                            </a:lnSpc>
                            <a:spcBef>
                              <a:spcPts val="0"/>
                            </a:spcBef>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Combustion reaction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0000" r="-168" b="-150450"/>
                          </a:stretch>
                        </a:blipFill>
                      </a:tcPr>
                    </a:tc>
                    <a:extLst>
                      <a:ext uri="{0D108BD9-81ED-4DB2-BD59-A6C34878D82A}">
                        <a16:rowId xmlns:a16="http://schemas.microsoft.com/office/drawing/2014/main" val="1348645213"/>
                      </a:ext>
                    </a:extLst>
                  </a:tr>
                  <a:tr h="320040">
                    <a:tc>
                      <a:txBody>
                        <a:bodyPr/>
                        <a:lstStyle/>
                        <a:p>
                          <a:endParaRPr lang="en-US"/>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t="-209434" r="-100168" b="-215094"/>
                          </a:stretch>
                        </a:blipFill>
                      </a:tcPr>
                    </a:tc>
                    <a:tc>
                      <a:txBody>
                        <a:bodyPr/>
                        <a:lstStyle/>
                        <a:p>
                          <a:pPr marL="0" marR="0" indent="0" algn="ctr">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1.333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262805"/>
                      </a:ext>
                    </a:extLst>
                  </a:tr>
                  <a:tr h="320040">
                    <a:tc>
                      <a:txBody>
                        <a:bodyPr/>
                        <a:lstStyle/>
                        <a:p>
                          <a:endParaRPr lang="en-US"/>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t="-315385" r="-100168" b="-119231"/>
                          </a:stretch>
                        </a:blipFill>
                      </a:tcPr>
                    </a:tc>
                    <a:tc>
                      <a:txBody>
                        <a:bodyPr/>
                        <a:lstStyle/>
                        <a:p>
                          <a:pPr marL="0" marR="0" indent="0" algn="ctr">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1554923"/>
                      </a:ext>
                    </a:extLst>
                  </a:tr>
                  <a:tr h="320040">
                    <a:tc>
                      <a:txBody>
                        <a:bodyPr/>
                        <a:lstStyle/>
                        <a:p>
                          <a:endParaRPr lang="en-US"/>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t="-407547" r="-100168" b="-16981"/>
                          </a:stretch>
                        </a:blipFill>
                      </a:tcPr>
                    </a:tc>
                    <a:tc>
                      <a:txBody>
                        <a:bodyPr/>
                        <a:lstStyle/>
                        <a:p>
                          <a:pPr marL="0" marR="0" indent="0" algn="ctr">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6526403"/>
                      </a:ext>
                    </a:extLst>
                  </a:tr>
                </a:tbl>
              </a:graphicData>
            </a:graphic>
          </p:graphicFrame>
        </mc:Fallback>
      </mc:AlternateContent>
      <p:sp>
        <p:nvSpPr>
          <p:cNvPr id="18" name="TextBox 17"/>
          <p:cNvSpPr txBox="1"/>
          <p:nvPr/>
        </p:nvSpPr>
        <p:spPr>
          <a:xfrm>
            <a:off x="0" y="3458010"/>
            <a:ext cx="89648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Complete combustion of Ethylene (C</a:t>
            </a:r>
            <a:r>
              <a:rPr lang="en-US" baseline="-25000" dirty="0"/>
              <a:t>2</a:t>
            </a:r>
            <a:r>
              <a:rPr lang="en-US" dirty="0"/>
              <a:t>H</a:t>
            </a:r>
            <a:r>
              <a:rPr lang="en-US" baseline="-25000" dirty="0"/>
              <a:t>4</a:t>
            </a:r>
            <a:r>
              <a:rPr lang="en-US" dirty="0"/>
              <a:t>), Propane (C</a:t>
            </a:r>
            <a:r>
              <a:rPr lang="en-US" baseline="-25000" dirty="0"/>
              <a:t>3</a:t>
            </a:r>
            <a:r>
              <a:rPr lang="en-US" dirty="0"/>
              <a:t>H</a:t>
            </a:r>
            <a:r>
              <a:rPr lang="en-US" baseline="-25000" dirty="0"/>
              <a:t>8</a:t>
            </a:r>
            <a:r>
              <a:rPr lang="en-US" dirty="0"/>
              <a:t>) and Poly (Methyl Methacrylate) (PMMA)</a:t>
            </a:r>
          </a:p>
        </p:txBody>
      </p:sp>
    </p:spTree>
    <p:extLst>
      <p:ext uri="{BB962C8B-B14F-4D97-AF65-F5344CB8AC3E}">
        <p14:creationId xmlns:p14="http://schemas.microsoft.com/office/powerpoint/2010/main" val="2219410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processing</a:t>
            </a:r>
          </a:p>
        </p:txBody>
      </p:sp>
      <p:sp>
        <p:nvSpPr>
          <p:cNvPr id="3" name="Content Placeholder 2"/>
          <p:cNvSpPr>
            <a:spLocks noGrp="1"/>
          </p:cNvSpPr>
          <p:nvPr>
            <p:ph idx="1"/>
          </p:nvPr>
        </p:nvSpPr>
        <p:spPr>
          <a:xfrm>
            <a:off x="457200" y="990601"/>
            <a:ext cx="8229600" cy="3733799"/>
          </a:xfrm>
        </p:spPr>
        <p:txBody>
          <a:bodyPr/>
          <a:lstStyle/>
          <a:p>
            <a:r>
              <a:rPr lang="en-US" sz="2400" dirty="0"/>
              <a:t>Acquired data</a:t>
            </a:r>
          </a:p>
          <a:p>
            <a:pPr lvl="1"/>
            <a:r>
              <a:rPr lang="en-US" sz="2000" dirty="0"/>
              <a:t>Ambient Pressure, Temperature and Humidity</a:t>
            </a:r>
          </a:p>
          <a:p>
            <a:pPr lvl="1"/>
            <a:r>
              <a:rPr lang="en-US" sz="2000" dirty="0"/>
              <a:t>Thermocouple above the burner</a:t>
            </a:r>
          </a:p>
          <a:p>
            <a:pPr lvl="1"/>
            <a:r>
              <a:rPr lang="en-US" sz="2000" dirty="0"/>
              <a:t>Exhaust thermocouples, Pressure difference across averaging pitot tube</a:t>
            </a:r>
          </a:p>
          <a:p>
            <a:pPr lvl="1"/>
            <a:r>
              <a:rPr lang="en-US" sz="2000" dirty="0"/>
              <a:t>Oxygen mole fraction</a:t>
            </a:r>
          </a:p>
          <a:p>
            <a:r>
              <a:rPr lang="en-US" sz="2400" dirty="0"/>
              <a:t>Temporal synchronization of data</a:t>
            </a:r>
          </a:p>
          <a:p>
            <a:pPr lvl="1"/>
            <a:r>
              <a:rPr lang="en-US" sz="2000" dirty="0"/>
              <a:t>Adjusting for time required by fluid (gas) to reach a sensor.</a:t>
            </a:r>
          </a:p>
          <a:p>
            <a:pPr lvl="1"/>
            <a:r>
              <a:rPr lang="en-US" sz="2000" dirty="0"/>
              <a:t>Time of ignition - Thermocouple above the burner.</a:t>
            </a:r>
          </a:p>
          <a:p>
            <a:pPr lvl="2"/>
            <a:r>
              <a:rPr lang="en-US" sz="1600" dirty="0"/>
              <a:t>Time when difference of this thermocouple and ambient &gt;10 % of ambient.</a:t>
            </a:r>
          </a:p>
          <a:p>
            <a:pPr lvl="1"/>
            <a:r>
              <a:rPr lang="en-US" sz="2000" dirty="0"/>
              <a:t>All data synchronized 30 seconds before time of ignition</a:t>
            </a:r>
          </a:p>
          <a:p>
            <a:endParaRPr lang="en-US" sz="2800" dirty="0"/>
          </a:p>
          <a:p>
            <a:endParaRPr lang="en-US" sz="2800" dirty="0"/>
          </a:p>
        </p:txBody>
      </p:sp>
      <p:sp>
        <p:nvSpPr>
          <p:cNvPr id="4" name="Date Placeholder 3"/>
          <p:cNvSpPr>
            <a:spLocks noGrp="1"/>
          </p:cNvSpPr>
          <p:nvPr>
            <p:ph type="dt" sz="half" idx="2"/>
          </p:nvPr>
        </p:nvSpPr>
        <p:spPr/>
        <p:txBody>
          <a:bodyPr/>
          <a:lstStyle/>
          <a:p>
            <a:fld id="{4ACF8278-9BA8-402B-87CA-81227EC524B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31</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80553352"/>
              </p:ext>
            </p:extLst>
          </p:nvPr>
        </p:nvGraphicFramePr>
        <p:xfrm>
          <a:off x="762000" y="5006789"/>
          <a:ext cx="7391400" cy="1076960"/>
        </p:xfrm>
        <a:graphic>
          <a:graphicData uri="http://schemas.openxmlformats.org/drawingml/2006/table">
            <a:tbl>
              <a:tblPr firstRow="1" bandRow="1">
                <a:tableStyleId>{21E4AEA4-8DFA-4A89-87EB-49C32662AFE0}</a:tableStyleId>
              </a:tblPr>
              <a:tblGrid>
                <a:gridCol w="4267200">
                  <a:extLst>
                    <a:ext uri="{9D8B030D-6E8A-4147-A177-3AD203B41FA5}">
                      <a16:colId xmlns:a16="http://schemas.microsoft.com/office/drawing/2014/main" val="3780519018"/>
                    </a:ext>
                  </a:extLst>
                </a:gridCol>
                <a:gridCol w="3124200">
                  <a:extLst>
                    <a:ext uri="{9D8B030D-6E8A-4147-A177-3AD203B41FA5}">
                      <a16:colId xmlns:a16="http://schemas.microsoft.com/office/drawing/2014/main" val="659782982"/>
                    </a:ext>
                  </a:extLst>
                </a:gridCol>
              </a:tblGrid>
              <a:tr h="301943">
                <a:tc>
                  <a:txBody>
                    <a:bodyPr/>
                    <a:lstStyle/>
                    <a:p>
                      <a:pPr algn="ctr"/>
                      <a:r>
                        <a:rPr lang="en-US" sz="1600" dirty="0"/>
                        <a:t>Instrument</a:t>
                      </a:r>
                    </a:p>
                  </a:txBody>
                  <a:tcPr/>
                </a:tc>
                <a:tc>
                  <a:txBody>
                    <a:bodyPr/>
                    <a:lstStyle/>
                    <a:p>
                      <a:pPr algn="ctr"/>
                      <a:r>
                        <a:rPr lang="en-US" sz="1600" dirty="0"/>
                        <a:t>Time delay from time to ignition(s) </a:t>
                      </a:r>
                    </a:p>
                  </a:txBody>
                  <a:tcPr/>
                </a:tc>
                <a:extLst>
                  <a:ext uri="{0D108BD9-81ED-4DB2-BD59-A6C34878D82A}">
                    <a16:rowId xmlns:a16="http://schemas.microsoft.com/office/drawing/2014/main" val="4237707063"/>
                  </a:ext>
                </a:extLst>
              </a:tr>
              <a:tr h="370840">
                <a:tc>
                  <a:txBody>
                    <a:bodyPr/>
                    <a:lstStyle/>
                    <a:p>
                      <a:pPr algn="ctr"/>
                      <a:r>
                        <a:rPr lang="en-US" sz="1600" dirty="0"/>
                        <a:t>Exhaust thermocouples and Averaging pitot</a:t>
                      </a:r>
                      <a:r>
                        <a:rPr lang="en-US" sz="1600" baseline="0" dirty="0"/>
                        <a:t> tube</a:t>
                      </a:r>
                      <a:endParaRPr lang="en-US" sz="1600" dirty="0"/>
                    </a:p>
                  </a:txBody>
                  <a:tcPr/>
                </a:tc>
                <a:tc>
                  <a:txBody>
                    <a:bodyPr/>
                    <a:lstStyle/>
                    <a:p>
                      <a:pPr algn="ctr"/>
                      <a:r>
                        <a:rPr lang="en-US" sz="1600" dirty="0"/>
                        <a:t>3</a:t>
                      </a:r>
                    </a:p>
                  </a:txBody>
                  <a:tcPr/>
                </a:tc>
                <a:extLst>
                  <a:ext uri="{0D108BD9-81ED-4DB2-BD59-A6C34878D82A}">
                    <a16:rowId xmlns:a16="http://schemas.microsoft.com/office/drawing/2014/main" val="3721090407"/>
                  </a:ext>
                </a:extLst>
              </a:tr>
              <a:tr h="370840">
                <a:tc>
                  <a:txBody>
                    <a:bodyPr/>
                    <a:lstStyle/>
                    <a:p>
                      <a:pPr algn="ctr"/>
                      <a:r>
                        <a:rPr lang="en-US" sz="1600" dirty="0"/>
                        <a:t>Oxygen sensor</a:t>
                      </a:r>
                    </a:p>
                  </a:txBody>
                  <a:tcPr/>
                </a:tc>
                <a:tc>
                  <a:txBody>
                    <a:bodyPr/>
                    <a:lstStyle/>
                    <a:p>
                      <a:pPr algn="ctr"/>
                      <a:r>
                        <a:rPr lang="en-US" sz="1600" dirty="0"/>
                        <a:t>10</a:t>
                      </a:r>
                    </a:p>
                  </a:txBody>
                  <a:tcPr/>
                </a:tc>
                <a:extLst>
                  <a:ext uri="{0D108BD9-81ED-4DB2-BD59-A6C34878D82A}">
                    <a16:rowId xmlns:a16="http://schemas.microsoft.com/office/drawing/2014/main" val="693021302"/>
                  </a:ext>
                </a:extLst>
              </a:tr>
            </a:tbl>
          </a:graphicData>
        </a:graphic>
      </p:graphicFrame>
    </p:spTree>
    <p:extLst>
      <p:ext uri="{BB962C8B-B14F-4D97-AF65-F5344CB8AC3E}">
        <p14:creationId xmlns:p14="http://schemas.microsoft.com/office/powerpoint/2010/main" val="370301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processing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90601"/>
                <a:ext cx="8229600" cy="1759744"/>
              </a:xfrm>
            </p:spPr>
            <p:txBody>
              <a:bodyPr/>
              <a:lstStyle/>
              <a:p>
                <a:r>
                  <a:rPr lang="en-US" sz="2400" dirty="0"/>
                  <a:t>Baseline correction</a:t>
                </a:r>
              </a:p>
              <a:p>
                <a:pPr lvl="1"/>
                <a:r>
                  <a:rPr lang="en-US" sz="2000" dirty="0"/>
                  <a:t>Correct for drifting baseline quantities</a:t>
                </a:r>
              </a:p>
              <a:p>
                <a:pPr lvl="2"/>
                <a:r>
                  <a:rPr lang="en-US" sz="1600" dirty="0"/>
                  <a:t>Ambient pressure (P</a:t>
                </a:r>
                <a:r>
                  <a:rPr lang="en-US" sz="1600" baseline="-25000" dirty="0"/>
                  <a:t>a</a:t>
                </a:r>
                <a:r>
                  <a:rPr lang="en-US" sz="1600" dirty="0"/>
                  <a:t>), Ambient Temperature (T</a:t>
                </a:r>
                <a:r>
                  <a:rPr lang="en-US" sz="1600" baseline="-25000" dirty="0"/>
                  <a:t>a</a:t>
                </a:r>
                <a:r>
                  <a:rPr lang="en-US" sz="1600" dirty="0"/>
                  <a:t>), Ambient Humidity (RH</a:t>
                </a:r>
                <a:r>
                  <a:rPr lang="en-US" sz="1600" baseline="30000" dirty="0"/>
                  <a:t>0</a:t>
                </a:r>
                <a:r>
                  <a:rPr lang="en-US" sz="1600" dirty="0"/>
                  <a:t>)</a:t>
                </a:r>
              </a:p>
              <a:p>
                <a:pPr lvl="2"/>
                <a:r>
                  <a:rPr lang="en-US" sz="1600" dirty="0"/>
                  <a:t>Measured Oxygen mole fraction </a:t>
                </a:r>
                <a14:m>
                  <m:oMath xmlns:m="http://schemas.openxmlformats.org/officeDocument/2006/math">
                    <m:r>
                      <a:rPr lang="en-US" sz="1600" b="0" i="0" smtClean="0">
                        <a:latin typeface="Cambria Math" panose="02040503050406030204" pitchFamily="18" charset="0"/>
                      </a:rPr>
                      <m:t>(</m:t>
                    </m:r>
                    <m:sSubSup>
                      <m:sSubSupPr>
                        <m:ctrlPr>
                          <a:rPr lang="en-US" sz="1600" b="0" i="1" smtClean="0">
                            <a:latin typeface="Cambria Math" panose="02040503050406030204" pitchFamily="18" charset="0"/>
                          </a:rPr>
                        </m:ctrlPr>
                      </m:sSubSup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𝑂</m:t>
                            </m:r>
                          </m:sub>
                        </m:sSub>
                      </m:e>
                      <m:sub>
                        <m:r>
                          <a:rPr lang="en-US" sz="1600" b="0" i="1" smtClean="0">
                            <a:latin typeface="Cambria Math" panose="02040503050406030204" pitchFamily="18" charset="0"/>
                          </a:rPr>
                          <m:t>2</m:t>
                        </m:r>
                      </m:sub>
                      <m:sup>
                        <m:r>
                          <a:rPr lang="en-US" sz="1600" b="0" i="1" smtClean="0">
                            <a:latin typeface="Cambria Math" panose="02040503050406030204" pitchFamily="18" charset="0"/>
                          </a:rPr>
                          <m:t>𝑚</m:t>
                        </m:r>
                        <m:r>
                          <a:rPr lang="en-US" sz="1600" b="0" i="1" smtClean="0">
                            <a:latin typeface="Cambria Math" panose="02040503050406030204" pitchFamily="18" charset="0"/>
                          </a:rPr>
                          <m:t>,0</m:t>
                        </m:r>
                      </m:sup>
                    </m:sSubSup>
                    <m:r>
                      <a:rPr lang="en-US" sz="1600" b="0" i="0" smtClean="0">
                        <a:latin typeface="Cambria Math" panose="02040503050406030204" pitchFamily="18" charset="0"/>
                      </a:rPr>
                      <m:t>)</m:t>
                    </m:r>
                  </m:oMath>
                </a14:m>
                <a:endParaRPr lang="en-US" sz="1600" baseline="-25000" dirty="0"/>
              </a:p>
              <a:p>
                <a:pPr lvl="2"/>
                <a:r>
                  <a:rPr lang="en-US" sz="1600" dirty="0"/>
                  <a:t>Oxygen mole fraction corrected for water vapor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90601"/>
                <a:ext cx="8229600" cy="1759744"/>
              </a:xfrm>
              <a:blipFill>
                <a:blip r:embed="rId2"/>
                <a:stretch>
                  <a:fillRect l="-963" t="-2778" b="-4167"/>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fld id="{BCAE5A22-0E10-48FA-A813-8717015F4608}"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32</a:t>
            </a:fld>
            <a:endParaRPr lang="en-US" dirty="0"/>
          </a:p>
        </p:txBody>
      </p:sp>
      <p:pic>
        <p:nvPicPr>
          <p:cNvPr id="8" name="Picture 7" descr="C:\Users\dushyant\Documents\Box Sync\FPE Research\Experiment data\SBI\Baseline correction explaination.emf"/>
          <p:cNvPicPr/>
          <p:nvPr/>
        </p:nvPicPr>
        <p:blipFill rotWithShape="1">
          <a:blip r:embed="rId3" cstate="print">
            <a:extLst>
              <a:ext uri="{28A0092B-C50C-407E-A947-70E740481C1C}">
                <a14:useLocalDpi xmlns:a14="http://schemas.microsoft.com/office/drawing/2010/main" val="0"/>
              </a:ext>
            </a:extLst>
          </a:blip>
          <a:srcRect l="6091" t="4706" r="8154"/>
          <a:stretch/>
        </p:blipFill>
        <p:spPr bwMode="auto">
          <a:xfrm>
            <a:off x="1905000" y="3218939"/>
            <a:ext cx="5257800" cy="326945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TextBox 9"/>
              <p:cNvSpPr txBox="1"/>
              <p:nvPr/>
            </p:nvSpPr>
            <p:spPr>
              <a:xfrm>
                <a:off x="2723725" y="2930014"/>
                <a:ext cx="3620350" cy="346890"/>
              </a:xfrm>
              <a:prstGeom prst="rect">
                <a:avLst/>
              </a:prstGeom>
              <a:noFill/>
            </p:spPr>
            <p:txBody>
              <a:bodyPr wrap="none" rtlCol="0">
                <a:spAutoFit/>
              </a:bodyPr>
              <a:lstStyle/>
              <a:p>
                <a:r>
                  <a:rPr lang="en-US" sz="1400" i="1" dirty="0"/>
                  <a:t>Figure : Example of baseline correction </a:t>
                </a:r>
                <a14:m>
                  <m:oMath xmlns:m="http://schemas.openxmlformats.org/officeDocument/2006/math">
                    <m:r>
                      <a:rPr lang="en-US" sz="1400" i="1">
                        <a:latin typeface="Cambria Math" panose="02040503050406030204" pitchFamily="18" charset="0"/>
                      </a:rPr>
                      <m:t>(</m:t>
                    </m:r>
                    <m:sSubSup>
                      <m:sSubSupPr>
                        <m:ctrlPr>
                          <a:rPr lang="en-US" sz="1400" i="1">
                            <a:latin typeface="Cambria Math" panose="02040503050406030204" pitchFamily="18" charset="0"/>
                          </a:rPr>
                        </m:ctrlPr>
                      </m:sSubSupPr>
                      <m:e>
                        <m:sSub>
                          <m:sSubPr>
                            <m:ctrlPr>
                              <a:rPr lang="en-US" sz="1400" i="1">
                                <a:latin typeface="Cambria Math" panose="02040503050406030204" pitchFamily="18" charset="0"/>
                              </a:rPr>
                            </m:ctrlPr>
                          </m:sSubPr>
                          <m:e>
                            <m:r>
                              <a:rPr lang="en-US" sz="1400" i="1">
                                <a:latin typeface="Cambria Math" panose="02040503050406030204" pitchFamily="18" charset="0"/>
                              </a:rPr>
                              <m:t>𝑋</m:t>
                            </m:r>
                          </m:e>
                          <m:sub>
                            <m:r>
                              <a:rPr lang="en-US" sz="1400" i="1">
                                <a:latin typeface="Cambria Math" panose="02040503050406030204" pitchFamily="18" charset="0"/>
                              </a:rPr>
                              <m:t>𝑂</m:t>
                            </m:r>
                          </m:sub>
                        </m:sSub>
                      </m:e>
                      <m:sub>
                        <m:r>
                          <a:rPr lang="en-US" sz="1400" i="1">
                            <a:latin typeface="Cambria Math" panose="02040503050406030204" pitchFamily="18" charset="0"/>
                          </a:rPr>
                          <m:t>2</m:t>
                        </m:r>
                      </m:sub>
                      <m:sup>
                        <m:r>
                          <a:rPr lang="en-US" sz="1400" i="1">
                            <a:latin typeface="Cambria Math" panose="02040503050406030204" pitchFamily="18" charset="0"/>
                          </a:rPr>
                          <m:t>𝑚</m:t>
                        </m:r>
                        <m:r>
                          <a:rPr lang="en-US" sz="1400" i="1">
                            <a:latin typeface="Cambria Math" panose="02040503050406030204" pitchFamily="18" charset="0"/>
                          </a:rPr>
                          <m:t>,0</m:t>
                        </m:r>
                      </m:sup>
                    </m:sSubSup>
                    <m:r>
                      <a:rPr lang="en-US" sz="1400" i="1">
                        <a:latin typeface="Cambria Math" panose="02040503050406030204" pitchFamily="18" charset="0"/>
                      </a:rPr>
                      <m:t>)</m:t>
                    </m:r>
                  </m:oMath>
                </a14:m>
                <a:endParaRPr lang="en-US" sz="1400" i="1" baseline="-25000" dirty="0"/>
              </a:p>
            </p:txBody>
          </p:sp>
        </mc:Choice>
        <mc:Fallback xmlns="">
          <p:sp>
            <p:nvSpPr>
              <p:cNvPr id="10" name="TextBox 9"/>
              <p:cNvSpPr txBox="1">
                <a:spLocks noRot="1" noChangeAspect="1" noMove="1" noResize="1" noEditPoints="1" noAdjustHandles="1" noChangeArrowheads="1" noChangeShapeType="1" noTextEdit="1"/>
              </p:cNvSpPr>
              <p:nvPr/>
            </p:nvSpPr>
            <p:spPr>
              <a:xfrm>
                <a:off x="2723725" y="2930014"/>
                <a:ext cx="3620350" cy="346890"/>
              </a:xfrm>
              <a:prstGeom prst="rect">
                <a:avLst/>
              </a:prstGeom>
              <a:blipFill>
                <a:blip r:embed="rId4"/>
                <a:stretch>
                  <a:fillRect l="-505" b="-12281"/>
                </a:stretch>
              </a:blipFill>
            </p:spPr>
            <p:txBody>
              <a:bodyPr/>
              <a:lstStyle/>
              <a:p>
                <a:r>
                  <a:rPr lang="en-US">
                    <a:noFill/>
                  </a:rPr>
                  <a:t> </a:t>
                </a:r>
              </a:p>
            </p:txBody>
          </p:sp>
        </mc:Fallback>
      </mc:AlternateContent>
    </p:spTree>
    <p:extLst>
      <p:ext uri="{BB962C8B-B14F-4D97-AF65-F5344CB8AC3E}">
        <p14:creationId xmlns:p14="http://schemas.microsoft.com/office/powerpoint/2010/main" val="3074406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 – Calorimetry validation</a:t>
            </a:r>
          </a:p>
        </p:txBody>
      </p:sp>
      <p:sp>
        <p:nvSpPr>
          <p:cNvPr id="4" name="Date Placeholder 3"/>
          <p:cNvSpPr>
            <a:spLocks noGrp="1"/>
          </p:cNvSpPr>
          <p:nvPr>
            <p:ph type="dt" sz="half" idx="2"/>
          </p:nvPr>
        </p:nvSpPr>
        <p:spPr/>
        <p:txBody>
          <a:bodyPr/>
          <a:lstStyle/>
          <a:p>
            <a:fld id="{59F54E53-000E-490F-B3A2-712FBF0AA5AF}"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72801938"/>
              </p:ext>
            </p:extLst>
          </p:nvPr>
        </p:nvGraphicFramePr>
        <p:xfrm>
          <a:off x="1162050" y="946300"/>
          <a:ext cx="6858000" cy="3045922"/>
        </p:xfrm>
        <a:graphic>
          <a:graphicData uri="http://schemas.openxmlformats.org/drawingml/2006/table">
            <a:tbl>
              <a:tblPr firstRow="1" bandRow="1">
                <a:tableStyleId>{21E4AEA4-8DFA-4A89-87EB-49C32662AFE0}</a:tableStyleId>
              </a:tblPr>
              <a:tblGrid>
                <a:gridCol w="32766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328699">
                <a:tc>
                  <a:txBody>
                    <a:bodyPr/>
                    <a:lstStyle/>
                    <a:p>
                      <a:pPr algn="ctr"/>
                      <a:r>
                        <a:rPr lang="en-US" dirty="0"/>
                        <a:t>PMMA sheet test</a:t>
                      </a:r>
                    </a:p>
                  </a:txBody>
                  <a:tcPr>
                    <a:solidFill>
                      <a:schemeClr val="accent2">
                        <a:lumMod val="50000"/>
                      </a:schemeClr>
                    </a:solidFill>
                  </a:tcPr>
                </a:tc>
                <a:tc>
                  <a:txBody>
                    <a:bodyPr/>
                    <a:lstStyle/>
                    <a:p>
                      <a:pPr algn="ctr"/>
                      <a:r>
                        <a:rPr lang="en-US" dirty="0"/>
                        <a:t>Propane burner test</a:t>
                      </a:r>
                    </a:p>
                  </a:txBody>
                  <a:tcPr>
                    <a:solidFill>
                      <a:schemeClr val="accent2">
                        <a:lumMod val="50000"/>
                      </a:schemeClr>
                    </a:solidFill>
                  </a:tcPr>
                </a:tc>
                <a:extLst>
                  <a:ext uri="{0D108BD9-81ED-4DB2-BD59-A6C34878D82A}">
                    <a16:rowId xmlns:a16="http://schemas.microsoft.com/office/drawing/2014/main" val="10000"/>
                  </a:ext>
                </a:extLst>
              </a:tr>
              <a:tr h="328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0.61 m × 0.53 m × (6 × 10</a:t>
                      </a:r>
                      <a:r>
                        <a:rPr lang="en-US" sz="1800" kern="1200" baseline="30000" dirty="0">
                          <a:solidFill>
                            <a:schemeClr val="dk1"/>
                          </a:solidFill>
                          <a:effectLst/>
                          <a:latin typeface="+mn-lt"/>
                          <a:ea typeface="+mn-ea"/>
                          <a:cs typeface="+mn-cs"/>
                        </a:rPr>
                        <a:t>-3</a:t>
                      </a:r>
                      <a:r>
                        <a:rPr lang="en-US" sz="1800" kern="1200" dirty="0">
                          <a:solidFill>
                            <a:schemeClr val="dk1"/>
                          </a:solidFill>
                          <a:effectLst/>
                          <a:latin typeface="+mn-lt"/>
                          <a:ea typeface="+mn-ea"/>
                          <a:cs typeface="+mn-cs"/>
                        </a:rPr>
                        <a:t>) m</a:t>
                      </a:r>
                    </a:p>
                  </a:txBody>
                  <a:tcPr/>
                </a:tc>
                <a:tc>
                  <a:txBody>
                    <a:bodyPr/>
                    <a:lstStyle/>
                    <a:p>
                      <a:pPr algn="ctr"/>
                      <a:r>
                        <a:rPr lang="en-US" sz="1800" kern="1200" dirty="0">
                          <a:solidFill>
                            <a:schemeClr val="dk1"/>
                          </a:solidFill>
                          <a:effectLst/>
                          <a:latin typeface="+mn-lt"/>
                          <a:ea typeface="+mn-ea"/>
                          <a:cs typeface="+mn-cs"/>
                        </a:rPr>
                        <a:t>6.47 × 10</a:t>
                      </a:r>
                      <a:r>
                        <a:rPr lang="en-US" sz="1800" kern="1200" baseline="30000" dirty="0">
                          <a:solidFill>
                            <a:schemeClr val="dk1"/>
                          </a:solidFill>
                          <a:effectLst/>
                          <a:latin typeface="+mn-lt"/>
                          <a:ea typeface="+mn-ea"/>
                          <a:cs typeface="+mn-cs"/>
                        </a:rPr>
                        <a:t>-4</a:t>
                      </a:r>
                      <a:r>
                        <a:rPr lang="en-US" sz="1800" kern="1200" dirty="0">
                          <a:solidFill>
                            <a:schemeClr val="dk1"/>
                          </a:solidFill>
                          <a:effectLst/>
                          <a:latin typeface="+mn-lt"/>
                          <a:ea typeface="+mn-ea"/>
                          <a:cs typeface="+mn-cs"/>
                        </a:rPr>
                        <a:t> kg/s for 414 seconds</a:t>
                      </a:r>
                      <a:endParaRPr lang="en-US" dirty="0"/>
                    </a:p>
                  </a:txBody>
                  <a:tcPr/>
                </a:tc>
                <a:extLst>
                  <a:ext uri="{0D108BD9-81ED-4DB2-BD59-A6C34878D82A}">
                    <a16:rowId xmlns:a16="http://schemas.microsoft.com/office/drawing/2014/main" val="10001"/>
                  </a:ext>
                </a:extLst>
              </a:tr>
              <a:tr h="2314402">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bl>
          </a:graphicData>
        </a:graphic>
      </p:graphicFrame>
      <p:pic>
        <p:nvPicPr>
          <p:cNvPr id="8" name="Picture 7" descr="D:\UMD\Box Sync\FPE Research\Experiment data\SBI\Setup runs\PMMA\PMMA sheet\PMMA sheet.JPG"/>
          <p:cNvPicPr/>
          <p:nvPr/>
        </p:nvPicPr>
        <p:blipFill rotWithShape="1">
          <a:blip r:embed="rId3" cstate="print">
            <a:extLst>
              <a:ext uri="{28A0092B-C50C-407E-A947-70E740481C1C}">
                <a14:useLocalDpi xmlns:a14="http://schemas.microsoft.com/office/drawing/2010/main" val="0"/>
              </a:ext>
            </a:extLst>
          </a:blip>
          <a:srcRect t="2185" r="13962" b="5792"/>
          <a:stretch/>
        </p:blipFill>
        <p:spPr bwMode="auto">
          <a:xfrm rot="5400000">
            <a:off x="1797200" y="1967814"/>
            <a:ext cx="2052320" cy="1645920"/>
          </a:xfrm>
          <a:prstGeom prst="rect">
            <a:avLst/>
          </a:prstGeom>
          <a:noFill/>
          <a:ln>
            <a:noFill/>
          </a:ln>
          <a:extLst>
            <a:ext uri="{53640926-AAD7-44D8-BBD7-CCE9431645EC}">
              <a14:shadowObscured xmlns:a14="http://schemas.microsoft.com/office/drawing/2010/main"/>
            </a:ext>
          </a:extLst>
        </p:spPr>
      </p:pic>
      <p:pic>
        <p:nvPicPr>
          <p:cNvPr id="9" name="Picture 8" descr="D:\UMD\Box Sync\FPE Research\Experiment data\SBI\Setup runs\Preliminary runs\Burner.JPG"/>
          <p:cNvPicPr/>
          <p:nvPr/>
        </p:nvPicPr>
        <p:blipFill rotWithShape="1">
          <a:blip r:embed="rId4" cstate="print">
            <a:extLst>
              <a:ext uri="{28A0092B-C50C-407E-A947-70E740481C1C}">
                <a14:useLocalDpi xmlns:a14="http://schemas.microsoft.com/office/drawing/2010/main" val="0"/>
              </a:ext>
            </a:extLst>
          </a:blip>
          <a:srcRect r="4472"/>
          <a:stretch/>
        </p:blipFill>
        <p:spPr bwMode="auto">
          <a:xfrm rot="5400000">
            <a:off x="5169405" y="1999246"/>
            <a:ext cx="2036445" cy="159893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angle 2"/>
              <p:cNvSpPr/>
              <p:nvPr/>
            </p:nvSpPr>
            <p:spPr>
              <a:xfrm>
                <a:off x="706830" y="4604125"/>
                <a:ext cx="3957365"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𝐻𝑅</m:t>
                      </m:r>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𝐶𝐶</m:t>
                          </m:r>
                        </m:sub>
                      </m:sSub>
                      <m:r>
                        <a:rPr lang="en-US" sz="1600" i="0">
                          <a:latin typeface="Cambria Math" panose="02040503050406030204" pitchFamily="18" charset="0"/>
                        </a:rPr>
                        <m:t>=</m:t>
                      </m:r>
                      <m:r>
                        <a:rPr lang="en-US" sz="1600" i="1">
                          <a:latin typeface="Cambria Math" panose="02040503050406030204" pitchFamily="18" charset="0"/>
                        </a:rPr>
                        <m:t>𝐸</m:t>
                      </m:r>
                      <m:r>
                        <a:rPr lang="en-US" sz="1600" i="0">
                          <a:latin typeface="Cambria Math" panose="02040503050406030204" pitchFamily="18" charset="0"/>
                        </a:rPr>
                        <m:t>.</m:t>
                      </m:r>
                      <m:d>
                        <m:dPr>
                          <m:ctrlPr>
                            <a:rPr lang="en-US" sz="1600" i="1">
                              <a:latin typeface="Cambria Math" panose="02040503050406030204" pitchFamily="18" charset="0"/>
                            </a:rPr>
                          </m:ctrlPr>
                        </m:dPr>
                        <m:e>
                          <m:r>
                            <a:rPr lang="en-US" sz="1600" i="0">
                              <a:latin typeface="Cambria Math" panose="02040503050406030204" pitchFamily="18" charset="0"/>
                            </a:rPr>
                            <m:t>1.10</m:t>
                          </m:r>
                        </m:e>
                      </m:d>
                      <m:r>
                        <a:rPr lang="en-US" sz="1600" i="1">
                          <a:latin typeface="Cambria Math" panose="02040503050406030204" pitchFamily="18" charset="0"/>
                        </a:rPr>
                        <m:t>𝐶</m:t>
                      </m:r>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r>
                                <a:rPr lang="en-US" sz="1600" i="0">
                                  <a:latin typeface="Cambria Math" panose="02040503050406030204" pitchFamily="18" charset="0"/>
                                </a:rPr>
                                <m:t>∆</m:t>
                              </m:r>
                              <m:r>
                                <a:rPr lang="en-US" sz="1600" i="1">
                                  <a:latin typeface="Cambria Math" panose="02040503050406030204" pitchFamily="18" charset="0"/>
                                </a:rPr>
                                <m:t>𝑃</m:t>
                              </m:r>
                            </m:num>
                            <m:den>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𝑒</m:t>
                                  </m:r>
                                </m:sub>
                              </m:sSub>
                            </m:den>
                          </m:f>
                        </m:e>
                      </m:rad>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up>
                              <m:r>
                                <a:rPr lang="en-US" sz="1600" i="0">
                                  <a:latin typeface="Cambria Math" panose="02040503050406030204" pitchFamily="18" charset="0"/>
                                </a:rPr>
                                <m:t>0</m:t>
                              </m:r>
                            </m:sup>
                          </m:sSubSup>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Sub>
                        </m:num>
                        <m:den>
                          <m:d>
                            <m:dPr>
                              <m:ctrlPr>
                                <a:rPr lang="en-US" sz="1600" i="1">
                                  <a:latin typeface="Cambria Math" panose="02040503050406030204" pitchFamily="18" charset="0"/>
                                </a:rPr>
                              </m:ctrlPr>
                            </m:dPr>
                            <m:e>
                              <m:r>
                                <a:rPr lang="en-US" sz="1600" i="0">
                                  <a:latin typeface="Cambria Math" panose="02040503050406030204" pitchFamily="18" charset="0"/>
                                </a:rPr>
                                <m:t>1.105−1.5</m:t>
                              </m:r>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0">
                                          <a:latin typeface="Cambria Math" panose="02040503050406030204" pitchFamily="18" charset="0"/>
                                        </a:rPr>
                                        <m:t>2</m:t>
                                      </m:r>
                                    </m:sub>
                                  </m:sSub>
                                </m:sub>
                              </m:sSub>
                            </m:e>
                          </m:d>
                        </m:den>
                      </m:f>
                    </m:oMath>
                  </m:oMathPara>
                </a14:m>
                <a:endParaRPr lang="en-US" sz="1600" dirty="0"/>
              </a:p>
            </p:txBody>
          </p:sp>
        </mc:Choice>
        <mc:Fallback xmlns="">
          <p:sp>
            <p:nvSpPr>
              <p:cNvPr id="3" name="Rectangle 2"/>
              <p:cNvSpPr>
                <a:spLocks noRot="1" noChangeAspect="1" noMove="1" noResize="1" noEditPoints="1" noAdjustHandles="1" noChangeArrowheads="1" noChangeShapeType="1" noTextEdit="1"/>
              </p:cNvSpPr>
              <p:nvPr/>
            </p:nvSpPr>
            <p:spPr>
              <a:xfrm>
                <a:off x="706830" y="4604125"/>
                <a:ext cx="3957365" cy="819840"/>
              </a:xfrm>
              <a:prstGeom prst="rect">
                <a:avLst/>
              </a:prstGeom>
              <a:blipFill>
                <a:blip r:embed="rId5"/>
                <a:stretch>
                  <a:fillRect/>
                </a:stretch>
              </a:blipFill>
            </p:spPr>
            <p:txBody>
              <a:bodyPr/>
              <a:lstStyle/>
              <a:p>
                <a:r>
                  <a:rPr lang="en-US">
                    <a:noFill/>
                  </a:rPr>
                  <a:t> </a:t>
                </a:r>
              </a:p>
            </p:txBody>
          </p:sp>
        </mc:Fallback>
      </mc:AlternateContent>
      <p:sp>
        <p:nvSpPr>
          <p:cNvPr id="10" name="TextBox 9"/>
          <p:cNvSpPr txBox="1"/>
          <p:nvPr/>
        </p:nvSpPr>
        <p:spPr>
          <a:xfrm>
            <a:off x="276524" y="4234793"/>
            <a:ext cx="4198137" cy="369332"/>
          </a:xfrm>
          <a:prstGeom prst="rect">
            <a:avLst/>
          </a:prstGeom>
          <a:noFill/>
        </p:spPr>
        <p:txBody>
          <a:bodyPr wrap="none" rtlCol="0">
            <a:spAutoFit/>
          </a:bodyPr>
          <a:lstStyle/>
          <a:p>
            <a:pPr marL="285750" indent="-285750">
              <a:buFont typeface="Arial" panose="020B0604020202020204" pitchFamily="34" charset="0"/>
              <a:buChar char="•"/>
            </a:pPr>
            <a:r>
              <a:rPr lang="en-US" dirty="0"/>
              <a:t>Cone type Calorimetry (for comparison)</a:t>
            </a:r>
          </a:p>
        </p:txBody>
      </p:sp>
      <mc:AlternateContent xmlns:mc="http://schemas.openxmlformats.org/markup-compatibility/2006" xmlns:a14="http://schemas.microsoft.com/office/drawing/2010/main">
        <mc:Choice Requires="a14">
          <p:sp>
            <p:nvSpPr>
              <p:cNvPr id="11" name="Rectangle 10"/>
              <p:cNvSpPr/>
              <p:nvPr/>
            </p:nvSpPr>
            <p:spPr>
              <a:xfrm>
                <a:off x="6131859" y="4590678"/>
                <a:ext cx="1710468"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𝐶</m:t>
                      </m:r>
                      <m:r>
                        <a:rPr lang="en-US" sz="1600" i="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𝐶</m:t>
                          </m:r>
                        </m:e>
                        <m:sub>
                          <m:r>
                            <a:rPr lang="en-US" sz="1600" i="1">
                              <a:latin typeface="Cambria Math" panose="02040503050406030204" pitchFamily="18" charset="0"/>
                            </a:rPr>
                            <m:t>𝑓</m:t>
                          </m:r>
                        </m:sub>
                        <m:sup>
                          <m:r>
                            <a:rPr lang="en-US" sz="1600" i="1">
                              <a:latin typeface="Cambria Math" panose="02040503050406030204" pitchFamily="18" charset="0"/>
                            </a:rPr>
                            <m:t>𝑒</m:t>
                          </m:r>
                        </m:sup>
                      </m:sSubSup>
                      <m:r>
                        <a:rPr lang="en-US" sz="1600" i="1">
                          <a:latin typeface="Cambria Math" panose="02040503050406030204" pitchFamily="18" charset="0"/>
                        </a:rPr>
                        <m:t>𝐴</m:t>
                      </m:r>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r>
                                <a:rPr lang="en-US" sz="1600" i="0">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𝑎</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1">
                                      <a:latin typeface="Cambria Math" panose="02040503050406030204" pitchFamily="18" charset="0"/>
                                    </a:rPr>
                                    <m:t>𝑒</m:t>
                                  </m:r>
                                </m:sub>
                              </m:sSub>
                            </m:num>
                            <m:den>
                              <m:r>
                                <a:rPr lang="en-US" sz="1600" i="1">
                                  <a:latin typeface="Cambria Math" panose="02040503050406030204" pitchFamily="18" charset="0"/>
                                </a:rPr>
                                <m:t>𝑅</m:t>
                              </m:r>
                            </m:den>
                          </m:f>
                        </m:e>
                      </m:rad>
                    </m:oMath>
                  </m:oMathPara>
                </a14:m>
                <a:endParaRPr lang="en-US" sz="1600" dirty="0"/>
              </a:p>
            </p:txBody>
          </p:sp>
        </mc:Choice>
        <mc:Fallback xmlns="">
          <p:sp>
            <p:nvSpPr>
              <p:cNvPr id="11" name="Rectangle 10"/>
              <p:cNvSpPr>
                <a:spLocks noRot="1" noChangeAspect="1" noMove="1" noResize="1" noEditPoints="1" noAdjustHandles="1" noChangeArrowheads="1" noChangeShapeType="1" noTextEdit="1"/>
              </p:cNvSpPr>
              <p:nvPr/>
            </p:nvSpPr>
            <p:spPr>
              <a:xfrm>
                <a:off x="6131859" y="4590678"/>
                <a:ext cx="1710468" cy="81984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366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 – Calorimetry validation</a:t>
            </a:r>
          </a:p>
        </p:txBody>
      </p:sp>
      <p:sp>
        <p:nvSpPr>
          <p:cNvPr id="4" name="Date Placeholder 3"/>
          <p:cNvSpPr>
            <a:spLocks noGrp="1"/>
          </p:cNvSpPr>
          <p:nvPr>
            <p:ph type="dt" sz="half" idx="2"/>
          </p:nvPr>
        </p:nvSpPr>
        <p:spPr/>
        <p:txBody>
          <a:bodyPr/>
          <a:lstStyle/>
          <a:p>
            <a:fld id="{854B500B-8F63-4B80-A4E6-9995B1A38A93}"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34</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97356346"/>
              </p:ext>
            </p:extLst>
          </p:nvPr>
        </p:nvGraphicFramePr>
        <p:xfrm>
          <a:off x="485614" y="5096971"/>
          <a:ext cx="8381999" cy="822960"/>
        </p:xfrm>
        <a:graphic>
          <a:graphicData uri="http://schemas.openxmlformats.org/drawingml/2006/table">
            <a:tbl>
              <a:tblPr firstRow="1" firstCol="1" bandRow="1">
                <a:tableStyleId>{21E4AEA4-8DFA-4A89-87EB-49C32662AFE0}</a:tableStyleId>
              </a:tblPr>
              <a:tblGrid>
                <a:gridCol w="1295759">
                  <a:extLst>
                    <a:ext uri="{9D8B030D-6E8A-4147-A177-3AD203B41FA5}">
                      <a16:colId xmlns:a16="http://schemas.microsoft.com/office/drawing/2014/main" val="3203854197"/>
                    </a:ext>
                  </a:extLst>
                </a:gridCol>
                <a:gridCol w="1969554">
                  <a:extLst>
                    <a:ext uri="{9D8B030D-6E8A-4147-A177-3AD203B41FA5}">
                      <a16:colId xmlns:a16="http://schemas.microsoft.com/office/drawing/2014/main" val="2696373842"/>
                    </a:ext>
                  </a:extLst>
                </a:gridCol>
                <a:gridCol w="2119286">
                  <a:extLst>
                    <a:ext uri="{9D8B030D-6E8A-4147-A177-3AD203B41FA5}">
                      <a16:colId xmlns:a16="http://schemas.microsoft.com/office/drawing/2014/main" val="3608602463"/>
                    </a:ext>
                  </a:extLst>
                </a:gridCol>
                <a:gridCol w="2997400">
                  <a:extLst>
                    <a:ext uri="{9D8B030D-6E8A-4147-A177-3AD203B41FA5}">
                      <a16:colId xmlns:a16="http://schemas.microsoft.com/office/drawing/2014/main" val="1505319429"/>
                    </a:ext>
                  </a:extLst>
                </a:gridCol>
              </a:tblGrid>
              <a:tr h="162654">
                <a:tc>
                  <a:txBody>
                    <a:bodyPr/>
                    <a:lstStyle/>
                    <a:p>
                      <a:pPr marL="0" marR="0" indent="0">
                        <a:lnSpc>
                          <a:spcPct val="150000"/>
                        </a:lnSpc>
                        <a:spcBef>
                          <a:spcPts val="0"/>
                        </a:spcBef>
                        <a:spcAft>
                          <a:spcPts val="0"/>
                        </a:spcAft>
                      </a:pPr>
                      <a:r>
                        <a:rPr lang="en-US" sz="1200">
                          <a:effectLst/>
                        </a:rPr>
                        <a:t>Test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a:effectLst/>
                        </a:rPr>
                        <a:t>SBI calorimetry (J/kg)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dirty="0">
                          <a:effectLst/>
                        </a:rPr>
                        <a:t>Cone type calorimetry (J/kg)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dirty="0">
                          <a:effectLst/>
                        </a:rPr>
                        <a:t>Theoretical from Oxygen consumption (J/kg)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818390"/>
                  </a:ext>
                </a:extLst>
              </a:tr>
              <a:tr h="0">
                <a:tc>
                  <a:txBody>
                    <a:bodyPr/>
                    <a:lstStyle/>
                    <a:p>
                      <a:pPr marL="0" marR="0" indent="0">
                        <a:lnSpc>
                          <a:spcPct val="150000"/>
                        </a:lnSpc>
                        <a:spcBef>
                          <a:spcPts val="0"/>
                        </a:spcBef>
                        <a:spcAft>
                          <a:spcPts val="0"/>
                        </a:spcAft>
                      </a:pPr>
                      <a:r>
                        <a:rPr lang="en-US" sz="1200" dirty="0">
                          <a:effectLst/>
                        </a:rPr>
                        <a:t>PMMA sheet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a:effectLst/>
                        </a:rPr>
                        <a:t>23.12 × 10</a:t>
                      </a:r>
                      <a:r>
                        <a:rPr lang="en-US" sz="1200" baseline="30000">
                          <a:effectLst/>
                        </a:rPr>
                        <a:t>6</a:t>
                      </a:r>
                      <a:r>
                        <a:rPr lang="en-US" sz="1200">
                          <a:effectLst/>
                        </a:rPr>
                        <a:t> (− 8 %)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dirty="0">
                          <a:effectLst/>
                        </a:rPr>
                        <a:t>22.02 × 10</a:t>
                      </a:r>
                      <a:r>
                        <a:rPr lang="en-US" sz="1200" baseline="30000" dirty="0">
                          <a:effectLst/>
                        </a:rPr>
                        <a:t>6 </a:t>
                      </a:r>
                      <a:r>
                        <a:rPr lang="en-US" sz="1200" dirty="0">
                          <a:effectLst/>
                        </a:rPr>
                        <a:t>(− 12 %)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latinLnBrk="0" hangingPunct="1">
                        <a:lnSpc>
                          <a:spcPct val="150000"/>
                        </a:lnSpc>
                        <a:spcBef>
                          <a:spcPts val="0"/>
                        </a:spcBef>
                        <a:spcAft>
                          <a:spcPts val="0"/>
                        </a:spcAft>
                      </a:pPr>
                      <a:r>
                        <a:rPr lang="en-US" sz="1200" kern="1200" dirty="0">
                          <a:effectLst/>
                        </a:rPr>
                        <a:t>25.1 × 10</a:t>
                      </a:r>
                      <a:r>
                        <a:rPr lang="en-US" sz="1200" kern="1200" baseline="30000" dirty="0">
                          <a:effectLst/>
                        </a:rPr>
                        <a:t>6</a:t>
                      </a:r>
                      <a:r>
                        <a:rPr lang="en-US" sz="1200" kern="1200" dirty="0">
                          <a:effectLst/>
                        </a:rPr>
                        <a:t> J/kg </a:t>
                      </a:r>
                      <a:endParaRPr lang="en-US"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304935980"/>
                  </a:ext>
                </a:extLst>
              </a:tr>
              <a:tr h="0">
                <a:tc>
                  <a:txBody>
                    <a:bodyPr/>
                    <a:lstStyle/>
                    <a:p>
                      <a:pPr marL="0" marR="0" indent="0">
                        <a:lnSpc>
                          <a:spcPct val="150000"/>
                        </a:lnSpc>
                        <a:spcBef>
                          <a:spcPts val="0"/>
                        </a:spcBef>
                        <a:spcAft>
                          <a:spcPts val="0"/>
                        </a:spcAft>
                      </a:pPr>
                      <a:r>
                        <a:rPr lang="en-US" sz="1200">
                          <a:effectLst/>
                        </a:rPr>
                        <a:t>Propane burner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a:effectLst/>
                        </a:rPr>
                        <a:t>47.18 × 10</a:t>
                      </a:r>
                      <a:r>
                        <a:rPr lang="en-US" sz="1200" baseline="30000">
                          <a:effectLst/>
                        </a:rPr>
                        <a:t>6</a:t>
                      </a:r>
                      <a:r>
                        <a:rPr lang="en-US" sz="1200">
                          <a:effectLst/>
                        </a:rPr>
                        <a:t> (− 1 %)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n-US" sz="1200" dirty="0">
                          <a:effectLst/>
                        </a:rPr>
                        <a:t>45.14 × 10</a:t>
                      </a:r>
                      <a:r>
                        <a:rPr lang="en-US" sz="1200" baseline="30000" dirty="0">
                          <a:effectLst/>
                        </a:rPr>
                        <a:t>6 </a:t>
                      </a:r>
                      <a:r>
                        <a:rPr lang="en-US" sz="1200" dirty="0">
                          <a:effectLst/>
                        </a:rPr>
                        <a:t>(− 5 %)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latinLnBrk="0" hangingPunct="1">
                        <a:lnSpc>
                          <a:spcPct val="150000"/>
                        </a:lnSpc>
                        <a:spcBef>
                          <a:spcPts val="0"/>
                        </a:spcBef>
                        <a:spcAft>
                          <a:spcPts val="0"/>
                        </a:spcAft>
                      </a:pPr>
                      <a:r>
                        <a:rPr lang="en-US" sz="1200" kern="1200" dirty="0">
                          <a:effectLst/>
                        </a:rPr>
                        <a:t>47.55 × 10</a:t>
                      </a:r>
                      <a:r>
                        <a:rPr lang="en-US" sz="1200" kern="1200" baseline="30000" dirty="0">
                          <a:effectLst/>
                        </a:rPr>
                        <a:t>6</a:t>
                      </a:r>
                      <a:r>
                        <a:rPr lang="en-US" sz="1200" kern="1200" dirty="0">
                          <a:effectLst/>
                        </a:rPr>
                        <a:t> J/kg </a:t>
                      </a:r>
                      <a:endParaRPr lang="en-US"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016905936"/>
                  </a:ext>
                </a:extLst>
              </a:tr>
            </a:tbl>
          </a:graphicData>
        </a:graphic>
      </p:graphicFrame>
      <p:sp>
        <p:nvSpPr>
          <p:cNvPr id="9" name="TextBox 8"/>
          <p:cNvSpPr txBox="1"/>
          <p:nvPr/>
        </p:nvSpPr>
        <p:spPr>
          <a:xfrm>
            <a:off x="-35528" y="1657384"/>
            <a:ext cx="1401730" cy="369332"/>
          </a:xfrm>
          <a:prstGeom prst="rect">
            <a:avLst/>
          </a:prstGeom>
          <a:noFill/>
        </p:spPr>
        <p:txBody>
          <a:bodyPr wrap="none" rtlCol="0">
            <a:spAutoFit/>
          </a:bodyPr>
          <a:lstStyle/>
          <a:p>
            <a:r>
              <a:rPr lang="en-US" dirty="0"/>
              <a:t>PMMA sheet</a:t>
            </a:r>
          </a:p>
        </p:txBody>
      </p:sp>
      <p:sp>
        <p:nvSpPr>
          <p:cNvPr id="18" name="TextBox 17"/>
          <p:cNvSpPr txBox="1"/>
          <p:nvPr/>
        </p:nvSpPr>
        <p:spPr>
          <a:xfrm>
            <a:off x="0" y="3458536"/>
            <a:ext cx="971228" cy="369332"/>
          </a:xfrm>
          <a:prstGeom prst="rect">
            <a:avLst/>
          </a:prstGeom>
          <a:noFill/>
        </p:spPr>
        <p:txBody>
          <a:bodyPr wrap="none" rtlCol="0">
            <a:spAutoFit/>
          </a:bodyPr>
          <a:lstStyle/>
          <a:p>
            <a:r>
              <a:rPr lang="en-US" dirty="0"/>
              <a:t>Propane</a:t>
            </a:r>
          </a:p>
        </p:txBody>
      </p:sp>
      <p:cxnSp>
        <p:nvCxnSpPr>
          <p:cNvPr id="11" name="Straight Connector 10"/>
          <p:cNvCxnSpPr/>
          <p:nvPr/>
        </p:nvCxnSpPr>
        <p:spPr>
          <a:xfrm flipV="1">
            <a:off x="-22081" y="2868278"/>
            <a:ext cx="9153810" cy="1289"/>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2271" y="4980205"/>
            <a:ext cx="9144000" cy="11206"/>
          </a:xfrm>
          <a:prstGeom prst="line">
            <a:avLst/>
          </a:prstGeom>
        </p:spPr>
        <p:style>
          <a:lnRef idx="2">
            <a:schemeClr val="accent2"/>
          </a:lnRef>
          <a:fillRef idx="0">
            <a:schemeClr val="accent2"/>
          </a:fillRef>
          <a:effectRef idx="1">
            <a:schemeClr val="accent2"/>
          </a:effectRef>
          <a:fontRef idx="minor">
            <a:schemeClr val="tx1"/>
          </a:fontRef>
        </p:style>
      </p:cxnSp>
      <p:pic>
        <p:nvPicPr>
          <p:cNvPr id="19" name="Picture 18" descr="D:\UMD\Box Sync\FPE Research\Experiment data\SBI\Setup runs\PMMA\PMMA sheet\HRR.emf"/>
          <p:cNvPicPr/>
          <p:nvPr/>
        </p:nvPicPr>
        <p:blipFill rotWithShape="1">
          <a:blip r:embed="rId3" cstate="print">
            <a:extLst>
              <a:ext uri="{28A0092B-C50C-407E-A947-70E740481C1C}">
                <a14:useLocalDpi xmlns:a14="http://schemas.microsoft.com/office/drawing/2010/main" val="0"/>
              </a:ext>
            </a:extLst>
          </a:blip>
          <a:srcRect t="2506" r="5692"/>
          <a:stretch/>
        </p:blipFill>
        <p:spPr bwMode="auto">
          <a:xfrm>
            <a:off x="1396047" y="779930"/>
            <a:ext cx="2550160" cy="2004695"/>
          </a:xfrm>
          <a:prstGeom prst="rect">
            <a:avLst/>
          </a:prstGeom>
          <a:noFill/>
          <a:ln>
            <a:noFill/>
          </a:ln>
          <a:extLst>
            <a:ext uri="{53640926-AAD7-44D8-BBD7-CCE9431645EC}">
              <a14:shadowObscured xmlns:a14="http://schemas.microsoft.com/office/drawing/2010/main"/>
            </a:ext>
          </a:extLst>
        </p:spPr>
      </p:pic>
      <p:pic>
        <p:nvPicPr>
          <p:cNvPr id="20" name="Picture 19" descr="C:\Users\dushyant\Documents\Box Sync\FPE Research\Experiment data\SBI\Setup runs\Preliminary runs\21 pt 23 SLPM 06-15-18\HRR.emf"/>
          <p:cNvPicPr/>
          <p:nvPr/>
        </p:nvPicPr>
        <p:blipFill rotWithShape="1">
          <a:blip r:embed="rId4" cstate="print">
            <a:extLst>
              <a:ext uri="{28A0092B-C50C-407E-A947-70E740481C1C}">
                <a14:useLocalDpi xmlns:a14="http://schemas.microsoft.com/office/drawing/2010/main" val="0"/>
              </a:ext>
            </a:extLst>
          </a:blip>
          <a:srcRect l="2770" t="4518" r="6145"/>
          <a:stretch/>
        </p:blipFill>
        <p:spPr bwMode="auto">
          <a:xfrm>
            <a:off x="1396047" y="2926685"/>
            <a:ext cx="2601595" cy="2043430"/>
          </a:xfrm>
          <a:prstGeom prst="rect">
            <a:avLst/>
          </a:prstGeom>
          <a:noFill/>
          <a:ln>
            <a:noFill/>
          </a:ln>
          <a:extLst>
            <a:ext uri="{53640926-AAD7-44D8-BBD7-CCE9431645EC}">
              <a14:shadowObscured xmlns:a14="http://schemas.microsoft.com/office/drawing/2010/main"/>
            </a:ext>
          </a:extLst>
        </p:spPr>
      </p:pic>
      <p:pic>
        <p:nvPicPr>
          <p:cNvPr id="21" name="Picture 20" descr="C:\Users\dushyant\Documents\Box Sync\FPE Research\Experiment data\SBI\Setup runs\Preliminary runs\21 pt 23 SLPM 06-15-18\Integral heat release.emf"/>
          <p:cNvPicPr/>
          <p:nvPr/>
        </p:nvPicPr>
        <p:blipFill rotWithShape="1">
          <a:blip r:embed="rId5" cstate="print">
            <a:extLst>
              <a:ext uri="{28A0092B-C50C-407E-A947-70E740481C1C}">
                <a14:useLocalDpi xmlns:a14="http://schemas.microsoft.com/office/drawing/2010/main" val="0"/>
              </a:ext>
            </a:extLst>
          </a:blip>
          <a:srcRect t="3605" r="6806"/>
          <a:stretch/>
        </p:blipFill>
        <p:spPr bwMode="auto">
          <a:xfrm>
            <a:off x="5441761" y="2947565"/>
            <a:ext cx="2529205" cy="1960245"/>
          </a:xfrm>
          <a:prstGeom prst="rect">
            <a:avLst/>
          </a:prstGeom>
          <a:noFill/>
          <a:ln>
            <a:noFill/>
          </a:ln>
          <a:extLst>
            <a:ext uri="{53640926-AAD7-44D8-BBD7-CCE9431645EC}">
              <a14:shadowObscured xmlns:a14="http://schemas.microsoft.com/office/drawing/2010/main"/>
            </a:ext>
          </a:extLst>
        </p:spPr>
      </p:pic>
      <p:pic>
        <p:nvPicPr>
          <p:cNvPr id="22" name="Picture 21" descr="C:\Users\dushyant\Documents\Box Sync\FPE Research\Experiment data\SBI\Setup runs\PMMA\PMMA sheet\Integral HRR.emf"/>
          <p:cNvPicPr/>
          <p:nvPr/>
        </p:nvPicPr>
        <p:blipFill rotWithShape="1">
          <a:blip r:embed="rId6" cstate="print">
            <a:extLst>
              <a:ext uri="{28A0092B-C50C-407E-A947-70E740481C1C}">
                <a14:useLocalDpi xmlns:a14="http://schemas.microsoft.com/office/drawing/2010/main" val="0"/>
              </a:ext>
            </a:extLst>
          </a:blip>
          <a:srcRect l="4226" r="6746"/>
          <a:stretch/>
        </p:blipFill>
        <p:spPr bwMode="auto">
          <a:xfrm>
            <a:off x="5484174" y="778989"/>
            <a:ext cx="2483485" cy="1978025"/>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614211" y="5936155"/>
            <a:ext cx="8253402" cy="584775"/>
          </a:xfrm>
          <a:prstGeom prst="rect">
            <a:avLst/>
          </a:prstGeom>
          <a:noFill/>
        </p:spPr>
        <p:txBody>
          <a:bodyPr wrap="square" rtlCol="0">
            <a:spAutoFit/>
          </a:bodyPr>
          <a:lstStyle/>
          <a:p>
            <a:pPr marL="285750" indent="-285750" algn="ctr">
              <a:buFont typeface="Wingdings" panose="05000000000000000000" pitchFamily="2" charset="2"/>
              <a:buChar char="v"/>
            </a:pPr>
            <a:r>
              <a:rPr lang="en-US" sz="1600" dirty="0"/>
              <a:t>HOC of black PMMA found to be 24.12 × 10</a:t>
            </a:r>
            <a:r>
              <a:rPr lang="en-US" sz="1600" baseline="30000" dirty="0"/>
              <a:t>6</a:t>
            </a:r>
            <a:r>
              <a:rPr lang="en-US" sz="1600" dirty="0"/>
              <a:t> J/kg with an experiment on 50 cm × 50 cm × 6 cm Black PMMA sheet weighing 1.752 kg</a:t>
            </a:r>
          </a:p>
        </p:txBody>
      </p:sp>
    </p:spTree>
    <p:extLst>
      <p:ext uri="{BB962C8B-B14F-4D97-AF65-F5344CB8AC3E}">
        <p14:creationId xmlns:p14="http://schemas.microsoft.com/office/powerpoint/2010/main" val="3791916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a:t>
            </a:r>
          </a:p>
        </p:txBody>
      </p:sp>
      <p:sp>
        <p:nvSpPr>
          <p:cNvPr id="4" name="Date Placeholder 3"/>
          <p:cNvSpPr>
            <a:spLocks noGrp="1"/>
          </p:cNvSpPr>
          <p:nvPr>
            <p:ph type="dt" sz="half" idx="2"/>
          </p:nvPr>
        </p:nvSpPr>
        <p:spPr/>
        <p:txBody>
          <a:bodyPr/>
          <a:lstStyle/>
          <a:p>
            <a:fld id="{B533C9DA-42B7-4618-9AB9-AAA6075736E3}"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35</a:t>
            </a:fld>
            <a:endParaRPr lang="en-US" dirty="0"/>
          </a:p>
        </p:txBody>
      </p:sp>
      <p:sp>
        <p:nvSpPr>
          <p:cNvPr id="8" name="TextBox 7"/>
          <p:cNvSpPr txBox="1"/>
          <p:nvPr/>
        </p:nvSpPr>
        <p:spPr>
          <a:xfrm>
            <a:off x="1311347" y="1063497"/>
            <a:ext cx="6559406" cy="369332"/>
          </a:xfrm>
          <a:prstGeom prst="rect">
            <a:avLst/>
          </a:prstGeom>
          <a:noFill/>
        </p:spPr>
        <p:txBody>
          <a:bodyPr wrap="square" rtlCol="0">
            <a:spAutoFit/>
          </a:bodyPr>
          <a:lstStyle/>
          <a:p>
            <a:pPr algn="ctr"/>
            <a:r>
              <a:rPr lang="en-US" dirty="0"/>
              <a:t>Lateral comparison at different elevations</a:t>
            </a:r>
          </a:p>
        </p:txBody>
      </p:sp>
      <p:pic>
        <p:nvPicPr>
          <p:cNvPr id="9" name="Picture 8" descr="C:\Users\dushyant\Documents\Box Sync\FPE Research\Experiment data\SBI\Black PMMA\Comparison plots\HFGs\Lateral at different elevations-binned-10-sec.emf"/>
          <p:cNvPicPr/>
          <p:nvPr/>
        </p:nvPicPr>
        <p:blipFill rotWithShape="1">
          <a:blip r:embed="rId3">
            <a:extLst>
              <a:ext uri="{28A0092B-C50C-407E-A947-70E740481C1C}">
                <a14:useLocalDpi xmlns:a14="http://schemas.microsoft.com/office/drawing/2010/main" val="0"/>
              </a:ext>
            </a:extLst>
          </a:blip>
          <a:srcRect l="8495" t="3221" r="7519" b="4660"/>
          <a:stretch/>
        </p:blipFill>
        <p:spPr bwMode="auto">
          <a:xfrm>
            <a:off x="152400" y="1628774"/>
            <a:ext cx="8534400" cy="46196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2582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a:t>
            </a:r>
          </a:p>
        </p:txBody>
      </p:sp>
      <p:sp>
        <p:nvSpPr>
          <p:cNvPr id="4" name="Date Placeholder 3"/>
          <p:cNvSpPr>
            <a:spLocks noGrp="1"/>
          </p:cNvSpPr>
          <p:nvPr>
            <p:ph type="dt" sz="half" idx="2"/>
          </p:nvPr>
        </p:nvSpPr>
        <p:spPr/>
        <p:txBody>
          <a:bodyPr/>
          <a:lstStyle/>
          <a:p>
            <a:fld id="{33AFE834-4C0B-4149-97FD-2ED733218DF9}"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36</a:t>
            </a:fld>
            <a:endParaRPr lang="en-US" dirty="0"/>
          </a:p>
        </p:txBody>
      </p:sp>
      <p:sp>
        <p:nvSpPr>
          <p:cNvPr id="8" name="TextBox 7"/>
          <p:cNvSpPr txBox="1"/>
          <p:nvPr/>
        </p:nvSpPr>
        <p:spPr>
          <a:xfrm>
            <a:off x="2590800" y="970226"/>
            <a:ext cx="4692438" cy="369332"/>
          </a:xfrm>
          <a:prstGeom prst="rect">
            <a:avLst/>
          </a:prstGeom>
          <a:noFill/>
        </p:spPr>
        <p:txBody>
          <a:bodyPr wrap="none" rtlCol="0">
            <a:spAutoFit/>
          </a:bodyPr>
          <a:lstStyle/>
          <a:p>
            <a:r>
              <a:rPr lang="en-US" dirty="0"/>
              <a:t>Vertical comparison at different lateral positions</a:t>
            </a:r>
          </a:p>
        </p:txBody>
      </p:sp>
      <p:pic>
        <p:nvPicPr>
          <p:cNvPr id="9" name="Picture 8" descr="C:\Users\dushyant\Documents\Box Sync\FPE Research\Experiment data\SBI\Black PMMA\Comparison plots\HFGs\Vertical comparison at different lateral positions - 10 sec bins.emf"/>
          <p:cNvPicPr/>
          <p:nvPr/>
        </p:nvPicPr>
        <p:blipFill rotWithShape="1">
          <a:blip r:embed="rId2" cstate="print">
            <a:extLst>
              <a:ext uri="{28A0092B-C50C-407E-A947-70E740481C1C}">
                <a14:useLocalDpi xmlns:a14="http://schemas.microsoft.com/office/drawing/2010/main" val="0"/>
              </a:ext>
            </a:extLst>
          </a:blip>
          <a:srcRect t="1442" r="7850" b="1852"/>
          <a:stretch/>
        </p:blipFill>
        <p:spPr bwMode="auto">
          <a:xfrm>
            <a:off x="457200" y="1447800"/>
            <a:ext cx="8229600" cy="4648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998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
        <p:nvSpPr>
          <p:cNvPr id="4" name="Date Placeholder 3"/>
          <p:cNvSpPr>
            <a:spLocks noGrp="1"/>
          </p:cNvSpPr>
          <p:nvPr>
            <p:ph type="dt" sz="half" idx="2"/>
          </p:nvPr>
        </p:nvSpPr>
        <p:spPr/>
        <p:txBody>
          <a:bodyPr/>
          <a:lstStyle/>
          <a:p>
            <a:fld id="{F7FF348F-31DB-411A-B4C6-276C8B785373}"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37</a:t>
            </a:fld>
            <a:endParaRPr lang="en-US" dirty="0"/>
          </a:p>
        </p:txBody>
      </p:sp>
    </p:spTree>
    <p:extLst>
      <p:ext uri="{BB962C8B-B14F-4D97-AF65-F5344CB8AC3E}">
        <p14:creationId xmlns:p14="http://schemas.microsoft.com/office/powerpoint/2010/main" val="3945177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B9F409E4-AEED-4B77-AB91-B018CE832DC8}"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38</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1382749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781C5EE6-A29C-4035-A7B0-5DB73A85D685}"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39</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376921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152400" y="914400"/>
            <a:ext cx="8852884" cy="2137283"/>
          </a:xfrm>
        </p:spPr>
        <p:txBody>
          <a:bodyPr numCol="1"/>
          <a:lstStyle/>
          <a:p>
            <a:pPr>
              <a:buFont typeface="Wingdings" panose="05000000000000000000" pitchFamily="2" charset="2"/>
              <a:buChar char="v"/>
            </a:pPr>
            <a:r>
              <a:rPr lang="en-US" sz="2000" dirty="0"/>
              <a:t>Introduction of Single Burning Item (SBI) as a part of </a:t>
            </a:r>
            <a:r>
              <a:rPr lang="en-US" sz="2000" dirty="0" err="1"/>
              <a:t>Euroclass</a:t>
            </a:r>
            <a:r>
              <a:rPr lang="en-US" sz="2000" dirty="0"/>
              <a:t> and its correlational studies with ISO 9705 and Cone calorimeter. </a:t>
            </a:r>
            <a:r>
              <a:rPr lang="en-US" sz="2000" baseline="30000" dirty="0"/>
              <a:t>[8,9,10]</a:t>
            </a:r>
          </a:p>
          <a:p>
            <a:pPr lvl="1">
              <a:buFont typeface="Wingdings" panose="05000000000000000000" pitchFamily="2" charset="2"/>
              <a:buChar char="§"/>
            </a:pPr>
            <a:r>
              <a:rPr lang="en-US" sz="1800" dirty="0"/>
              <a:t>Scalability of fire hazard parameters, relatively low cost</a:t>
            </a:r>
          </a:p>
          <a:p>
            <a:pPr lvl="1">
              <a:buFont typeface="Wingdings" panose="05000000000000000000" pitchFamily="2" charset="2"/>
              <a:buChar char="§"/>
            </a:pPr>
            <a:r>
              <a:rPr lang="en-US" sz="1800" dirty="0"/>
              <a:t>Provide a suitable test to study flame spread fire hazard on walls in corner configuration.</a:t>
            </a:r>
          </a:p>
          <a:p>
            <a:pPr>
              <a:lnSpc>
                <a:spcPct val="150000"/>
              </a:lnSpc>
              <a:buFont typeface="Wingdings" panose="05000000000000000000" pitchFamily="2" charset="2"/>
              <a:buChar char="v"/>
            </a:pPr>
            <a:r>
              <a:rPr lang="en-US" sz="2000" dirty="0"/>
              <a:t>Large scale fire hazard predictability for screening combustible materials. </a:t>
            </a:r>
            <a:r>
              <a:rPr lang="en-US" sz="2000" baseline="30000" dirty="0"/>
              <a:t>[5,6,7]</a:t>
            </a:r>
            <a:endParaRPr lang="en-US" sz="1600" baseline="30000" dirty="0"/>
          </a:p>
          <a:p>
            <a:pPr marL="457200" lvl="1" indent="0">
              <a:buNone/>
            </a:pPr>
            <a:endParaRPr lang="en-US" sz="1600" dirty="0"/>
          </a:p>
          <a:p>
            <a:pPr marL="457200" lvl="1" indent="0">
              <a:buNone/>
            </a:pPr>
            <a:endParaRPr lang="en-US" sz="1600" dirty="0"/>
          </a:p>
          <a:p>
            <a:pPr lvl="1">
              <a:buFont typeface="Wingdings" panose="05000000000000000000" pitchFamily="2" charset="2"/>
              <a:buChar char="§"/>
            </a:pPr>
            <a:endParaRPr lang="en-US" sz="1600" dirty="0"/>
          </a:p>
          <a:p>
            <a:pPr>
              <a:buFont typeface="Wingdings" panose="05000000000000000000" pitchFamily="2" charset="2"/>
              <a:buChar char="v"/>
            </a:pPr>
            <a:endParaRPr lang="en-US" sz="1800" dirty="0"/>
          </a:p>
        </p:txBody>
      </p:sp>
      <p:sp>
        <p:nvSpPr>
          <p:cNvPr id="4" name="Date Placeholder 3"/>
          <p:cNvSpPr>
            <a:spLocks noGrp="1"/>
          </p:cNvSpPr>
          <p:nvPr>
            <p:ph type="dt" sz="half" idx="2"/>
          </p:nvPr>
        </p:nvSpPr>
        <p:spPr/>
        <p:txBody>
          <a:bodyPr/>
          <a:lstStyle/>
          <a:p>
            <a:fld id="{376ACCAF-4AD9-4932-8866-57E3DEC43A7A}"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4</a:t>
            </a:fld>
            <a:endParaRPr lang="en-US" dirty="0"/>
          </a:p>
        </p:txBody>
      </p:sp>
      <p:graphicFrame>
        <p:nvGraphicFramePr>
          <p:cNvPr id="8" name="Diagram 7"/>
          <p:cNvGraphicFramePr/>
          <p:nvPr>
            <p:extLst>
              <p:ext uri="{D42A27DB-BD31-4B8C-83A1-F6EECF244321}">
                <p14:modId xmlns:p14="http://schemas.microsoft.com/office/powerpoint/2010/main" val="2612263526"/>
              </p:ext>
            </p:extLst>
          </p:nvPr>
        </p:nvGraphicFramePr>
        <p:xfrm>
          <a:off x="152400" y="3392590"/>
          <a:ext cx="8763000" cy="1481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52400" y="4984770"/>
            <a:ext cx="8763000" cy="1508105"/>
          </a:xfrm>
          <a:prstGeom prst="rect">
            <a:avLst/>
          </a:prstGeom>
        </p:spPr>
        <p:txBody>
          <a:bodyPr wrap="square">
            <a:spAutoFit/>
          </a:bodyPr>
          <a:lstStyle/>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Comprehensive pyrolysis model challenges </a:t>
            </a:r>
            <a:r>
              <a:rPr lang="en-US" sz="2000" baseline="30000" dirty="0">
                <a:latin typeface="Times New Roman" panose="02020603050405020304" pitchFamily="18" charset="0"/>
                <a:cs typeface="Times New Roman" panose="02020603050405020304" pitchFamily="18" charset="0"/>
              </a:rPr>
              <a:t>[6,8]</a:t>
            </a:r>
            <a:endParaRPr lang="en-US" sz="20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Furnishing experimental initial and boundary conditions such as incident heat fluxes on large scale tests</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Coupling gas phase and condensed phase for better description of ignition process and flame propagation</a:t>
            </a:r>
          </a:p>
        </p:txBody>
      </p:sp>
      <p:sp>
        <p:nvSpPr>
          <p:cNvPr id="12" name="TextBox 11"/>
          <p:cNvSpPr txBox="1"/>
          <p:nvPr/>
        </p:nvSpPr>
        <p:spPr>
          <a:xfrm>
            <a:off x="3084304" y="2957186"/>
            <a:ext cx="289919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Scale-up approach example</a:t>
            </a:r>
          </a:p>
        </p:txBody>
      </p:sp>
    </p:spTree>
    <p:extLst>
      <p:ext uri="{BB962C8B-B14F-4D97-AF65-F5344CB8AC3E}">
        <p14:creationId xmlns:p14="http://schemas.microsoft.com/office/powerpoint/2010/main" val="312890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childTnLst>
                                    <p:set>
                                      <p:cBhvr override="childStyle">
                                        <p:cTn id="22" dur="indefinite"/>
                                        <p:tgtEl>
                                          <p:spTgt spid="10">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7DB79F01-BBF4-454B-93F7-6F45925068A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40</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3331923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9D39A792-6C37-4F05-A596-1D54566493C2}"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41</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678977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6CBF55E5-E56F-467C-86EC-1F7C4A093414}"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42</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4258437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heat flux vs HRR</a:t>
            </a:r>
          </a:p>
        </p:txBody>
      </p:sp>
      <p:sp>
        <p:nvSpPr>
          <p:cNvPr id="4" name="Date Placeholder 3"/>
          <p:cNvSpPr>
            <a:spLocks noGrp="1"/>
          </p:cNvSpPr>
          <p:nvPr>
            <p:ph type="dt" sz="half" idx="2"/>
          </p:nvPr>
        </p:nvSpPr>
        <p:spPr/>
        <p:txBody>
          <a:bodyPr/>
          <a:lstStyle/>
          <a:p>
            <a:fld id="{175340AE-02F4-4CFE-A8DA-BD1FB7145981}"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43</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092" y="990600"/>
            <a:ext cx="5665815" cy="4525963"/>
          </a:xfrm>
        </p:spPr>
      </p:pic>
    </p:spTree>
    <p:extLst>
      <p:ext uri="{BB962C8B-B14F-4D97-AF65-F5344CB8AC3E}">
        <p14:creationId xmlns:p14="http://schemas.microsoft.com/office/powerpoint/2010/main" val="286945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52884" cy="5692775"/>
          </a:xfrm>
        </p:spPr>
        <p:txBody>
          <a:bodyPr numCol="1"/>
          <a:lstStyle/>
          <a:p>
            <a:pPr>
              <a:buFont typeface="Wingdings" panose="05000000000000000000" pitchFamily="2" charset="2"/>
              <a:buChar char="v"/>
            </a:pPr>
            <a:r>
              <a:rPr lang="en-US" sz="2000" dirty="0"/>
              <a:t>Poly(methyl methacrylate) (PMMA) used in many small scale fire hazard studies such as burning rate and flame spread. </a:t>
            </a:r>
            <a:r>
              <a:rPr lang="en-US" sz="2000" baseline="30000" dirty="0"/>
              <a:t>[11,12]</a:t>
            </a:r>
            <a:endParaRPr lang="en-US" sz="2000" dirty="0"/>
          </a:p>
          <a:p>
            <a:pPr lvl="1">
              <a:buFont typeface="Wingdings" panose="05000000000000000000" pitchFamily="2" charset="2"/>
              <a:buChar char="v"/>
            </a:pPr>
            <a:r>
              <a:rPr lang="en-US" sz="1800" dirty="0"/>
              <a:t>Non-charring, non-swelling upon fire exposure</a:t>
            </a:r>
          </a:p>
          <a:p>
            <a:pPr lvl="1">
              <a:buFont typeface="Wingdings" panose="05000000000000000000" pitchFamily="2" charset="2"/>
              <a:buChar char="v"/>
            </a:pPr>
            <a:r>
              <a:rPr lang="en-US" sz="1800" dirty="0"/>
              <a:t>Well characterized thermal degradation condensed phase model</a:t>
            </a:r>
          </a:p>
          <a:p>
            <a:pPr lvl="1">
              <a:buFont typeface="Wingdings" panose="05000000000000000000" pitchFamily="2" charset="2"/>
              <a:buChar char="v"/>
            </a:pPr>
            <a:endParaRPr lang="en-US" sz="1800" dirty="0"/>
          </a:p>
          <a:p>
            <a:pPr lvl="1">
              <a:buFont typeface="Wingdings" panose="05000000000000000000" pitchFamily="2" charset="2"/>
              <a:buChar char="v"/>
            </a:pPr>
            <a:endParaRPr lang="en-US" sz="1800" dirty="0"/>
          </a:p>
          <a:p>
            <a:pPr lvl="1">
              <a:buFont typeface="Wingdings" panose="05000000000000000000" pitchFamily="2" charset="2"/>
              <a:buChar char="v"/>
            </a:pPr>
            <a:endParaRPr lang="en-US" sz="1800" dirty="0"/>
          </a:p>
          <a:p>
            <a:pPr lvl="1">
              <a:buFont typeface="Wingdings" panose="05000000000000000000" pitchFamily="2" charset="2"/>
              <a:buChar char="v"/>
            </a:pPr>
            <a:endParaRPr lang="en-US" sz="1800" dirty="0"/>
          </a:p>
          <a:p>
            <a:pPr>
              <a:buFont typeface="Wingdings" panose="05000000000000000000" pitchFamily="2" charset="2"/>
              <a:buChar char="v"/>
            </a:pPr>
            <a:endParaRPr lang="en-US" sz="11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r>
              <a:rPr lang="en-US" sz="2000" dirty="0"/>
              <a:t>Limited availability of incident heat flux experimental data (boundary condition) for vertical flame spread hazard. </a:t>
            </a:r>
            <a:r>
              <a:rPr lang="en-US" sz="2000" baseline="30000" dirty="0"/>
              <a:t>[6]</a:t>
            </a:r>
          </a:p>
          <a:p>
            <a:pPr>
              <a:buFont typeface="Wingdings" panose="05000000000000000000" pitchFamily="2" charset="2"/>
              <a:buChar char="v"/>
            </a:pPr>
            <a:endParaRPr lang="en-US" sz="1100" dirty="0"/>
          </a:p>
          <a:p>
            <a:pPr>
              <a:buFont typeface="Wingdings" panose="05000000000000000000" pitchFamily="2" charset="2"/>
              <a:buChar char="v"/>
            </a:pPr>
            <a:r>
              <a:rPr lang="en-US" sz="2000" dirty="0"/>
              <a:t>Prediction using Computational Fluid Dynamics (CFD) sensitive to radiation model being used.</a:t>
            </a:r>
            <a:r>
              <a:rPr lang="en-US" sz="2000" baseline="30000" dirty="0"/>
              <a:t>[14]</a:t>
            </a:r>
            <a:endParaRPr lang="en-US" sz="2000" dirty="0"/>
          </a:p>
          <a:p>
            <a:pPr lvl="1">
              <a:buFont typeface="Wingdings" panose="05000000000000000000" pitchFamily="2" charset="2"/>
              <a:buChar char="v"/>
            </a:pPr>
            <a:r>
              <a:rPr lang="en-US" sz="1800" dirty="0"/>
              <a:t>Experimental dataset for model validation limited, especially for large scale simulations.</a:t>
            </a:r>
            <a:endParaRPr lang="en-US" sz="2000" dirty="0"/>
          </a:p>
          <a:p>
            <a:pPr lvl="1">
              <a:buFont typeface="Wingdings" panose="05000000000000000000" pitchFamily="2" charset="2"/>
              <a:buChar char="v"/>
            </a:pPr>
            <a:endParaRPr lang="en-US" sz="1800" dirty="0"/>
          </a:p>
          <a:p>
            <a:pPr>
              <a:buFont typeface="Wingdings" panose="05000000000000000000" pitchFamily="2" charset="2"/>
              <a:buChar char="v"/>
            </a:pPr>
            <a:endParaRPr lang="en-US" sz="1600" dirty="0"/>
          </a:p>
          <a:p>
            <a:pPr>
              <a:buFont typeface="Wingdings" panose="05000000000000000000" pitchFamily="2" charset="2"/>
              <a:buChar char="v"/>
            </a:pPr>
            <a:endParaRPr lang="en-US" sz="2000" dirty="0"/>
          </a:p>
        </p:txBody>
      </p:sp>
      <p:pic>
        <p:nvPicPr>
          <p:cNvPr id="17" name="Picture 16"/>
          <p:cNvPicPr>
            <a:picLocks noChangeAspect="1"/>
          </p:cNvPicPr>
          <p:nvPr/>
        </p:nvPicPr>
        <p:blipFill rotWithShape="1">
          <a:blip r:embed="rId3"/>
          <a:srcRect l="7547" t="51420" r="52134" b="3104"/>
          <a:stretch/>
        </p:blipFill>
        <p:spPr>
          <a:xfrm>
            <a:off x="5371292" y="2145635"/>
            <a:ext cx="2979387" cy="1811407"/>
          </a:xfrm>
          <a:prstGeom prst="rect">
            <a:avLst/>
          </a:prstGeom>
        </p:spPr>
      </p:pic>
      <p:pic>
        <p:nvPicPr>
          <p:cNvPr id="16" name="Picture 15"/>
          <p:cNvPicPr>
            <a:picLocks noChangeAspect="1"/>
          </p:cNvPicPr>
          <p:nvPr/>
        </p:nvPicPr>
        <p:blipFill>
          <a:blip r:embed="rId4"/>
          <a:stretch>
            <a:fillRect/>
          </a:stretch>
        </p:blipFill>
        <p:spPr>
          <a:xfrm>
            <a:off x="3005440" y="2138015"/>
            <a:ext cx="2430328" cy="1820056"/>
          </a:xfrm>
          <a:prstGeom prst="rect">
            <a:avLst/>
          </a:prstGeom>
        </p:spPr>
      </p:pic>
      <p:pic>
        <p:nvPicPr>
          <p:cNvPr id="15" name="Picture 14"/>
          <p:cNvPicPr>
            <a:picLocks noChangeAspect="1"/>
          </p:cNvPicPr>
          <p:nvPr/>
        </p:nvPicPr>
        <p:blipFill>
          <a:blip r:embed="rId5"/>
          <a:stretch>
            <a:fillRect/>
          </a:stretch>
        </p:blipFill>
        <p:spPr>
          <a:xfrm>
            <a:off x="829562" y="2139044"/>
            <a:ext cx="2427581" cy="1817998"/>
          </a:xfrm>
          <a:prstGeom prst="rect">
            <a:avLst/>
          </a:prstGeom>
        </p:spPr>
      </p:pic>
      <p:sp>
        <p:nvSpPr>
          <p:cNvPr id="2" name="Title 1"/>
          <p:cNvSpPr>
            <a:spLocks noGrp="1"/>
          </p:cNvSpPr>
          <p:nvPr>
            <p:ph type="title"/>
          </p:nvPr>
        </p:nvSpPr>
        <p:spPr/>
        <p:txBody>
          <a:bodyPr/>
          <a:lstStyle/>
          <a:p>
            <a:r>
              <a:rPr lang="en-US" dirty="0"/>
              <a:t>Literature review</a:t>
            </a:r>
          </a:p>
        </p:txBody>
      </p:sp>
      <p:sp>
        <p:nvSpPr>
          <p:cNvPr id="4" name="Date Placeholder 3"/>
          <p:cNvSpPr>
            <a:spLocks noGrp="1"/>
          </p:cNvSpPr>
          <p:nvPr>
            <p:ph type="dt" sz="half" idx="2"/>
          </p:nvPr>
        </p:nvSpPr>
        <p:spPr/>
        <p:txBody>
          <a:bodyPr/>
          <a:lstStyle/>
          <a:p>
            <a:fld id="{6445A51F-955C-49CA-9454-3C0D50848A07}"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5</a:t>
            </a:fld>
            <a:endParaRPr lang="en-US" dirty="0"/>
          </a:p>
        </p:txBody>
      </p:sp>
      <p:sp>
        <p:nvSpPr>
          <p:cNvPr id="12" name="TextBox 11"/>
          <p:cNvSpPr txBox="1"/>
          <p:nvPr/>
        </p:nvSpPr>
        <p:spPr>
          <a:xfrm>
            <a:off x="2514600" y="2374308"/>
            <a:ext cx="490840"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TGA</a:t>
            </a:r>
          </a:p>
        </p:txBody>
      </p:sp>
      <p:sp>
        <p:nvSpPr>
          <p:cNvPr id="13" name="TextBox 12"/>
          <p:cNvSpPr txBox="1"/>
          <p:nvPr/>
        </p:nvSpPr>
        <p:spPr>
          <a:xfrm>
            <a:off x="4682361" y="2374308"/>
            <a:ext cx="468398"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DSC</a:t>
            </a:r>
          </a:p>
        </p:txBody>
      </p:sp>
      <p:sp>
        <p:nvSpPr>
          <p:cNvPr id="14" name="TextBox 13"/>
          <p:cNvSpPr txBox="1"/>
          <p:nvPr/>
        </p:nvSpPr>
        <p:spPr>
          <a:xfrm>
            <a:off x="5764295" y="2285058"/>
            <a:ext cx="782587" cy="430887"/>
          </a:xfrm>
          <a:prstGeom prst="rect">
            <a:avLst/>
          </a:prstGeom>
          <a:noFill/>
        </p:spPr>
        <p:txBody>
          <a:bodyPr wrap="none" rtlCol="0">
            <a:spAutoFit/>
          </a:bodyPr>
          <a:lstStyle/>
          <a:p>
            <a:pPr algn="ctr"/>
            <a:r>
              <a:rPr lang="en-US" sz="1100" b="1" dirty="0">
                <a:latin typeface="Times New Roman" panose="02020603050405020304" pitchFamily="18" charset="0"/>
                <a:cs typeface="Times New Roman" panose="02020603050405020304" pitchFamily="18" charset="0"/>
              </a:rPr>
              <a:t>CAPA II</a:t>
            </a:r>
          </a:p>
          <a:p>
            <a:pPr algn="ctr"/>
            <a:r>
              <a:rPr lang="en-US" sz="1100" b="1" dirty="0">
                <a:latin typeface="Times New Roman" panose="02020603050405020304" pitchFamily="18" charset="0"/>
                <a:cs typeface="Times New Roman" panose="02020603050405020304" pitchFamily="18" charset="0"/>
              </a:rPr>
              <a:t>60 kW/m</a:t>
            </a:r>
            <a:r>
              <a:rPr lang="en-US" sz="1100" b="1" baseline="30000" dirty="0">
                <a:latin typeface="Times New Roman" panose="02020603050405020304" pitchFamily="18" charset="0"/>
                <a:cs typeface="Times New Roman" panose="02020603050405020304" pitchFamily="18" charset="0"/>
              </a:rPr>
              <a:t>2</a:t>
            </a:r>
            <a:endParaRPr lang="en-US" sz="11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57201" y="3964662"/>
            <a:ext cx="8229600"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Available condensed phase pyrolysis model developed based on milligram-scale tests (TGA-DSC) and gasification tests (CAPA II). (In collaboration with Greg </a:t>
            </a:r>
            <a:r>
              <a:rPr lang="en-US" sz="1200" dirty="0" err="1">
                <a:latin typeface="Times New Roman" panose="02020603050405020304" pitchFamily="18" charset="0"/>
                <a:cs typeface="Times New Roman" panose="02020603050405020304" pitchFamily="18" charset="0"/>
              </a:rPr>
              <a:t>Fiola</a:t>
            </a:r>
            <a:r>
              <a:rPr lang="en-US" sz="1200" dirty="0">
                <a:latin typeface="Times New Roman" panose="02020603050405020304" pitchFamily="18" charset="0"/>
                <a:cs typeface="Times New Roman" panose="02020603050405020304" pitchFamily="18" charset="0"/>
              </a:rPr>
              <a:t>) </a:t>
            </a:r>
            <a:r>
              <a:rPr lang="en-US" sz="1200" baseline="30000" dirty="0">
                <a:latin typeface="Times New Roman" panose="02020603050405020304" pitchFamily="18" charset="0"/>
                <a:cs typeface="Times New Roman" panose="02020603050405020304" pitchFamily="18" charset="0"/>
              </a:rPr>
              <a:t>[13]</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794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a:xfrm>
            <a:off x="152843" y="838200"/>
            <a:ext cx="8486538" cy="2286000"/>
          </a:xfrm>
        </p:spPr>
        <p:txBody>
          <a:bodyPr/>
          <a:lstStyle/>
          <a:p>
            <a:pPr>
              <a:buFont typeface="Wingdings" panose="05000000000000000000" pitchFamily="2" charset="2"/>
              <a:buChar char="v"/>
            </a:pPr>
            <a:r>
              <a:rPr lang="en-US" sz="2000" dirty="0"/>
              <a:t>Build apparatus for SBI like scenario to study buoyant turbulent flame spread.</a:t>
            </a:r>
          </a:p>
          <a:p>
            <a:pPr>
              <a:buFont typeface="Wingdings" panose="05000000000000000000" pitchFamily="2" charset="2"/>
              <a:buChar char="v"/>
            </a:pPr>
            <a:endParaRPr lang="en-US" sz="1100" dirty="0"/>
          </a:p>
          <a:p>
            <a:pPr>
              <a:buFont typeface="Wingdings" panose="05000000000000000000" pitchFamily="2" charset="2"/>
              <a:buChar char="v"/>
            </a:pPr>
            <a:r>
              <a:rPr lang="en-US" sz="2000" dirty="0"/>
              <a:t>Accumulate robust dataset on turbulent wall flame spread on Black PMMA for </a:t>
            </a:r>
          </a:p>
          <a:p>
            <a:pPr lvl="1">
              <a:buFont typeface="Wingdings" panose="05000000000000000000" pitchFamily="2" charset="2"/>
              <a:buChar char="v"/>
            </a:pPr>
            <a:r>
              <a:rPr lang="en-US" sz="1800" dirty="0"/>
              <a:t>Computational Fluid Dynamics (CFD) model validations</a:t>
            </a:r>
          </a:p>
          <a:p>
            <a:pPr lvl="1">
              <a:buFont typeface="Wingdings" panose="05000000000000000000" pitchFamily="2" charset="2"/>
              <a:buChar char="v"/>
            </a:pPr>
            <a:r>
              <a:rPr lang="en-US" sz="1800" dirty="0"/>
              <a:t>Fast semi-empirical model for predicting turbulent flame spread on combustible walls</a:t>
            </a:r>
          </a:p>
        </p:txBody>
      </p:sp>
      <p:sp>
        <p:nvSpPr>
          <p:cNvPr id="4" name="Date Placeholder 3"/>
          <p:cNvSpPr>
            <a:spLocks noGrp="1"/>
          </p:cNvSpPr>
          <p:nvPr>
            <p:ph type="dt" sz="half" idx="2"/>
          </p:nvPr>
        </p:nvSpPr>
        <p:spPr/>
        <p:txBody>
          <a:bodyPr/>
          <a:lstStyle/>
          <a:p>
            <a:fld id="{1275DA92-385E-4DD7-99BC-F45A8DB6A905}"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6</a:t>
            </a:fld>
            <a:endParaRPr lang="en-US" dirty="0"/>
          </a:p>
        </p:txBody>
      </p:sp>
      <p:graphicFrame>
        <p:nvGraphicFramePr>
          <p:cNvPr id="7" name="Diagram 6"/>
          <p:cNvGraphicFramePr/>
          <p:nvPr>
            <p:extLst>
              <p:ext uri="{D42A27DB-BD31-4B8C-83A1-F6EECF244321}">
                <p14:modId xmlns:p14="http://schemas.microsoft.com/office/powerpoint/2010/main" val="1602930523"/>
              </p:ext>
            </p:extLst>
          </p:nvPr>
        </p:nvGraphicFramePr>
        <p:xfrm>
          <a:off x="468330" y="3124200"/>
          <a:ext cx="8229600" cy="3902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686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730875"/>
          </a:xfrm>
          <a:prstGeom prst="rect">
            <a:avLst/>
          </a:prstGeom>
        </p:spPr>
      </p:pic>
      <p:sp>
        <p:nvSpPr>
          <p:cNvPr id="2" name="Title 1"/>
          <p:cNvSpPr>
            <a:spLocks noGrp="1"/>
          </p:cNvSpPr>
          <p:nvPr>
            <p:ph type="title"/>
          </p:nvPr>
        </p:nvSpPr>
        <p:spPr/>
        <p:txBody>
          <a:bodyPr/>
          <a:lstStyle/>
          <a:p>
            <a:r>
              <a:rPr lang="en-US" dirty="0"/>
              <a:t>Corner configuration test setup</a:t>
            </a:r>
          </a:p>
        </p:txBody>
      </p:sp>
      <p:sp>
        <p:nvSpPr>
          <p:cNvPr id="4" name="Date Placeholder 3"/>
          <p:cNvSpPr>
            <a:spLocks noGrp="1"/>
          </p:cNvSpPr>
          <p:nvPr>
            <p:ph type="dt" sz="half" idx="2"/>
          </p:nvPr>
        </p:nvSpPr>
        <p:spPr/>
        <p:txBody>
          <a:bodyPr/>
          <a:lstStyle/>
          <a:p>
            <a:fld id="{3EC1B9A4-3B79-42E1-A76D-DD7E66414D74}"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7</a:t>
            </a:fld>
            <a:endParaRPr lang="en-US" dirty="0"/>
          </a:p>
        </p:txBody>
      </p:sp>
      <p:sp>
        <p:nvSpPr>
          <p:cNvPr id="8" name="TextBox 7"/>
          <p:cNvSpPr txBox="1"/>
          <p:nvPr/>
        </p:nvSpPr>
        <p:spPr>
          <a:xfrm>
            <a:off x="6705600" y="2020899"/>
            <a:ext cx="1524000" cy="9233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accent2"/>
                </a:solidFill>
                <a:latin typeface="Times New Roman" panose="02020603050405020304" pitchFamily="18" charset="0"/>
                <a:cs typeface="Times New Roman" panose="02020603050405020304" pitchFamily="18" charset="0"/>
              </a:rPr>
              <a:t>Exhaust hood</a:t>
            </a:r>
          </a:p>
          <a:p>
            <a:pPr algn="ctr"/>
            <a:r>
              <a:rPr lang="en-US" dirty="0">
                <a:solidFill>
                  <a:schemeClr val="accent2"/>
                </a:solidFill>
                <a:latin typeface="Times New Roman" panose="02020603050405020304" pitchFamily="18" charset="0"/>
                <a:cs typeface="Times New Roman" panose="02020603050405020304" pitchFamily="18" charset="0"/>
              </a:rPr>
              <a:t>3 m x 3 m</a:t>
            </a:r>
          </a:p>
          <a:p>
            <a:pPr algn="ctr"/>
            <a:r>
              <a:rPr lang="en-US" dirty="0">
                <a:solidFill>
                  <a:schemeClr val="accent2"/>
                </a:solidFill>
                <a:latin typeface="Times New Roman" panose="02020603050405020304" pitchFamily="18" charset="0"/>
                <a:cs typeface="Times New Roman" panose="02020603050405020304" pitchFamily="18" charset="0"/>
              </a:rPr>
              <a:t>(0.56 m</a:t>
            </a:r>
            <a:r>
              <a:rPr lang="en-US" baseline="30000" dirty="0">
                <a:solidFill>
                  <a:schemeClr val="accent2"/>
                </a:solidFill>
                <a:latin typeface="Times New Roman" panose="02020603050405020304" pitchFamily="18" charset="0"/>
                <a:cs typeface="Times New Roman" panose="02020603050405020304" pitchFamily="18" charset="0"/>
              </a:rPr>
              <a:t>3</a:t>
            </a:r>
            <a:r>
              <a:rPr lang="en-US" dirty="0">
                <a:solidFill>
                  <a:schemeClr val="accent2"/>
                </a:solidFill>
                <a:latin typeface="Times New Roman" panose="02020603050405020304" pitchFamily="18" charset="0"/>
                <a:cs typeface="Times New Roman" panose="02020603050405020304" pitchFamily="18" charset="0"/>
              </a:rPr>
              <a:t>/s)</a:t>
            </a:r>
          </a:p>
        </p:txBody>
      </p:sp>
      <p:cxnSp>
        <p:nvCxnSpPr>
          <p:cNvPr id="12" name="Straight Arrow Connector 11"/>
          <p:cNvCxnSpPr>
            <a:stCxn id="9" idx="1"/>
          </p:cNvCxnSpPr>
          <p:nvPr/>
        </p:nvCxnSpPr>
        <p:spPr>
          <a:xfrm flipH="1">
            <a:off x="1225826" y="2590800"/>
            <a:ext cx="316030" cy="773088"/>
          </a:xfrm>
          <a:prstGeom prst="straightConnector1">
            <a:avLst/>
          </a:prstGeom>
          <a:ln>
            <a:solidFill>
              <a:srgbClr val="FFFF00"/>
            </a:solidFill>
            <a:tailEnd type="triangle"/>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6626" y="3363888"/>
            <a:ext cx="3276600" cy="2031325"/>
          </a:xfrm>
          <a:prstGeom prst="rect">
            <a:avLst/>
          </a:prstGeom>
          <a:noFill/>
        </p:spPr>
        <p:txBody>
          <a:bodyPr wrap="square" rtlCol="0">
            <a:spAutoFit/>
          </a:bodyPr>
          <a:lstStyle/>
          <a:p>
            <a:pPr algn="ctr"/>
            <a:r>
              <a:rPr lang="en-US" dirty="0">
                <a:solidFill>
                  <a:srgbClr val="FFFF00"/>
                </a:solidFill>
                <a:latin typeface="Times New Roman" panose="02020603050405020304" pitchFamily="18" charset="0"/>
                <a:cs typeface="Times New Roman" panose="02020603050405020304" pitchFamily="18" charset="0"/>
              </a:rPr>
              <a:t>Measurement section</a:t>
            </a:r>
          </a:p>
          <a:p>
            <a:pPr marL="342900" indent="-342900">
              <a:buAutoNum type="arabicPeriod"/>
            </a:pPr>
            <a:r>
              <a:rPr lang="en-US" dirty="0">
                <a:solidFill>
                  <a:srgbClr val="FFFF00"/>
                </a:solidFill>
                <a:latin typeface="Times New Roman" panose="02020603050405020304" pitchFamily="18" charset="0"/>
                <a:cs typeface="Times New Roman" panose="02020603050405020304" pitchFamily="18" charset="0"/>
              </a:rPr>
              <a:t>Multipoint pressure differential</a:t>
            </a:r>
          </a:p>
          <a:p>
            <a:pPr marL="342900" indent="-342900">
              <a:buAutoNum type="arabicPeriod"/>
            </a:pPr>
            <a:r>
              <a:rPr lang="en-US" dirty="0">
                <a:solidFill>
                  <a:srgbClr val="FFFF00"/>
                </a:solidFill>
                <a:latin typeface="Times New Roman" panose="02020603050405020304" pitchFamily="18" charset="0"/>
                <a:cs typeface="Times New Roman" panose="02020603050405020304" pitchFamily="18" charset="0"/>
              </a:rPr>
              <a:t>Exhaust gas temperatures</a:t>
            </a:r>
          </a:p>
          <a:p>
            <a:pPr marL="342900" indent="-342900">
              <a:buAutoNum type="arabicPeriod"/>
            </a:pPr>
            <a:r>
              <a:rPr lang="en-US" dirty="0">
                <a:solidFill>
                  <a:srgbClr val="FFFF00"/>
                </a:solidFill>
                <a:latin typeface="Times New Roman" panose="02020603050405020304" pitchFamily="18" charset="0"/>
                <a:cs typeface="Times New Roman" panose="02020603050405020304" pitchFamily="18" charset="0"/>
              </a:rPr>
              <a:t>Gas sampling to paramagnetic O</a:t>
            </a:r>
            <a:r>
              <a:rPr lang="en-US" baseline="-25000" dirty="0">
                <a:solidFill>
                  <a:srgbClr val="FFFF00"/>
                </a:solidFill>
                <a:latin typeface="Times New Roman" panose="02020603050405020304" pitchFamily="18" charset="0"/>
                <a:cs typeface="Times New Roman" panose="02020603050405020304" pitchFamily="18" charset="0"/>
              </a:rPr>
              <a:t>2</a:t>
            </a:r>
            <a:r>
              <a:rPr lang="en-US" dirty="0">
                <a:solidFill>
                  <a:srgbClr val="FFFF00"/>
                </a:solidFill>
                <a:latin typeface="Times New Roman" panose="02020603050405020304" pitchFamily="18" charset="0"/>
                <a:cs typeface="Times New Roman" panose="02020603050405020304" pitchFamily="18" charset="0"/>
              </a:rPr>
              <a:t> sensor with time response of &lt; 10 sec</a:t>
            </a:r>
          </a:p>
        </p:txBody>
      </p:sp>
      <p:sp>
        <p:nvSpPr>
          <p:cNvPr id="14" name="TextBox 13"/>
          <p:cNvSpPr txBox="1"/>
          <p:nvPr/>
        </p:nvSpPr>
        <p:spPr>
          <a:xfrm>
            <a:off x="5562600" y="3883191"/>
            <a:ext cx="3290284" cy="2308324"/>
          </a:xfrm>
          <a:prstGeom prst="rect">
            <a:avLst/>
          </a:prstGeom>
          <a:noFill/>
        </p:spPr>
        <p:txBody>
          <a:bodyPr wrap="square" rtlCol="0">
            <a:spAutoFit/>
          </a:bodyPr>
          <a:lstStyle/>
          <a:p>
            <a:pPr algn="ctr"/>
            <a:r>
              <a:rPr lang="en-US" b="1" dirty="0">
                <a:solidFill>
                  <a:schemeClr val="tx2"/>
                </a:solidFill>
                <a:latin typeface="Times New Roman" panose="02020603050405020304" pitchFamily="18" charset="0"/>
                <a:cs typeface="Times New Roman" panose="02020603050405020304" pitchFamily="18" charset="0"/>
              </a:rPr>
              <a:t>Corner configuration</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30 kW triangular propane burner</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0.5 m x 1.46 m x (5.8 x 10</a:t>
            </a:r>
            <a:r>
              <a:rPr lang="en-US" baseline="30000" dirty="0">
                <a:solidFill>
                  <a:schemeClr val="tx2"/>
                </a:solidFill>
                <a:latin typeface="Times New Roman" panose="02020603050405020304" pitchFamily="18" charset="0"/>
                <a:cs typeface="Times New Roman" panose="02020603050405020304" pitchFamily="18" charset="0"/>
              </a:rPr>
              <a:t>-3</a:t>
            </a:r>
            <a:r>
              <a:rPr lang="en-US" dirty="0">
                <a:solidFill>
                  <a:schemeClr val="tx2"/>
                </a:solidFill>
                <a:latin typeface="Times New Roman" panose="02020603050405020304" pitchFamily="18" charset="0"/>
                <a:cs typeface="Times New Roman" panose="02020603050405020304" pitchFamily="18" charset="0"/>
              </a:rPr>
              <a:t>) m black PMMA samples</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Calcium Silicate backing board</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Left Brace 8"/>
          <p:cNvSpPr/>
          <p:nvPr/>
        </p:nvSpPr>
        <p:spPr>
          <a:xfrm rot="15725434">
            <a:off x="1417543" y="1811548"/>
            <a:ext cx="218551" cy="1342032"/>
          </a:xfrm>
          <a:prstGeom prst="leftBrace">
            <a:avLst/>
          </a:prstGeom>
          <a:ln>
            <a:solidFill>
              <a:srgbClr val="FFFF0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9943" b="89976" l="1698" r="89994">
                        <a14:foregroundMark x1="70285" y1="88116" x2="70285" y2="88116"/>
                        <a14:foregroundMark x1="18739" y1="52708" x2="18739" y2="52708"/>
                        <a14:foregroundMark x1="21407" y1="52951" x2="12735" y2="49960"/>
                        <a14:foregroundMark x1="24985" y1="65804" x2="20073" y2="71463"/>
                        <a14:foregroundMark x1="16980" y1="69038" x2="11158" y2="70251"/>
                        <a14:foregroundMark x1="9824" y1="53597" x2="9824" y2="53597"/>
                        <a14:foregroundMark x1="9400" y1="55942" x2="8065" y2="55376"/>
                        <a14:foregroundMark x1="33475" y1="67825" x2="33475" y2="67825"/>
                        <a14:foregroundMark x1="31049" y1="66936" x2="31049" y2="66936"/>
                        <a14:backgroundMark x1="2911" y1="54729" x2="2911" y2="54729"/>
                        <a14:backgroundMark x1="3335" y1="50283" x2="3335" y2="50283"/>
                      </a14:backgroundRemoval>
                    </a14:imgEffect>
                  </a14:imgLayer>
                </a14:imgProps>
              </a:ext>
              <a:ext uri="{28A0092B-C50C-407E-A947-70E740481C1C}">
                <a14:useLocalDpi xmlns:a14="http://schemas.microsoft.com/office/drawing/2010/main" val="0"/>
              </a:ext>
            </a:extLst>
          </a:blip>
          <a:stretch>
            <a:fillRect/>
          </a:stretch>
        </p:blipFill>
        <p:spPr>
          <a:xfrm rot="5400000" flipV="1">
            <a:off x="9035516" y="4981971"/>
            <a:ext cx="1581942" cy="914400"/>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3331369" y="4304506"/>
            <a:ext cx="3001962" cy="1447800"/>
          </a:xfrm>
          <a:prstGeom prst="rect">
            <a:avLst/>
          </a:prstGeom>
        </p:spPr>
      </p:pic>
      <p:sp>
        <p:nvSpPr>
          <p:cNvPr id="3" name="TextBox 2"/>
          <p:cNvSpPr txBox="1"/>
          <p:nvPr/>
        </p:nvSpPr>
        <p:spPr>
          <a:xfrm>
            <a:off x="73024" y="5793790"/>
            <a:ext cx="38967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Additional ambient pressure, temperature and humidity sensor (PTH)</a:t>
            </a:r>
          </a:p>
        </p:txBody>
      </p:sp>
    </p:spTree>
    <p:extLst>
      <p:ext uri="{BB962C8B-B14F-4D97-AF65-F5344CB8AC3E}">
        <p14:creationId xmlns:p14="http://schemas.microsoft.com/office/powerpoint/2010/main" val="198773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Calorimetry</a:t>
            </a:r>
          </a:p>
        </p:txBody>
      </p:sp>
      <p:sp>
        <p:nvSpPr>
          <p:cNvPr id="4" name="Date Placeholder 3"/>
          <p:cNvSpPr>
            <a:spLocks noGrp="1"/>
          </p:cNvSpPr>
          <p:nvPr>
            <p:ph type="dt" sz="half" idx="2"/>
          </p:nvPr>
        </p:nvSpPr>
        <p:spPr/>
        <p:txBody>
          <a:bodyPr/>
          <a:lstStyle/>
          <a:p>
            <a:fld id="{121CA3EE-FA0D-42BA-8F61-3BB6CA780D18}"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8</a:t>
            </a:fld>
            <a:endParaRPr lang="en-US" dirty="0"/>
          </a:p>
        </p:txBody>
      </p:sp>
      <p:grpSp>
        <p:nvGrpSpPr>
          <p:cNvPr id="7" name="Group 6"/>
          <p:cNvGrpSpPr/>
          <p:nvPr/>
        </p:nvGrpSpPr>
        <p:grpSpPr>
          <a:xfrm>
            <a:off x="113472" y="937135"/>
            <a:ext cx="4131711" cy="3048000"/>
            <a:chOff x="917664" y="1055366"/>
            <a:chExt cx="3853073" cy="2754634"/>
          </a:xfrm>
        </p:grpSpPr>
        <p:grpSp>
          <p:nvGrpSpPr>
            <p:cNvPr id="8" name="Group 7"/>
            <p:cNvGrpSpPr/>
            <p:nvPr/>
          </p:nvGrpSpPr>
          <p:grpSpPr>
            <a:xfrm>
              <a:off x="917664" y="1055366"/>
              <a:ext cx="3853073" cy="2754634"/>
              <a:chOff x="917664" y="1055366"/>
              <a:chExt cx="3853073" cy="2754634"/>
            </a:xfrm>
          </p:grpSpPr>
          <p:sp>
            <p:nvSpPr>
              <p:cNvPr id="10" name="Trapezoid 9"/>
              <p:cNvSpPr/>
              <p:nvPr/>
            </p:nvSpPr>
            <p:spPr>
              <a:xfrm>
                <a:off x="988084" y="1587818"/>
                <a:ext cx="2286000" cy="457200"/>
              </a:xfrm>
              <a:prstGeom prst="trapezoid">
                <a:avLst>
                  <a:gd name="adj" fmla="val 188207"/>
                </a:avLst>
              </a:prstGeom>
              <a:gradFill flip="none" rotWithShape="1">
                <a:gsLst>
                  <a:gs pos="0">
                    <a:schemeClr val="tx1">
                      <a:lumMod val="85000"/>
                      <a:lumOff val="15000"/>
                    </a:schemeClr>
                  </a:gs>
                  <a:gs pos="100000">
                    <a:schemeClr val="tx1">
                      <a:lumMod val="75000"/>
                      <a:lumOff val="25000"/>
                      <a:tint val="44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45334" y="2286000"/>
                <a:ext cx="571500" cy="1447800"/>
              </a:xfrm>
              <a:prstGeom prst="rect">
                <a:avLst/>
              </a:prstGeom>
              <a:gradFill flip="none" rotWithShape="1">
                <a:gsLst>
                  <a:gs pos="33000">
                    <a:schemeClr val="tx1"/>
                  </a:gs>
                  <a:gs pos="100000">
                    <a:schemeClr val="tx1">
                      <a:lumMod val="50000"/>
                      <a:lumOff val="50000"/>
                    </a:schemeClr>
                  </a:gs>
                </a:gsLst>
                <a:lin ang="0" scaled="1"/>
                <a:tileRect/>
              </a:gradFill>
              <a:ln w="9525">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52600" y="2285999"/>
                <a:ext cx="92734" cy="1441135"/>
              </a:xfrm>
              <a:prstGeom prst="rect">
                <a:avLst/>
              </a:prstGeom>
              <a:solidFill>
                <a:schemeClr val="tx1"/>
              </a:solidFill>
              <a:ln w="6350">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flipV="1">
                <a:off x="1850096" y="3681415"/>
                <a:ext cx="212066" cy="45719"/>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8240" r="14634" b="29483"/>
              <a:stretch/>
            </p:blipFill>
            <p:spPr>
              <a:xfrm rot="5400000">
                <a:off x="1481559" y="3114369"/>
                <a:ext cx="944636" cy="192787"/>
              </a:xfrm>
              <a:prstGeom prst="rect">
                <a:avLst/>
              </a:prstGeom>
            </p:spPr>
          </p:pic>
          <p:cxnSp>
            <p:nvCxnSpPr>
              <p:cNvPr id="15" name="Curved Connector 14"/>
              <p:cNvCxnSpPr/>
              <p:nvPr/>
            </p:nvCxnSpPr>
            <p:spPr>
              <a:xfrm rot="10800000">
                <a:off x="2514600" y="3429000"/>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16" name="Curved Connector 15"/>
              <p:cNvCxnSpPr/>
              <p:nvPr/>
            </p:nvCxnSpPr>
            <p:spPr>
              <a:xfrm rot="10800000">
                <a:off x="2510287" y="3250882"/>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17" name="Curved Connector 16"/>
              <p:cNvCxnSpPr/>
              <p:nvPr/>
            </p:nvCxnSpPr>
            <p:spPr>
              <a:xfrm rot="10800000">
                <a:off x="2527539" y="3064357"/>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p:cxnSp>
            <p:nvCxnSpPr>
              <p:cNvPr id="18" name="Curved Connector 17"/>
              <p:cNvCxnSpPr/>
              <p:nvPr/>
            </p:nvCxnSpPr>
            <p:spPr>
              <a:xfrm rot="10800000">
                <a:off x="2527539" y="2894646"/>
                <a:ext cx="381000" cy="178118"/>
              </a:xfrm>
              <a:prstGeom prst="curvedConnector3">
                <a:avLst>
                  <a:gd name="adj1" fmla="val 50000"/>
                </a:avLst>
              </a:prstGeom>
              <a:ln w="6350">
                <a:tailEnd type="triangle"/>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819400" y="3064173"/>
                    <a:ext cx="1850250" cy="507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dirty="0" smtClean="0">
                                  <a:latin typeface="Cambria Math" panose="02040503050406030204" pitchFamily="18" charset="0"/>
                                  <a:cs typeface="Times New Roman" panose="02020603050405020304" pitchFamily="18" charset="0"/>
                                </a:rPr>
                              </m:ctrlPr>
                            </m:accPr>
                            <m:e>
                              <m:sSub>
                                <m:sSubPr>
                                  <m:ctrlPr>
                                    <a:rPr lang="en-US" sz="1400" b="0" i="1" dirty="0" smtClean="0">
                                      <a:latin typeface="Cambria Math" panose="02040503050406030204" pitchFamily="18" charset="0"/>
                                      <a:cs typeface="Times New Roman" panose="02020603050405020304" pitchFamily="18" charset="0"/>
                                    </a:rPr>
                                  </m:ctrlPr>
                                </m:sSubPr>
                                <m:e>
                                  <m:r>
                                    <a:rPr lang="en-US" sz="1400" b="0" i="1" dirty="0" smtClean="0">
                                      <a:latin typeface="Cambria Math" panose="02040503050406030204" pitchFamily="18" charset="0"/>
                                      <a:cs typeface="Times New Roman" panose="02020603050405020304" pitchFamily="18" charset="0"/>
                                    </a:rPr>
                                    <m:t>𝑚</m:t>
                                  </m:r>
                                </m:e>
                                <m:sub>
                                  <m:r>
                                    <a:rPr lang="en-US" sz="1400" b="0" i="1" dirty="0" smtClean="0">
                                      <a:latin typeface="Cambria Math" panose="02040503050406030204" pitchFamily="18" charset="0"/>
                                      <a:cs typeface="Times New Roman" panose="02020603050405020304" pitchFamily="18" charset="0"/>
                                    </a:rPr>
                                    <m:t>𝑎</m:t>
                                  </m:r>
                                </m:sub>
                              </m:sSub>
                            </m:e>
                          </m:acc>
                        </m:oMath>
                      </m:oMathPara>
                    </a14:m>
                    <a:endParaRPr lang="en-US" sz="1400" b="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1100" b="0" i="1" dirty="0" smtClean="0">
                                  <a:latin typeface="Cambria Math" panose="02040503050406030204" pitchFamily="18" charset="0"/>
                                  <a:cs typeface="Times New Roman" panose="02020603050405020304" pitchFamily="18" charset="0"/>
                                </a:rPr>
                              </m:ctrlPr>
                            </m:dPr>
                            <m:e>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𝑁</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 </m:t>
                              </m:r>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𝑂</m:t>
                                  </m:r>
                                </m:e>
                                <m:sub>
                                  <m:r>
                                    <a:rPr lang="en-US" sz="1100" b="0" i="1" dirty="0" smtClean="0">
                                      <a:latin typeface="Cambria Math" panose="02040503050406030204" pitchFamily="18" charset="0"/>
                                      <a:cs typeface="Times New Roman" panose="02020603050405020304" pitchFamily="18" charset="0"/>
                                    </a:rPr>
                                    <m:t>2</m:t>
                                  </m:r>
                                </m:sub>
                              </m:sSub>
                              <m:d>
                                <m:dPr>
                                  <m:ctrlPr>
                                    <a:rPr lang="en-US" sz="1100" b="0" i="1" dirty="0" smtClean="0">
                                      <a:latin typeface="Cambria Math" panose="02040503050406030204" pitchFamily="18" charset="0"/>
                                      <a:cs typeface="Times New Roman" panose="02020603050405020304" pitchFamily="18" charset="0"/>
                                    </a:rPr>
                                  </m:ctrlPr>
                                </m:dPr>
                                <m:e>
                                  <m:sSubSup>
                                    <m:sSubSupPr>
                                      <m:ctrlPr>
                                        <a:rPr lang="en-US" sz="1100" b="0" i="1" dirty="0" smtClean="0">
                                          <a:latin typeface="Cambria Math" panose="02040503050406030204" pitchFamily="18" charset="0"/>
                                          <a:cs typeface="Times New Roman" panose="02020603050405020304" pitchFamily="18" charset="0"/>
                                        </a:rPr>
                                      </m:ctrlPr>
                                    </m:sSubSupPr>
                                    <m:e>
                                      <m:r>
                                        <a:rPr lang="en-US" sz="1100" b="0" i="1" dirty="0" smtClean="0">
                                          <a:latin typeface="Cambria Math" panose="02040503050406030204" pitchFamily="18" charset="0"/>
                                          <a:cs typeface="Times New Roman" panose="02020603050405020304" pitchFamily="18" charset="0"/>
                                        </a:rPr>
                                        <m:t>𝑋</m:t>
                                      </m:r>
                                    </m:e>
                                    <m:sub>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𝑂</m:t>
                                          </m:r>
                                        </m:e>
                                        <m:sub>
                                          <m:r>
                                            <a:rPr lang="en-US" sz="1100" b="0" i="1" dirty="0" smtClean="0">
                                              <a:latin typeface="Cambria Math" panose="02040503050406030204" pitchFamily="18" charset="0"/>
                                              <a:cs typeface="Times New Roman" panose="02020603050405020304" pitchFamily="18" charset="0"/>
                                            </a:rPr>
                                            <m:t>2</m:t>
                                          </m:r>
                                        </m:sub>
                                      </m:sSub>
                                    </m:sub>
                                    <m:sup>
                                      <m:r>
                                        <a:rPr lang="en-US" sz="1100" b="0" i="1" dirty="0" smtClean="0">
                                          <a:latin typeface="Cambria Math" panose="02040503050406030204" pitchFamily="18" charset="0"/>
                                          <a:cs typeface="Times New Roman" panose="02020603050405020304" pitchFamily="18" charset="0"/>
                                        </a:rPr>
                                        <m:t>0</m:t>
                                      </m:r>
                                    </m:sup>
                                  </m:sSubSup>
                                </m:e>
                              </m:d>
                              <m:r>
                                <a:rPr lang="en-US" sz="1100" b="0" i="1" dirty="0" smtClean="0">
                                  <a:latin typeface="Cambria Math" panose="02040503050406030204" pitchFamily="18" charset="0"/>
                                  <a:cs typeface="Times New Roman" panose="02020603050405020304" pitchFamily="18" charset="0"/>
                                </a:rPr>
                                <m:t>, </m:t>
                              </m:r>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𝐻</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𝑂</m:t>
                              </m:r>
                              <m:r>
                                <a:rPr lang="en-US" sz="1100" b="0" i="1" dirty="0" smtClean="0">
                                  <a:latin typeface="Cambria Math" panose="02040503050406030204" pitchFamily="18" charset="0"/>
                                  <a:cs typeface="Times New Roman" panose="02020603050405020304" pitchFamily="18" charset="0"/>
                                </a:rPr>
                                <m:t> </m:t>
                              </m:r>
                              <m:d>
                                <m:dPr>
                                  <m:ctrlPr>
                                    <a:rPr lang="en-US" sz="1100" b="0" i="1" dirty="0" smtClean="0">
                                      <a:latin typeface="Cambria Math" panose="02040503050406030204" pitchFamily="18" charset="0"/>
                                      <a:cs typeface="Times New Roman" panose="02020603050405020304" pitchFamily="18" charset="0"/>
                                    </a:rPr>
                                  </m:ctrlPr>
                                </m:dPr>
                                <m:e>
                                  <m:sSubSup>
                                    <m:sSubSupPr>
                                      <m:ctrlPr>
                                        <a:rPr lang="en-US" sz="1100" b="0" i="1" dirty="0" smtClean="0">
                                          <a:latin typeface="Cambria Math" panose="02040503050406030204" pitchFamily="18" charset="0"/>
                                          <a:cs typeface="Times New Roman" panose="02020603050405020304" pitchFamily="18" charset="0"/>
                                        </a:rPr>
                                      </m:ctrlPr>
                                    </m:sSubSupPr>
                                    <m:e>
                                      <m:r>
                                        <a:rPr lang="en-US" sz="1100" b="0" i="1" dirty="0" smtClean="0">
                                          <a:latin typeface="Cambria Math" panose="02040503050406030204" pitchFamily="18" charset="0"/>
                                          <a:cs typeface="Times New Roman" panose="02020603050405020304" pitchFamily="18" charset="0"/>
                                        </a:rPr>
                                        <m:t>𝑋</m:t>
                                      </m:r>
                                    </m:e>
                                    <m:sub>
                                      <m:sSub>
                                        <m:sSubPr>
                                          <m:ctrlPr>
                                            <a:rPr lang="en-US" sz="1100" b="0" i="1" dirty="0" smtClean="0">
                                              <a:latin typeface="Cambria Math" panose="02040503050406030204" pitchFamily="18" charset="0"/>
                                              <a:cs typeface="Times New Roman" panose="02020603050405020304" pitchFamily="18" charset="0"/>
                                            </a:rPr>
                                          </m:ctrlPr>
                                        </m:sSubPr>
                                        <m:e>
                                          <m:r>
                                            <a:rPr lang="en-US" sz="1100" b="0" i="1" dirty="0" smtClean="0">
                                              <a:latin typeface="Cambria Math" panose="02040503050406030204" pitchFamily="18" charset="0"/>
                                              <a:cs typeface="Times New Roman" panose="02020603050405020304" pitchFamily="18" charset="0"/>
                                            </a:rPr>
                                            <m:t>𝐻</m:t>
                                          </m:r>
                                        </m:e>
                                        <m:sub>
                                          <m:r>
                                            <a:rPr lang="en-US" sz="1100" b="0" i="1" dirty="0" smtClean="0">
                                              <a:latin typeface="Cambria Math" panose="02040503050406030204" pitchFamily="18" charset="0"/>
                                              <a:cs typeface="Times New Roman" panose="02020603050405020304" pitchFamily="18" charset="0"/>
                                            </a:rPr>
                                            <m:t>2</m:t>
                                          </m:r>
                                        </m:sub>
                                      </m:sSub>
                                      <m:r>
                                        <a:rPr lang="en-US" sz="1100" b="0" i="1" dirty="0" smtClean="0">
                                          <a:latin typeface="Cambria Math" panose="02040503050406030204" pitchFamily="18" charset="0"/>
                                          <a:cs typeface="Times New Roman" panose="02020603050405020304" pitchFamily="18" charset="0"/>
                                        </a:rPr>
                                        <m:t>𝑂</m:t>
                                      </m:r>
                                    </m:sub>
                                    <m:sup>
                                      <m:r>
                                        <a:rPr lang="en-US" sz="1100" b="0" i="1" dirty="0" smtClean="0">
                                          <a:latin typeface="Cambria Math" panose="02040503050406030204" pitchFamily="18" charset="0"/>
                                          <a:cs typeface="Times New Roman" panose="02020603050405020304" pitchFamily="18" charset="0"/>
                                        </a:rPr>
                                        <m:t>0</m:t>
                                      </m:r>
                                    </m:sup>
                                  </m:sSubSup>
                                </m:e>
                              </m:d>
                            </m:e>
                          </m:d>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819400" y="3064173"/>
                    <a:ext cx="1850250" cy="5073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284928" y="1055366"/>
                    <a:ext cx="2485809" cy="5073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dirty="0" smtClean="0">
                                  <a:latin typeface="Cambria Math" panose="02040503050406030204" pitchFamily="18" charset="0"/>
                                  <a:cs typeface="Times New Roman" panose="02020603050405020304" pitchFamily="18" charset="0"/>
                                </a:rPr>
                              </m:ctrlPr>
                            </m:accPr>
                            <m:e>
                              <m:sSub>
                                <m:sSubPr>
                                  <m:ctrlPr>
                                    <a:rPr lang="en-US" sz="1400" b="0" i="1" dirty="0" smtClean="0">
                                      <a:latin typeface="Cambria Math" panose="02040503050406030204" pitchFamily="18" charset="0"/>
                                      <a:cs typeface="Times New Roman" panose="02020603050405020304" pitchFamily="18" charset="0"/>
                                    </a:rPr>
                                  </m:ctrlPr>
                                </m:sSubPr>
                                <m:e>
                                  <m:r>
                                    <a:rPr lang="en-US" sz="1400" b="0" i="1" dirty="0" smtClean="0">
                                      <a:latin typeface="Cambria Math" panose="02040503050406030204" pitchFamily="18" charset="0"/>
                                      <a:cs typeface="Times New Roman" panose="02020603050405020304" pitchFamily="18" charset="0"/>
                                    </a:rPr>
                                    <m:t>𝑚</m:t>
                                  </m:r>
                                </m:e>
                                <m:sub>
                                  <m:r>
                                    <a:rPr lang="en-US" sz="1400" b="0" i="1" dirty="0" smtClean="0">
                                      <a:latin typeface="Cambria Math" panose="02040503050406030204" pitchFamily="18" charset="0"/>
                                      <a:cs typeface="Times New Roman" panose="02020603050405020304" pitchFamily="18" charset="0"/>
                                    </a:rPr>
                                    <m:t>𝑒</m:t>
                                  </m:r>
                                </m:sub>
                              </m:sSub>
                            </m:e>
                          </m:acc>
                        </m:oMath>
                      </m:oMathPara>
                    </a14:m>
                    <a:endParaRPr lang="en-US" sz="1400" b="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1100" b="0" i="1" smtClean="0">
                                  <a:latin typeface="Cambria Math" panose="02040503050406030204" pitchFamily="18" charset="0"/>
                                  <a:cs typeface="Times New Roman" panose="02020603050405020304" pitchFamily="18" charset="0"/>
                                </a:rPr>
                              </m:ctrlPr>
                            </m:dPr>
                            <m:e>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𝑁</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 </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sub>
                                    <m:sup>
                                      <m:r>
                                        <a:rPr lang="en-US" sz="1100" b="0" i="1" smtClean="0">
                                          <a:latin typeface="Cambria Math" panose="02040503050406030204" pitchFamily="18" charset="0"/>
                                          <a:cs typeface="Times New Roman" panose="02020603050405020304" pitchFamily="18" charset="0"/>
                                        </a:rPr>
                                        <m:t>𝑡</m:t>
                                      </m:r>
                                    </m:sup>
                                  </m:sSubSup>
                                </m:e>
                              </m:d>
                              <m:r>
                                <a:rPr lang="en-US" sz="1100" b="0" i="1" smtClean="0">
                                  <a:latin typeface="Cambria Math" panose="02040503050406030204" pitchFamily="18" charset="0"/>
                                  <a:cs typeface="Times New Roman" panose="02020603050405020304" pitchFamily="18" charset="0"/>
                                </a:rPr>
                                <m:t>, </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𝐻</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𝑂</m:t>
                              </m:r>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𝐻</m:t>
                                          </m:r>
                                        </m:e>
                                        <m:sub>
                                          <m:r>
                                            <a:rPr lang="en-US" sz="1100" b="0" i="1" smtClean="0">
                                              <a:latin typeface="Cambria Math" panose="02040503050406030204" pitchFamily="18" charset="0"/>
                                              <a:cs typeface="Times New Roman" panose="02020603050405020304" pitchFamily="18" charset="0"/>
                                            </a:rPr>
                                            <m:t>2</m:t>
                                          </m:r>
                                        </m:sub>
                                      </m:sSub>
                                      <m:r>
                                        <a:rPr lang="en-US" sz="1100" b="0" i="1" smtClean="0">
                                          <a:latin typeface="Cambria Math" panose="02040503050406030204" pitchFamily="18" charset="0"/>
                                          <a:cs typeface="Times New Roman" panose="02020603050405020304" pitchFamily="18" charset="0"/>
                                        </a:rPr>
                                        <m:t>𝑂</m:t>
                                      </m:r>
                                    </m:sub>
                                    <m:sup>
                                      <m:r>
                                        <a:rPr lang="en-US" sz="1100" b="0" i="1" smtClean="0">
                                          <a:latin typeface="Cambria Math" panose="02040503050406030204" pitchFamily="18" charset="0"/>
                                          <a:cs typeface="Times New Roman" panose="02020603050405020304" pitchFamily="18" charset="0"/>
                                        </a:rPr>
                                        <m:t>𝑡</m:t>
                                      </m:r>
                                    </m:sup>
                                  </m:sSubSup>
                                </m:e>
                              </m:d>
                              <m:r>
                                <a:rPr lang="en-US" sz="1100" b="0" i="1" smtClean="0">
                                  <a:latin typeface="Cambria Math" panose="02040503050406030204" pitchFamily="18" charset="0"/>
                                  <a:cs typeface="Times New Roman" panose="02020603050405020304" pitchFamily="18" charset="0"/>
                                </a:rPr>
                                <m:t>, </m:t>
                              </m:r>
                              <m:r>
                                <a:rPr lang="en-US" sz="1100" b="0" i="1" smtClean="0">
                                  <a:latin typeface="Cambria Math" panose="02040503050406030204" pitchFamily="18" charset="0"/>
                                  <a:cs typeface="Times New Roman" panose="02020603050405020304" pitchFamily="18" charset="0"/>
                                </a:rPr>
                                <m:t>𝐶</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d>
                                <m:dPr>
                                  <m:ctrlPr>
                                    <a:rPr lang="en-US" sz="1100" b="0" i="1" smtClean="0">
                                      <a:latin typeface="Cambria Math" panose="02040503050406030204" pitchFamily="18" charset="0"/>
                                      <a:cs typeface="Times New Roman" panose="02020603050405020304" pitchFamily="18" charset="0"/>
                                    </a:rPr>
                                  </m:ctrlPr>
                                </m:dPr>
                                <m:e>
                                  <m:sSubSup>
                                    <m:sSubSupPr>
                                      <m:ctrlPr>
                                        <a:rPr lang="en-US" sz="1100" b="0" i="1" smtClean="0">
                                          <a:latin typeface="Cambria Math" panose="02040503050406030204" pitchFamily="18" charset="0"/>
                                          <a:cs typeface="Times New Roman" panose="02020603050405020304" pitchFamily="18" charset="0"/>
                                        </a:rPr>
                                      </m:ctrlPr>
                                    </m:sSubSupPr>
                                    <m:e>
                                      <m:r>
                                        <a:rPr lang="en-US" sz="1100" b="0" i="1" smtClean="0">
                                          <a:latin typeface="Cambria Math" panose="02040503050406030204" pitchFamily="18" charset="0"/>
                                          <a:cs typeface="Times New Roman" panose="02020603050405020304" pitchFamily="18" charset="0"/>
                                        </a:rPr>
                                        <m:t>𝑋</m:t>
                                      </m:r>
                                    </m:e>
                                    <m:sub>
                                      <m:r>
                                        <a:rPr lang="en-US" sz="1100" b="0" i="1" smtClean="0">
                                          <a:latin typeface="Cambria Math" panose="02040503050406030204" pitchFamily="18" charset="0"/>
                                          <a:cs typeface="Times New Roman" panose="02020603050405020304" pitchFamily="18" charset="0"/>
                                        </a:rPr>
                                        <m:t>𝐶</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𝑂</m:t>
                                          </m:r>
                                        </m:e>
                                        <m:sub>
                                          <m:r>
                                            <a:rPr lang="en-US" sz="1100" b="0" i="1" smtClean="0">
                                              <a:latin typeface="Cambria Math" panose="02040503050406030204" pitchFamily="18" charset="0"/>
                                              <a:cs typeface="Times New Roman" panose="02020603050405020304" pitchFamily="18" charset="0"/>
                                            </a:rPr>
                                            <m:t>2</m:t>
                                          </m:r>
                                        </m:sub>
                                      </m:sSub>
                                    </m:sub>
                                    <m:sup>
                                      <m:r>
                                        <a:rPr lang="en-US" sz="1100" b="0" i="1" smtClean="0">
                                          <a:latin typeface="Cambria Math" panose="02040503050406030204" pitchFamily="18" charset="0"/>
                                          <a:cs typeface="Times New Roman" panose="02020603050405020304" pitchFamily="18" charset="0"/>
                                        </a:rPr>
                                        <m:t>𝑡</m:t>
                                      </m:r>
                                    </m:sup>
                                  </m:sSubSup>
                                </m:e>
                              </m:d>
                            </m:e>
                          </m:d>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284928" y="1055366"/>
                    <a:ext cx="2485809" cy="507318"/>
                  </a:xfrm>
                  <a:prstGeom prst="rect">
                    <a:avLst/>
                  </a:prstGeom>
                  <a:blipFill>
                    <a:blip r:embed="rId5"/>
                    <a:stretch>
                      <a:fillRect/>
                    </a:stretch>
                  </a:blipFill>
                </p:spPr>
                <p:txBody>
                  <a:bodyPr/>
                  <a:lstStyle/>
                  <a:p>
                    <a:r>
                      <a:rPr lang="en-US">
                        <a:noFill/>
                      </a:rPr>
                      <a:t> </a:t>
                    </a:r>
                  </a:p>
                </p:txBody>
              </p:sp>
            </mc:Fallback>
          </mc:AlternateContent>
          <p:cxnSp>
            <p:nvCxnSpPr>
              <p:cNvPr id="21" name="Straight Arrow Connector 20"/>
              <p:cNvCxnSpPr/>
              <p:nvPr/>
            </p:nvCxnSpPr>
            <p:spPr>
              <a:xfrm flipV="1">
                <a:off x="2286000"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V="1">
                <a:off x="2131084"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V="1">
                <a:off x="1977240" y="1143000"/>
                <a:ext cx="0" cy="381000"/>
              </a:xfrm>
              <a:prstGeom prst="straightConnector1">
                <a:avLst/>
              </a:prstGeom>
              <a:ln w="6350">
                <a:tailEnd type="triangle"/>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1637250" y="2209800"/>
                <a:ext cx="873036" cy="1600200"/>
              </a:xfrm>
              <a:prstGeom prst="rect">
                <a:avLst/>
              </a:prstGeom>
              <a:noFill/>
              <a:ln w="127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17664" y="2694285"/>
                <a:ext cx="716771" cy="43088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Control Volume</a:t>
                </a:r>
              </a:p>
            </p:txBody>
          </p:sp>
        </p:grpSp>
        <p:sp>
          <p:nvSpPr>
            <p:cNvPr id="9" name="TextBox 8"/>
            <p:cNvSpPr txBox="1"/>
            <p:nvPr/>
          </p:nvSpPr>
          <p:spPr>
            <a:xfrm>
              <a:off x="1447800" y="1738799"/>
              <a:ext cx="1542410" cy="261610"/>
            </a:xfrm>
            <a:prstGeom prst="rect">
              <a:avLst/>
            </a:prstGeom>
            <a:noFill/>
          </p:spPr>
          <p:txBody>
            <a:bodyPr wrap="none" rtlCol="0">
              <a:spAutoFit/>
            </a:bodyPr>
            <a:lstStyle/>
            <a:p>
              <a:r>
                <a:rPr lang="en-US" sz="1050" dirty="0"/>
                <a:t>Exhaust collection hood</a:t>
              </a:r>
            </a:p>
          </p:txBody>
        </p:sp>
      </p:grpSp>
      <mc:AlternateContent xmlns:mc="http://schemas.openxmlformats.org/markup-compatibility/2006" xmlns:a14="http://schemas.microsoft.com/office/drawing/2010/main">
        <mc:Choice Requires="a14">
          <p:sp>
            <p:nvSpPr>
              <p:cNvPr id="26" name="Rectangle 25"/>
              <p:cNvSpPr/>
              <p:nvPr/>
            </p:nvSpPr>
            <p:spPr>
              <a:xfrm>
                <a:off x="199281" y="4572130"/>
                <a:ext cx="5181600" cy="1049967"/>
              </a:xfrm>
              <a:prstGeom prst="rect">
                <a:avLst/>
              </a:prstGeom>
              <a:ln w="28575">
                <a:solidFill>
                  <a:schemeClr val="accent2"/>
                </a:solid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𝒕</m:t>
                          </m:r>
                        </m:sup>
                      </m:sSubSup>
                      <m:r>
                        <a:rPr lang="en-US" sz="1400" b="0" i="0">
                          <a:latin typeface="Cambria Math" panose="02040503050406030204" pitchFamily="18" charset="0"/>
                        </a:rPr>
                        <m:t>=</m:t>
                      </m:r>
                      <m:f>
                        <m:fPr>
                          <m:ctrlPr>
                            <a:rPr lang="en-US" sz="1400" b="0" i="1">
                              <a:latin typeface="Cambria Math" panose="02040503050406030204" pitchFamily="18" charset="0"/>
                            </a:rPr>
                          </m:ctrlPr>
                        </m:fPr>
                        <m:num>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num>
                        <m:den>
                          <m:r>
                            <a:rPr lang="en-US" sz="1400" b="0" i="0">
                              <a:latin typeface="Cambria Math" panose="02040503050406030204" pitchFamily="18" charset="0"/>
                            </a:rPr>
                            <m:t>1+1.</m:t>
                          </m:r>
                          <m:r>
                            <a:rPr lang="en-US" sz="1400" b="0" i="1" smtClean="0">
                              <a:latin typeface="Cambria Math" panose="02040503050406030204" pitchFamily="18" charset="0"/>
                            </a:rPr>
                            <m:t>5</m:t>
                          </m:r>
                          <m:d>
                            <m:dPr>
                              <m:ctrlPr>
                                <a:rPr lang="en-US" sz="1400" b="0" i="1">
                                  <a:latin typeface="Cambria Math" panose="02040503050406030204" pitchFamily="18" charset="0"/>
                                </a:rPr>
                              </m:ctrlPr>
                            </m:dPr>
                            <m:e>
                              <m:f>
                                <m:fPr>
                                  <m:ctrlPr>
                                    <a:rPr lang="en-US" sz="1400" b="0" i="1">
                                      <a:latin typeface="Cambria Math" panose="02040503050406030204" pitchFamily="18" charset="0"/>
                                    </a:rPr>
                                  </m:ctrlPr>
                                </m:fPr>
                                <m:num>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r>
                                        <a:rPr lang="en-US" sz="1400" b="0" i="0">
                                          <a:latin typeface="Cambria Math" panose="02040503050406030204" pitchFamily="18" charset="0"/>
                                        </a:rPr>
                                        <m:t>,0</m:t>
                                      </m:r>
                                    </m:sup>
                                  </m:sSubSup>
                                </m:num>
                                <m:den>
                                  <m:d>
                                    <m:dPr>
                                      <m:ctrlPr>
                                        <a:rPr lang="en-US" sz="1400" b="0" i="1">
                                          <a:latin typeface="Cambria Math" panose="02040503050406030204" pitchFamily="18" charset="0"/>
                                        </a:rPr>
                                      </m:ctrlPr>
                                    </m:dPr>
                                    <m:e>
                                      <m:r>
                                        <a:rPr lang="en-US" sz="1400" b="0" i="0">
                                          <a:latin typeface="Cambria Math" panose="02040503050406030204" pitchFamily="18" charset="0"/>
                                        </a:rPr>
                                        <m:t>1−</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r>
                                            <a:rPr lang="en-US" sz="1400" b="0" i="0">
                                              <a:latin typeface="Cambria Math" panose="02040503050406030204" pitchFamily="18" charset="0"/>
                                            </a:rPr>
                                            <m:t>,0</m:t>
                                          </m:r>
                                        </m:sup>
                                      </m:sSubSup>
                                    </m:e>
                                  </m:d>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den>
                              </m:f>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e>
                          </m:d>
                          <m:r>
                            <a:rPr lang="en-US" sz="1400" b="0" i="0">
                              <a:latin typeface="Cambria Math" panose="02040503050406030204" pitchFamily="18" charset="0"/>
                            </a:rPr>
                            <m:t>+</m:t>
                          </m:r>
                          <m:sSubSup>
                            <m:sSubSupPr>
                              <m:ctrlPr>
                                <a:rPr lang="en-US" sz="1400" b="0" i="1">
                                  <a:latin typeface="Cambria Math" panose="02040503050406030204" pitchFamily="18" charset="0"/>
                                </a:rPr>
                              </m:ctrlPr>
                            </m:sSubSupPr>
                            <m:e>
                              <m:r>
                                <a:rPr lang="en-US" sz="1400" b="1" i="1">
                                  <a:latin typeface="Cambria Math" panose="02040503050406030204" pitchFamily="18" charset="0"/>
                                </a:rPr>
                                <m:t>𝒓</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𝑯</m:t>
                                  </m:r>
                                </m:e>
                                <m:sub>
                                  <m:r>
                                    <a:rPr lang="en-US" sz="1400" b="0" i="0">
                                      <a:latin typeface="Cambria Math" panose="02040503050406030204" pitchFamily="18" charset="0"/>
                                    </a:rPr>
                                    <m:t>2</m:t>
                                  </m:r>
                                </m:sub>
                              </m:sSub>
                              <m:r>
                                <a:rPr lang="en-US" sz="1400" b="1" i="1">
                                  <a:latin typeface="Cambria Math" panose="02040503050406030204" pitchFamily="18" charset="0"/>
                                </a:rPr>
                                <m:t>𝑶</m:t>
                              </m:r>
                            </m:sub>
                            <m:sup>
                              <m:r>
                                <a:rPr lang="en-US" sz="1400" b="0" i="0">
                                  <a:latin typeface="Cambria Math" panose="02040503050406030204" pitchFamily="18" charset="0"/>
                                </a:rPr>
                                <m:t>0</m:t>
                              </m:r>
                            </m:sup>
                          </m:sSubSup>
                          <m:sSubSup>
                            <m:sSubSupPr>
                              <m:ctrlPr>
                                <a:rPr lang="en-US" sz="1400" b="0" i="1">
                                  <a:latin typeface="Cambria Math" panose="02040503050406030204" pitchFamily="18" charset="0"/>
                                </a:rPr>
                              </m:ctrlPr>
                            </m:sSubSupPr>
                            <m:e>
                              <m:r>
                                <a:rPr lang="en-US" sz="1400" b="1" i="1">
                                  <a:latin typeface="Cambria Math" panose="02040503050406030204" pitchFamily="18" charset="0"/>
                                </a:rPr>
                                <m:t>𝑿</m:t>
                              </m:r>
                            </m:e>
                            <m:sub>
                              <m:sSub>
                                <m:sSubPr>
                                  <m:ctrlPr>
                                    <a:rPr lang="en-US" sz="1400" b="1" i="1">
                                      <a:latin typeface="Cambria Math" panose="02040503050406030204" pitchFamily="18" charset="0"/>
                                    </a:rPr>
                                  </m:ctrlPr>
                                </m:sSubPr>
                                <m:e>
                                  <m:r>
                                    <a:rPr lang="en-US" sz="1400" b="1" i="1">
                                      <a:latin typeface="Cambria Math" panose="02040503050406030204" pitchFamily="18" charset="0"/>
                                    </a:rPr>
                                    <m:t>𝑶</m:t>
                                  </m:r>
                                </m:e>
                                <m:sub>
                                  <m:r>
                                    <a:rPr lang="en-US" sz="1400" b="0" i="0">
                                      <a:latin typeface="Cambria Math" panose="02040503050406030204" pitchFamily="18" charset="0"/>
                                    </a:rPr>
                                    <m:t>2</m:t>
                                  </m:r>
                                </m:sub>
                              </m:sSub>
                            </m:sub>
                            <m:sup>
                              <m:r>
                                <a:rPr lang="en-US" sz="1400" b="1" i="1">
                                  <a:latin typeface="Cambria Math" panose="02040503050406030204" pitchFamily="18" charset="0"/>
                                </a:rPr>
                                <m:t>𝒎</m:t>
                              </m:r>
                            </m:sup>
                          </m:sSubSup>
                        </m:den>
                      </m:f>
                    </m:oMath>
                  </m:oMathPara>
                </a14:m>
                <a:endParaRPr lang="en-US" sz="1400" dirty="0"/>
              </a:p>
            </p:txBody>
          </p:sp>
        </mc:Choice>
        <mc:Fallback xmlns="">
          <p:sp>
            <p:nvSpPr>
              <p:cNvPr id="26" name="Rectangle 25"/>
              <p:cNvSpPr>
                <a:spLocks noRot="1" noChangeAspect="1" noMove="1" noResize="1" noEditPoints="1" noAdjustHandles="1" noChangeArrowheads="1" noChangeShapeType="1" noTextEdit="1"/>
              </p:cNvSpPr>
              <p:nvPr/>
            </p:nvSpPr>
            <p:spPr>
              <a:xfrm>
                <a:off x="199281" y="4572130"/>
                <a:ext cx="5181600" cy="1049967"/>
              </a:xfrm>
              <a:prstGeom prst="rect">
                <a:avLst/>
              </a:prstGeom>
              <a:blipFill>
                <a:blip r:embed="rId6"/>
                <a:stretch>
                  <a:fillRect/>
                </a:stretch>
              </a:blipFill>
              <a:ln w="28575">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401246" y="762434"/>
                <a:ext cx="4684907" cy="3882538"/>
              </a:xfrm>
              <a:prstGeom prst="rect">
                <a:avLst/>
              </a:prstGeom>
            </p:spPr>
            <p:txBody>
              <a:bodyPr wrap="square">
                <a:spAutoFit/>
              </a:bodyPr>
              <a:lstStyle/>
              <a:p>
                <a:pPr marR="0" lvl="0" algn="ctr">
                  <a:lnSpc>
                    <a:spcPct val="150000"/>
                  </a:lnSpc>
                  <a:spcBef>
                    <a:spcPts val="0"/>
                  </a:spcBef>
                  <a:spcAft>
                    <a:spcPts val="0"/>
                  </a:spcAft>
                </a:pPr>
                <a:r>
                  <a:rPr lang="en-US" b="1" dirty="0">
                    <a:latin typeface="Times New Roman" panose="02020603050405020304" pitchFamily="18" charset="0"/>
                    <a:ea typeface="Calibri" panose="020F0502020204030204" pitchFamily="34" charset="0"/>
                  </a:rPr>
                  <a:t>Assumptions</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Reactants or inlet air constitute only of Nitrogen, Oxygen and Water vapor.</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Complete combustion is assumed to produce Carbon-dioxide and Water vapor.</a:t>
                </a: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Mass flow rate of inlet air is same as exhaust gases, </a:t>
                </a:r>
                <a14:m>
                  <m:oMath xmlns:m="http://schemas.openxmlformats.org/officeDocument/2006/math">
                    <m:acc>
                      <m:accPr>
                        <m:chr m:val="̇"/>
                        <m:ctrlPr>
                          <a:rPr lang="en-US" i="1" dirty="0" smtClean="0">
                            <a:latin typeface="Cambria Math" panose="02040503050406030204" pitchFamily="18" charset="0"/>
                            <a:ea typeface="Calibri" panose="020F0502020204030204" pitchFamily="34" charset="0"/>
                          </a:rPr>
                        </m:ctrlPr>
                      </m:accPr>
                      <m:e>
                        <m:sSub>
                          <m:sSubPr>
                            <m:ctrlPr>
                              <a:rPr lang="en-US" i="1" dirty="0" err="1">
                                <a:latin typeface="Cambria Math" panose="02040503050406030204" pitchFamily="18" charset="0"/>
                                <a:ea typeface="Calibri" panose="020F0502020204030204" pitchFamily="34" charset="0"/>
                              </a:rPr>
                            </m:ctrlPr>
                          </m:sSubPr>
                          <m:e>
                            <m:r>
                              <a:rPr lang="en-US" i="1" dirty="0" err="1">
                                <a:latin typeface="Cambria Math" panose="02040503050406030204" pitchFamily="18" charset="0"/>
                                <a:ea typeface="Calibri" panose="020F0502020204030204" pitchFamily="34" charset="0"/>
                              </a:rPr>
                              <m:t>𝑚</m:t>
                            </m:r>
                          </m:e>
                          <m:sub>
                            <m:r>
                              <a:rPr lang="en-US" i="1" dirty="0" err="1">
                                <a:latin typeface="Cambria Math" panose="02040503050406030204" pitchFamily="18" charset="0"/>
                                <a:ea typeface="Calibri" panose="020F0502020204030204" pitchFamily="34" charset="0"/>
                              </a:rPr>
                              <m:t>𝑎</m:t>
                            </m:r>
                          </m:sub>
                        </m:sSub>
                      </m:e>
                    </m:acc>
                    <m:r>
                      <a:rPr lang="en-US" i="1" dirty="0">
                        <a:latin typeface="Cambria Math" panose="02040503050406030204" pitchFamily="18" charset="0"/>
                        <a:ea typeface="Calibri" panose="020F0502020204030204" pitchFamily="34" charset="0"/>
                      </a:rPr>
                      <m:t>=</m:t>
                    </m:r>
                    <m:acc>
                      <m:accPr>
                        <m:chr m:val="̇"/>
                        <m:ctrlPr>
                          <a:rPr lang="en-US" i="1" dirty="0" smtClean="0">
                            <a:latin typeface="Cambria Math" panose="02040503050406030204" pitchFamily="18" charset="0"/>
                            <a:ea typeface="Calibri" panose="020F0502020204030204" pitchFamily="34" charset="0"/>
                          </a:rPr>
                        </m:ctrlPr>
                      </m:accPr>
                      <m:e>
                        <m:sSub>
                          <m:sSubPr>
                            <m:ctrlPr>
                              <a:rPr lang="en-US" i="1" dirty="0" err="1">
                                <a:latin typeface="Cambria Math" panose="02040503050406030204" pitchFamily="18" charset="0"/>
                                <a:ea typeface="Calibri" panose="020F0502020204030204" pitchFamily="34" charset="0"/>
                              </a:rPr>
                            </m:ctrlPr>
                          </m:sSubPr>
                          <m:e>
                            <m:r>
                              <a:rPr lang="en-US" i="1" dirty="0" err="1">
                                <a:latin typeface="Cambria Math" panose="02040503050406030204" pitchFamily="18" charset="0"/>
                                <a:ea typeface="Calibri" panose="020F0502020204030204" pitchFamily="34" charset="0"/>
                              </a:rPr>
                              <m:t>𝑚</m:t>
                            </m:r>
                          </m:e>
                          <m:sub>
                            <m:r>
                              <a:rPr lang="en-US" i="1" dirty="0" err="1">
                                <a:latin typeface="Cambria Math" panose="02040503050406030204" pitchFamily="18" charset="0"/>
                                <a:ea typeface="Calibri" panose="020F0502020204030204" pitchFamily="34" charset="0"/>
                              </a:rPr>
                              <m:t>𝑒</m:t>
                            </m:r>
                          </m:sub>
                        </m:sSub>
                      </m:e>
                    </m:acc>
                  </m:oMath>
                </a14:m>
                <a:endParaRPr lang="en-US" dirty="0">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lphaUcPeriod"/>
                </a:pPr>
                <a:r>
                  <a:rPr lang="en-US" dirty="0">
                    <a:latin typeface="Times New Roman" panose="02020603050405020304" pitchFamily="18" charset="0"/>
                    <a:ea typeface="Calibri" panose="020F0502020204030204" pitchFamily="34" charset="0"/>
                  </a:rPr>
                  <a:t>Air is an ideal gas and Molecular weight of air is unaffected by the combustion process.</a:t>
                </a:r>
              </a:p>
            </p:txBody>
          </p:sp>
        </mc:Choice>
        <mc:Fallback xmlns="">
          <p:sp>
            <p:nvSpPr>
              <p:cNvPr id="27" name="Rectangle 26"/>
              <p:cNvSpPr>
                <a:spLocks noRot="1" noChangeAspect="1" noMove="1" noResize="1" noEditPoints="1" noAdjustHandles="1" noChangeArrowheads="1" noChangeShapeType="1" noTextEdit="1"/>
              </p:cNvSpPr>
              <p:nvPr/>
            </p:nvSpPr>
            <p:spPr>
              <a:xfrm>
                <a:off x="4401246" y="762434"/>
                <a:ext cx="4684907" cy="3882538"/>
              </a:xfrm>
              <a:prstGeom prst="rect">
                <a:avLst/>
              </a:prstGeom>
              <a:blipFill>
                <a:blip r:embed="rId7"/>
                <a:stretch>
                  <a:fillRect l="-910" r="-1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7535" y="5655341"/>
                <a:ext cx="5769724" cy="106400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Sup>
                      <m:sSubSupPr>
                        <m:ctrlPr>
                          <a:rPr lang="en-US" sz="1400" i="1" smtClean="0">
                            <a:latin typeface="Cambria Math" panose="02040503050406030204" pitchFamily="18" charset="0"/>
                          </a:rPr>
                        </m:ctrlPr>
                      </m:sSubSupPr>
                      <m:e>
                        <m:r>
                          <a:rPr lang="en-US" sz="1400" b="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b="0" i="1">
                                <a:latin typeface="Cambria Math" panose="02040503050406030204" pitchFamily="18" charset="0"/>
                              </a:rPr>
                              <m:t>𝑂</m:t>
                            </m:r>
                          </m:e>
                          <m:sub>
                            <m:r>
                              <a:rPr lang="en-US" sz="1400" b="0" i="1">
                                <a:latin typeface="Cambria Math" panose="02040503050406030204" pitchFamily="18" charset="0"/>
                              </a:rPr>
                              <m:t>2</m:t>
                            </m:r>
                          </m:sub>
                        </m:sSub>
                      </m:sub>
                      <m:sup>
                        <m:r>
                          <a:rPr lang="en-US" sz="1400" b="0" i="1">
                            <a:latin typeface="Cambria Math" panose="02040503050406030204" pitchFamily="18" charset="0"/>
                          </a:rPr>
                          <m:t>𝑚</m:t>
                        </m:r>
                        <m:r>
                          <a:rPr lang="en-US" sz="1400" b="0">
                            <a:latin typeface="Cambria Math" panose="02040503050406030204" pitchFamily="18" charset="0"/>
                          </a:rPr>
                          <m:t>,</m:t>
                        </m:r>
                        <m:r>
                          <a:rPr lang="en-US" sz="1400" b="0" i="1">
                            <a:latin typeface="Cambria Math" panose="02040503050406030204" pitchFamily="18" charset="0"/>
                          </a:rPr>
                          <m:t>0</m:t>
                        </m:r>
                      </m:sup>
                    </m:sSubSup>
                  </m:oMath>
                </a14:m>
                <a:r>
                  <a:rPr lang="en-US" sz="1400" dirty="0"/>
                  <a:t> = Initial mole fraction of O</a:t>
                </a:r>
                <a:r>
                  <a:rPr lang="en-US" sz="1400" baseline="-25000" dirty="0"/>
                  <a:t>2 </a:t>
                </a:r>
                <a:r>
                  <a:rPr lang="en-US" sz="1400" dirty="0"/>
                  <a:t>measured by sensor</a:t>
                </a:r>
              </a:p>
              <a:p>
                <a:pPr marL="285750" indent="-285750">
                  <a:buFont typeface="Arial" panose="020B0604020202020204" pitchFamily="34" charset="0"/>
                  <a:buChar char="•"/>
                </a:pP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𝑋</m:t>
                        </m:r>
                      </m:e>
                      <m: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1">
                                <a:latin typeface="Cambria Math" panose="02040503050406030204" pitchFamily="18" charset="0"/>
                              </a:rPr>
                              <m:t>2</m:t>
                            </m:r>
                          </m:sub>
                        </m:sSub>
                      </m:sub>
                      <m:sup>
                        <m:r>
                          <a:rPr lang="en-US" sz="1400" i="1">
                            <a:latin typeface="Cambria Math" panose="02040503050406030204" pitchFamily="18" charset="0"/>
                          </a:rPr>
                          <m:t>𝑚</m:t>
                        </m:r>
                      </m:sup>
                    </m:sSubSup>
                  </m:oMath>
                </a14:m>
                <a:r>
                  <a:rPr lang="en-US" sz="1400" dirty="0"/>
                  <a:t> = Mole fraction of O</a:t>
                </a:r>
                <a:r>
                  <a:rPr lang="en-US" sz="1400" baseline="-25000" dirty="0"/>
                  <a:t>2 </a:t>
                </a:r>
                <a:r>
                  <a:rPr lang="en-US" sz="1400" dirty="0"/>
                  <a:t>measured by sensor</a:t>
                </a:r>
              </a:p>
              <a:p>
                <a:pPr marL="285750" indent="-285750">
                  <a:buFont typeface="Arial" panose="020B0604020202020204" pitchFamily="34" charset="0"/>
                  <a:buChar char="•"/>
                </a:pPr>
                <a14:m>
                  <m:oMath xmlns:m="http://schemas.openxmlformats.org/officeDocument/2006/math">
                    <m:sSubSup>
                      <m:sSubSupPr>
                        <m:ctrlPr>
                          <a:rPr lang="en-US" sz="1400" i="1">
                            <a:latin typeface="Cambria Math" panose="02040503050406030204" pitchFamily="18" charset="0"/>
                          </a:rPr>
                        </m:ctrlPr>
                      </m:sSubSupPr>
                      <m:e>
                        <m:r>
                          <a:rPr lang="en-US" sz="1400" b="0" i="1" smtClean="0">
                            <a:latin typeface="Cambria Math" panose="02040503050406030204" pitchFamily="18" charset="0"/>
                          </a:rPr>
                          <m:t>𝑟</m:t>
                        </m:r>
                      </m:e>
                      <m: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𝑂</m:t>
                        </m:r>
                      </m:sub>
                      <m:sup>
                        <m:r>
                          <a:rPr lang="en-US" sz="1400">
                            <a:latin typeface="Cambria Math" panose="02040503050406030204" pitchFamily="18" charset="0"/>
                          </a:rPr>
                          <m:t>0</m:t>
                        </m:r>
                      </m:sup>
                    </m:sSubSup>
                  </m:oMath>
                </a14:m>
                <a:r>
                  <a:rPr lang="en-US" sz="1400" dirty="0"/>
                  <a:t>= ratio of initial moles of Water vapor to oxygen</a:t>
                </a:r>
              </a:p>
              <a:p>
                <a:pPr marL="285750" indent="-285750">
                  <a:buFont typeface="Arial" panose="020B0604020202020204" pitchFamily="34" charset="0"/>
                  <a:buChar char="•"/>
                </a:pPr>
                <a:endParaRPr lang="en-US" sz="1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27535" y="5655341"/>
                <a:ext cx="5769724" cy="1064009"/>
              </a:xfrm>
              <a:prstGeom prst="rect">
                <a:avLst/>
              </a:prstGeom>
              <a:blipFill>
                <a:blip r:embed="rId8"/>
                <a:stretch>
                  <a:fillRect l="-211"/>
                </a:stretch>
              </a:blipFill>
            </p:spPr>
            <p:txBody>
              <a:bodyPr/>
              <a:lstStyle/>
              <a:p>
                <a:r>
                  <a:rPr lang="en-US">
                    <a:noFill/>
                  </a:rPr>
                  <a:t> </a:t>
                </a:r>
              </a:p>
            </p:txBody>
          </p:sp>
        </mc:Fallback>
      </mc:AlternateContent>
      <p:sp>
        <p:nvSpPr>
          <p:cNvPr id="3" name="TextBox 2"/>
          <p:cNvSpPr txBox="1"/>
          <p:nvPr/>
        </p:nvSpPr>
        <p:spPr>
          <a:xfrm>
            <a:off x="5589070" y="4595576"/>
            <a:ext cx="3288894"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ctr">
              <a:buFont typeface="Wingdings" panose="05000000000000000000" pitchFamily="2" charset="2"/>
              <a:buChar char="§"/>
            </a:pPr>
            <a:r>
              <a:rPr lang="en-US" dirty="0">
                <a:latin typeface="Times New Roman" panose="02020603050405020304" pitchFamily="18" charset="0"/>
                <a:ea typeface="Calibri" panose="020F0502020204030204" pitchFamily="34" charset="0"/>
              </a:rPr>
              <a:t>Calorimetry validated by estimating Propane and PMMA heat of combustion (HOC). </a:t>
            </a:r>
          </a:p>
          <a:p>
            <a:pPr marL="285750" indent="-285750" algn="ctr">
              <a:buFont typeface="Wingdings" panose="05000000000000000000" pitchFamily="2" charset="2"/>
              <a:buChar char="§"/>
            </a:pPr>
            <a:r>
              <a:rPr lang="en-US" dirty="0">
                <a:latin typeface="Times New Roman" panose="02020603050405020304" pitchFamily="18" charset="0"/>
                <a:ea typeface="Calibri" panose="020F0502020204030204" pitchFamily="34" charset="0"/>
              </a:rPr>
              <a:t>Error less than 10% of theoretical HOCs.</a:t>
            </a:r>
          </a:p>
        </p:txBody>
      </p:sp>
    </p:spTree>
    <p:extLst>
      <p:ext uri="{BB962C8B-B14F-4D97-AF65-F5344CB8AC3E}">
        <p14:creationId xmlns:p14="http://schemas.microsoft.com/office/powerpoint/2010/main" val="8463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PMMA Corner fire experiments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9987" y="1452889"/>
                <a:ext cx="7004237" cy="3952223"/>
              </a:xfrm>
            </p:spPr>
            <p:txBody>
              <a:bodyPr/>
              <a:lstStyle/>
              <a:p>
                <a:pPr marL="0">
                  <a:buFont typeface="Wingdings" panose="05000000000000000000" pitchFamily="2" charset="2"/>
                  <a:buChar char="v"/>
                </a:pPr>
                <a:r>
                  <a:rPr lang="en-US" sz="2000" dirty="0"/>
                  <a:t>Test procedure for calorimetry</a:t>
                </a:r>
              </a:p>
              <a:p>
                <a:pPr lvl="1"/>
                <a:r>
                  <a:rPr lang="en-US" sz="1800" dirty="0"/>
                  <a:t>Initial and final baseline for ambient parameters like PTH, O2 %.</a:t>
                </a:r>
              </a:p>
              <a:p>
                <a:pPr lvl="1"/>
                <a:r>
                  <a:rPr lang="en-US" sz="1800" dirty="0"/>
                  <a:t>Start propane burner at 21.23 SLPM (647 mg/s), 30 kW</a:t>
                </a:r>
              </a:p>
              <a:p>
                <a:pPr lvl="1"/>
                <a:r>
                  <a:rPr lang="en-US" sz="1800" dirty="0"/>
                  <a:t>Continue burner until O</a:t>
                </a:r>
                <a:r>
                  <a:rPr lang="en-US" sz="1800" baseline="-25000" dirty="0"/>
                  <a:t>2</a:t>
                </a:r>
                <a:r>
                  <a:rPr lang="en-US" sz="1800" dirty="0"/>
                  <a:t> % measured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t>18%</a:t>
                </a:r>
              </a:p>
              <a:p>
                <a:pPr lvl="1"/>
                <a:r>
                  <a:rPr lang="en-US" sz="1800" dirty="0"/>
                  <a:t>Extinguish burning panel right after when safe.</a:t>
                </a:r>
              </a:p>
              <a:p>
                <a:pPr lvl="1"/>
                <a:endParaRPr lang="en-US" sz="1200" dirty="0"/>
              </a:p>
              <a:p>
                <a:pPr marL="0">
                  <a:buFont typeface="Wingdings" panose="05000000000000000000" pitchFamily="2" charset="2"/>
                  <a:buChar char="v"/>
                </a:pPr>
                <a:r>
                  <a:rPr lang="en-US" sz="2000" dirty="0"/>
                  <a:t>Other simultaneous measurements</a:t>
                </a:r>
              </a:p>
              <a:p>
                <a:pPr lvl="1"/>
                <a:r>
                  <a:rPr lang="en-US" sz="1800" dirty="0"/>
                  <a:t>IR camera and regular camera facing one side of burning panel.</a:t>
                </a:r>
              </a:p>
              <a:p>
                <a:pPr lvl="1"/>
                <a:r>
                  <a:rPr lang="en-US" sz="1800" dirty="0"/>
                  <a:t>Heat flux gauges at 8 locations for incident heat flux measurements on other panel.</a:t>
                </a:r>
              </a:p>
              <a:p>
                <a:pPr lvl="1"/>
                <a:endParaRPr lang="en-US" sz="1400" dirty="0"/>
              </a:p>
              <a:p>
                <a:pPr marL="0">
                  <a:buFont typeface="Wingdings" panose="05000000000000000000" pitchFamily="2" charset="2"/>
                  <a:buChar char="v"/>
                </a:pPr>
                <a:r>
                  <a:rPr lang="en-US" sz="2000" dirty="0"/>
                  <a:t>No. of tests = 6</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9987" y="1452889"/>
                <a:ext cx="7004237" cy="3952223"/>
              </a:xfrm>
              <a:blipFill>
                <a:blip r:embed="rId5"/>
                <a:stretch>
                  <a:fillRect l="-783" t="-770" b="-154"/>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fld id="{38E2B877-8BB6-4C2C-99F5-494706862BDD}" type="datetime4">
              <a:rPr lang="en-US" smtClean="0"/>
              <a:t>October 28, 2019</a:t>
            </a:fld>
            <a:endParaRPr lang="en-US" dirty="0"/>
          </a:p>
        </p:txBody>
      </p:sp>
      <p:sp>
        <p:nvSpPr>
          <p:cNvPr id="5" name="Footer Placeholder 4"/>
          <p:cNvSpPr>
            <a:spLocks noGrp="1"/>
          </p:cNvSpPr>
          <p:nvPr>
            <p:ph type="ftr" sz="quarter" idx="3"/>
          </p:nvPr>
        </p:nvSpPr>
        <p:spPr/>
        <p:txBody>
          <a:bodyPr/>
          <a:lstStyle/>
          <a:p>
            <a:r>
              <a:rPr lang="en-US"/>
              <a:t>Flame Spread in Corner Configuration</a:t>
            </a:r>
            <a:endParaRPr lang="en-US" dirty="0"/>
          </a:p>
        </p:txBody>
      </p:sp>
      <p:sp>
        <p:nvSpPr>
          <p:cNvPr id="6" name="Slide Number Placeholder 5"/>
          <p:cNvSpPr>
            <a:spLocks noGrp="1"/>
          </p:cNvSpPr>
          <p:nvPr>
            <p:ph type="sldNum" sz="quarter" idx="4"/>
          </p:nvPr>
        </p:nvSpPr>
        <p:spPr/>
        <p:txBody>
          <a:bodyPr/>
          <a:lstStyle/>
          <a:p>
            <a:fld id="{0D253A0D-5EE4-4AEC-AB32-6093FED052A2}" type="slidenum">
              <a:rPr lang="en-US" smtClean="0"/>
              <a:pPr/>
              <a:t>9</a:t>
            </a:fld>
            <a:endParaRPr lang="en-US" dirty="0"/>
          </a:p>
        </p:txBody>
      </p:sp>
      <p:grpSp>
        <p:nvGrpSpPr>
          <p:cNvPr id="16" name="Group 15"/>
          <p:cNvGrpSpPr/>
          <p:nvPr/>
        </p:nvGrpSpPr>
        <p:grpSpPr>
          <a:xfrm>
            <a:off x="6654586" y="2057400"/>
            <a:ext cx="2451314" cy="4356246"/>
            <a:chOff x="6401570" y="1874692"/>
            <a:chExt cx="2451314" cy="4356246"/>
          </a:xfrm>
        </p:grpSpPr>
        <p:pic>
          <p:nvPicPr>
            <p:cNvPr id="8" name="Picture 7"/>
            <p:cNvPicPr>
              <a:picLocks noChangeAspect="1"/>
            </p:cNvPicPr>
            <p:nvPr/>
          </p:nvPicPr>
          <p:blipFill>
            <a:blip r:embed="rId6"/>
            <a:stretch>
              <a:fillRect/>
            </a:stretch>
          </p:blipFill>
          <p:spPr>
            <a:xfrm>
              <a:off x="6871684" y="2667000"/>
              <a:ext cx="1981200" cy="3563938"/>
            </a:xfrm>
            <a:prstGeom prst="rect">
              <a:avLst/>
            </a:prstGeom>
          </p:spPr>
        </p:pic>
        <p:grpSp>
          <p:nvGrpSpPr>
            <p:cNvPr id="15" name="Group 14"/>
            <p:cNvGrpSpPr/>
            <p:nvPr/>
          </p:nvGrpSpPr>
          <p:grpSpPr>
            <a:xfrm>
              <a:off x="6401570" y="1874692"/>
              <a:ext cx="2451314" cy="505891"/>
              <a:chOff x="6401570" y="1874692"/>
              <a:chExt cx="2451314" cy="505891"/>
            </a:xfrm>
          </p:grpSpPr>
          <p:sp>
            <p:nvSpPr>
              <p:cNvPr id="13" name="Trapezoid 12"/>
              <p:cNvSpPr/>
              <p:nvPr/>
            </p:nvSpPr>
            <p:spPr>
              <a:xfrm>
                <a:off x="6401570" y="1874692"/>
                <a:ext cx="2451314" cy="505891"/>
              </a:xfrm>
              <a:prstGeom prst="trapezoid">
                <a:avLst>
                  <a:gd name="adj" fmla="val 188207"/>
                </a:avLst>
              </a:prstGeom>
              <a:gradFill flip="none" rotWithShape="1">
                <a:gsLst>
                  <a:gs pos="0">
                    <a:schemeClr val="tx1">
                      <a:lumMod val="85000"/>
                      <a:lumOff val="15000"/>
                    </a:schemeClr>
                  </a:gs>
                  <a:gs pos="100000">
                    <a:schemeClr val="tx1">
                      <a:lumMod val="75000"/>
                      <a:lumOff val="25000"/>
                      <a:tint val="44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81209" y="2062537"/>
                <a:ext cx="1544012"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Exhaust collection hood</a:t>
                </a:r>
              </a:p>
            </p:txBody>
          </p:sp>
        </p:grpSp>
      </p:grpSp>
      <p:cxnSp>
        <p:nvCxnSpPr>
          <p:cNvPr id="18" name="Straight Arrow Connector 17"/>
          <p:cNvCxnSpPr/>
          <p:nvPr/>
        </p:nvCxnSpPr>
        <p:spPr>
          <a:xfrm flipV="1">
            <a:off x="7696200" y="15240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7848600" y="15240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8001000" y="15240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7325239" y="1118686"/>
            <a:ext cx="1046721"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0.56 m</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/s</a:t>
            </a:r>
          </a:p>
        </p:txBody>
      </p:sp>
      <p:pic>
        <p:nvPicPr>
          <p:cNvPr id="23" name="Snap sequence 10 sec intervalIFR-FL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659" t="12476" r="9339" b="34226"/>
          <a:stretch/>
        </p:blipFill>
        <p:spPr>
          <a:xfrm rot="5400000">
            <a:off x="6379036" y="3899921"/>
            <a:ext cx="3164326" cy="1003293"/>
          </a:xfrm>
          <a:prstGeom prst="rect">
            <a:avLst/>
          </a:prstGeom>
        </p:spPr>
      </p:pic>
    </p:spTree>
    <p:extLst>
      <p:ext uri="{BB962C8B-B14F-4D97-AF65-F5344CB8AC3E}">
        <p14:creationId xmlns:p14="http://schemas.microsoft.com/office/powerpoint/2010/main" val="26809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3"/>
                </p:tgtEl>
              </p:cMediaNode>
            </p:video>
          </p:childTnLst>
        </p:cTn>
      </p:par>
    </p:tnLst>
  </p:timing>
</p:sld>
</file>

<file path=ppt/theme/theme1.xml><?xml version="1.0" encoding="utf-8"?>
<a:theme xmlns:a="http://schemas.openxmlformats.org/drawingml/2006/main" name="UCSD_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98178</TotalTime>
  <Words>4355</Words>
  <Application>Microsoft Office PowerPoint</Application>
  <PresentationFormat>On-screen Show (4:3)</PresentationFormat>
  <Paragraphs>553</Paragraphs>
  <Slides>43</Slides>
  <Notes>19</Notes>
  <HiddenSlides>16</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Cambria Math</vt:lpstr>
      <vt:lpstr>Century Schoolbook</vt:lpstr>
      <vt:lpstr>Helvetica</vt:lpstr>
      <vt:lpstr>Times New Roman</vt:lpstr>
      <vt:lpstr>Wingdings</vt:lpstr>
      <vt:lpstr>UCSD_Powerpoint</vt:lpstr>
      <vt:lpstr>Flame Spread on Black Poly(methyl methacrylate) in Corner Configuration</vt:lpstr>
      <vt:lpstr>Introduction – Flame spread problem</vt:lpstr>
      <vt:lpstr>Introduction</vt:lpstr>
      <vt:lpstr>Literature review</vt:lpstr>
      <vt:lpstr>Literature review</vt:lpstr>
      <vt:lpstr>Objective</vt:lpstr>
      <vt:lpstr>Corner configuration test setup</vt:lpstr>
      <vt:lpstr>Calorimetry</vt:lpstr>
      <vt:lpstr>Black PMMA Corner fire experiments</vt:lpstr>
      <vt:lpstr>Black PMMA experiment visuals (IR)</vt:lpstr>
      <vt:lpstr>Calorimetry results</vt:lpstr>
      <vt:lpstr>Calorimetry results</vt:lpstr>
      <vt:lpstr>Incident heat flux</vt:lpstr>
      <vt:lpstr>Incident heat flux experiments</vt:lpstr>
      <vt:lpstr>Data analysis of incident heat flux</vt:lpstr>
      <vt:lpstr>Time evolution of heat flux vs elevation</vt:lpstr>
      <vt:lpstr>Incident heat flux vs HRR</vt:lpstr>
      <vt:lpstr>IR image analysis</vt:lpstr>
      <vt:lpstr>Image Analysis</vt:lpstr>
      <vt:lpstr>Image Analysis</vt:lpstr>
      <vt:lpstr>Soot emission maps</vt:lpstr>
      <vt:lpstr>Flame probability map</vt:lpstr>
      <vt:lpstr>Conclusion</vt:lpstr>
      <vt:lpstr>Future work</vt:lpstr>
      <vt:lpstr>Acknowledgements</vt:lpstr>
      <vt:lpstr>References</vt:lpstr>
      <vt:lpstr>Thank you!  Questions/Comments/Suggestions?</vt:lpstr>
      <vt:lpstr>Calorimetry</vt:lpstr>
      <vt:lpstr>Calorimetry</vt:lpstr>
      <vt:lpstr>Calorimetry</vt:lpstr>
      <vt:lpstr>Data processing</vt:lpstr>
      <vt:lpstr>Data processing</vt:lpstr>
      <vt:lpstr>SBI – Calorimetry validation</vt:lpstr>
      <vt:lpstr>SBI – Calorimetry validation</vt:lpstr>
      <vt:lpstr>Incident heat flux</vt:lpstr>
      <vt:lpstr>Incident heat flux</vt:lpstr>
      <vt:lpstr>Incident heat flux vs HRR</vt:lpstr>
      <vt:lpstr>Incident heat flux vs HRR</vt:lpstr>
      <vt:lpstr>Incident heat flux vs HRR</vt:lpstr>
      <vt:lpstr>Incident heat flux vs HRR</vt:lpstr>
      <vt:lpstr>Incident heat flux vs HRR</vt:lpstr>
      <vt:lpstr>Incident heat flux vs HRR</vt:lpstr>
      <vt:lpstr>Incident heat flux vs HRR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Conor McCoy</dc:creator>
  <cp:lastModifiedBy>Dushyant Chaudhari</cp:lastModifiedBy>
  <cp:revision>1012</cp:revision>
  <cp:lastPrinted>2018-04-16T14:42:04Z</cp:lastPrinted>
  <dcterms:created xsi:type="dcterms:W3CDTF">2015-05-13T00:29:21Z</dcterms:created>
  <dcterms:modified xsi:type="dcterms:W3CDTF">2019-10-28T14:44:21Z</dcterms:modified>
</cp:coreProperties>
</file>