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73" r:id="rId3"/>
    <p:sldId id="293" r:id="rId4"/>
    <p:sldId id="277" r:id="rId5"/>
    <p:sldId id="320" r:id="rId6"/>
    <p:sldId id="284" r:id="rId7"/>
    <p:sldId id="278" r:id="rId8"/>
    <p:sldId id="279" r:id="rId9"/>
    <p:sldId id="291" r:id="rId10"/>
    <p:sldId id="292" r:id="rId11"/>
    <p:sldId id="298" r:id="rId12"/>
    <p:sldId id="297" r:id="rId13"/>
    <p:sldId id="285" r:id="rId14"/>
    <p:sldId id="294" r:id="rId15"/>
    <p:sldId id="303" r:id="rId16"/>
    <p:sldId id="295" r:id="rId17"/>
    <p:sldId id="304" r:id="rId18"/>
    <p:sldId id="296" r:id="rId19"/>
    <p:sldId id="299" r:id="rId20"/>
    <p:sldId id="300" r:id="rId21"/>
    <p:sldId id="301" r:id="rId22"/>
    <p:sldId id="302" r:id="rId23"/>
    <p:sldId id="306" r:id="rId24"/>
    <p:sldId id="275" r:id="rId25"/>
    <p:sldId id="287" r:id="rId26"/>
    <p:sldId id="281" r:id="rId27"/>
    <p:sldId id="288" r:id="rId28"/>
    <p:sldId id="289" r:id="rId29"/>
    <p:sldId id="282" r:id="rId30"/>
    <p:sldId id="307" r:id="rId31"/>
    <p:sldId id="308" r:id="rId32"/>
    <p:sldId id="312" r:id="rId33"/>
    <p:sldId id="318" r:id="rId34"/>
    <p:sldId id="311" r:id="rId35"/>
    <p:sldId id="319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93"/>
            <p14:sldId id="277"/>
            <p14:sldId id="320"/>
            <p14:sldId id="284"/>
            <p14:sldId id="278"/>
            <p14:sldId id="279"/>
            <p14:sldId id="291"/>
            <p14:sldId id="292"/>
            <p14:sldId id="298"/>
            <p14:sldId id="297"/>
            <p14:sldId id="285"/>
            <p14:sldId id="294"/>
            <p14:sldId id="303"/>
            <p14:sldId id="295"/>
            <p14:sldId id="304"/>
            <p14:sldId id="296"/>
            <p14:sldId id="299"/>
            <p14:sldId id="300"/>
            <p14:sldId id="301"/>
            <p14:sldId id="302"/>
            <p14:sldId id="306"/>
            <p14:sldId id="275"/>
            <p14:sldId id="287"/>
            <p14:sldId id="281"/>
            <p14:sldId id="288"/>
            <p14:sldId id="289"/>
            <p14:sldId id="282"/>
            <p14:sldId id="307"/>
            <p14:sldId id="308"/>
            <p14:sldId id="312"/>
            <p14:sldId id="318"/>
            <p14:sldId id="31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3399FF"/>
    <a:srgbClr val="FFFFCC"/>
    <a:srgbClr val="0066FF"/>
    <a:srgbClr val="211E75"/>
    <a:srgbClr val="FF0000"/>
    <a:srgbClr val="FFFF99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23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446" y="8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8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5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3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8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8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2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2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5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8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2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9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4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0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8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photo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620"/>
            <a:ext cx="9144000" cy="403838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9659" y="333559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62834" y="1775009"/>
            <a:ext cx="4951412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356380" y="5560061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" name="Text Box 1051"/>
          <p:cNvSpPr txBox="1">
            <a:spLocks noChangeArrowheads="1"/>
          </p:cNvSpPr>
          <p:nvPr userDrawn="1"/>
        </p:nvSpPr>
        <p:spPr bwMode="auto">
          <a:xfrm>
            <a:off x="256585" y="2924787"/>
            <a:ext cx="1742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sz="1800" dirty="0">
                <a:solidFill>
                  <a:srgbClr val="1D2F68"/>
                </a:solidFill>
              </a:rPr>
              <a:t>Presented </a:t>
            </a:r>
            <a:r>
              <a:rPr lang="en-US" sz="1800" dirty="0" smtClean="0">
                <a:solidFill>
                  <a:srgbClr val="1D2F68"/>
                </a:solidFill>
              </a:rPr>
              <a:t>to:</a:t>
            </a:r>
            <a:endParaRPr lang="en-US" sz="1800" dirty="0">
              <a:solidFill>
                <a:srgbClr val="1D2F68"/>
              </a:solidFill>
            </a:endParaRPr>
          </a:p>
        </p:txBody>
      </p:sp>
      <p:sp>
        <p:nvSpPr>
          <p:cNvPr id="10" name="Text Box 1051"/>
          <p:cNvSpPr txBox="1">
            <a:spLocks noChangeArrowheads="1"/>
          </p:cNvSpPr>
          <p:nvPr userDrawn="1"/>
        </p:nvSpPr>
        <p:spPr bwMode="auto">
          <a:xfrm>
            <a:off x="256585" y="3863511"/>
            <a:ext cx="1742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sz="1800" dirty="0" smtClean="0">
                <a:solidFill>
                  <a:srgbClr val="1D2F68"/>
                </a:solidFill>
              </a:rPr>
              <a:t>By:</a:t>
            </a:r>
            <a:endParaRPr lang="en-US" sz="1800" dirty="0">
              <a:solidFill>
                <a:srgbClr val="1D2F68"/>
              </a:solidFill>
            </a:endParaRPr>
          </a:p>
        </p:txBody>
      </p:sp>
      <p:sp>
        <p:nvSpPr>
          <p:cNvPr id="11" name="Text Box 1051"/>
          <p:cNvSpPr txBox="1">
            <a:spLocks noChangeArrowheads="1"/>
          </p:cNvSpPr>
          <p:nvPr userDrawn="1"/>
        </p:nvSpPr>
        <p:spPr bwMode="auto">
          <a:xfrm>
            <a:off x="256585" y="5054740"/>
            <a:ext cx="1742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sz="1800" dirty="0" smtClean="0">
                <a:solidFill>
                  <a:srgbClr val="1D2F68"/>
                </a:solidFill>
              </a:rPr>
              <a:t>Date:</a:t>
            </a:r>
            <a:endParaRPr lang="en-US" sz="1800" dirty="0">
              <a:solidFill>
                <a:srgbClr val="1D2F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0972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296" y="82296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310456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310456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b="0" i="0" kern="1200">
                <a:solidFill>
                  <a:schemeClr val="bg1">
                    <a:lumMod val="65000"/>
                  </a:schemeClr>
                </a:solidFill>
                <a:latin typeface="Helvetica Neue Medium"/>
                <a:ea typeface="+mn-ea"/>
                <a:cs typeface="Helvetica Neue Medium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4438B1A-AF1B-4C8B-993E-1BADE62A2451}" type="slidenum">
              <a:rPr lang="en-US" b="0" i="0" smtClean="0">
                <a:solidFill>
                  <a:srgbClr val="211E75"/>
                </a:solidFill>
                <a:latin typeface="Helvetica Neue Medium"/>
                <a:cs typeface="Helvetica Neue Medium"/>
              </a:rPr>
              <a:pPr/>
              <a:t>‹#›</a:t>
            </a:fld>
            <a:endParaRPr lang="en-US" b="0" i="0" dirty="0">
              <a:solidFill>
                <a:srgbClr val="211E75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66255" y="333559"/>
            <a:ext cx="8793018" cy="1395412"/>
          </a:xfrm>
        </p:spPr>
        <p:txBody>
          <a:bodyPr/>
          <a:lstStyle/>
          <a:p>
            <a:pPr algn="ctr"/>
            <a:r>
              <a:rPr lang="en-US" sz="3200" dirty="0"/>
              <a:t>Preliminary Investigation in a Generic Nacelle Fire Simulator of a Sodium Bicarbonate/</a:t>
            </a:r>
            <a:r>
              <a:rPr lang="en-US" sz="3200" dirty="0" err="1"/>
              <a:t>Bromotrifluoropropene</a:t>
            </a:r>
            <a:r>
              <a:rPr lang="en-US" sz="3200" dirty="0"/>
              <a:t> Blend as a Powerplant Halon 1301 Replacement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13981" y="3184500"/>
            <a:ext cx="42279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798513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9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Triennial International Aircraft Fire &amp; Cabin Safety Research Conference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28380" y="3863511"/>
            <a:ext cx="385496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Doug Ingerson</a:t>
            </a:r>
          </a:p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Federal </a:t>
            </a:r>
            <a:r>
              <a:rPr lang="en-US" sz="1200" dirty="0">
                <a:solidFill>
                  <a:schemeClr val="bg1"/>
                </a:solidFill>
              </a:rPr>
              <a:t>Aviation Administration</a:t>
            </a:r>
          </a:p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WJ </a:t>
            </a:r>
            <a:r>
              <a:rPr lang="en-US" sz="1200" dirty="0">
                <a:solidFill>
                  <a:schemeClr val="bg1"/>
                </a:solidFill>
              </a:rPr>
              <a:t>Hughes Technical </a:t>
            </a:r>
            <a:r>
              <a:rPr lang="en-US" sz="1200" dirty="0" smtClean="0">
                <a:solidFill>
                  <a:schemeClr val="bg1"/>
                </a:solidFill>
              </a:rPr>
              <a:t>Center / </a:t>
            </a:r>
            <a:r>
              <a:rPr lang="en-US" sz="1200" dirty="0">
                <a:solidFill>
                  <a:schemeClr val="bg1"/>
                </a:solidFill>
              </a:rPr>
              <a:t>Fire Safety Branch</a:t>
            </a:r>
          </a:p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Atlantic </a:t>
            </a:r>
            <a:r>
              <a:rPr lang="en-US" sz="1200" dirty="0">
                <a:solidFill>
                  <a:schemeClr val="bg1"/>
                </a:solidFill>
              </a:rPr>
              <a:t>City Int’l Airport, NJ USA</a:t>
            </a:r>
          </a:p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tel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: 609-485-4945</a:t>
            </a:r>
          </a:p>
          <a:p>
            <a:pPr>
              <a:spcBef>
                <a:spcPts val="0"/>
              </a:spcBef>
              <a:buFontTx/>
              <a:buNone/>
              <a:tabLst>
                <a:tab pos="288925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email 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smtClean="0">
                <a:solidFill>
                  <a:schemeClr val="bg1"/>
                </a:solidFill>
              </a:rPr>
              <a:t>Douglas.A.Ingerson@faa.gov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928381" y="5081899"/>
            <a:ext cx="3465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30Oct2019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8472488" cy="609600"/>
          </a:xfrm>
        </p:spPr>
        <p:txBody>
          <a:bodyPr/>
          <a:lstStyle/>
          <a:p>
            <a:r>
              <a:rPr lang="en-US" dirty="0" smtClean="0"/>
              <a:t>2004-2013, Hal-Rep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 rIns="0"/>
          <a:lstStyle/>
          <a:p>
            <a:r>
              <a:rPr lang="en-US" dirty="0" smtClean="0"/>
              <a:t>Additional Footnotes…</a:t>
            </a:r>
          </a:p>
          <a:p>
            <a:pPr lvl="1"/>
            <a:r>
              <a:rPr lang="en-US" dirty="0" smtClean="0"/>
              <a:t>These peculiar behaviors are real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 eventually extended to include NIST</a:t>
            </a:r>
          </a:p>
          <a:p>
            <a:pPr marL="0" lvl="2" indent="0" algn="ctr">
              <a:buNone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AIChtEEtEEpEs://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www.fire.tc.faa.gov/2013Conference/files/Halon_Replacement_II/LinterisOverpressure/LinterisOverpressurePres.pdf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 replacement candidates are susceptible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NIST = US National Institute for Standards 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5868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63481"/>
            <a:ext cx="8958072" cy="609600"/>
          </a:xfrm>
        </p:spPr>
        <p:txBody>
          <a:bodyPr anchor="t"/>
          <a:lstStyle/>
          <a:p>
            <a:r>
              <a:rPr lang="en-US" dirty="0" smtClean="0"/>
              <a:t>2008-2019+ US Army, Hal-Rep HHFE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08125"/>
            <a:ext cx="8050213" cy="4391025"/>
          </a:xfrm>
          <a:prstGeom prst="roundRect">
            <a:avLst>
              <a:gd name="adj" fmla="val 13091"/>
            </a:avLst>
          </a:prstGeom>
          <a:gradFill flip="none" rotWithShape="1">
            <a:gsLst>
              <a:gs pos="0">
                <a:srgbClr val="00B050"/>
              </a:gs>
              <a:gs pos="67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Pertinent Activities Accomplished</a:t>
            </a:r>
          </a:p>
          <a:p>
            <a:pPr marL="0" indent="0" algn="ctr">
              <a:buNone/>
            </a:pPr>
            <a:r>
              <a:rPr lang="en-US" i="1" dirty="0" smtClean="0"/>
              <a:t>by the US Army</a:t>
            </a:r>
          </a:p>
          <a:p>
            <a:pPr marL="0" indent="0" algn="ctr">
              <a:buNone/>
            </a:pPr>
            <a:endParaRPr lang="en-US" sz="1100" i="1" dirty="0"/>
          </a:p>
          <a:p>
            <a:pPr marL="0" indent="0" algn="ctr">
              <a:buNone/>
            </a:pPr>
            <a:r>
              <a:rPr lang="en-US" i="1" dirty="0"/>
              <a:t>~ Replacing the Aviation Weapon System Halon 1301 Hand-held Fire Extinguisher ~</a:t>
            </a:r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r>
              <a:rPr lang="en-US" i="1" dirty="0" smtClean="0"/>
              <a:t>~ Conception to Design Finalization ~ (ongoing)</a:t>
            </a:r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r>
              <a:rPr lang="en-US" i="1" dirty="0" smtClean="0"/>
              <a:t> ~ First Deliveries – TBD ~</a:t>
            </a:r>
          </a:p>
          <a:p>
            <a:pPr marL="0" indent="0" algn="ctr">
              <a:buNone/>
            </a:pPr>
            <a:endParaRPr lang="en-US" sz="1100" i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041992"/>
            <a:ext cx="2362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altLang="en-US" sz="1000" kern="0" dirty="0">
                <a:solidFill>
                  <a:schemeClr val="bg1"/>
                </a:solidFill>
              </a:rPr>
              <a:t>HHFE = Hand-held fire </a:t>
            </a:r>
            <a:r>
              <a:rPr lang="en-US" altLang="en-US" sz="1000" kern="0" dirty="0" smtClean="0">
                <a:solidFill>
                  <a:schemeClr val="bg1"/>
                </a:solidFill>
              </a:rPr>
              <a:t>extinguisher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1000" kern="0" dirty="0" smtClean="0">
                <a:solidFill>
                  <a:schemeClr val="bg1"/>
                </a:solidFill>
              </a:rPr>
              <a:t>TBD = to be determined</a:t>
            </a:r>
            <a:endParaRPr lang="en-US" altLang="en-US" sz="1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8686800" cy="609600"/>
          </a:xfrm>
        </p:spPr>
        <p:txBody>
          <a:bodyPr/>
          <a:lstStyle/>
          <a:p>
            <a:r>
              <a:rPr lang="en-US" dirty="0" smtClean="0"/>
              <a:t>2008-2019+, Army, Hal-Rep, HHFE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46894" y="699526"/>
            <a:ext cx="8050213" cy="4116819"/>
          </a:xfrm>
        </p:spPr>
        <p:txBody>
          <a:bodyPr rIns="0"/>
          <a:lstStyle/>
          <a:p>
            <a:r>
              <a:rPr lang="en-US" dirty="0" smtClean="0"/>
              <a:t>To be fielded &amp; replace the halon 1301 HHFE used in the </a:t>
            </a:r>
            <a:r>
              <a:rPr lang="en-US" dirty="0"/>
              <a:t>crew </a:t>
            </a:r>
            <a:r>
              <a:rPr lang="en-US" dirty="0" smtClean="0"/>
              <a:t>compartments of aviation weapon systems</a:t>
            </a:r>
          </a:p>
          <a:p>
            <a:r>
              <a:rPr lang="en-US" dirty="0" smtClean="0"/>
              <a:t>Replacement uses a SBC</a:t>
            </a:r>
            <a:r>
              <a:rPr lang="en-US" baseline="-25000" dirty="0" smtClean="0"/>
              <a:t>S</a:t>
            </a:r>
            <a:r>
              <a:rPr lang="en-US" dirty="0" smtClean="0"/>
              <a:t>/HFC-227ea blend</a:t>
            </a:r>
          </a:p>
          <a:p>
            <a:r>
              <a:rPr lang="en-US" i="1" u="sng" dirty="0" smtClean="0"/>
              <a:t>Substantial</a:t>
            </a:r>
            <a:r>
              <a:rPr lang="en-US" dirty="0" smtClean="0"/>
              <a:t> body of work accomplished</a:t>
            </a:r>
          </a:p>
          <a:p>
            <a:pPr lvl="1"/>
            <a:r>
              <a:rPr lang="en-US" sz="1800" i="1" dirty="0" smtClean="0"/>
              <a:t>SBC</a:t>
            </a:r>
            <a:r>
              <a:rPr lang="en-US" sz="1800" i="1" baseline="-25000" dirty="0" smtClean="0"/>
              <a:t>S</a:t>
            </a:r>
            <a:r>
              <a:rPr lang="en-US" sz="1800" i="1" dirty="0" smtClean="0"/>
              <a:t> &amp; HFC-227e : particle shape/size, mixing, testing, etc.</a:t>
            </a:r>
          </a:p>
          <a:p>
            <a:pPr lvl="1"/>
            <a:r>
              <a:rPr lang="en-US" sz="1800" i="1" dirty="0" smtClean="0"/>
              <a:t>Technical Package : robust detailed design, includes head mechanism, injection nozzle, pressure vessel, specifications, etc. (in final stages)</a:t>
            </a:r>
          </a:p>
          <a:p>
            <a:pPr lvl="1"/>
            <a:r>
              <a:rPr lang="en-US" sz="1800" i="1" dirty="0" smtClean="0"/>
              <a:t>Established baseline fire extinguishment criteria and many other test requirements for development along with completion of  configuration test criteria and prototype testing to meet Army aviation requirements</a:t>
            </a:r>
          </a:p>
          <a:p>
            <a:pPr lvl="1"/>
            <a:r>
              <a:rPr lang="en-US" sz="1800" i="1" dirty="0" smtClean="0"/>
              <a:t>Under DLA Troop Support Contract </a:t>
            </a:r>
          </a:p>
          <a:p>
            <a:pPr lvl="1"/>
            <a:r>
              <a:rPr lang="en-US" sz="1800" i="1" dirty="0" smtClean="0"/>
              <a:t>When complete, this will replace halon 1301 HHFEs via attrition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SBC</a:t>
            </a:r>
            <a:r>
              <a:rPr lang="en-US" altLang="en-US" sz="1200" b="0" i="0" kern="0" baseline="-25000" dirty="0" smtClean="0">
                <a:solidFill>
                  <a:schemeClr val="bg1"/>
                </a:solidFill>
              </a:rPr>
              <a:t>S</a:t>
            </a:r>
            <a:r>
              <a:rPr lang="en-US" altLang="en-US" sz="1200" b="0" i="0" kern="0" dirty="0" smtClean="0">
                <a:solidFill>
                  <a:schemeClr val="bg1"/>
                </a:solidFill>
              </a:rPr>
              <a:t> = special sodium bicarbonate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DLA = Defense Logistics Agency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37989" y="5661599"/>
            <a:ext cx="846802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950" b="0" i="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95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AIhEEtEEtpEs://www.fire.tc.faa.gov/2013Conference/files/Halon_Replacement_II/MatherArmySuppressionAgents/MatherArmySuppressionAgentsPres.pdf</a:t>
            </a:r>
            <a:r>
              <a:rPr lang="en-US" sz="950" b="0" i="0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950" b="0" i="0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95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AIChtEEtEEpEs://www.fire.tc.faa.gov/2013Conference/files/Halon_Replacement_II/LombardoArmyHardware/LombardoArmyHardwarePres.pptx</a:t>
            </a:r>
            <a:r>
              <a:rPr lang="en-US" altLang="en-US" sz="950" b="0" i="0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42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2008-2019+, </a:t>
            </a:r>
            <a:r>
              <a:rPr lang="en-US" dirty="0"/>
              <a:t>Army, Hal-Rep, HHFE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1" y="767896"/>
            <a:ext cx="5084907" cy="577678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5289476" y="3491345"/>
            <a:ext cx="3781181" cy="2473156"/>
            <a:chOff x="5289476" y="3491345"/>
            <a:chExt cx="3781181" cy="2473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476" y="3491345"/>
              <a:ext cx="3781181" cy="2473156"/>
            </a:xfrm>
            <a:prstGeom prst="rect">
              <a:avLst/>
            </a:prstGeom>
          </p:spPr>
        </p:pic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5297130" y="5181308"/>
              <a:ext cx="2225769" cy="580787"/>
            </a:xfrm>
            <a:prstGeom prst="roundRect">
              <a:avLst>
                <a:gd name="adj" fmla="val 9348"/>
              </a:avLst>
            </a:prstGeom>
            <a:solidFill>
              <a:srgbClr val="FFFFCC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rIns="9144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SBC</a:t>
              </a:r>
              <a:r>
                <a:rPr lang="en-US" altLang="en-US" sz="1800" b="0" i="0" kern="0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+HFC-227ea 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49320" y="713379"/>
            <a:ext cx="2707513" cy="2732394"/>
            <a:chOff x="5549320" y="713379"/>
            <a:chExt cx="2707513" cy="2732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3589" y="713379"/>
              <a:ext cx="1623244" cy="2732394"/>
            </a:xfrm>
            <a:prstGeom prst="rect">
              <a:avLst/>
            </a:prstGeom>
          </p:spPr>
        </p:pic>
        <p:sp>
          <p:nvSpPr>
            <p:cNvPr id="9" name="Text Placeholder 2"/>
            <p:cNvSpPr txBox="1">
              <a:spLocks/>
            </p:cNvSpPr>
            <p:nvPr/>
          </p:nvSpPr>
          <p:spPr bwMode="auto">
            <a:xfrm>
              <a:off x="5549320" y="1805420"/>
              <a:ext cx="1338828" cy="290393"/>
            </a:xfrm>
            <a:prstGeom prst="roundRect">
              <a:avLst>
                <a:gd name="adj" fmla="val 9348"/>
              </a:avLst>
            </a:prstGeom>
            <a:solidFill>
              <a:srgbClr val="FFFFCC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rIns="9144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halon 1301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6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" y="109728"/>
            <a:ext cx="8936301" cy="609600"/>
          </a:xfrm>
        </p:spPr>
        <p:txBody>
          <a:bodyPr anchor="ctr"/>
          <a:lstStyle/>
          <a:p>
            <a:r>
              <a:rPr lang="en-US" dirty="0" smtClean="0"/>
              <a:t>2017-Aug 2018, Low GWP Research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37160" y="1508125"/>
            <a:ext cx="8869680" cy="4391025"/>
          </a:xfrm>
          <a:prstGeom prst="roundRect">
            <a:avLst>
              <a:gd name="adj" fmla="val 13091"/>
            </a:avLst>
          </a:prstGeom>
          <a:gradFill>
            <a:gsLst>
              <a:gs pos="0">
                <a:srgbClr val="FFFF00"/>
              </a:gs>
              <a:gs pos="60000">
                <a:schemeClr val="accent4">
                  <a:lumMod val="0"/>
                  <a:lumOff val="100000"/>
                </a:schemeClr>
              </a:gs>
              <a:gs pos="100000">
                <a:srgbClr val="0000FF"/>
              </a:gs>
            </a:gsLst>
            <a:path path="circle">
              <a:fillToRect l="50000" t="-80000" r="50000" b="180000"/>
            </a:path>
          </a:gradFill>
          <a:ln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Investigating a SBC</a:t>
            </a:r>
            <a:r>
              <a:rPr lang="en-US" i="1" baseline="-25000" dirty="0" smtClean="0"/>
              <a:t>S</a:t>
            </a:r>
            <a:r>
              <a:rPr lang="en-US" i="1" dirty="0" smtClean="0"/>
              <a:t>/2-BTP Blend in the FAATC gNFS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~ US Army &amp; FAATC ~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~ Full-scale Fire Extinguishment Testing ~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gNFS = generic nacelle fire simulator</a:t>
            </a:r>
          </a:p>
        </p:txBody>
      </p:sp>
    </p:spTree>
    <p:extLst>
      <p:ext uri="{BB962C8B-B14F-4D97-AF65-F5344CB8AC3E}">
        <p14:creationId xmlns:p14="http://schemas.microsoft.com/office/powerpoint/2010/main" val="25765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2017-2018, Planning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wrap="square" rIns="0"/>
          <a:lstStyle/>
          <a:p>
            <a:r>
              <a:rPr lang="en-US" dirty="0" smtClean="0"/>
              <a:t>Fire Safety Branch contacted by the US Army</a:t>
            </a:r>
          </a:p>
          <a:p>
            <a:pPr lvl="1"/>
            <a:r>
              <a:rPr lang="en-US" dirty="0" smtClean="0"/>
              <a:t>Mr. Tim Helton, Aviation &amp; Missile Command supporting PEO Aviation </a:t>
            </a:r>
          </a:p>
          <a:p>
            <a:pPr lvl="1"/>
            <a:r>
              <a:rPr lang="en-US" dirty="0" smtClean="0"/>
              <a:t>Army Weapon System Low GWP Fire Suppression Research Co-Lead</a:t>
            </a:r>
          </a:p>
          <a:p>
            <a:pPr lvl="2"/>
            <a:r>
              <a:rPr lang="en-US" dirty="0" smtClean="0"/>
              <a:t>point-of-contact for this fire extinguishment concept</a:t>
            </a:r>
          </a:p>
          <a:p>
            <a:pPr lvl="2"/>
            <a:r>
              <a:rPr lang="en-US" dirty="0"/>
              <a:t>E-mail:  </a:t>
            </a:r>
            <a:r>
              <a:rPr lang="en-US" dirty="0" smtClean="0"/>
              <a:t>timothy.m.helton4.civ_at_mail.mil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endParaRPr lang="en-US" altLang="en-US" sz="1200" b="0" i="0" kern="0" dirty="0" smtClean="0">
              <a:solidFill>
                <a:schemeClr val="bg1"/>
              </a:solidFill>
            </a:endParaRPr>
          </a:p>
        </p:txBody>
      </p:sp>
      <p:pic>
        <p:nvPicPr>
          <p:cNvPr id="9" name="Picture 924" descr="g4_logistics_cmd internal logistics correct 011205_lo_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1415" y="4498431"/>
            <a:ext cx="1286561" cy="115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MC-PPT-CoverTopFrame-Univers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/>
          <a:stretch/>
        </p:blipFill>
        <p:spPr>
          <a:xfrm>
            <a:off x="219468" y="4509448"/>
            <a:ext cx="1613783" cy="1367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72" y="4455289"/>
            <a:ext cx="1268184" cy="1254163"/>
          </a:xfrm>
          <a:prstGeom prst="rect">
            <a:avLst/>
          </a:prstGeom>
        </p:spPr>
      </p:pic>
      <p:pic>
        <p:nvPicPr>
          <p:cNvPr id="12" name="Picture 30" descr="PEO Aviatio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32" y="4509000"/>
            <a:ext cx="1190816" cy="121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20" y="4498432"/>
            <a:ext cx="1060157" cy="12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2017-2018, Planning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wrap="square" rIns="0"/>
          <a:lstStyle/>
          <a:p>
            <a:r>
              <a:rPr lang="en-US" dirty="0" smtClean="0"/>
              <a:t>Asked about support for preliminary testing</a:t>
            </a:r>
          </a:p>
          <a:p>
            <a:pPr lvl="1"/>
            <a:r>
              <a:rPr lang="en-US" dirty="0" smtClean="0"/>
              <a:t>Also wanting </a:t>
            </a:r>
            <a:r>
              <a:rPr lang="en-US" dirty="0" smtClean="0"/>
              <a:t>a Low GWP powerplant halon-replacement candidate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 smtClean="0"/>
              <a:t>upon their positive HHFE experience </a:t>
            </a:r>
            <a:r>
              <a:rPr lang="en-US" dirty="0" smtClean="0"/>
              <a:t>replacing halon </a:t>
            </a:r>
            <a:r>
              <a:rPr lang="en-US" dirty="0" smtClean="0"/>
              <a:t>1301 </a:t>
            </a:r>
            <a:r>
              <a:rPr lang="en-US" dirty="0" smtClean="0"/>
              <a:t>with </a:t>
            </a:r>
            <a:r>
              <a:rPr lang="en-US" dirty="0" smtClean="0"/>
              <a:t>blended SBC</a:t>
            </a:r>
            <a:r>
              <a:rPr lang="en-US" baseline="-25000" dirty="0" smtClean="0"/>
              <a:t>S</a:t>
            </a:r>
            <a:r>
              <a:rPr lang="en-US" dirty="0" smtClean="0"/>
              <a:t>/HFC-227ea</a:t>
            </a:r>
          </a:p>
          <a:p>
            <a:pPr lvl="2"/>
            <a:r>
              <a:rPr lang="en-US" sz="1800" dirty="0" smtClean="0"/>
              <a:t>Utilize 2-BTP instead of HFC-227ea; again, looking at 2-BTP’s favorable atmospheric &amp; toxicological traits</a:t>
            </a:r>
          </a:p>
          <a:p>
            <a:pPr lvl="2"/>
            <a:r>
              <a:rPr lang="en-US" sz="1800" dirty="0" smtClean="0"/>
              <a:t>Incorporate </a:t>
            </a:r>
            <a:r>
              <a:rPr lang="en-US" sz="1800" dirty="0" smtClean="0"/>
              <a:t>SPGG into </a:t>
            </a:r>
            <a:r>
              <a:rPr lang="en-US" sz="1800" dirty="0" smtClean="0"/>
              <a:t>the firex </a:t>
            </a:r>
            <a:r>
              <a:rPr lang="en-US" sz="1800" dirty="0" smtClean="0"/>
              <a:t>bottle; use a SPGG’s thermal output to enhance 2-BTP’s volatility [2-BTP boils @ 34°C/1 atm]</a:t>
            </a:r>
          </a:p>
          <a:p>
            <a:pPr lvl="2"/>
            <a:r>
              <a:rPr lang="en-US" sz="1800" dirty="0" smtClean="0"/>
              <a:t>Add SBC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to inhibit 2-BTP from possibly augmenting combustion and to increase fire suppression capability </a:t>
            </a:r>
            <a:r>
              <a:rPr lang="en-US" sz="1800" dirty="0" smtClean="0"/>
              <a:t>in the </a:t>
            </a:r>
            <a:r>
              <a:rPr lang="en-US" sz="1800" dirty="0" smtClean="0"/>
              <a:t>fire zone</a:t>
            </a:r>
          </a:p>
          <a:p>
            <a:pPr lvl="1"/>
            <a:r>
              <a:rPr lang="en-US" dirty="0" smtClean="0"/>
              <a:t>Assess validity of simulated-SPGG-driven SBC</a:t>
            </a:r>
            <a:r>
              <a:rPr lang="en-US" baseline="-25000" dirty="0" smtClean="0"/>
              <a:t>S</a:t>
            </a:r>
            <a:r>
              <a:rPr lang="en-US" dirty="0" smtClean="0"/>
              <a:t>/2-BTP against </a:t>
            </a:r>
            <a:r>
              <a:rPr lang="en-US" dirty="0"/>
              <a:t>2004 FAATC powerplant 2-BTP hal-rep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SPGG = solid propellant gas generator</a:t>
            </a:r>
          </a:p>
        </p:txBody>
      </p:sp>
    </p:spTree>
    <p:extLst>
      <p:ext uri="{BB962C8B-B14F-4D97-AF65-F5344CB8AC3E}">
        <p14:creationId xmlns:p14="http://schemas.microsoft.com/office/powerpoint/2010/main" val="23317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2017-2018, Planning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rIns="0"/>
          <a:lstStyle/>
          <a:p>
            <a:r>
              <a:rPr lang="en-US" dirty="0" smtClean="0"/>
              <a:t>FAA Fire Safety agreed to support the request</a:t>
            </a:r>
          </a:p>
          <a:p>
            <a:r>
              <a:rPr lang="en-US" dirty="0" smtClean="0"/>
              <a:t>US Army worked up plans &amp; an installation</a:t>
            </a:r>
          </a:p>
          <a:p>
            <a:pPr lvl="1"/>
            <a:r>
              <a:rPr lang="en-US" dirty="0" smtClean="0"/>
              <a:t>Planned for 2 weeks of testing; Aug 2018</a:t>
            </a:r>
          </a:p>
          <a:p>
            <a:pPr lvl="1"/>
            <a:r>
              <a:rPr lang="en-US" dirty="0" smtClean="0"/>
              <a:t>Unexpected schedule pressure altered initial plans</a:t>
            </a:r>
          </a:p>
          <a:p>
            <a:pPr lvl="1"/>
            <a:r>
              <a:rPr lang="en-US" dirty="0" smtClean="0"/>
              <a:t>Plans included simulating the SPGG contribution :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2 firex bottles; 1 holding “hot” 2-BTP, 1 holding SBC</a:t>
            </a:r>
            <a:r>
              <a:rPr lang="en-US" baseline="-25000" dirty="0" smtClean="0"/>
              <a:t>S</a:t>
            </a:r>
          </a:p>
          <a:p>
            <a:pPr lvl="2"/>
            <a:r>
              <a:rPr lang="en-US" dirty="0" smtClean="0"/>
              <a:t>Mix the species in the injection plumbing during injection</a:t>
            </a:r>
          </a:p>
          <a:p>
            <a:pPr lvl="1"/>
            <a:r>
              <a:rPr lang="en-US" dirty="0" smtClean="0"/>
              <a:t>Attempted to recreate/utilize </a:t>
            </a:r>
            <a:r>
              <a:rPr lang="en-US" dirty="0"/>
              <a:t>the 2004 </a:t>
            </a:r>
            <a:r>
              <a:rPr lang="en-US" dirty="0" err="1"/>
              <a:t>gNFS</a:t>
            </a:r>
            <a:r>
              <a:rPr lang="en-US" dirty="0"/>
              <a:t> </a:t>
            </a:r>
            <a:r>
              <a:rPr lang="en-US" dirty="0" smtClean="0"/>
              <a:t>discharge nozzle designs and configuration</a:t>
            </a:r>
          </a:p>
          <a:p>
            <a:pPr lvl="1"/>
            <a:r>
              <a:rPr lang="en-US" dirty="0" smtClean="0"/>
              <a:t>Sequentially investigated, assessed, &amp; altered plan as needed while progressing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Aug2018, Testing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rIns="0"/>
          <a:lstStyle/>
          <a:p>
            <a:r>
              <a:rPr lang="en-US" dirty="0" smtClean="0"/>
              <a:t>Performed 18 tests 8-17Aug2018</a:t>
            </a:r>
          </a:p>
          <a:p>
            <a:pPr lvl="1"/>
            <a:r>
              <a:rPr lang="en-US" dirty="0" smtClean="0"/>
              <a:t>gNFS “low” ventilation; ≈ 0.45 kg/s @ 127°C</a:t>
            </a:r>
          </a:p>
          <a:p>
            <a:pPr lvl="1"/>
            <a:r>
              <a:rPr lang="en-US" dirty="0" smtClean="0"/>
              <a:t>JP-8/Jet-A spray fire; </a:t>
            </a:r>
            <a:r>
              <a:rPr lang="en-US" dirty="0"/>
              <a:t>≈ 1 </a:t>
            </a:r>
            <a:r>
              <a:rPr lang="en-US" dirty="0" smtClean="0"/>
              <a:t>L/min @ 67°C</a:t>
            </a:r>
          </a:p>
          <a:p>
            <a:r>
              <a:rPr lang="en-US" dirty="0" smtClean="0"/>
              <a:t>Many things about the firex varied :</a:t>
            </a:r>
          </a:p>
          <a:p>
            <a:pPr lvl="1"/>
            <a:r>
              <a:rPr lang="en-US" dirty="0" smtClean="0"/>
              <a:t>Firex agent, </a:t>
            </a:r>
            <a:r>
              <a:rPr lang="en-US" dirty="0"/>
              <a:t>temperatures</a:t>
            </a:r>
            <a:r>
              <a:rPr lang="en-US" dirty="0" smtClean="0"/>
              <a:t>, &amp; SBC</a:t>
            </a:r>
            <a:r>
              <a:rPr lang="en-US" baseline="-25000" dirty="0" smtClean="0"/>
              <a:t>S</a:t>
            </a:r>
            <a:r>
              <a:rPr lang="en-US" dirty="0" smtClean="0"/>
              <a:t> quantities discharged</a:t>
            </a:r>
          </a:p>
          <a:p>
            <a:pPr lvl="2"/>
            <a:r>
              <a:rPr lang="en-US" dirty="0"/>
              <a:t>1996 g [4.4 lbm] 2-BTP, solitary </a:t>
            </a:r>
            <a:r>
              <a:rPr lang="en-US" dirty="0" smtClean="0"/>
              <a:t>or SBC</a:t>
            </a:r>
            <a:r>
              <a:rPr lang="en-US" baseline="-25000" dirty="0" smtClean="0"/>
              <a:t>S</a:t>
            </a:r>
            <a:r>
              <a:rPr lang="en-US" dirty="0" smtClean="0"/>
              <a:t>-mixed</a:t>
            </a:r>
            <a:endParaRPr lang="en-US" dirty="0"/>
          </a:p>
          <a:p>
            <a:pPr lvl="2"/>
            <a:r>
              <a:rPr lang="en-US" dirty="0"/>
              <a:t>200 [</a:t>
            </a:r>
            <a:r>
              <a:rPr lang="en-US" dirty="0" smtClean="0"/>
              <a:t>0.44] </a:t>
            </a:r>
            <a:r>
              <a:rPr lang="en-US" dirty="0"/>
              <a:t>or 300 g [0.66 lbm] </a:t>
            </a:r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pPr lvl="2"/>
            <a:r>
              <a:rPr lang="en-US" dirty="0" smtClean="0"/>
              <a:t>“Hot</a:t>
            </a:r>
            <a:r>
              <a:rPr lang="en-US" dirty="0"/>
              <a:t>”- or “room”-temperature </a:t>
            </a:r>
            <a:r>
              <a:rPr lang="en-US" dirty="0" smtClean="0"/>
              <a:t>2-BTP</a:t>
            </a:r>
          </a:p>
          <a:p>
            <a:pPr lvl="1"/>
            <a:r>
              <a:rPr lang="en-US" dirty="0" smtClean="0"/>
              <a:t>Specie mixing : bull-run tee, through-tee or single bottle</a:t>
            </a:r>
          </a:p>
          <a:p>
            <a:pPr lvl="1"/>
            <a:r>
              <a:rPr lang="en-US" dirty="0" smtClean="0"/>
              <a:t>Injection nozzles &amp; configuration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Aug2018</a:t>
            </a:r>
            <a:r>
              <a:rPr lang="en-US" dirty="0"/>
              <a:t>, Testing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rIns="0"/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Fire extinction duration; reignition time delay</a:t>
            </a:r>
          </a:p>
          <a:p>
            <a:pPr lvl="1"/>
            <a:r>
              <a:rPr lang="en-US" dirty="0" smtClean="0"/>
              <a:t>Monitored behavior at duct interface’s atmospheric gap</a:t>
            </a:r>
          </a:p>
          <a:p>
            <a:pPr lvl="2"/>
            <a:r>
              <a:rPr lang="en-US" dirty="0"/>
              <a:t>Q</a:t>
            </a:r>
            <a:r>
              <a:rPr lang="en-US" dirty="0" smtClean="0"/>
              <a:t>ualitatively scored escaping smoke and/or flame &amp; if an audible noise occurred during reignition</a:t>
            </a:r>
          </a:p>
          <a:p>
            <a:pPr lvl="2"/>
            <a:r>
              <a:rPr lang="en-US" dirty="0" smtClean="0"/>
              <a:t>Scoring, respectively :</a:t>
            </a:r>
          </a:p>
          <a:p>
            <a:pPr lvl="3"/>
            <a:r>
              <a:rPr lang="en-US" dirty="0" smtClean="0"/>
              <a:t>0-3; no, a minor, an obvious or a notable escape</a:t>
            </a:r>
          </a:p>
          <a:p>
            <a:pPr lvl="3"/>
            <a:r>
              <a:rPr lang="en-US" dirty="0" smtClean="0"/>
              <a:t>0-1; no audible noise occurred during reignition or one did</a:t>
            </a:r>
          </a:p>
          <a:p>
            <a:pPr lvl="2"/>
            <a:r>
              <a:rPr lang="en-US" dirty="0" smtClean="0"/>
              <a:t>Scheme is ambiguous, but workable since all was preliminary</a:t>
            </a:r>
          </a:p>
          <a:p>
            <a:r>
              <a:rPr lang="en-US" dirty="0" smtClean="0"/>
              <a:t>Subsequent graphs are sorted for clarity</a:t>
            </a:r>
          </a:p>
          <a:p>
            <a:pPr lvl="1"/>
            <a:r>
              <a:rPr lang="en-US" dirty="0" smtClean="0"/>
              <a:t>NOT presented in the sequence of test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Content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08125"/>
            <a:ext cx="8279245" cy="4391025"/>
          </a:xfrm>
        </p:spPr>
        <p:txBody>
          <a:bodyPr rIns="0"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Briefly &amp; Applicably Review…</a:t>
            </a:r>
          </a:p>
          <a:p>
            <a:pPr marL="914400" lvl="1" indent="-457200"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000000"/>
                </a:solidFill>
              </a:rPr>
              <a:t>Some 2004 </a:t>
            </a:r>
            <a:r>
              <a:rPr lang="en-US" dirty="0" smtClean="0">
                <a:solidFill>
                  <a:srgbClr val="000000"/>
                </a:solidFill>
              </a:rPr>
              <a:t>Halon-replacement Activities at the FAA Technical Center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57200"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000000"/>
                </a:solidFill>
              </a:rPr>
              <a:t>The US Army Replacing a Particular Hand-held Fire Extinguisher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Present Information About this Project</a:t>
            </a:r>
          </a:p>
          <a:p>
            <a:pPr marL="914400" lvl="1" indent="-457200"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000000"/>
                </a:solidFill>
              </a:rPr>
              <a:t>Rationale &amp; Planning</a:t>
            </a:r>
          </a:p>
          <a:p>
            <a:pPr marL="914400" lvl="1" indent="-457200"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000000"/>
                </a:solidFill>
              </a:rPr>
              <a:t>Testing &amp; Observations</a:t>
            </a:r>
          </a:p>
          <a:p>
            <a:pPr marL="914400" lvl="1" indent="-457200"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000000"/>
                </a:solidFill>
              </a:rPr>
              <a:t>Conclusions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Aug2018</a:t>
            </a:r>
            <a:r>
              <a:rPr lang="en-US" dirty="0"/>
              <a:t>, Testing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203323"/>
            <a:ext cx="8558784" cy="4391025"/>
          </a:xfrm>
        </p:spPr>
        <p:txBody>
          <a:bodyPr rIns="0"/>
          <a:lstStyle/>
          <a:p>
            <a:r>
              <a:rPr lang="en-US" dirty="0" smtClean="0"/>
              <a:t>Observations :</a:t>
            </a:r>
          </a:p>
          <a:p>
            <a:pPr lvl="1"/>
            <a:r>
              <a:rPr lang="en-US" dirty="0" smtClean="0"/>
              <a:t>Blended SBC</a:t>
            </a:r>
            <a:r>
              <a:rPr lang="en-US" baseline="-25000" dirty="0" smtClean="0"/>
              <a:t>S</a:t>
            </a:r>
            <a:r>
              <a:rPr lang="en-US" dirty="0" smtClean="0"/>
              <a:t>/2-BTP always extinguished the fire threat</a:t>
            </a:r>
          </a:p>
          <a:p>
            <a:pPr lvl="1"/>
            <a:r>
              <a:rPr lang="en-US" dirty="0" smtClean="0"/>
              <a:t>Flame/smoke </a:t>
            </a:r>
            <a:r>
              <a:rPr lang="en-US" dirty="0"/>
              <a:t>escaped </a:t>
            </a:r>
            <a:r>
              <a:rPr lang="en-US" dirty="0" smtClean="0"/>
              <a:t>duct </a:t>
            </a:r>
            <a:r>
              <a:rPr lang="en-US" dirty="0"/>
              <a:t>interface’s atmospheric gap</a:t>
            </a:r>
          </a:p>
          <a:p>
            <a:pPr lvl="1"/>
            <a:r>
              <a:rPr lang="en-US" dirty="0"/>
              <a:t>Always found post-test </a:t>
            </a:r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residue in fixture</a:t>
            </a:r>
          </a:p>
          <a:p>
            <a:pPr lvl="2"/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did not wholly remain aerodynamic</a:t>
            </a:r>
          </a:p>
          <a:p>
            <a:pPr lvl="2"/>
            <a:r>
              <a:rPr lang="en-US" dirty="0"/>
              <a:t>Largest quantity near injection; declining aftward towards fire</a:t>
            </a:r>
          </a:p>
          <a:p>
            <a:pPr lvl="1"/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/2-BTP </a:t>
            </a:r>
            <a:r>
              <a:rPr lang="en-US" dirty="0"/>
              <a:t>mixing introduced variability</a:t>
            </a:r>
          </a:p>
          <a:p>
            <a:pPr lvl="2"/>
            <a:r>
              <a:rPr lang="en-US" dirty="0"/>
              <a:t>Post-test review indicated </a:t>
            </a:r>
            <a:r>
              <a:rPr lang="en-US" dirty="0" smtClean="0"/>
              <a:t>pipe fluid </a:t>
            </a:r>
            <a:r>
              <a:rPr lang="en-US" dirty="0"/>
              <a:t>flows were not consistent</a:t>
            </a:r>
          </a:p>
          <a:p>
            <a:pPr lvl="2"/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residue indicated how blend mixed before injection</a:t>
            </a:r>
          </a:p>
          <a:p>
            <a:pPr lvl="3"/>
            <a:r>
              <a:rPr lang="en-US" dirty="0"/>
              <a:t>“Chunky” &amp; plate-like/non-aerodynamic for 2-bottle mixing</a:t>
            </a:r>
          </a:p>
          <a:p>
            <a:pPr lvl="3"/>
            <a:r>
              <a:rPr lang="en-US" dirty="0"/>
              <a:t>“Dust”-like/more aerodynamic when mixed a single </a:t>
            </a:r>
            <a:r>
              <a:rPr lang="en-US" dirty="0" smtClean="0"/>
              <a:t>bottle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4" name="Group 80903"/>
          <p:cNvGrpSpPr/>
          <p:nvPr/>
        </p:nvGrpSpPr>
        <p:grpSpPr>
          <a:xfrm>
            <a:off x="129315" y="729672"/>
            <a:ext cx="8840714" cy="5357092"/>
            <a:chOff x="129315" y="738908"/>
            <a:chExt cx="8840714" cy="53570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2" b="672"/>
            <a:stretch/>
          </p:blipFill>
          <p:spPr>
            <a:xfrm>
              <a:off x="129315" y="738908"/>
              <a:ext cx="5985164" cy="5357092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 flipH="1">
              <a:off x="2359088" y="3237915"/>
              <a:ext cx="573925" cy="659400"/>
              <a:chOff x="8631060" y="4006843"/>
              <a:chExt cx="265290" cy="304800"/>
            </a:xfrm>
          </p:grpSpPr>
          <p:sp>
            <p:nvSpPr>
              <p:cNvPr id="7" name="Freeform 6"/>
              <p:cNvSpPr/>
              <p:nvPr/>
            </p:nvSpPr>
            <p:spPr bwMode="auto">
              <a:xfrm flipH="1">
                <a:off x="8631060" y="400684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flipH="1">
                <a:off x="8631060" y="415924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8896350" y="4008120"/>
                <a:ext cx="0" cy="300990"/>
              </a:xfrm>
              <a:custGeom>
                <a:avLst/>
                <a:gdLst>
                  <a:gd name="connsiteX0" fmla="*/ 0 w 0"/>
                  <a:gd name="connsiteY0" fmla="*/ 0 h 300990"/>
                  <a:gd name="connsiteX1" fmla="*/ 0 w 0"/>
                  <a:gd name="connsiteY1" fmla="*/ 300990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00990">
                    <a:moveTo>
                      <a:pt x="0" y="0"/>
                    </a:moveTo>
                    <a:lnTo>
                      <a:pt x="0" y="300990"/>
                    </a:lnTo>
                  </a:path>
                </a:pathLst>
              </a:custGeom>
              <a:noFill/>
              <a:ln w="28575" cap="rnd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flipH="1">
                <a:off x="8631060" y="431164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Text Box 21"/>
            <p:cNvSpPr txBox="1">
              <a:spLocks noChangeAspect="1" noChangeArrowheads="1"/>
            </p:cNvSpPr>
            <p:nvPr/>
          </p:nvSpPr>
          <p:spPr bwMode="auto">
            <a:xfrm rot="21580753" flipH="1">
              <a:off x="205683" y="2734258"/>
              <a:ext cx="535069" cy="27729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200" dirty="0"/>
                <a:t>FWD</a:t>
              </a:r>
            </a:p>
          </p:txBody>
        </p:sp>
        <p:sp>
          <p:nvSpPr>
            <p:cNvPr id="16" name="Text Box 22"/>
            <p:cNvSpPr txBox="1">
              <a:spLocks noChangeAspect="1" noChangeArrowheads="1"/>
            </p:cNvSpPr>
            <p:nvPr/>
          </p:nvSpPr>
          <p:spPr bwMode="auto">
            <a:xfrm rot="21580753" flipH="1">
              <a:off x="1143014" y="2028034"/>
              <a:ext cx="397283" cy="27729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200"/>
                <a:t>UP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5981" y="2365747"/>
              <a:ext cx="533663" cy="649868"/>
              <a:chOff x="2686570" y="2360032"/>
              <a:chExt cx="533663" cy="649868"/>
            </a:xfrm>
          </p:grpSpPr>
          <p:sp>
            <p:nvSpPr>
              <p:cNvPr id="18" name="Freeform 17"/>
              <p:cNvSpPr/>
              <p:nvPr/>
            </p:nvSpPr>
            <p:spPr bwMode="auto">
              <a:xfrm flipH="1">
                <a:off x="2686570" y="2890744"/>
                <a:ext cx="529070" cy="119156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 rot="5400000" flipH="1">
                <a:off x="2896120" y="2564989"/>
                <a:ext cx="529070" cy="119156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233049" y="1043709"/>
              <a:ext cx="7736980" cy="4645889"/>
              <a:chOff x="1233049" y="1043709"/>
              <a:chExt cx="7736980" cy="4645889"/>
            </a:xfrm>
          </p:grpSpPr>
          <p:sp>
            <p:nvSpPr>
              <p:cNvPr id="23" name="Text Placeholder 2"/>
              <p:cNvSpPr txBox="1">
                <a:spLocks/>
              </p:cNvSpPr>
              <p:nvPr/>
            </p:nvSpPr>
            <p:spPr bwMode="auto">
              <a:xfrm>
                <a:off x="6029609" y="2525856"/>
                <a:ext cx="2940420" cy="1750427"/>
              </a:xfrm>
              <a:prstGeom prst="roundRect">
                <a:avLst>
                  <a:gd name="adj" fmla="val 9348"/>
                </a:avLst>
              </a:prstGeom>
              <a:solidFill>
                <a:srgbClr val="FFFFCC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tIns="0" rIns="0" bIns="0">
                <a:sp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None/>
                  <a:defRPr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47663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rabicPeriod"/>
                  <a:tabLst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914400" indent="-3381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UcPeriod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430338" indent="-346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roman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831975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85750" indent="-285750" algn="l" eaLnBrk="1" hangingPunct="1"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1600" b="0" i="0" kern="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SPRAY FIRE REGION</a:t>
                </a:r>
              </a:p>
              <a:p>
                <a:pPr marL="285750" indent="-285750" algn="l" eaLnBrk="1" hangingPunct="1"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gNFS SHELL, 1.2 m OD </a:t>
                </a:r>
              </a:p>
              <a:p>
                <a:pPr marL="285750" indent="-285750" algn="l" eaLnBrk="1" hangingPunct="1"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gNFS “CORE”, 0.61 m OD </a:t>
                </a:r>
              </a:p>
              <a:p>
                <a:pPr marL="285750" indent="-285750" algn="l" eaLnBrk="1" hangingPunct="1"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SBC</a:t>
                </a:r>
                <a:r>
                  <a:rPr lang="en-US" altLang="en-US" sz="1600" b="0" i="0" kern="0" baseline="-25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RESIDUE [typical]</a:t>
                </a:r>
              </a:p>
              <a:p>
                <a:pPr marL="566737" lvl="2" indent="0" eaLnBrk="1" hangingPunct="1">
                  <a:spcBef>
                    <a:spcPts val="300"/>
                  </a:spcBef>
                  <a:buNone/>
                  <a:defRPr/>
                </a:pP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“whitish dust”</a:t>
                </a:r>
              </a:p>
              <a:p>
                <a:pPr marL="285750" indent="-285750" algn="l" eaLnBrk="1" hangingPunct="1"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1600" b="0" i="0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 FIRE REGION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flipV="1">
                <a:off x="4382660" y="4738253"/>
                <a:ext cx="1920240" cy="951345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 flipV="1">
                <a:off x="4382660" y="1043709"/>
                <a:ext cx="1920240" cy="1306944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306285" y="2364509"/>
                <a:ext cx="942109" cy="360218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109" h="360218">
                    <a:moveTo>
                      <a:pt x="942109" y="360218"/>
                    </a:moveTo>
                    <a:lnTo>
                      <a:pt x="101600" y="360218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1233049" y="1325418"/>
                <a:ext cx="5015345" cy="1681018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  <a:gd name="connsiteX0" fmla="*/ 4664363 w 4664363"/>
                  <a:gd name="connsiteY0" fmla="*/ 1782618 h 1782618"/>
                  <a:gd name="connsiteX1" fmla="*/ 3823854 w 4664363"/>
                  <a:gd name="connsiteY1" fmla="*/ 1782618 h 1782618"/>
                  <a:gd name="connsiteX2" fmla="*/ 0 w 4664363"/>
                  <a:gd name="connsiteY2" fmla="*/ 0 h 1782618"/>
                  <a:gd name="connsiteX0" fmla="*/ 5015345 w 5015345"/>
                  <a:gd name="connsiteY0" fmla="*/ 1681018 h 1681018"/>
                  <a:gd name="connsiteX1" fmla="*/ 4174836 w 5015345"/>
                  <a:gd name="connsiteY1" fmla="*/ 1681018 h 1681018"/>
                  <a:gd name="connsiteX2" fmla="*/ 0 w 5015345"/>
                  <a:gd name="connsiteY2" fmla="*/ 0 h 168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5345" h="1681018">
                    <a:moveTo>
                      <a:pt x="5015345" y="1681018"/>
                    </a:moveTo>
                    <a:lnTo>
                      <a:pt x="4174836" y="1681018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036291" y="2761673"/>
                <a:ext cx="2212104" cy="526471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  <a:gd name="connsiteX0" fmla="*/ 2098937 w 2098937"/>
                  <a:gd name="connsiteY0" fmla="*/ 289189 h 289189"/>
                  <a:gd name="connsiteX1" fmla="*/ 1258428 w 2098937"/>
                  <a:gd name="connsiteY1" fmla="*/ 289189 h 289189"/>
                  <a:gd name="connsiteX2" fmla="*/ 0 w 2098937"/>
                  <a:gd name="connsiteY2" fmla="*/ 0 h 2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37" h="289189">
                    <a:moveTo>
                      <a:pt x="2098937" y="289189"/>
                    </a:moveTo>
                    <a:lnTo>
                      <a:pt x="1258428" y="289189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 flipV="1">
                <a:off x="5301673" y="4142507"/>
                <a:ext cx="946721" cy="595747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109" h="360218">
                    <a:moveTo>
                      <a:pt x="942109" y="360218"/>
                    </a:moveTo>
                    <a:lnTo>
                      <a:pt x="101600" y="360218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 flipV="1">
                <a:off x="3195781" y="3574470"/>
                <a:ext cx="3052613" cy="1754913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  <a:gd name="connsiteX0" fmla="*/ 939267 w 939267"/>
                  <a:gd name="connsiteY0" fmla="*/ 415994 h 415994"/>
                  <a:gd name="connsiteX1" fmla="*/ 98758 w 939267"/>
                  <a:gd name="connsiteY1" fmla="*/ 415994 h 415994"/>
                  <a:gd name="connsiteX2" fmla="*/ 0 w 939267"/>
                  <a:gd name="connsiteY2" fmla="*/ 0 h 415994"/>
                  <a:gd name="connsiteX0" fmla="*/ 939267 w 939267"/>
                  <a:gd name="connsiteY0" fmla="*/ 441558 h 441558"/>
                  <a:gd name="connsiteX1" fmla="*/ 98758 w 939267"/>
                  <a:gd name="connsiteY1" fmla="*/ 441558 h 441558"/>
                  <a:gd name="connsiteX2" fmla="*/ 0 w 939267"/>
                  <a:gd name="connsiteY2" fmla="*/ 0 h 44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9267" h="441558">
                    <a:moveTo>
                      <a:pt x="939267" y="441558"/>
                    </a:moveTo>
                    <a:lnTo>
                      <a:pt x="98758" y="441558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 flipV="1">
                <a:off x="2715490" y="2632362"/>
                <a:ext cx="3532904" cy="942107"/>
              </a:xfrm>
              <a:custGeom>
                <a:avLst/>
                <a:gdLst>
                  <a:gd name="connsiteX0" fmla="*/ 942109 w 942109"/>
                  <a:gd name="connsiteY0" fmla="*/ 360218 h 360218"/>
                  <a:gd name="connsiteX1" fmla="*/ 101600 w 942109"/>
                  <a:gd name="connsiteY1" fmla="*/ 360218 h 360218"/>
                  <a:gd name="connsiteX2" fmla="*/ 0 w 942109"/>
                  <a:gd name="connsiteY2" fmla="*/ 0 h 360218"/>
                  <a:gd name="connsiteX0" fmla="*/ 1089891 w 1089891"/>
                  <a:gd name="connsiteY0" fmla="*/ 0 h 204510"/>
                  <a:gd name="connsiteX1" fmla="*/ 249382 w 1089891"/>
                  <a:gd name="connsiteY1" fmla="*/ 0 h 204510"/>
                  <a:gd name="connsiteX2" fmla="*/ 0 w 1089891"/>
                  <a:gd name="connsiteY2" fmla="*/ 204510 h 204510"/>
                  <a:gd name="connsiteX0" fmla="*/ 1087049 w 1087049"/>
                  <a:gd name="connsiteY0" fmla="*/ 0 h 237046"/>
                  <a:gd name="connsiteX1" fmla="*/ 246540 w 1087049"/>
                  <a:gd name="connsiteY1" fmla="*/ 0 h 237046"/>
                  <a:gd name="connsiteX2" fmla="*/ 0 w 1087049"/>
                  <a:gd name="connsiteY2" fmla="*/ 237046 h 23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049" h="237046">
                    <a:moveTo>
                      <a:pt x="1087049" y="0"/>
                    </a:moveTo>
                    <a:lnTo>
                      <a:pt x="246540" y="0"/>
                    </a:lnTo>
                    <a:lnTo>
                      <a:pt x="0" y="237046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0902" name="Group 80901"/>
            <p:cNvGrpSpPr/>
            <p:nvPr/>
          </p:nvGrpSpPr>
          <p:grpSpPr>
            <a:xfrm>
              <a:off x="1360229" y="5555466"/>
              <a:ext cx="710506" cy="407184"/>
              <a:chOff x="1360229" y="5555466"/>
              <a:chExt cx="710506" cy="407184"/>
            </a:xfrm>
          </p:grpSpPr>
          <p:sp>
            <p:nvSpPr>
              <p:cNvPr id="35" name="Text Placeholder 2"/>
              <p:cNvSpPr txBox="1">
                <a:spLocks/>
              </p:cNvSpPr>
              <p:nvPr/>
            </p:nvSpPr>
            <p:spPr bwMode="auto">
              <a:xfrm>
                <a:off x="1360229" y="5555466"/>
                <a:ext cx="403601" cy="161330"/>
              </a:xfrm>
              <a:prstGeom prst="roundRect">
                <a:avLst>
                  <a:gd name="adj" fmla="val 9348"/>
                </a:avLst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0" tIns="0" rIns="0" bIns="0">
                <a:sp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None/>
                  <a:defRPr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47663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rabicPeriod"/>
                  <a:tabLst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914400" indent="-3381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UcPeriod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430338" indent="-346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roman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831975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en-US" altLang="en-US" sz="1000" i="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sta477</a:t>
                </a:r>
                <a:endParaRPr lang="en-US" altLang="en-US" sz="1000" b="0" i="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901" name="Freeform 80900"/>
              <p:cNvSpPr/>
              <p:nvPr/>
            </p:nvSpPr>
            <p:spPr bwMode="auto">
              <a:xfrm>
                <a:off x="1403985" y="5705475"/>
                <a:ext cx="666750" cy="257175"/>
              </a:xfrm>
              <a:custGeom>
                <a:avLst/>
                <a:gdLst>
                  <a:gd name="connsiteX0" fmla="*/ 0 w 666750"/>
                  <a:gd name="connsiteY0" fmla="*/ 0 h 257175"/>
                  <a:gd name="connsiteX1" fmla="*/ 348615 w 666750"/>
                  <a:gd name="connsiteY1" fmla="*/ 0 h 257175"/>
                  <a:gd name="connsiteX2" fmla="*/ 165735 w 666750"/>
                  <a:gd name="connsiteY2" fmla="*/ 257175 h 257175"/>
                  <a:gd name="connsiteX3" fmla="*/ 666750 w 666750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0" h="257175">
                    <a:moveTo>
                      <a:pt x="0" y="0"/>
                    </a:moveTo>
                    <a:lnTo>
                      <a:pt x="348615" y="0"/>
                    </a:lnTo>
                    <a:lnTo>
                      <a:pt x="165735" y="257175"/>
                    </a:lnTo>
                    <a:lnTo>
                      <a:pt x="666750" y="25717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032540" y="5712946"/>
              <a:ext cx="798540" cy="332254"/>
              <a:chOff x="1329749" y="5555466"/>
              <a:chExt cx="798540" cy="332254"/>
            </a:xfrm>
          </p:grpSpPr>
          <p:sp>
            <p:nvSpPr>
              <p:cNvPr id="41" name="Text Placeholder 2"/>
              <p:cNvSpPr txBox="1">
                <a:spLocks/>
              </p:cNvSpPr>
              <p:nvPr/>
            </p:nvSpPr>
            <p:spPr bwMode="auto">
              <a:xfrm>
                <a:off x="1329749" y="5555466"/>
                <a:ext cx="403601" cy="161330"/>
              </a:xfrm>
              <a:prstGeom prst="roundRect">
                <a:avLst>
                  <a:gd name="adj" fmla="val 9348"/>
                </a:avLst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0" tIns="0" rIns="0" bIns="0">
                <a:sp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None/>
                  <a:defRPr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47663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rabicPeriod"/>
                  <a:tabLst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914400" indent="-3381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UcPeriod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430338" indent="-346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roman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831975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en-US" altLang="en-US" sz="1000" i="0" kern="0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sta502</a:t>
                </a:r>
                <a:endParaRPr lang="en-US" altLang="en-US" sz="1000" b="0" i="0" kern="0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1403985" y="5705475"/>
                <a:ext cx="724304" cy="182245"/>
              </a:xfrm>
              <a:custGeom>
                <a:avLst/>
                <a:gdLst>
                  <a:gd name="connsiteX0" fmla="*/ 0 w 666750"/>
                  <a:gd name="connsiteY0" fmla="*/ 0 h 257175"/>
                  <a:gd name="connsiteX1" fmla="*/ 348615 w 666750"/>
                  <a:gd name="connsiteY1" fmla="*/ 0 h 257175"/>
                  <a:gd name="connsiteX2" fmla="*/ 165735 w 666750"/>
                  <a:gd name="connsiteY2" fmla="*/ 257175 h 257175"/>
                  <a:gd name="connsiteX3" fmla="*/ 666750 w 666750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0" h="257175">
                    <a:moveTo>
                      <a:pt x="0" y="0"/>
                    </a:moveTo>
                    <a:lnTo>
                      <a:pt x="348615" y="0"/>
                    </a:lnTo>
                    <a:lnTo>
                      <a:pt x="165735" y="257175"/>
                    </a:lnTo>
                    <a:lnTo>
                      <a:pt x="666750" y="257175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Aug2018</a:t>
            </a:r>
            <a:r>
              <a:rPr lang="en-US" dirty="0"/>
              <a:t>, Testing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" y="730865"/>
            <a:ext cx="6465597" cy="534666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Aug2018</a:t>
            </a:r>
            <a:r>
              <a:rPr lang="en-US" dirty="0"/>
              <a:t>, Testing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360247" y="4743526"/>
            <a:ext cx="1218813" cy="876340"/>
            <a:chOff x="3738937" y="1556980"/>
            <a:chExt cx="1218813" cy="876340"/>
          </a:xfrm>
        </p:grpSpPr>
        <p:sp>
          <p:nvSpPr>
            <p:cNvPr id="8" name="Text Box 21"/>
            <p:cNvSpPr txBox="1">
              <a:spLocks noChangeAspect="1" noChangeArrowheads="1"/>
            </p:cNvSpPr>
            <p:nvPr/>
          </p:nvSpPr>
          <p:spPr bwMode="auto">
            <a:xfrm rot="21580753" flipH="1">
              <a:off x="3738937" y="2103184"/>
              <a:ext cx="535069" cy="277297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200" dirty="0"/>
                <a:t>FWD</a:t>
              </a:r>
            </a:p>
          </p:txBody>
        </p:sp>
        <p:sp>
          <p:nvSpPr>
            <p:cNvPr id="9" name="Text Box 22"/>
            <p:cNvSpPr txBox="1">
              <a:spLocks noChangeAspect="1" noChangeArrowheads="1"/>
            </p:cNvSpPr>
            <p:nvPr/>
          </p:nvSpPr>
          <p:spPr bwMode="auto">
            <a:xfrm rot="21580753" flipH="1">
              <a:off x="4560467" y="1556980"/>
              <a:ext cx="397283" cy="277297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200"/>
                <a:t>UP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56100" y="1911927"/>
              <a:ext cx="528320" cy="521393"/>
              <a:chOff x="4328160" y="1909387"/>
              <a:chExt cx="528320" cy="521393"/>
            </a:xfrm>
          </p:grpSpPr>
          <p:sp>
            <p:nvSpPr>
              <p:cNvPr id="28" name="Freeform 27"/>
              <p:cNvSpPr/>
              <p:nvPr/>
            </p:nvSpPr>
            <p:spPr bwMode="auto">
              <a:xfrm>
                <a:off x="4747260" y="1909387"/>
                <a:ext cx="109220" cy="521393"/>
              </a:xfrm>
              <a:custGeom>
                <a:avLst/>
                <a:gdLst>
                  <a:gd name="connsiteX0" fmla="*/ 0 w 78740"/>
                  <a:gd name="connsiteY0" fmla="*/ 0 h 497840"/>
                  <a:gd name="connsiteX1" fmla="*/ 78740 w 78740"/>
                  <a:gd name="connsiteY1" fmla="*/ 497840 h 49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740" h="497840">
                    <a:moveTo>
                      <a:pt x="0" y="0"/>
                    </a:moveTo>
                    <a:lnTo>
                      <a:pt x="78740" y="497840"/>
                    </a:lnTo>
                  </a:path>
                </a:pathLst>
              </a:custGeom>
              <a:noFill/>
              <a:ln w="28575" cap="rnd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 rot="856110">
                <a:off x="4328160" y="2363470"/>
                <a:ext cx="528320" cy="0"/>
              </a:xfrm>
              <a:custGeom>
                <a:avLst/>
                <a:gdLst>
                  <a:gd name="connsiteX0" fmla="*/ 0 w 528320"/>
                  <a:gd name="connsiteY0" fmla="*/ 0 h 0"/>
                  <a:gd name="connsiteX1" fmla="*/ 528320 w 5283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8320">
                    <a:moveTo>
                      <a:pt x="0" y="0"/>
                    </a:moveTo>
                    <a:lnTo>
                      <a:pt x="528320" y="0"/>
                    </a:lnTo>
                  </a:path>
                </a:pathLst>
              </a:custGeom>
              <a:noFill/>
              <a:ln w="28575" cap="rnd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900" name="Group 80899"/>
          <p:cNvGrpSpPr/>
          <p:nvPr/>
        </p:nvGrpSpPr>
        <p:grpSpPr>
          <a:xfrm rot="21359912">
            <a:off x="1346783" y="3717038"/>
            <a:ext cx="1231566" cy="991220"/>
            <a:chOff x="886690" y="3414314"/>
            <a:chExt cx="1231566" cy="991220"/>
          </a:xfrm>
        </p:grpSpPr>
        <p:sp>
          <p:nvSpPr>
            <p:cNvPr id="15" name="Freeform 14"/>
            <p:cNvSpPr/>
            <p:nvPr/>
          </p:nvSpPr>
          <p:spPr bwMode="auto">
            <a:xfrm rot="1151016" flipH="1">
              <a:off x="999250" y="3414314"/>
              <a:ext cx="0" cy="651158"/>
            </a:xfrm>
            <a:custGeom>
              <a:avLst/>
              <a:gdLst>
                <a:gd name="connsiteX0" fmla="*/ 0 w 0"/>
                <a:gd name="connsiteY0" fmla="*/ 0 h 300990"/>
                <a:gd name="connsiteX1" fmla="*/ 0 w 0"/>
                <a:gd name="connsiteY1" fmla="*/ 30099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00990">
                  <a:moveTo>
                    <a:pt x="0" y="0"/>
                  </a:moveTo>
                  <a:lnTo>
                    <a:pt x="0" y="300990"/>
                  </a:lnTo>
                </a:path>
              </a:pathLst>
            </a:custGeom>
            <a:noFill/>
            <a:ln w="2857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96" name="Freeform 80895"/>
            <p:cNvSpPr/>
            <p:nvPr/>
          </p:nvSpPr>
          <p:spPr bwMode="auto">
            <a:xfrm>
              <a:off x="886690" y="4044261"/>
              <a:ext cx="1092641" cy="361273"/>
            </a:xfrm>
            <a:custGeom>
              <a:avLst/>
              <a:gdLst>
                <a:gd name="connsiteX0" fmla="*/ 0 w 914400"/>
                <a:gd name="connsiteY0" fmla="*/ 0 h 517237"/>
                <a:gd name="connsiteX1" fmla="*/ 914400 w 914400"/>
                <a:gd name="connsiteY1" fmla="*/ 517237 h 5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" h="517237">
                  <a:moveTo>
                    <a:pt x="0" y="0"/>
                  </a:moveTo>
                  <a:lnTo>
                    <a:pt x="914400" y="517237"/>
                  </a:lnTo>
                </a:path>
              </a:pathLst>
            </a:custGeom>
            <a:noFill/>
            <a:ln w="2857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97" name="Freeform 80896"/>
            <p:cNvSpPr/>
            <p:nvPr/>
          </p:nvSpPr>
          <p:spPr bwMode="auto">
            <a:xfrm>
              <a:off x="1115059" y="3424152"/>
              <a:ext cx="1003197" cy="222434"/>
            </a:xfrm>
            <a:custGeom>
              <a:avLst/>
              <a:gdLst>
                <a:gd name="connsiteX0" fmla="*/ 0 w 932873"/>
                <a:gd name="connsiteY0" fmla="*/ 0 h 332509"/>
                <a:gd name="connsiteX1" fmla="*/ 932873 w 932873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2873" h="332509">
                  <a:moveTo>
                    <a:pt x="0" y="0"/>
                  </a:moveTo>
                  <a:lnTo>
                    <a:pt x="932873" y="332509"/>
                  </a:lnTo>
                </a:path>
              </a:pathLst>
            </a:custGeom>
            <a:noFill/>
            <a:ln w="2857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99" name="Freeform 80898"/>
            <p:cNvSpPr/>
            <p:nvPr/>
          </p:nvSpPr>
          <p:spPr bwMode="auto">
            <a:xfrm>
              <a:off x="997525" y="3740727"/>
              <a:ext cx="1040311" cy="261332"/>
            </a:xfrm>
            <a:custGeom>
              <a:avLst/>
              <a:gdLst>
                <a:gd name="connsiteX0" fmla="*/ 0 w 868218"/>
                <a:gd name="connsiteY0" fmla="*/ 0 h 443346"/>
                <a:gd name="connsiteX1" fmla="*/ 868218 w 868218"/>
                <a:gd name="connsiteY1" fmla="*/ 443346 h 4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8218" h="443346">
                  <a:moveTo>
                    <a:pt x="0" y="0"/>
                  </a:moveTo>
                  <a:lnTo>
                    <a:pt x="868218" y="443346"/>
                  </a:lnTo>
                </a:path>
              </a:pathLst>
            </a:custGeom>
            <a:noFill/>
            <a:ln w="2857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905" name="Group 80904"/>
          <p:cNvGrpSpPr/>
          <p:nvPr/>
        </p:nvGrpSpPr>
        <p:grpSpPr>
          <a:xfrm>
            <a:off x="1305558" y="101315"/>
            <a:ext cx="7778819" cy="3376233"/>
            <a:chOff x="1305558" y="101315"/>
            <a:chExt cx="7778819" cy="3376233"/>
          </a:xfrm>
        </p:grpSpPr>
        <p:sp>
          <p:nvSpPr>
            <p:cNvPr id="18" name="Text Placeholder 2"/>
            <p:cNvSpPr txBox="1">
              <a:spLocks/>
            </p:cNvSpPr>
            <p:nvPr/>
          </p:nvSpPr>
          <p:spPr bwMode="auto">
            <a:xfrm>
              <a:off x="5924571" y="101315"/>
              <a:ext cx="3159806" cy="1750427"/>
            </a:xfrm>
            <a:prstGeom prst="roundRect">
              <a:avLst>
                <a:gd name="adj" fmla="val 9348"/>
              </a:avLst>
            </a:prstGeom>
            <a:solidFill>
              <a:srgbClr val="FFFFCC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rIns="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300"/>
                </a:spcBef>
                <a:defRPr/>
              </a:pPr>
              <a:r>
                <a:rPr lang="en-US" altLang="en-US" sz="1600" i="0" u="sng" kern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SPRAY FIRE </a:t>
              </a:r>
              <a:r>
                <a:rPr lang="en-US" altLang="en-US" sz="1600" i="0" u="sng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</a:p>
            <a:p>
              <a:pPr eaLnBrk="1" hangingPunct="1">
                <a:spcBef>
                  <a:spcPts val="300"/>
                </a:spcBef>
                <a:defRPr/>
              </a:pPr>
              <a:r>
                <a:rPr lang="en-US" altLang="en-US" sz="1600" b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…showing the fuel spray pattern</a:t>
              </a:r>
              <a:endParaRPr lang="en-US" altLang="en-US" sz="16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l" eaLnBrk="1" hangingPunct="1">
                <a:spcBef>
                  <a:spcPts val="30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altLang="en-US" sz="16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gNFS SHELL, 1.2 m OD </a:t>
              </a:r>
            </a:p>
            <a:p>
              <a:pPr marL="285750" indent="-285750" algn="l" eaLnBrk="1" hangingPunct="1">
                <a:spcBef>
                  <a:spcPts val="30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altLang="en-US" sz="16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SBC</a:t>
              </a:r>
              <a:r>
                <a:rPr lang="en-US" altLang="en-US" sz="1600" b="0" i="0" kern="0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en-US" sz="16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0" i="0" kern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RESIDUE [typical]</a:t>
              </a:r>
            </a:p>
            <a:p>
              <a:pPr marL="566737" lvl="2" indent="0" eaLnBrk="1" hangingPunct="1">
                <a:spcBef>
                  <a:spcPts val="300"/>
                </a:spcBef>
                <a:buNone/>
                <a:defRPr/>
              </a:pPr>
              <a:r>
                <a:rPr lang="en-US" altLang="en-US" sz="1600" kern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“whitish dust”</a:t>
              </a:r>
            </a:p>
            <a:p>
              <a:pPr marL="285750" indent="-285750" algn="l" eaLnBrk="1" hangingPunct="1">
                <a:spcBef>
                  <a:spcPts val="30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altLang="en-US" sz="16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gNFS “CORE”, 0.61 m OD </a:t>
              </a: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597239" y="1699490"/>
              <a:ext cx="544946" cy="1496291"/>
            </a:xfrm>
            <a:custGeom>
              <a:avLst/>
              <a:gdLst>
                <a:gd name="connsiteX0" fmla="*/ 942109 w 942109"/>
                <a:gd name="connsiteY0" fmla="*/ 360218 h 360218"/>
                <a:gd name="connsiteX1" fmla="*/ 101600 w 942109"/>
                <a:gd name="connsiteY1" fmla="*/ 360218 h 360218"/>
                <a:gd name="connsiteX2" fmla="*/ 0 w 942109"/>
                <a:gd name="connsiteY2" fmla="*/ 0 h 360218"/>
                <a:gd name="connsiteX0" fmla="*/ 2098937 w 2098937"/>
                <a:gd name="connsiteY0" fmla="*/ 289189 h 289189"/>
                <a:gd name="connsiteX1" fmla="*/ 1258428 w 2098937"/>
                <a:gd name="connsiteY1" fmla="*/ 289189 h 289189"/>
                <a:gd name="connsiteX2" fmla="*/ 0 w 2098937"/>
                <a:gd name="connsiteY2" fmla="*/ 0 h 289189"/>
                <a:gd name="connsiteX0" fmla="*/ 1020983 w 1020983"/>
                <a:gd name="connsiteY0" fmla="*/ 0 h 842203"/>
                <a:gd name="connsiteX1" fmla="*/ 180474 w 1020983"/>
                <a:gd name="connsiteY1" fmla="*/ 0 h 842203"/>
                <a:gd name="connsiteX2" fmla="*/ 0 w 1020983"/>
                <a:gd name="connsiteY2" fmla="*/ 842203 h 84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983" h="842203">
                  <a:moveTo>
                    <a:pt x="1020983" y="0"/>
                  </a:moveTo>
                  <a:lnTo>
                    <a:pt x="180474" y="0"/>
                  </a:lnTo>
                  <a:lnTo>
                    <a:pt x="0" y="842203"/>
                  </a:lnTo>
                </a:path>
              </a:pathLst>
            </a:custGeom>
            <a:noFill/>
            <a:ln w="57150">
              <a:solidFill>
                <a:srgbClr val="FFC000"/>
              </a:solidFill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0903" name="Group 80902"/>
            <p:cNvGrpSpPr/>
            <p:nvPr/>
          </p:nvGrpSpPr>
          <p:grpSpPr>
            <a:xfrm>
              <a:off x="2558475" y="858981"/>
              <a:ext cx="3583710" cy="590377"/>
              <a:chOff x="2558475" y="858981"/>
              <a:chExt cx="3583710" cy="590377"/>
            </a:xfrm>
          </p:grpSpPr>
          <p:sp>
            <p:nvSpPr>
              <p:cNvPr id="80902" name="Freeform 80901"/>
              <p:cNvSpPr/>
              <p:nvPr/>
            </p:nvSpPr>
            <p:spPr bwMode="auto">
              <a:xfrm>
                <a:off x="3325094" y="858981"/>
                <a:ext cx="2817091" cy="590377"/>
              </a:xfrm>
              <a:custGeom>
                <a:avLst/>
                <a:gdLst>
                  <a:gd name="connsiteX0" fmla="*/ 3343564 w 3343564"/>
                  <a:gd name="connsiteY0" fmla="*/ 0 h 858982"/>
                  <a:gd name="connsiteX1" fmla="*/ 526473 w 3343564"/>
                  <a:gd name="connsiteY1" fmla="*/ 0 h 858982"/>
                  <a:gd name="connsiteX2" fmla="*/ 0 w 3343564"/>
                  <a:gd name="connsiteY2" fmla="*/ 858982 h 858982"/>
                  <a:gd name="connsiteX0" fmla="*/ 2817091 w 2817091"/>
                  <a:gd name="connsiteY0" fmla="*/ 0 h 704677"/>
                  <a:gd name="connsiteX1" fmla="*/ 0 w 2817091"/>
                  <a:gd name="connsiteY1" fmla="*/ 0 h 704677"/>
                  <a:gd name="connsiteX2" fmla="*/ 60267 w 2817091"/>
                  <a:gd name="connsiteY2" fmla="*/ 704677 h 704677"/>
                  <a:gd name="connsiteX0" fmla="*/ 2817091 w 2817091"/>
                  <a:gd name="connsiteY0" fmla="*/ 0 h 590377"/>
                  <a:gd name="connsiteX1" fmla="*/ 0 w 2817091"/>
                  <a:gd name="connsiteY1" fmla="*/ 0 h 590377"/>
                  <a:gd name="connsiteX2" fmla="*/ 220287 w 2817091"/>
                  <a:gd name="connsiteY2" fmla="*/ 590377 h 5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7091" h="590377">
                    <a:moveTo>
                      <a:pt x="2817091" y="0"/>
                    </a:moveTo>
                    <a:lnTo>
                      <a:pt x="0" y="0"/>
                    </a:lnTo>
                    <a:lnTo>
                      <a:pt x="220287" y="590377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58475" y="858982"/>
                <a:ext cx="3583710" cy="138546"/>
              </a:xfrm>
              <a:custGeom>
                <a:avLst/>
                <a:gdLst>
                  <a:gd name="connsiteX0" fmla="*/ 3343564 w 3343564"/>
                  <a:gd name="connsiteY0" fmla="*/ 0 h 858982"/>
                  <a:gd name="connsiteX1" fmla="*/ 526473 w 3343564"/>
                  <a:gd name="connsiteY1" fmla="*/ 0 h 858982"/>
                  <a:gd name="connsiteX2" fmla="*/ 0 w 3343564"/>
                  <a:gd name="connsiteY2" fmla="*/ 858982 h 858982"/>
                  <a:gd name="connsiteX0" fmla="*/ 3583710 w 3583710"/>
                  <a:gd name="connsiteY0" fmla="*/ 0 h 138546"/>
                  <a:gd name="connsiteX1" fmla="*/ 766619 w 3583710"/>
                  <a:gd name="connsiteY1" fmla="*/ 0 h 138546"/>
                  <a:gd name="connsiteX2" fmla="*/ 0 w 3583710"/>
                  <a:gd name="connsiteY2" fmla="*/ 138546 h 13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3710" h="138546">
                    <a:moveTo>
                      <a:pt x="3583710" y="0"/>
                    </a:moveTo>
                    <a:lnTo>
                      <a:pt x="766619" y="0"/>
                    </a:lnTo>
                    <a:lnTo>
                      <a:pt x="0" y="138546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0904" name="Group 80903"/>
            <p:cNvGrpSpPr/>
            <p:nvPr/>
          </p:nvGrpSpPr>
          <p:grpSpPr>
            <a:xfrm>
              <a:off x="1305558" y="1136073"/>
              <a:ext cx="4836627" cy="2341475"/>
              <a:chOff x="1305558" y="1136073"/>
              <a:chExt cx="4836627" cy="2341475"/>
            </a:xfrm>
          </p:grpSpPr>
          <p:sp>
            <p:nvSpPr>
              <p:cNvPr id="80901" name="Freeform 80900"/>
              <p:cNvSpPr/>
              <p:nvPr/>
            </p:nvSpPr>
            <p:spPr bwMode="auto">
              <a:xfrm>
                <a:off x="4184075" y="1136073"/>
                <a:ext cx="1958110" cy="2161309"/>
              </a:xfrm>
              <a:custGeom>
                <a:avLst/>
                <a:gdLst>
                  <a:gd name="connsiteX0" fmla="*/ 4211781 w 4211781"/>
                  <a:gd name="connsiteY0" fmla="*/ 0 h 2262909"/>
                  <a:gd name="connsiteX1" fmla="*/ 2604654 w 4211781"/>
                  <a:gd name="connsiteY1" fmla="*/ 0 h 2262909"/>
                  <a:gd name="connsiteX2" fmla="*/ 1607127 w 4211781"/>
                  <a:gd name="connsiteY2" fmla="*/ 0 h 2262909"/>
                  <a:gd name="connsiteX3" fmla="*/ 0 w 4211781"/>
                  <a:gd name="connsiteY3" fmla="*/ 2262909 h 2262909"/>
                  <a:gd name="connsiteX0" fmla="*/ 3030775 w 3030775"/>
                  <a:gd name="connsiteY0" fmla="*/ 0 h 2013527"/>
                  <a:gd name="connsiteX1" fmla="*/ 1423648 w 3030775"/>
                  <a:gd name="connsiteY1" fmla="*/ 0 h 2013527"/>
                  <a:gd name="connsiteX2" fmla="*/ 426121 w 3030775"/>
                  <a:gd name="connsiteY2" fmla="*/ 0 h 2013527"/>
                  <a:gd name="connsiteX3" fmla="*/ 0 w 3030775"/>
                  <a:gd name="connsiteY3" fmla="*/ 2013527 h 2013527"/>
                  <a:gd name="connsiteX0" fmla="*/ 3016547 w 3016547"/>
                  <a:gd name="connsiteY0" fmla="*/ 0 h 2161309"/>
                  <a:gd name="connsiteX1" fmla="*/ 1409420 w 3016547"/>
                  <a:gd name="connsiteY1" fmla="*/ 0 h 2161309"/>
                  <a:gd name="connsiteX2" fmla="*/ 411893 w 3016547"/>
                  <a:gd name="connsiteY2" fmla="*/ 0 h 2161309"/>
                  <a:gd name="connsiteX3" fmla="*/ 0 w 3016547"/>
                  <a:gd name="connsiteY3" fmla="*/ 2161309 h 216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547" h="2161309">
                    <a:moveTo>
                      <a:pt x="3016547" y="0"/>
                    </a:moveTo>
                    <a:lnTo>
                      <a:pt x="1409420" y="0"/>
                    </a:lnTo>
                    <a:lnTo>
                      <a:pt x="411893" y="0"/>
                    </a:lnTo>
                    <a:lnTo>
                      <a:pt x="0" y="2161309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1305558" y="1136073"/>
                <a:ext cx="4836625" cy="2341475"/>
              </a:xfrm>
              <a:custGeom>
                <a:avLst/>
                <a:gdLst>
                  <a:gd name="connsiteX0" fmla="*/ 4211781 w 4211781"/>
                  <a:gd name="connsiteY0" fmla="*/ 0 h 2262909"/>
                  <a:gd name="connsiteX1" fmla="*/ 2604654 w 4211781"/>
                  <a:gd name="connsiteY1" fmla="*/ 0 h 2262909"/>
                  <a:gd name="connsiteX2" fmla="*/ 1607127 w 4211781"/>
                  <a:gd name="connsiteY2" fmla="*/ 0 h 2262909"/>
                  <a:gd name="connsiteX3" fmla="*/ 0 w 4211781"/>
                  <a:gd name="connsiteY3" fmla="*/ 2262909 h 2262909"/>
                  <a:gd name="connsiteX0" fmla="*/ 6502647 w 6502647"/>
                  <a:gd name="connsiteY0" fmla="*/ 0 h 2290618"/>
                  <a:gd name="connsiteX1" fmla="*/ 4895520 w 6502647"/>
                  <a:gd name="connsiteY1" fmla="*/ 0 h 2290618"/>
                  <a:gd name="connsiteX2" fmla="*/ 3897993 w 6502647"/>
                  <a:gd name="connsiteY2" fmla="*/ 0 h 2290618"/>
                  <a:gd name="connsiteX3" fmla="*/ 0 w 6502647"/>
                  <a:gd name="connsiteY3" fmla="*/ 2290618 h 2290618"/>
                  <a:gd name="connsiteX0" fmla="*/ 7003952 w 7003952"/>
                  <a:gd name="connsiteY0" fmla="*/ 0 h 2290618"/>
                  <a:gd name="connsiteX1" fmla="*/ 5396825 w 7003952"/>
                  <a:gd name="connsiteY1" fmla="*/ 0 h 2290618"/>
                  <a:gd name="connsiteX2" fmla="*/ 4399298 w 7003952"/>
                  <a:gd name="connsiteY2" fmla="*/ 0 h 2290618"/>
                  <a:gd name="connsiteX3" fmla="*/ 0 w 7003952"/>
                  <a:gd name="connsiteY3" fmla="*/ 1832496 h 2290618"/>
                  <a:gd name="connsiteX4" fmla="*/ 501305 w 7003952"/>
                  <a:gd name="connsiteY4" fmla="*/ 2290618 h 2290618"/>
                  <a:gd name="connsiteX0" fmla="*/ 7003952 w 7003952"/>
                  <a:gd name="connsiteY0" fmla="*/ 0 h 2290618"/>
                  <a:gd name="connsiteX1" fmla="*/ 5396825 w 7003952"/>
                  <a:gd name="connsiteY1" fmla="*/ 0 h 2290618"/>
                  <a:gd name="connsiteX2" fmla="*/ 4399298 w 7003952"/>
                  <a:gd name="connsiteY2" fmla="*/ 0 h 2290618"/>
                  <a:gd name="connsiteX3" fmla="*/ 0 w 7003952"/>
                  <a:gd name="connsiteY3" fmla="*/ 1832496 h 2290618"/>
                  <a:gd name="connsiteX4" fmla="*/ 501305 w 7003952"/>
                  <a:gd name="connsiteY4" fmla="*/ 2290618 h 2290618"/>
                  <a:gd name="connsiteX0" fmla="*/ 7003952 w 7003952"/>
                  <a:gd name="connsiteY0" fmla="*/ 0 h 2245705"/>
                  <a:gd name="connsiteX1" fmla="*/ 5396825 w 7003952"/>
                  <a:gd name="connsiteY1" fmla="*/ 0 h 2245705"/>
                  <a:gd name="connsiteX2" fmla="*/ 4399298 w 7003952"/>
                  <a:gd name="connsiteY2" fmla="*/ 0 h 2245705"/>
                  <a:gd name="connsiteX3" fmla="*/ 0 w 7003952"/>
                  <a:gd name="connsiteY3" fmla="*/ 1832496 h 2245705"/>
                  <a:gd name="connsiteX4" fmla="*/ 472659 w 7003952"/>
                  <a:gd name="connsiteY4" fmla="*/ 2245705 h 2245705"/>
                  <a:gd name="connsiteX0" fmla="*/ 7266869 w 7266869"/>
                  <a:gd name="connsiteY0" fmla="*/ 0 h 2245705"/>
                  <a:gd name="connsiteX1" fmla="*/ 5659742 w 7266869"/>
                  <a:gd name="connsiteY1" fmla="*/ 0 h 2245705"/>
                  <a:gd name="connsiteX2" fmla="*/ 4662215 w 7266869"/>
                  <a:gd name="connsiteY2" fmla="*/ 0 h 2245705"/>
                  <a:gd name="connsiteX3" fmla="*/ 0 w 7266869"/>
                  <a:gd name="connsiteY3" fmla="*/ 1721333 h 2245705"/>
                  <a:gd name="connsiteX4" fmla="*/ 735576 w 7266869"/>
                  <a:gd name="connsiteY4" fmla="*/ 2245705 h 2245705"/>
                  <a:gd name="connsiteX0" fmla="*/ 7500244 w 7500244"/>
                  <a:gd name="connsiteY0" fmla="*/ 0 h 2245705"/>
                  <a:gd name="connsiteX1" fmla="*/ 5893117 w 7500244"/>
                  <a:gd name="connsiteY1" fmla="*/ 0 h 2245705"/>
                  <a:gd name="connsiteX2" fmla="*/ 4895590 w 7500244"/>
                  <a:gd name="connsiteY2" fmla="*/ 0 h 2245705"/>
                  <a:gd name="connsiteX3" fmla="*/ 0 w 7500244"/>
                  <a:gd name="connsiteY3" fmla="*/ 1741713 h 2245705"/>
                  <a:gd name="connsiteX4" fmla="*/ 968951 w 7500244"/>
                  <a:gd name="connsiteY4" fmla="*/ 2245705 h 2245705"/>
                  <a:gd name="connsiteX0" fmla="*/ 7500244 w 7500244"/>
                  <a:gd name="connsiteY0" fmla="*/ 0 h 2277201"/>
                  <a:gd name="connsiteX1" fmla="*/ 5893117 w 7500244"/>
                  <a:gd name="connsiteY1" fmla="*/ 0 h 2277201"/>
                  <a:gd name="connsiteX2" fmla="*/ 4895590 w 7500244"/>
                  <a:gd name="connsiteY2" fmla="*/ 0 h 2277201"/>
                  <a:gd name="connsiteX3" fmla="*/ 0 w 7500244"/>
                  <a:gd name="connsiteY3" fmla="*/ 1741713 h 2277201"/>
                  <a:gd name="connsiteX4" fmla="*/ 906914 w 7500244"/>
                  <a:gd name="connsiteY4" fmla="*/ 2277201 h 227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0244" h="2277201">
                    <a:moveTo>
                      <a:pt x="7500244" y="0"/>
                    </a:moveTo>
                    <a:lnTo>
                      <a:pt x="5893117" y="0"/>
                    </a:lnTo>
                    <a:lnTo>
                      <a:pt x="4895590" y="0"/>
                    </a:lnTo>
                    <a:lnTo>
                      <a:pt x="0" y="1741713"/>
                    </a:lnTo>
                    <a:lnTo>
                      <a:pt x="906914" y="2277201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Text Placeholder 2"/>
          <p:cNvSpPr txBox="1">
            <a:spLocks/>
          </p:cNvSpPr>
          <p:nvPr/>
        </p:nvSpPr>
        <p:spPr bwMode="auto">
          <a:xfrm rot="18140172">
            <a:off x="463147" y="2398766"/>
            <a:ext cx="403601" cy="161330"/>
          </a:xfrm>
          <a:prstGeom prst="roundRect">
            <a:avLst>
              <a:gd name="adj" fmla="val 9348"/>
            </a:avLst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US" altLang="en-US" sz="1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sta502</a:t>
            </a:r>
            <a:endParaRPr lang="en-US" altLang="en-US" sz="10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 rot="16200000">
            <a:off x="1577919" y="4775167"/>
            <a:ext cx="403601" cy="161330"/>
          </a:xfrm>
          <a:prstGeom prst="roundRect">
            <a:avLst>
              <a:gd name="adj" fmla="val 9348"/>
            </a:avLst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300"/>
              </a:spcBef>
              <a:defRPr/>
            </a:pPr>
            <a:r>
              <a:rPr lang="en-US" altLang="en-US" sz="1000" i="0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sta502</a:t>
            </a:r>
            <a:endParaRPr lang="en-US" altLang="en-US" sz="1000" b="0" i="0" kern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4654" y="616390"/>
            <a:ext cx="8996849" cy="5486400"/>
            <a:chOff x="64654" y="616390"/>
            <a:chExt cx="8996849" cy="5486400"/>
          </a:xfrm>
        </p:grpSpPr>
        <p:grpSp>
          <p:nvGrpSpPr>
            <p:cNvPr id="23" name="Group 22"/>
            <p:cNvGrpSpPr/>
            <p:nvPr/>
          </p:nvGrpSpPr>
          <p:grpSpPr>
            <a:xfrm>
              <a:off x="64654" y="616390"/>
              <a:ext cx="7567080" cy="5486400"/>
              <a:chOff x="64654" y="616390"/>
              <a:chExt cx="7567080" cy="5486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54" y="616390"/>
                <a:ext cx="7567080" cy="54864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 bwMode="auto">
              <a:xfrm>
                <a:off x="6336029" y="3612574"/>
                <a:ext cx="9601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1996 g,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varying fuels</a:t>
                </a:r>
                <a:endPara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eft Brace 21"/>
              <p:cNvSpPr/>
              <p:nvPr/>
            </p:nvSpPr>
            <p:spPr bwMode="auto">
              <a:xfrm>
                <a:off x="6309360" y="3642360"/>
                <a:ext cx="179070" cy="373380"/>
              </a:xfrm>
              <a:prstGeom prst="leftBrace">
                <a:avLst>
                  <a:gd name="adj1" fmla="val 8333"/>
                  <a:gd name="adj2" fmla="val 520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 Placeholder 2"/>
            <p:cNvSpPr txBox="1">
              <a:spLocks/>
            </p:cNvSpPr>
            <p:nvPr/>
          </p:nvSpPr>
          <p:spPr bwMode="auto">
            <a:xfrm>
              <a:off x="8069953" y="5047388"/>
              <a:ext cx="875948" cy="681038"/>
            </a:xfrm>
            <a:prstGeom prst="round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tIns="0" rIns="9144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halon</a:t>
              </a:r>
            </a:p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b="0" i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1301</a:t>
              </a:r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 bwMode="auto">
            <a:xfrm>
              <a:off x="8006227" y="3347902"/>
              <a:ext cx="1009496" cy="1012627"/>
            </a:xfrm>
            <a:prstGeom prst="round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tIns="0" rIns="9144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b="0" i="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SBC</a:t>
              </a:r>
              <a:r>
                <a:rPr lang="en-US" altLang="en-US" b="0" i="0" kern="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</a:p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2-BTP</a:t>
              </a:r>
              <a:endParaRPr lang="en-US" altLang="en-US" b="0" i="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 bwMode="auto">
            <a:xfrm>
              <a:off x="7960446" y="960298"/>
              <a:ext cx="1101057" cy="681038"/>
            </a:xfrm>
            <a:prstGeom prst="roundRect">
              <a:avLst/>
            </a:prstGeom>
            <a:solidFill>
              <a:srgbClr val="FF0000"/>
            </a:solid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tIns="0" rIns="9144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Solitary</a:t>
              </a:r>
            </a:p>
            <a:p>
              <a:pPr marL="0" lvl="2" indent="0" algn="ctr" eaLnBrk="1" hangingPunct="1">
                <a:spcBef>
                  <a:spcPts val="0"/>
                </a:spcBef>
                <a:buNone/>
                <a:defRPr/>
              </a:pPr>
              <a:r>
                <a:rPr lang="en-US" altLang="en-US" b="0" i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2-BTP</a:t>
              </a:r>
            </a:p>
          </p:txBody>
        </p:sp>
        <p:sp>
          <p:nvSpPr>
            <p:cNvPr id="2" name="Right Brace 1"/>
            <p:cNvSpPr/>
            <p:nvPr/>
          </p:nvSpPr>
          <p:spPr bwMode="auto">
            <a:xfrm>
              <a:off x="7148945" y="646546"/>
              <a:ext cx="1005840" cy="2447637"/>
            </a:xfrm>
            <a:prstGeom prst="rightBrace">
              <a:avLst>
                <a:gd name="adj1" fmla="val 5511"/>
                <a:gd name="adj2" fmla="val 27437"/>
              </a:avLst>
            </a:prstGeom>
            <a:noFill/>
            <a:ln w="571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7287485" y="2087418"/>
              <a:ext cx="1005840" cy="2443020"/>
            </a:xfrm>
            <a:prstGeom prst="rightBrace">
              <a:avLst>
                <a:gd name="adj1" fmla="val 6429"/>
                <a:gd name="adj2" fmla="val 71754"/>
              </a:avLst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Brace 9"/>
            <p:cNvSpPr/>
            <p:nvPr/>
          </p:nvSpPr>
          <p:spPr bwMode="auto">
            <a:xfrm>
              <a:off x="7301345" y="4904509"/>
              <a:ext cx="1005840" cy="1016000"/>
            </a:xfrm>
            <a:prstGeom prst="rightBrace">
              <a:avLst>
                <a:gd name="adj1" fmla="val 7347"/>
                <a:gd name="adj2" fmla="val 48118"/>
              </a:avLst>
            </a:prstGeom>
            <a:noFill/>
            <a:ln w="571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8941908" cy="609600"/>
          </a:xfrm>
        </p:spPr>
        <p:txBody>
          <a:bodyPr/>
          <a:lstStyle/>
          <a:p>
            <a:r>
              <a:rPr lang="en-US" dirty="0" smtClean="0"/>
              <a:t>Aug2018, Comparing By Agent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4450" y="6109563"/>
            <a:ext cx="5295900" cy="5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tabLst>
                <a:tab pos="803275" algn="l"/>
              </a:tabLst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By Agent = Comparing the type of injected substance by group &amp; test date;</a:t>
            </a:r>
          </a:p>
          <a:p>
            <a:pPr algn="l" eaLnBrk="1" hangingPunct="1">
              <a:spcBef>
                <a:spcPts val="0"/>
              </a:spcBef>
              <a:tabLst>
                <a:tab pos="803275" algn="l"/>
              </a:tabLst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	ignores  other varied test parameters</a:t>
            </a:r>
          </a:p>
        </p:txBody>
      </p:sp>
    </p:spTree>
    <p:extLst>
      <p:ext uri="{BB962C8B-B14F-4D97-AF65-F5344CB8AC3E}">
        <p14:creationId xmlns:p14="http://schemas.microsoft.com/office/powerpoint/2010/main" val="66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9034272" cy="609600"/>
          </a:xfrm>
        </p:spPr>
        <p:txBody>
          <a:bodyPr rIns="0"/>
          <a:lstStyle/>
          <a:p>
            <a:r>
              <a:rPr lang="en-US" dirty="0"/>
              <a:t>Aug2018</a:t>
            </a:r>
            <a:r>
              <a:rPr lang="en-US" dirty="0" smtClean="0"/>
              <a:t>, Outcomes/Agent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508125"/>
            <a:ext cx="8558784" cy="4391025"/>
          </a:xfrm>
        </p:spPr>
        <p:txBody>
          <a:bodyPr rIns="0"/>
          <a:lstStyle/>
          <a:p>
            <a:r>
              <a:rPr lang="en-US" dirty="0" smtClean="0"/>
              <a:t>The 2018 data pool is not a large data set…</a:t>
            </a:r>
          </a:p>
          <a:p>
            <a:endParaRPr lang="en-US" dirty="0" smtClean="0"/>
          </a:p>
          <a:p>
            <a:r>
              <a:rPr lang="en-US" dirty="0" smtClean="0"/>
              <a:t>However, by inspection :</a:t>
            </a:r>
          </a:p>
          <a:p>
            <a:pPr lvl="1"/>
            <a:r>
              <a:rPr lang="en-US" dirty="0" smtClean="0"/>
              <a:t>Solitary </a:t>
            </a:r>
            <a:r>
              <a:rPr lang="en-US" dirty="0"/>
              <a:t>2-BTP </a:t>
            </a:r>
            <a:r>
              <a:rPr lang="en-US" dirty="0" smtClean="0"/>
              <a:t>behaved similarly in </a:t>
            </a:r>
            <a:r>
              <a:rPr lang="en-US" dirty="0"/>
              <a:t>2018 </a:t>
            </a:r>
            <a:r>
              <a:rPr lang="en-US" dirty="0" smtClean="0"/>
              <a:t>&amp; 2004</a:t>
            </a:r>
          </a:p>
          <a:p>
            <a:pPr lvl="1"/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 moderated 2-BTP’s derogatory behavior</a:t>
            </a:r>
          </a:p>
          <a:p>
            <a:pPr lvl="1"/>
            <a:r>
              <a:rPr lang="en-US" dirty="0" smtClean="0"/>
              <a:t>Neither compared similarly to halon 1301 performance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" y="616390"/>
            <a:ext cx="7567081" cy="54864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8877254" cy="609600"/>
          </a:xfrm>
        </p:spPr>
        <p:txBody>
          <a:bodyPr/>
          <a:lstStyle/>
          <a:p>
            <a:r>
              <a:rPr lang="en-US" dirty="0" smtClean="0"/>
              <a:t>Aug2018, Comparing Peer Groups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4450" y="6109563"/>
            <a:ext cx="5295900" cy="5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Peer Groups = Repeated tests @ the same test conditions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frx = firex = fire extinguishing or fire extinguisher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cfg = configuration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44259"/>
              </p:ext>
            </p:extLst>
          </p:nvPr>
        </p:nvGraphicFramePr>
        <p:xfrm>
          <a:off x="5209308" y="3345873"/>
          <a:ext cx="3791585" cy="1524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8305">
                  <a:extLst>
                    <a:ext uri="{9D8B030D-6E8A-4147-A177-3AD203B41FA5}">
                      <a16:colId xmlns:a16="http://schemas.microsoft.com/office/drawing/2014/main" val="24011343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3075388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931106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137325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914752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frx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cfg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August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Test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Dates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Pre-injection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Mixing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Method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2-BTP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Condition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[g]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SBC</a:t>
                      </a:r>
                      <a:r>
                        <a:rPr lang="en-US" sz="1000" baseline="-25000" dirty="0" smtClean="0">
                          <a:latin typeface="+mn-lt"/>
                        </a:rPr>
                        <a:t>S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Mass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[g]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02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10, 13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none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“hot”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74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8-9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tee/opposed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“hot”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01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14-15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tee/2-BTP through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“hot”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75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16-17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 single bottle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“room”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300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2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1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Aug2018, </a:t>
            </a:r>
            <a:r>
              <a:rPr lang="en-US" dirty="0" smtClean="0"/>
              <a:t>Outcomes/Peer Group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508125"/>
            <a:ext cx="8558784" cy="4391025"/>
          </a:xfrm>
        </p:spPr>
        <p:txBody>
          <a:bodyPr/>
          <a:lstStyle/>
          <a:p>
            <a:r>
              <a:rPr lang="en-US" dirty="0" smtClean="0"/>
              <a:t>Refining the review further for future  considerations</a:t>
            </a:r>
          </a:p>
          <a:p>
            <a:endParaRPr lang="en-US" dirty="0" smtClean="0"/>
          </a:p>
          <a:p>
            <a:r>
              <a:rPr lang="en-US" dirty="0" smtClean="0"/>
              <a:t>By inspection,</a:t>
            </a:r>
          </a:p>
          <a:p>
            <a:pPr lvl="1"/>
            <a:r>
              <a:rPr lang="en-US" dirty="0" smtClean="0"/>
              <a:t>The “A” &amp; “H” data clusters offer the most promise</a:t>
            </a:r>
          </a:p>
          <a:p>
            <a:pPr lvl="1"/>
            <a:r>
              <a:rPr lang="en-US" dirty="0" smtClean="0"/>
              <a:t>Reignition time delays compared to halon 1301</a:t>
            </a:r>
          </a:p>
          <a:p>
            <a:pPr lvl="1"/>
            <a:r>
              <a:rPr lang="en-US" dirty="0" smtClean="0"/>
              <a:t>Flame/smoke still “obviously” escaped from the duct interface’s atmospheric gap</a:t>
            </a:r>
          </a:p>
          <a:p>
            <a:pPr lvl="1"/>
            <a:r>
              <a:rPr lang="en-US" dirty="0" smtClean="0"/>
              <a:t>No reignition-associated noises heard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64785"/>
              </p:ext>
            </p:extLst>
          </p:nvPr>
        </p:nvGraphicFramePr>
        <p:xfrm>
          <a:off x="4195287" y="2225634"/>
          <a:ext cx="3791585" cy="1036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8305">
                  <a:extLst>
                    <a:ext uri="{9D8B030D-6E8A-4147-A177-3AD203B41FA5}">
                      <a16:colId xmlns:a16="http://schemas.microsoft.com/office/drawing/2014/main" val="24011343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3075388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931106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137325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914752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frx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cfg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August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Test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Dates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Pre-injection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Mixing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Method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2-BTP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Condition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[g]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SBC</a:t>
                      </a:r>
                      <a:r>
                        <a:rPr lang="en-US" sz="1000" baseline="-25000" dirty="0" smtClean="0">
                          <a:latin typeface="+mn-lt"/>
                        </a:rPr>
                        <a:t>S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Mass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[g]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02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8-9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tee/opposed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“hot”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01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16-17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 single bottle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1996, “room”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300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2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Aug2018,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1508125"/>
            <a:ext cx="8558784" cy="4391025"/>
          </a:xfrm>
        </p:spPr>
        <p:txBody>
          <a:bodyPr rIns="0"/>
          <a:lstStyle/>
          <a:p>
            <a:r>
              <a:rPr lang="en-US" dirty="0"/>
              <a:t>Neither candidate is similar to halon 1301</a:t>
            </a:r>
          </a:p>
          <a:p>
            <a:r>
              <a:rPr lang="en-US" dirty="0" smtClean="0"/>
              <a:t>Solitary </a:t>
            </a:r>
            <a:r>
              <a:rPr lang="en-US" dirty="0"/>
              <a:t>2-BTP behaved </a:t>
            </a:r>
            <a:r>
              <a:rPr lang="en-US" dirty="0" smtClean="0"/>
              <a:t>similarly </a:t>
            </a:r>
            <a:r>
              <a:rPr lang="en-US" dirty="0"/>
              <a:t>in </a:t>
            </a:r>
            <a:r>
              <a:rPr lang="en-US" dirty="0" smtClean="0"/>
              <a:t>2004 &amp; 2018</a:t>
            </a:r>
          </a:p>
          <a:p>
            <a:r>
              <a:rPr lang="en-US" dirty="0" smtClean="0"/>
              <a:t>SBC</a:t>
            </a:r>
            <a:r>
              <a:rPr lang="en-US" baseline="-25000" dirty="0" smtClean="0"/>
              <a:t>S</a:t>
            </a:r>
            <a:r>
              <a:rPr lang="en-US" dirty="0" smtClean="0"/>
              <a:t> moderated </a:t>
            </a:r>
            <a:r>
              <a:rPr lang="en-US" dirty="0"/>
              <a:t>2-BTP’s derogatory behavior</a:t>
            </a:r>
          </a:p>
          <a:p>
            <a:r>
              <a:rPr lang="en-US" dirty="0" smtClean="0"/>
              <a:t>The “H” data cluster implies comparable performance may be possible</a:t>
            </a:r>
          </a:p>
          <a:p>
            <a:pPr lvl="1"/>
            <a:r>
              <a:rPr lang="en-US" dirty="0" smtClean="0"/>
              <a:t>This configuration is “closest” to the end-use concept</a:t>
            </a:r>
          </a:p>
          <a:p>
            <a:pPr lvl="1"/>
            <a:r>
              <a:rPr lang="en-US" dirty="0" smtClean="0"/>
              <a:t>This configuration’s post-test SBC</a:t>
            </a:r>
            <a:r>
              <a:rPr lang="en-US" baseline="-25000" dirty="0" smtClean="0"/>
              <a:t>S</a:t>
            </a:r>
            <a:r>
              <a:rPr lang="en-US" dirty="0" smtClean="0"/>
              <a:t> residue was more aerodynamic than that from the 2-bottle tests</a:t>
            </a:r>
          </a:p>
          <a:p>
            <a:pPr lvl="1"/>
            <a:r>
              <a:rPr lang="en-US" dirty="0" smtClean="0"/>
              <a:t>Need to figure out how to keep the SBC</a:t>
            </a:r>
            <a:r>
              <a:rPr lang="en-US" baseline="-25000" dirty="0" smtClean="0"/>
              <a:t>S</a:t>
            </a:r>
            <a:r>
              <a:rPr lang="en-US" dirty="0" smtClean="0"/>
              <a:t> in the ventilation, keeping it available for fire extinguishment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Acknowledgements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92608" y="969701"/>
            <a:ext cx="8558784" cy="4391025"/>
          </a:xfrm>
        </p:spPr>
        <p:txBody>
          <a:bodyPr rIns="0"/>
          <a:lstStyle/>
          <a:p>
            <a:r>
              <a:rPr lang="en-US" sz="2000" dirty="0" smtClean="0"/>
              <a:t>US Army : </a:t>
            </a:r>
          </a:p>
          <a:p>
            <a:pPr lvl="1"/>
            <a:r>
              <a:rPr lang="en-US" sz="1800" dirty="0" smtClean="0"/>
              <a:t>Mr. </a:t>
            </a:r>
            <a:r>
              <a:rPr lang="en-US" sz="1800" dirty="0"/>
              <a:t>Tim Helton, Aviation &amp; Missile </a:t>
            </a:r>
            <a:r>
              <a:rPr lang="en-US" sz="1800" dirty="0" smtClean="0"/>
              <a:t>Command – Co-Lead</a:t>
            </a:r>
          </a:p>
          <a:p>
            <a:pPr lvl="1"/>
            <a:r>
              <a:rPr lang="en-US" sz="1800" dirty="0"/>
              <a:t>Mr. Dan Kogut, Aberdeen Test Center </a:t>
            </a:r>
          </a:p>
          <a:p>
            <a:pPr lvl="1"/>
            <a:r>
              <a:rPr lang="en-US" sz="1800" dirty="0" smtClean="0"/>
              <a:t>Mr</a:t>
            </a:r>
            <a:r>
              <a:rPr lang="en-US" sz="1800" dirty="0"/>
              <a:t>. Steve McCormick, CCDC Ground Vehicle Systems Center </a:t>
            </a:r>
            <a:r>
              <a:rPr lang="en-US" sz="1800" dirty="0" smtClean="0"/>
              <a:t>– Co-Lead</a:t>
            </a:r>
            <a:endParaRPr lang="en-US" sz="1800" dirty="0"/>
          </a:p>
          <a:p>
            <a:pPr lvl="1"/>
            <a:r>
              <a:rPr lang="en-US" sz="1800" dirty="0" smtClean="0"/>
              <a:t>Dr</a:t>
            </a:r>
            <a:r>
              <a:rPr lang="en-US" sz="1800" dirty="0"/>
              <a:t>. Doug Mather, </a:t>
            </a:r>
            <a:r>
              <a:rPr lang="en-US" sz="1800" dirty="0" smtClean="0"/>
              <a:t>Project Support Contractor</a:t>
            </a:r>
            <a:endParaRPr lang="en-US" sz="1800" dirty="0"/>
          </a:p>
          <a:p>
            <a:pPr lvl="1"/>
            <a:r>
              <a:rPr lang="en-US" sz="1800" dirty="0" smtClean="0"/>
              <a:t>Mr</a:t>
            </a:r>
            <a:r>
              <a:rPr lang="en-US" sz="1800" dirty="0"/>
              <a:t>. Mike Harvey, Aberdeen Test Center </a:t>
            </a:r>
            <a:r>
              <a:rPr lang="en-US" sz="1800" dirty="0" smtClean="0"/>
              <a:t>Contractor</a:t>
            </a:r>
            <a:endParaRPr lang="en-US" sz="1800" dirty="0"/>
          </a:p>
          <a:p>
            <a:pPr lvl="1"/>
            <a:r>
              <a:rPr lang="en-US" sz="1800" dirty="0" smtClean="0"/>
              <a:t>Mr. Josh Fritsch</a:t>
            </a:r>
            <a:r>
              <a:rPr lang="en-US" sz="1800" dirty="0"/>
              <a:t>, CCDC Ground Vehicle Systems </a:t>
            </a:r>
            <a:r>
              <a:rPr lang="en-US" sz="1800" dirty="0" smtClean="0"/>
              <a:t>Center</a:t>
            </a:r>
          </a:p>
          <a:p>
            <a:r>
              <a:rPr lang="en-US" sz="2000" dirty="0" smtClean="0"/>
              <a:t>FAA Technical Center, Fire Safety Branch</a:t>
            </a:r>
          </a:p>
          <a:p>
            <a:pPr lvl="1"/>
            <a:r>
              <a:rPr lang="en-US" sz="2000" dirty="0" smtClean="0"/>
              <a:t>Jason Fleming, TAMI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Report for research completed through FY 2018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800" b="0" dirty="0" smtClean="0"/>
              <a:t>Final Report for the Fire </a:t>
            </a:r>
            <a:r>
              <a:rPr lang="en-US" sz="1800" b="0" dirty="0"/>
              <a:t>Extinguishing Performance </a:t>
            </a:r>
            <a:r>
              <a:rPr lang="en-US" sz="1800" b="0" dirty="0" smtClean="0"/>
              <a:t>Test of </a:t>
            </a:r>
            <a:r>
              <a:rPr lang="en-US" sz="1800" b="0" dirty="0"/>
              <a:t>the</a:t>
            </a:r>
          </a:p>
          <a:p>
            <a:pPr marL="0" indent="0">
              <a:buNone/>
            </a:pPr>
            <a:r>
              <a:rPr lang="en-US" sz="1800" b="0" dirty="0" smtClean="0"/>
              <a:t>            Low </a:t>
            </a:r>
            <a:r>
              <a:rPr lang="en-US" sz="1800" b="0" dirty="0"/>
              <a:t>Global Warming Potential (GWP) </a:t>
            </a:r>
            <a:r>
              <a:rPr lang="en-US" sz="1800" b="0" dirty="0" smtClean="0"/>
              <a:t>Agents </a:t>
            </a:r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      AD </a:t>
            </a:r>
            <a:r>
              <a:rPr lang="en-US" sz="1800" b="0" dirty="0"/>
              <a:t>No</a:t>
            </a:r>
            <a:r>
              <a:rPr lang="en-US" sz="1800" b="0" dirty="0" smtClean="0"/>
              <a:t>. 1075359, ATEC </a:t>
            </a:r>
            <a:r>
              <a:rPr lang="en-US" sz="1800" b="0" dirty="0"/>
              <a:t>Project No. </a:t>
            </a:r>
            <a:r>
              <a:rPr lang="en-US" sz="1800" b="0" dirty="0" smtClean="0"/>
              <a:t>2016-DT-ATC-RDECO-G5550,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 smtClean="0"/>
              <a:t>           Report </a:t>
            </a:r>
            <a:r>
              <a:rPr lang="en-US" sz="1800" b="0" dirty="0"/>
              <a:t>No. ATC-12480</a:t>
            </a:r>
            <a:endParaRPr lang="en-US" sz="1800" b="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endParaRPr lang="en-US" altLang="en-US" sz="1200" b="0" i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08125"/>
            <a:ext cx="8427027" cy="4391025"/>
          </a:xfrm>
        </p:spPr>
        <p:txBody>
          <a:bodyPr rIns="0"/>
          <a:lstStyle/>
          <a:p>
            <a:pPr marL="0" indent="0">
              <a:buNone/>
            </a:pPr>
            <a:r>
              <a:rPr lang="en-US" sz="4000" dirty="0" smtClean="0"/>
              <a:t>Appendix Slides</a:t>
            </a:r>
            <a:endParaRPr lang="en-US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0" y="6020561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endParaRPr lang="en-US" altLang="en-US" sz="1200" b="0" i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FAATC, Hal-Rep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37160" y="1508125"/>
            <a:ext cx="8869680" cy="4391025"/>
          </a:xfrm>
          <a:prstGeom prst="roundRect">
            <a:avLst>
              <a:gd name="adj" fmla="val 13091"/>
            </a:avLst>
          </a:prstGeom>
          <a:gradFill>
            <a:gsLst>
              <a:gs pos="0">
                <a:srgbClr val="0000FF"/>
              </a:gs>
              <a:gs pos="85000">
                <a:schemeClr val="accent4">
                  <a:lumMod val="0"/>
                  <a:lumOff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Pertinent Testing Activities at</a:t>
            </a:r>
          </a:p>
          <a:p>
            <a:pPr marL="0" indent="0" algn="ctr">
              <a:buNone/>
            </a:pPr>
            <a:r>
              <a:rPr lang="en-US" i="1" dirty="0" smtClean="0"/>
              <a:t>the FAA Technical Center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~ Full-scale Fire Extinguishment Testing ~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~ Cargo &amp; Powerplant Fire zone Compartments ~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FAATC = FAA Technical Center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Hal-Rep = Halon Replacement</a:t>
            </a:r>
          </a:p>
        </p:txBody>
      </p:sp>
    </p:spTree>
    <p:extLst>
      <p:ext uri="{BB962C8B-B14F-4D97-AF65-F5344CB8AC3E}">
        <p14:creationId xmlns:p14="http://schemas.microsoft.com/office/powerpoint/2010/main" val="12832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80897" name="Group 80896"/>
          <p:cNvGrpSpPr/>
          <p:nvPr/>
        </p:nvGrpSpPr>
        <p:grpSpPr>
          <a:xfrm>
            <a:off x="45720" y="69609"/>
            <a:ext cx="9052560" cy="6742671"/>
            <a:chOff x="45720" y="69609"/>
            <a:chExt cx="9052560" cy="67426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" y="69609"/>
              <a:ext cx="9052560" cy="545880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320800" y="5537200"/>
              <a:ext cx="3362960" cy="1275080"/>
              <a:chOff x="1488440" y="5537200"/>
              <a:chExt cx="3362960" cy="127508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1488440" y="5537200"/>
                <a:ext cx="3362960" cy="1275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554404" y="5815907"/>
                <a:ext cx="1796105" cy="711431"/>
                <a:chOff x="1489749" y="5605780"/>
                <a:chExt cx="1796105" cy="711431"/>
              </a:xfrm>
            </p:grpSpPr>
            <p:sp>
              <p:nvSpPr>
                <p:cNvPr id="8" name="Freeform 7"/>
                <p:cNvSpPr/>
                <p:nvPr/>
              </p:nvSpPr>
              <p:spPr bwMode="auto">
                <a:xfrm flipH="1">
                  <a:off x="1627447" y="5853545"/>
                  <a:ext cx="434109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2098502" y="5605780"/>
                  <a:ext cx="629920" cy="477520"/>
                  <a:chOff x="2143760" y="5961380"/>
                  <a:chExt cx="629920" cy="477520"/>
                </a:xfrm>
              </p:grpSpPr>
              <p:sp>
                <p:nvSpPr>
                  <p:cNvPr id="11" name="Left-Right-Up Arrow 10"/>
                  <p:cNvSpPr/>
                  <p:nvPr/>
                </p:nvSpPr>
                <p:spPr bwMode="auto">
                  <a:xfrm flipH="1" flipV="1">
                    <a:off x="2143760" y="5961380"/>
                    <a:ext cx="629920" cy="477520"/>
                  </a:xfrm>
                  <a:prstGeom prst="leftRightUpArrow">
                    <a:avLst>
                      <a:gd name="adj1" fmla="val 42553"/>
                      <a:gd name="adj2" fmla="val 50000"/>
                      <a:gd name="adj3" fmla="val 25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 bwMode="auto">
                  <a:xfrm flipH="1">
                    <a:off x="2287840" y="6083300"/>
                    <a:ext cx="341761" cy="246221"/>
                  </a:xfrm>
                  <a:prstGeom prst="rect">
                    <a:avLst/>
                  </a:prstGeom>
                  <a:noFill/>
                  <a:ln w="12700">
                    <a:noFill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rPr>
                      <a:t>Tb</a:t>
                    </a:r>
                  </a:p>
                </p:txBody>
              </p:sp>
            </p:grpSp>
            <p:sp>
              <p:nvSpPr>
                <p:cNvPr id="17" name="Freeform 16"/>
                <p:cNvSpPr/>
                <p:nvPr/>
              </p:nvSpPr>
              <p:spPr bwMode="auto">
                <a:xfrm>
                  <a:off x="2765367" y="5853545"/>
                  <a:ext cx="434109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 rot="5400000" flipH="1">
                  <a:off x="2322021" y="6225771"/>
                  <a:ext cx="182880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 flipH="1">
                  <a:off x="1489749" y="5626100"/>
                  <a:ext cx="546945" cy="438582"/>
                </a:xfrm>
                <a:prstGeom prst="rect">
                  <a:avLst/>
                </a:prstGeom>
                <a:noFill/>
                <a:ln w="12700">
                  <a:noFill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2-BTP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in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 flipH="1">
                  <a:off x="2780587" y="5626100"/>
                  <a:ext cx="505267" cy="438582"/>
                </a:xfrm>
                <a:prstGeom prst="rect">
                  <a:avLst/>
                </a:prstGeom>
                <a:noFill/>
                <a:ln w="12700">
                  <a:noFill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SBC</a:t>
                  </a:r>
                  <a:r>
                    <a:rPr kumimoji="0" lang="en-US" sz="10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S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in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443339" y="5548052"/>
                <a:ext cx="1249675" cy="1200959"/>
                <a:chOff x="3514459" y="5542972"/>
                <a:chExt cx="1249675" cy="120095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734262" y="5896610"/>
                  <a:ext cx="477520" cy="629920"/>
                  <a:chOff x="2219960" y="5850890"/>
                  <a:chExt cx="477520" cy="629920"/>
                </a:xfrm>
              </p:grpSpPr>
              <p:sp>
                <p:nvSpPr>
                  <p:cNvPr id="31" name="Left-Right-Up Arrow 30"/>
                  <p:cNvSpPr/>
                  <p:nvPr/>
                </p:nvSpPr>
                <p:spPr bwMode="auto">
                  <a:xfrm rot="16200000" flipH="1" flipV="1">
                    <a:off x="2143760" y="5927090"/>
                    <a:ext cx="629920" cy="477520"/>
                  </a:xfrm>
                  <a:prstGeom prst="leftRightUpArrow">
                    <a:avLst>
                      <a:gd name="adj1" fmla="val 42553"/>
                      <a:gd name="adj2" fmla="val 50000"/>
                      <a:gd name="adj3" fmla="val 25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 flipH="1">
                    <a:off x="2305473" y="6049010"/>
                    <a:ext cx="306494" cy="246221"/>
                  </a:xfrm>
                  <a:prstGeom prst="rect">
                    <a:avLst/>
                  </a:prstGeom>
                  <a:noFill/>
                  <a:ln w="12700">
                    <a:noFill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rPr>
                      <a:t>Tt</a:t>
                    </a:r>
                  </a:p>
                </p:txBody>
              </p:sp>
            </p:grpSp>
            <p:sp>
              <p:nvSpPr>
                <p:cNvPr id="27" name="Freeform 26"/>
                <p:cNvSpPr/>
                <p:nvPr/>
              </p:nvSpPr>
              <p:spPr bwMode="auto">
                <a:xfrm>
                  <a:off x="4243647" y="6220575"/>
                  <a:ext cx="434109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 bwMode="auto">
                <a:xfrm rot="5400000" flipH="1">
                  <a:off x="3881581" y="6652491"/>
                  <a:ext cx="182880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 flipH="1">
                  <a:off x="3514459" y="5542972"/>
                  <a:ext cx="681598" cy="246221"/>
                </a:xfrm>
                <a:prstGeom prst="rect">
                  <a:avLst/>
                </a:prstGeom>
                <a:noFill/>
                <a:ln w="12700">
                  <a:noFill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2-BTP in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 flipH="1">
                  <a:off x="4258867" y="5993130"/>
                  <a:ext cx="505267" cy="438582"/>
                </a:xfrm>
                <a:prstGeom prst="rect">
                  <a:avLst/>
                </a:prstGeom>
                <a:noFill/>
                <a:ln w="12700">
                  <a:noFill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SBC</a:t>
                  </a:r>
                  <a:r>
                    <a:rPr kumimoji="0" lang="en-US" sz="10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S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in</a:t>
                  </a:r>
                </a:p>
              </p:txBody>
            </p:sp>
            <p:sp>
              <p:nvSpPr>
                <p:cNvPr id="33" name="Freeform 32"/>
                <p:cNvSpPr/>
                <p:nvPr/>
              </p:nvSpPr>
              <p:spPr bwMode="auto">
                <a:xfrm rot="5400000" flipH="1">
                  <a:off x="3881581" y="5784549"/>
                  <a:ext cx="182880" cy="0"/>
                </a:xfrm>
                <a:custGeom>
                  <a:avLst/>
                  <a:gdLst>
                    <a:gd name="connsiteX0" fmla="*/ 434109 w 434109"/>
                    <a:gd name="connsiteY0" fmla="*/ 267854 h 267854"/>
                    <a:gd name="connsiteX1" fmla="*/ 0 w 434109"/>
                    <a:gd name="connsiteY1" fmla="*/ 267854 h 267854"/>
                    <a:gd name="connsiteX2" fmla="*/ 9237 w 434109"/>
                    <a:gd name="connsiteY2" fmla="*/ 0 h 267854"/>
                    <a:gd name="connsiteX0" fmla="*/ 434109 w 434109"/>
                    <a:gd name="connsiteY0" fmla="*/ 0 h 0"/>
                    <a:gd name="connsiteX1" fmla="*/ 0 w 4341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109">
                      <a:moveTo>
                        <a:pt x="43410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80896" name="Freeform 80895"/>
            <p:cNvSpPr/>
            <p:nvPr/>
          </p:nvSpPr>
          <p:spPr bwMode="auto">
            <a:xfrm>
              <a:off x="4714240" y="5547360"/>
              <a:ext cx="548640" cy="391160"/>
            </a:xfrm>
            <a:custGeom>
              <a:avLst/>
              <a:gdLst>
                <a:gd name="connsiteX0" fmla="*/ 548640 w 548640"/>
                <a:gd name="connsiteY0" fmla="*/ 0 h 391160"/>
                <a:gd name="connsiteX1" fmla="*/ 548640 w 548640"/>
                <a:gd name="connsiteY1" fmla="*/ 350520 h 391160"/>
                <a:gd name="connsiteX2" fmla="*/ 0 w 548640"/>
                <a:gd name="connsiteY2" fmla="*/ 39116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640" h="391160">
                  <a:moveTo>
                    <a:pt x="548640" y="0"/>
                  </a:moveTo>
                  <a:lnTo>
                    <a:pt x="548640" y="350520"/>
                  </a:lnTo>
                  <a:lnTo>
                    <a:pt x="0" y="391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69456"/>
            <a:ext cx="9052560" cy="35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69456"/>
            <a:ext cx="9052560" cy="3281248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04504"/>
            <a:ext cx="8961120" cy="53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09728"/>
            <a:ext cx="8924544" cy="609600"/>
          </a:xfrm>
        </p:spPr>
        <p:txBody>
          <a:bodyPr/>
          <a:lstStyle/>
          <a:p>
            <a:r>
              <a:rPr lang="en-US" dirty="0" smtClean="0"/>
              <a:t>Example of Plumbing Configuration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48" y="725572"/>
            <a:ext cx="6033656" cy="5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FAATC, </a:t>
            </a:r>
            <a:r>
              <a:rPr lang="en-US" dirty="0" smtClean="0"/>
              <a:t>Hal-Rep/Cargo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08125"/>
            <a:ext cx="8279245" cy="4391025"/>
          </a:xfrm>
        </p:spPr>
        <p:txBody>
          <a:bodyPr rIns="0"/>
          <a:lstStyle/>
          <a:p>
            <a:r>
              <a:rPr lang="en-US" dirty="0" smtClean="0"/>
              <a:t>Industry curious about 2-BTP for cargo hold</a:t>
            </a:r>
          </a:p>
          <a:p>
            <a:pPr lvl="1"/>
            <a:r>
              <a:rPr lang="en-US" dirty="0" smtClean="0"/>
              <a:t>Desirable atmospheric &amp; toxicological traits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 ensues, then progress stalls</a:t>
            </a:r>
          </a:p>
          <a:p>
            <a:pPr lvl="1"/>
            <a:r>
              <a:rPr lang="en-US" dirty="0" smtClean="0"/>
              <a:t>EACS vs. 2-BTP in the </a:t>
            </a:r>
            <a:r>
              <a:rPr lang="en-US" dirty="0"/>
              <a:t>Bldg 276 pressure vessel</a:t>
            </a:r>
          </a:p>
          <a:p>
            <a:pPr lvl="1"/>
            <a:r>
              <a:rPr lang="en-US" dirty="0" smtClean="0"/>
              <a:t>Observations indicate participation in combustion</a:t>
            </a:r>
          </a:p>
          <a:p>
            <a:pPr lvl="1"/>
            <a:r>
              <a:rPr lang="en-US" dirty="0"/>
              <a:t>Report : </a:t>
            </a:r>
            <a:r>
              <a:rPr lang="en-US" dirty="0" smtClean="0"/>
              <a:t>DOT/FAA/AR-TN04/4, J. Reinhardt</a:t>
            </a:r>
          </a:p>
          <a:p>
            <a:pPr marL="0" lvl="2" indent="0" algn="ctr"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[ AIChtEEtEEpEs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www.fire.tc.faa.gov/pdf/TN04-4.pdf ]</a:t>
            </a:r>
          </a:p>
          <a:p>
            <a:endParaRPr lang="en-US" dirty="0" smtClean="0"/>
          </a:p>
          <a:p>
            <a:r>
              <a:rPr lang="en-US" dirty="0" smtClean="0"/>
              <a:t>Cargo 2-BTP halon replacement activity stops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450" y="6035675"/>
            <a:ext cx="5295900" cy="7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303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319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200" b="0" i="0" kern="0" dirty="0" smtClean="0">
                <a:solidFill>
                  <a:schemeClr val="bg1"/>
                </a:solidFill>
              </a:rPr>
              <a:t>EACS = Exploding Aerosol Can Simulator</a:t>
            </a:r>
          </a:p>
        </p:txBody>
      </p:sp>
    </p:spTree>
    <p:extLst>
      <p:ext uri="{BB962C8B-B14F-4D97-AF65-F5344CB8AC3E}">
        <p14:creationId xmlns:p14="http://schemas.microsoft.com/office/powerpoint/2010/main" val="3926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</a:t>
            </a:r>
            <a:r>
              <a:rPr lang="en-US" dirty="0" smtClean="0"/>
              <a:t>, Hal-Rep/Cargo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5379" y="738908"/>
            <a:ext cx="8936960" cy="5355469"/>
            <a:chOff x="145379" y="720436"/>
            <a:chExt cx="8936960" cy="53554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79" y="720436"/>
              <a:ext cx="5765894" cy="5355469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sp>
          <p:nvSpPr>
            <p:cNvPr id="8" name="Text Placeholder 2"/>
            <p:cNvSpPr txBox="1">
              <a:spLocks/>
            </p:cNvSpPr>
            <p:nvPr/>
          </p:nvSpPr>
          <p:spPr bwMode="auto">
            <a:xfrm>
              <a:off x="3951430" y="1057274"/>
              <a:ext cx="5130909" cy="2145268"/>
            </a:xfrm>
            <a:prstGeom prst="roundRect">
              <a:avLst>
                <a:gd name="adj" fmla="val 9348"/>
              </a:avLst>
            </a:prstGeom>
            <a:solidFill>
              <a:srgbClr val="FFFFCC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rIns="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l"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PRESSURE HISTORIES [psig vs seconds],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INSIDE the BLDG 276 PRESSURE VESSEL,  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AN EACS EVENT for : </a:t>
              </a:r>
            </a:p>
            <a:p>
              <a:pPr marL="633413" lvl="1" indent="-285750" eaLnBrk="1" hangingPunct="1">
                <a:spcBef>
                  <a:spcPts val="0"/>
                </a:spcBef>
                <a:buFont typeface="Wingdings" panose="05000000000000000000" pitchFamily="2" charset="2"/>
                <a:buChar char="q"/>
                <a:tabLst>
                  <a:tab pos="461963" algn="l"/>
                </a:tabLst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2-BTP</a:t>
              </a:r>
            </a:p>
            <a:p>
              <a:pPr marL="633413" lvl="1" indent="-285750" eaLnBrk="1" hangingPunct="1">
                <a:spcBef>
                  <a:spcPts val="0"/>
                </a:spcBef>
                <a:buFont typeface="Wingdings" panose="05000000000000000000" pitchFamily="2" charset="2"/>
                <a:buChar char="q"/>
                <a:tabLst>
                  <a:tab pos="461963" algn="l"/>
                </a:tabLst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HFC-125</a:t>
              </a:r>
            </a:p>
            <a:p>
              <a:pPr marL="633413" lvl="1" indent="-285750" eaLnBrk="1" hangingPunct="1">
                <a:spcBef>
                  <a:spcPts val="0"/>
                </a:spcBef>
                <a:buFont typeface="Wingdings" panose="05000000000000000000" pitchFamily="2" charset="2"/>
                <a:buChar char="q"/>
                <a:tabLst>
                  <a:tab pos="461963" algn="l"/>
                </a:tabLst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FIREX AGENT</a:t>
              </a:r>
            </a:p>
            <a:p>
              <a:pPr marL="633413" lvl="1" indent="-285750" eaLnBrk="1" hangingPunct="1">
                <a:spcBef>
                  <a:spcPts val="0"/>
                </a:spcBef>
                <a:buFont typeface="Wingdings" panose="05000000000000000000" pitchFamily="2" charset="2"/>
                <a:buChar char="q"/>
                <a:tabLst>
                  <a:tab pos="461963" algn="l"/>
                </a:tabLst>
                <a:defRPr/>
              </a:pPr>
              <a:r>
                <a:rPr lang="en-US" altLang="en-US" sz="1800" b="0" i="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HALON 1301</a:t>
              </a: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976582" y="2068945"/>
              <a:ext cx="2558474" cy="1274620"/>
            </a:xfrm>
            <a:custGeom>
              <a:avLst/>
              <a:gdLst>
                <a:gd name="connsiteX0" fmla="*/ 2900219 w 2900219"/>
                <a:gd name="connsiteY0" fmla="*/ 0 h 1117600"/>
                <a:gd name="connsiteX1" fmla="*/ 1717964 w 2900219"/>
                <a:gd name="connsiteY1" fmla="*/ 0 h 1117600"/>
                <a:gd name="connsiteX2" fmla="*/ 1283855 w 2900219"/>
                <a:gd name="connsiteY2" fmla="*/ 674255 h 1117600"/>
                <a:gd name="connsiteX3" fmla="*/ 0 w 2900219"/>
                <a:gd name="connsiteY3" fmla="*/ 1117600 h 1117600"/>
                <a:gd name="connsiteX0" fmla="*/ 1616364 w 1616364"/>
                <a:gd name="connsiteY0" fmla="*/ 0 h 674255"/>
                <a:gd name="connsiteX1" fmla="*/ 434109 w 1616364"/>
                <a:gd name="connsiteY1" fmla="*/ 0 h 674255"/>
                <a:gd name="connsiteX2" fmla="*/ 0 w 1616364"/>
                <a:gd name="connsiteY2" fmla="*/ 674255 h 674255"/>
                <a:gd name="connsiteX0" fmla="*/ 2799077 w 2799077"/>
                <a:gd name="connsiteY0" fmla="*/ 0 h 1139922"/>
                <a:gd name="connsiteX1" fmla="*/ 1616822 w 2799077"/>
                <a:gd name="connsiteY1" fmla="*/ 0 h 1139922"/>
                <a:gd name="connsiteX2" fmla="*/ 0 w 2799077"/>
                <a:gd name="connsiteY2" fmla="*/ 1139922 h 1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9077" h="1139922">
                  <a:moveTo>
                    <a:pt x="2799077" y="0"/>
                  </a:moveTo>
                  <a:lnTo>
                    <a:pt x="1616822" y="0"/>
                  </a:lnTo>
                  <a:lnTo>
                    <a:pt x="0" y="1139922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364510" y="2346036"/>
              <a:ext cx="2170546" cy="1634837"/>
            </a:xfrm>
            <a:custGeom>
              <a:avLst/>
              <a:gdLst>
                <a:gd name="connsiteX0" fmla="*/ 2392218 w 2392218"/>
                <a:gd name="connsiteY0" fmla="*/ 0 h 1634837"/>
                <a:gd name="connsiteX1" fmla="*/ 1256146 w 2392218"/>
                <a:gd name="connsiteY1" fmla="*/ 0 h 1634837"/>
                <a:gd name="connsiteX2" fmla="*/ 0 w 2392218"/>
                <a:gd name="connsiteY2" fmla="*/ 1634837 h 163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218" h="1634837">
                  <a:moveTo>
                    <a:pt x="2392218" y="0"/>
                  </a:moveTo>
                  <a:lnTo>
                    <a:pt x="1256146" y="0"/>
                  </a:lnTo>
                  <a:lnTo>
                    <a:pt x="0" y="1634837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8473" y="2604984"/>
              <a:ext cx="1985817" cy="2327233"/>
            </a:xfrm>
            <a:custGeom>
              <a:avLst/>
              <a:gdLst>
                <a:gd name="connsiteX0" fmla="*/ 2198254 w 2198254"/>
                <a:gd name="connsiteY0" fmla="*/ 0 h 2318327"/>
                <a:gd name="connsiteX1" fmla="*/ 1136072 w 2198254"/>
                <a:gd name="connsiteY1" fmla="*/ 0 h 2318327"/>
                <a:gd name="connsiteX2" fmla="*/ 0 w 2198254"/>
                <a:gd name="connsiteY2" fmla="*/ 2318327 h 23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254" h="2318327">
                  <a:moveTo>
                    <a:pt x="2198254" y="0"/>
                  </a:moveTo>
                  <a:lnTo>
                    <a:pt x="1136072" y="0"/>
                  </a:lnTo>
                  <a:lnTo>
                    <a:pt x="0" y="2318327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946400" y="2890982"/>
              <a:ext cx="1597891" cy="2493818"/>
            </a:xfrm>
            <a:custGeom>
              <a:avLst/>
              <a:gdLst>
                <a:gd name="connsiteX0" fmla="*/ 1810327 w 1810327"/>
                <a:gd name="connsiteY0" fmla="*/ 0 h 2493818"/>
                <a:gd name="connsiteX1" fmla="*/ 914400 w 1810327"/>
                <a:gd name="connsiteY1" fmla="*/ 0 h 2493818"/>
                <a:gd name="connsiteX2" fmla="*/ 0 w 1810327"/>
                <a:gd name="connsiteY2" fmla="*/ 2493818 h 249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0327" h="2493818">
                  <a:moveTo>
                    <a:pt x="1810327" y="0"/>
                  </a:moveTo>
                  <a:lnTo>
                    <a:pt x="914400" y="0"/>
                  </a:lnTo>
                  <a:lnTo>
                    <a:pt x="0" y="249381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9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</a:t>
            </a:r>
            <a:r>
              <a:rPr lang="en-US" dirty="0" smtClean="0"/>
              <a:t>, Hal-Rep/Engine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08125"/>
            <a:ext cx="8103755" cy="4391025"/>
          </a:xfrm>
        </p:spPr>
        <p:txBody>
          <a:bodyPr rIns="0"/>
          <a:lstStyle/>
          <a:p>
            <a:r>
              <a:rPr lang="en-US" dirty="0" smtClean="0"/>
              <a:t>Curious about </a:t>
            </a:r>
            <a:r>
              <a:rPr lang="en-US" dirty="0" smtClean="0"/>
              <a:t>powerplant </a:t>
            </a:r>
            <a:r>
              <a:rPr lang="en-US" dirty="0" smtClean="0"/>
              <a:t>halon replacement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Testing occurred during Aug/Sep 2004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Again observed peculiar behaviors</a:t>
            </a:r>
          </a:p>
          <a:p>
            <a:pPr lvl="1"/>
            <a:r>
              <a:rPr lang="en-US" dirty="0" smtClean="0"/>
              <a:t>Over-pressures at a purposeful atmospheric gap</a:t>
            </a:r>
          </a:p>
          <a:p>
            <a:pPr lvl="1"/>
            <a:r>
              <a:rPr lang="en-US" dirty="0" smtClean="0"/>
              <a:t>Evolved smoke, flames, &amp; occasional audible noise</a:t>
            </a:r>
          </a:p>
          <a:p>
            <a:pPr lvl="1"/>
            <a:r>
              <a:rPr lang="en-US" dirty="0" smtClean="0"/>
              <a:t>Ties to re-ignition, an intentional part of this testing</a:t>
            </a:r>
          </a:p>
          <a:p>
            <a:r>
              <a:rPr lang="en-US" dirty="0" smtClean="0"/>
              <a:t>Testing concludes 23sep2004</a:t>
            </a:r>
          </a:p>
          <a:p>
            <a:pPr marL="0" lvl="2" indent="0" algn="ctr">
              <a:buNone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</a:rPr>
              <a:t>[ AIChtEEtEEpEs://www.fire.tc.faa.gov/ppt/systems/HalonReplacement.zip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</a:rPr>
              <a:t>]</a:t>
            </a:r>
            <a:endParaRPr lang="en-US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</a:t>
            </a:r>
            <a:r>
              <a:rPr lang="en-US" dirty="0" smtClean="0"/>
              <a:t>, Hal-Rep/Engine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80899" name="Group 80898"/>
          <p:cNvGrpSpPr/>
          <p:nvPr/>
        </p:nvGrpSpPr>
        <p:grpSpPr>
          <a:xfrm>
            <a:off x="1" y="908109"/>
            <a:ext cx="9116561" cy="5154295"/>
            <a:chOff x="1" y="908109"/>
            <a:chExt cx="9116561" cy="5154295"/>
          </a:xfrm>
        </p:grpSpPr>
        <p:grpSp>
          <p:nvGrpSpPr>
            <p:cNvPr id="5" name="Group 4"/>
            <p:cNvGrpSpPr/>
            <p:nvPr/>
          </p:nvGrpSpPr>
          <p:grpSpPr>
            <a:xfrm>
              <a:off x="14175" y="959666"/>
              <a:ext cx="9102387" cy="4182666"/>
              <a:chOff x="14175" y="1339912"/>
              <a:chExt cx="9102387" cy="418266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175" y="1339912"/>
                <a:ext cx="9102387" cy="4182666"/>
                <a:chOff x="14175" y="1747318"/>
                <a:chExt cx="9102387" cy="4182666"/>
              </a:xfrm>
            </p:grpSpPr>
            <p:pic>
              <p:nvPicPr>
                <p:cNvPr id="12" name="Picture 3" descr="gas_sfty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449" t="5415" r="28765" b="46597"/>
                <a:stretch/>
              </p:blipFill>
              <p:spPr bwMode="auto">
                <a:xfrm>
                  <a:off x="14175" y="2101452"/>
                  <a:ext cx="9048344" cy="3828532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3" name="Rectangle 12"/>
                <p:cNvSpPr/>
                <p:nvPr/>
              </p:nvSpPr>
              <p:spPr bwMode="auto">
                <a:xfrm>
                  <a:off x="7233441" y="1747318"/>
                  <a:ext cx="1883121" cy="166583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68447" y="2307125"/>
                  <a:ext cx="327434" cy="46166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802740" y="1880103"/>
                  <a:ext cx="3497656" cy="6005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3029892" y="2595327"/>
                  <a:ext cx="1677909" cy="55527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" name="Freeform 6"/>
              <p:cNvSpPr/>
              <p:nvPr/>
            </p:nvSpPr>
            <p:spPr bwMode="auto">
              <a:xfrm>
                <a:off x="956310" y="2739390"/>
                <a:ext cx="3028950" cy="2019300"/>
              </a:xfrm>
              <a:custGeom>
                <a:avLst/>
                <a:gdLst>
                  <a:gd name="connsiteX0" fmla="*/ 0 w 3028950"/>
                  <a:gd name="connsiteY0" fmla="*/ 175260 h 2019300"/>
                  <a:gd name="connsiteX1" fmla="*/ 0 w 3028950"/>
                  <a:gd name="connsiteY1" fmla="*/ 0 h 2019300"/>
                  <a:gd name="connsiteX2" fmla="*/ 689610 w 3028950"/>
                  <a:gd name="connsiteY2" fmla="*/ 0 h 2019300"/>
                  <a:gd name="connsiteX3" fmla="*/ 941070 w 3028950"/>
                  <a:gd name="connsiteY3" fmla="*/ 38100 h 2019300"/>
                  <a:gd name="connsiteX4" fmla="*/ 1127760 w 3028950"/>
                  <a:gd name="connsiteY4" fmla="*/ 190500 h 2019300"/>
                  <a:gd name="connsiteX5" fmla="*/ 2404110 w 3028950"/>
                  <a:gd name="connsiteY5" fmla="*/ 1512570 h 2019300"/>
                  <a:gd name="connsiteX6" fmla="*/ 2476500 w 3028950"/>
                  <a:gd name="connsiteY6" fmla="*/ 1562100 h 2019300"/>
                  <a:gd name="connsiteX7" fmla="*/ 2560320 w 3028950"/>
                  <a:gd name="connsiteY7" fmla="*/ 1581150 h 2019300"/>
                  <a:gd name="connsiteX8" fmla="*/ 3028950 w 3028950"/>
                  <a:gd name="connsiteY8" fmla="*/ 1581150 h 2019300"/>
                  <a:gd name="connsiteX9" fmla="*/ 3028950 w 3028950"/>
                  <a:gd name="connsiteY9" fmla="*/ 2019300 h 2019300"/>
                  <a:gd name="connsiteX10" fmla="*/ 2545080 w 3028950"/>
                  <a:gd name="connsiteY10" fmla="*/ 2019300 h 2019300"/>
                  <a:gd name="connsiteX11" fmla="*/ 2301240 w 3028950"/>
                  <a:gd name="connsiteY11" fmla="*/ 1985010 h 2019300"/>
                  <a:gd name="connsiteX12" fmla="*/ 2106930 w 3028950"/>
                  <a:gd name="connsiteY12" fmla="*/ 1828800 h 2019300"/>
                  <a:gd name="connsiteX13" fmla="*/ 765810 w 3028950"/>
                  <a:gd name="connsiteY13" fmla="*/ 453390 h 2019300"/>
                  <a:gd name="connsiteX14" fmla="*/ 674370 w 3028950"/>
                  <a:gd name="connsiteY14" fmla="*/ 438150 h 2019300"/>
                  <a:gd name="connsiteX15" fmla="*/ 3810 w 3028950"/>
                  <a:gd name="connsiteY15" fmla="*/ 441960 h 2019300"/>
                  <a:gd name="connsiteX16" fmla="*/ 3810 w 3028950"/>
                  <a:gd name="connsiteY16" fmla="*/ 64770 h 2019300"/>
                  <a:gd name="connsiteX0" fmla="*/ 11430 w 3028950"/>
                  <a:gd name="connsiteY0" fmla="*/ 171450 h 2019300"/>
                  <a:gd name="connsiteX1" fmla="*/ 0 w 3028950"/>
                  <a:gd name="connsiteY1" fmla="*/ 0 h 2019300"/>
                  <a:gd name="connsiteX2" fmla="*/ 689610 w 3028950"/>
                  <a:gd name="connsiteY2" fmla="*/ 0 h 2019300"/>
                  <a:gd name="connsiteX3" fmla="*/ 941070 w 3028950"/>
                  <a:gd name="connsiteY3" fmla="*/ 38100 h 2019300"/>
                  <a:gd name="connsiteX4" fmla="*/ 1127760 w 3028950"/>
                  <a:gd name="connsiteY4" fmla="*/ 190500 h 2019300"/>
                  <a:gd name="connsiteX5" fmla="*/ 2404110 w 3028950"/>
                  <a:gd name="connsiteY5" fmla="*/ 1512570 h 2019300"/>
                  <a:gd name="connsiteX6" fmla="*/ 2476500 w 3028950"/>
                  <a:gd name="connsiteY6" fmla="*/ 1562100 h 2019300"/>
                  <a:gd name="connsiteX7" fmla="*/ 2560320 w 3028950"/>
                  <a:gd name="connsiteY7" fmla="*/ 1581150 h 2019300"/>
                  <a:gd name="connsiteX8" fmla="*/ 3028950 w 3028950"/>
                  <a:gd name="connsiteY8" fmla="*/ 1581150 h 2019300"/>
                  <a:gd name="connsiteX9" fmla="*/ 3028950 w 3028950"/>
                  <a:gd name="connsiteY9" fmla="*/ 2019300 h 2019300"/>
                  <a:gd name="connsiteX10" fmla="*/ 2545080 w 3028950"/>
                  <a:gd name="connsiteY10" fmla="*/ 2019300 h 2019300"/>
                  <a:gd name="connsiteX11" fmla="*/ 2301240 w 3028950"/>
                  <a:gd name="connsiteY11" fmla="*/ 1985010 h 2019300"/>
                  <a:gd name="connsiteX12" fmla="*/ 2106930 w 3028950"/>
                  <a:gd name="connsiteY12" fmla="*/ 1828800 h 2019300"/>
                  <a:gd name="connsiteX13" fmla="*/ 765810 w 3028950"/>
                  <a:gd name="connsiteY13" fmla="*/ 453390 h 2019300"/>
                  <a:gd name="connsiteX14" fmla="*/ 674370 w 3028950"/>
                  <a:gd name="connsiteY14" fmla="*/ 438150 h 2019300"/>
                  <a:gd name="connsiteX15" fmla="*/ 3810 w 3028950"/>
                  <a:gd name="connsiteY15" fmla="*/ 441960 h 2019300"/>
                  <a:gd name="connsiteX16" fmla="*/ 3810 w 3028950"/>
                  <a:gd name="connsiteY16" fmla="*/ 6477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28950" h="2019300">
                    <a:moveTo>
                      <a:pt x="11430" y="171450"/>
                    </a:moveTo>
                    <a:lnTo>
                      <a:pt x="0" y="0"/>
                    </a:lnTo>
                    <a:lnTo>
                      <a:pt x="689610" y="0"/>
                    </a:lnTo>
                    <a:lnTo>
                      <a:pt x="941070" y="38100"/>
                    </a:lnTo>
                    <a:lnTo>
                      <a:pt x="1127760" y="190500"/>
                    </a:lnTo>
                    <a:lnTo>
                      <a:pt x="2404110" y="1512570"/>
                    </a:lnTo>
                    <a:lnTo>
                      <a:pt x="2476500" y="1562100"/>
                    </a:lnTo>
                    <a:lnTo>
                      <a:pt x="2560320" y="1581150"/>
                    </a:lnTo>
                    <a:lnTo>
                      <a:pt x="3028950" y="1581150"/>
                    </a:lnTo>
                    <a:lnTo>
                      <a:pt x="3028950" y="2019300"/>
                    </a:lnTo>
                    <a:lnTo>
                      <a:pt x="2545080" y="2019300"/>
                    </a:lnTo>
                    <a:lnTo>
                      <a:pt x="2301240" y="1985010"/>
                    </a:lnTo>
                    <a:lnTo>
                      <a:pt x="2106930" y="1828800"/>
                    </a:lnTo>
                    <a:lnTo>
                      <a:pt x="765810" y="453390"/>
                    </a:lnTo>
                    <a:lnTo>
                      <a:pt x="674370" y="438150"/>
                    </a:lnTo>
                    <a:lnTo>
                      <a:pt x="3810" y="441960"/>
                    </a:lnTo>
                    <a:lnTo>
                      <a:pt x="3810" y="64770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1059180" y="2453640"/>
                <a:ext cx="0" cy="1257300"/>
              </a:xfrm>
              <a:custGeom>
                <a:avLst/>
                <a:gdLst>
                  <a:gd name="connsiteX0" fmla="*/ 0 w 0"/>
                  <a:gd name="connsiteY0" fmla="*/ 0 h 1257300"/>
                  <a:gd name="connsiteX1" fmla="*/ 0 w 0"/>
                  <a:gd name="connsiteY1" fmla="*/ 125730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57300">
                    <a:moveTo>
                      <a:pt x="0" y="0"/>
                    </a:moveTo>
                    <a:lnTo>
                      <a:pt x="0" y="12573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2762250" y="3360420"/>
                <a:ext cx="0" cy="1257300"/>
              </a:xfrm>
              <a:custGeom>
                <a:avLst/>
                <a:gdLst>
                  <a:gd name="connsiteX0" fmla="*/ 0 w 0"/>
                  <a:gd name="connsiteY0" fmla="*/ 0 h 1257300"/>
                  <a:gd name="connsiteX1" fmla="*/ 0 w 0"/>
                  <a:gd name="connsiteY1" fmla="*/ 125730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57300">
                    <a:moveTo>
                      <a:pt x="0" y="0"/>
                    </a:moveTo>
                    <a:lnTo>
                      <a:pt x="0" y="12573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3901440" y="3810000"/>
                <a:ext cx="0" cy="1257300"/>
              </a:xfrm>
              <a:custGeom>
                <a:avLst/>
                <a:gdLst>
                  <a:gd name="connsiteX0" fmla="*/ 0 w 0"/>
                  <a:gd name="connsiteY0" fmla="*/ 0 h 1257300"/>
                  <a:gd name="connsiteX1" fmla="*/ 0 w 0"/>
                  <a:gd name="connsiteY1" fmla="*/ 125730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57300">
                    <a:moveTo>
                      <a:pt x="0" y="0"/>
                    </a:moveTo>
                    <a:lnTo>
                      <a:pt x="0" y="12573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 rot="5400000">
                <a:off x="2407920" y="2929890"/>
                <a:ext cx="0" cy="1257300"/>
              </a:xfrm>
              <a:custGeom>
                <a:avLst/>
                <a:gdLst>
                  <a:gd name="connsiteX0" fmla="*/ 0 w 0"/>
                  <a:gd name="connsiteY0" fmla="*/ 0 h 1257300"/>
                  <a:gd name="connsiteX1" fmla="*/ 0 w 0"/>
                  <a:gd name="connsiteY1" fmla="*/ 125730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57300">
                    <a:moveTo>
                      <a:pt x="0" y="0"/>
                    </a:moveTo>
                    <a:lnTo>
                      <a:pt x="0" y="12573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Freeform 64"/>
            <p:cNvSpPr>
              <a:spLocks noChangeAspect="1"/>
            </p:cNvSpPr>
            <p:nvPr/>
          </p:nvSpPr>
          <p:spPr bwMode="auto">
            <a:xfrm>
              <a:off x="4399985" y="1028500"/>
              <a:ext cx="4453484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Wall-Mounted Fans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“Red” Exhaust 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Test Section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Approach 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Air-Supply, Blower &amp; Electrical Heaters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(not shown)</a:t>
              </a:r>
              <a:endParaRPr lang="en-US" altLang="en-US" sz="2000" b="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778598" y="1249379"/>
              <a:ext cx="3648547" cy="832920"/>
            </a:xfrm>
            <a:custGeom>
              <a:avLst/>
              <a:gdLst>
                <a:gd name="connsiteX0" fmla="*/ 0 w 3748135"/>
                <a:gd name="connsiteY0" fmla="*/ 1258432 h 1258432"/>
                <a:gd name="connsiteX1" fmla="*/ 407406 w 3748135"/>
                <a:gd name="connsiteY1" fmla="*/ 0 h 1258432"/>
                <a:gd name="connsiteX2" fmla="*/ 3748135 w 3748135"/>
                <a:gd name="connsiteY2" fmla="*/ 0 h 1258432"/>
                <a:gd name="connsiteX0" fmla="*/ 0 w 5553303"/>
                <a:gd name="connsiteY0" fmla="*/ 1300852 h 1300852"/>
                <a:gd name="connsiteX1" fmla="*/ 2212574 w 5553303"/>
                <a:gd name="connsiteY1" fmla="*/ 0 h 1300852"/>
                <a:gd name="connsiteX2" fmla="*/ 5553303 w 5553303"/>
                <a:gd name="connsiteY2" fmla="*/ 0 h 13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3303" h="1300852">
                  <a:moveTo>
                    <a:pt x="0" y="1300852"/>
                  </a:moveTo>
                  <a:lnTo>
                    <a:pt x="2212574" y="0"/>
                  </a:lnTo>
                  <a:lnTo>
                    <a:pt x="5553303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037030" y="1552666"/>
              <a:ext cx="2390115" cy="891770"/>
            </a:xfrm>
            <a:custGeom>
              <a:avLst/>
              <a:gdLst>
                <a:gd name="connsiteX0" fmla="*/ 0 w 3748135"/>
                <a:gd name="connsiteY0" fmla="*/ 1258432 h 1258432"/>
                <a:gd name="connsiteX1" fmla="*/ 407406 w 3748135"/>
                <a:gd name="connsiteY1" fmla="*/ 0 h 1258432"/>
                <a:gd name="connsiteX2" fmla="*/ 3748135 w 3748135"/>
                <a:gd name="connsiteY2" fmla="*/ 0 h 12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135" h="1258432">
                  <a:moveTo>
                    <a:pt x="0" y="1258432"/>
                  </a:moveTo>
                  <a:lnTo>
                    <a:pt x="407406" y="0"/>
                  </a:lnTo>
                  <a:lnTo>
                    <a:pt x="3748135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983525" y="2168306"/>
              <a:ext cx="3293575" cy="1658933"/>
            </a:xfrm>
            <a:custGeom>
              <a:avLst/>
              <a:gdLst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4" fmla="*/ 1068309 w 1068309"/>
                <a:gd name="connsiteY4" fmla="*/ 18107 h 1004935"/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0" fmla="*/ 1050203 w 1050203"/>
                <a:gd name="connsiteY0" fmla="*/ 1146623 h 1146623"/>
                <a:gd name="connsiteX1" fmla="*/ 0 w 1050203"/>
                <a:gd name="connsiteY1" fmla="*/ 606582 h 1146623"/>
                <a:gd name="connsiteX2" fmla="*/ 0 w 1050203"/>
                <a:gd name="connsiteY2" fmla="*/ 0 h 1146623"/>
                <a:gd name="connsiteX3" fmla="*/ 633743 w 1050203"/>
                <a:gd name="connsiteY3" fmla="*/ 0 h 1146623"/>
                <a:gd name="connsiteX0" fmla="*/ 3736509 w 3736509"/>
                <a:gd name="connsiteY0" fmla="*/ 1621088 h 1621088"/>
                <a:gd name="connsiteX1" fmla="*/ 0 w 3736509"/>
                <a:gd name="connsiteY1" fmla="*/ 606582 h 1621088"/>
                <a:gd name="connsiteX2" fmla="*/ 0 w 3736509"/>
                <a:gd name="connsiteY2" fmla="*/ 0 h 1621088"/>
                <a:gd name="connsiteX3" fmla="*/ 633743 w 3736509"/>
                <a:gd name="connsiteY3" fmla="*/ 0 h 1621088"/>
                <a:gd name="connsiteX0" fmla="*/ 3736509 w 3736509"/>
                <a:gd name="connsiteY0" fmla="*/ 1621088 h 1621088"/>
                <a:gd name="connsiteX1" fmla="*/ 0 w 3736509"/>
                <a:gd name="connsiteY1" fmla="*/ 606582 h 1621088"/>
                <a:gd name="connsiteX2" fmla="*/ 0 w 3736509"/>
                <a:gd name="connsiteY2" fmla="*/ 0 h 1621088"/>
                <a:gd name="connsiteX3" fmla="*/ 633743 w 3736509"/>
                <a:gd name="connsiteY3" fmla="*/ 0 h 1621088"/>
                <a:gd name="connsiteX0" fmla="*/ 4678138 w 4678138"/>
                <a:gd name="connsiteY0" fmla="*/ 1609995 h 1609995"/>
                <a:gd name="connsiteX1" fmla="*/ 0 w 4678138"/>
                <a:gd name="connsiteY1" fmla="*/ 606582 h 1609995"/>
                <a:gd name="connsiteX2" fmla="*/ 0 w 4678138"/>
                <a:gd name="connsiteY2" fmla="*/ 0 h 1609995"/>
                <a:gd name="connsiteX3" fmla="*/ 633743 w 4678138"/>
                <a:gd name="connsiteY3" fmla="*/ 0 h 1609995"/>
                <a:gd name="connsiteX0" fmla="*/ 4678138 w 4678138"/>
                <a:gd name="connsiteY0" fmla="*/ 1609995 h 1609995"/>
                <a:gd name="connsiteX1" fmla="*/ 0 w 4678138"/>
                <a:gd name="connsiteY1" fmla="*/ 606582 h 1609995"/>
                <a:gd name="connsiteX2" fmla="*/ 0 w 4678138"/>
                <a:gd name="connsiteY2" fmla="*/ 0 h 1609995"/>
                <a:gd name="connsiteX3" fmla="*/ 633743 w 4678138"/>
                <a:gd name="connsiteY3" fmla="*/ 0 h 16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138" h="1609995">
                  <a:moveTo>
                    <a:pt x="4678138" y="1609995"/>
                  </a:moveTo>
                  <a:cubicBezTo>
                    <a:pt x="4439080" y="821047"/>
                    <a:pt x="1245503" y="944751"/>
                    <a:pt x="0" y="606582"/>
                  </a:cubicBezTo>
                  <a:lnTo>
                    <a:pt x="0" y="0"/>
                  </a:lnTo>
                  <a:lnTo>
                    <a:pt x="633743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110274" y="2465553"/>
              <a:ext cx="4671588" cy="1128673"/>
            </a:xfrm>
            <a:custGeom>
              <a:avLst/>
              <a:gdLst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4" fmla="*/ 1068309 w 1068309"/>
                <a:gd name="connsiteY4" fmla="*/ 18107 h 1004935"/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0" fmla="*/ 9343167 w 9343167"/>
                <a:gd name="connsiteY0" fmla="*/ 3970255 h 3970255"/>
                <a:gd name="connsiteX1" fmla="*/ 0 w 9343167"/>
                <a:gd name="connsiteY1" fmla="*/ 606582 h 3970255"/>
                <a:gd name="connsiteX2" fmla="*/ 0 w 9343167"/>
                <a:gd name="connsiteY2" fmla="*/ 0 h 3970255"/>
                <a:gd name="connsiteX3" fmla="*/ 633743 w 9343167"/>
                <a:gd name="connsiteY3" fmla="*/ 0 h 3970255"/>
                <a:gd name="connsiteX0" fmla="*/ 9343167 w 9343167"/>
                <a:gd name="connsiteY0" fmla="*/ 3970255 h 3970255"/>
                <a:gd name="connsiteX1" fmla="*/ 5033721 w 9343167"/>
                <a:gd name="connsiteY1" fmla="*/ 1968661 h 3970255"/>
                <a:gd name="connsiteX2" fmla="*/ 0 w 9343167"/>
                <a:gd name="connsiteY2" fmla="*/ 606582 h 3970255"/>
                <a:gd name="connsiteX3" fmla="*/ 0 w 9343167"/>
                <a:gd name="connsiteY3" fmla="*/ 0 h 3970255"/>
                <a:gd name="connsiteX4" fmla="*/ 633743 w 9343167"/>
                <a:gd name="connsiteY4" fmla="*/ 0 h 3970255"/>
                <a:gd name="connsiteX0" fmla="*/ 9343167 w 9343167"/>
                <a:gd name="connsiteY0" fmla="*/ 3970255 h 3970255"/>
                <a:gd name="connsiteX1" fmla="*/ 5033721 w 9343167"/>
                <a:gd name="connsiteY1" fmla="*/ 1968661 h 3970255"/>
                <a:gd name="connsiteX2" fmla="*/ 0 w 9343167"/>
                <a:gd name="connsiteY2" fmla="*/ 606582 h 3970255"/>
                <a:gd name="connsiteX3" fmla="*/ 0 w 9343167"/>
                <a:gd name="connsiteY3" fmla="*/ 0 h 3970255"/>
                <a:gd name="connsiteX4" fmla="*/ 633743 w 9343167"/>
                <a:gd name="connsiteY4" fmla="*/ 0 h 3970255"/>
                <a:gd name="connsiteX0" fmla="*/ 9343167 w 9343167"/>
                <a:gd name="connsiteY0" fmla="*/ 3649012 h 3649012"/>
                <a:gd name="connsiteX1" fmla="*/ 5033721 w 9343167"/>
                <a:gd name="connsiteY1" fmla="*/ 1968661 h 3649012"/>
                <a:gd name="connsiteX2" fmla="*/ 0 w 9343167"/>
                <a:gd name="connsiteY2" fmla="*/ 606582 h 3649012"/>
                <a:gd name="connsiteX3" fmla="*/ 0 w 9343167"/>
                <a:gd name="connsiteY3" fmla="*/ 0 h 3649012"/>
                <a:gd name="connsiteX4" fmla="*/ 633743 w 9343167"/>
                <a:gd name="connsiteY4" fmla="*/ 0 h 3649012"/>
                <a:gd name="connsiteX0" fmla="*/ 9343167 w 9343167"/>
                <a:gd name="connsiteY0" fmla="*/ 3649012 h 3649012"/>
                <a:gd name="connsiteX1" fmla="*/ 5033721 w 9343167"/>
                <a:gd name="connsiteY1" fmla="*/ 1968661 h 3649012"/>
                <a:gd name="connsiteX2" fmla="*/ 0 w 9343167"/>
                <a:gd name="connsiteY2" fmla="*/ 606582 h 3649012"/>
                <a:gd name="connsiteX3" fmla="*/ 0 w 9343167"/>
                <a:gd name="connsiteY3" fmla="*/ 0 h 3649012"/>
                <a:gd name="connsiteX4" fmla="*/ 633743 w 9343167"/>
                <a:gd name="connsiteY4" fmla="*/ 0 h 3649012"/>
                <a:gd name="connsiteX0" fmla="*/ 9343167 w 9343167"/>
                <a:gd name="connsiteY0" fmla="*/ 3649012 h 3649012"/>
                <a:gd name="connsiteX1" fmla="*/ 5041341 w 9343167"/>
                <a:gd name="connsiteY1" fmla="*/ 1760676 h 3649012"/>
                <a:gd name="connsiteX2" fmla="*/ 0 w 9343167"/>
                <a:gd name="connsiteY2" fmla="*/ 606582 h 3649012"/>
                <a:gd name="connsiteX3" fmla="*/ 0 w 9343167"/>
                <a:gd name="connsiteY3" fmla="*/ 0 h 3649012"/>
                <a:gd name="connsiteX4" fmla="*/ 633743 w 9343167"/>
                <a:gd name="connsiteY4" fmla="*/ 0 h 364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3167" h="3649012">
                  <a:moveTo>
                    <a:pt x="9343167" y="3649012"/>
                  </a:moveTo>
                  <a:cubicBezTo>
                    <a:pt x="7164301" y="3533693"/>
                    <a:pt x="6598535" y="2267748"/>
                    <a:pt x="5041341" y="1760676"/>
                  </a:cubicBezTo>
                  <a:cubicBezTo>
                    <a:pt x="3484147" y="1253604"/>
                    <a:pt x="1677907" y="1060608"/>
                    <a:pt x="0" y="606582"/>
                  </a:cubicBezTo>
                  <a:lnTo>
                    <a:pt x="0" y="0"/>
                  </a:lnTo>
                  <a:lnTo>
                    <a:pt x="633743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829616" y="1846904"/>
              <a:ext cx="1816804" cy="1883123"/>
            </a:xfrm>
            <a:custGeom>
              <a:avLst/>
              <a:gdLst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4" fmla="*/ 1068309 w 1068309"/>
                <a:gd name="connsiteY4" fmla="*/ 18107 h 1004935"/>
                <a:gd name="connsiteX0" fmla="*/ 0 w 1068309"/>
                <a:gd name="connsiteY0" fmla="*/ 1004935 h 1004935"/>
                <a:gd name="connsiteX1" fmla="*/ 434566 w 1068309"/>
                <a:gd name="connsiteY1" fmla="*/ 606582 h 1004935"/>
                <a:gd name="connsiteX2" fmla="*/ 434566 w 1068309"/>
                <a:gd name="connsiteY2" fmla="*/ 0 h 1004935"/>
                <a:gd name="connsiteX3" fmla="*/ 1068309 w 1068309"/>
                <a:gd name="connsiteY3" fmla="*/ 0 h 1004935"/>
                <a:gd name="connsiteX0" fmla="*/ 1050203 w 1050203"/>
                <a:gd name="connsiteY0" fmla="*/ 1146623 h 1146623"/>
                <a:gd name="connsiteX1" fmla="*/ 0 w 1050203"/>
                <a:gd name="connsiteY1" fmla="*/ 606582 h 1146623"/>
                <a:gd name="connsiteX2" fmla="*/ 0 w 1050203"/>
                <a:gd name="connsiteY2" fmla="*/ 0 h 1146623"/>
                <a:gd name="connsiteX3" fmla="*/ 633743 w 1050203"/>
                <a:gd name="connsiteY3" fmla="*/ 0 h 1146623"/>
                <a:gd name="connsiteX0" fmla="*/ 806997 w 806997"/>
                <a:gd name="connsiteY0" fmla="*/ 1105488 h 1105488"/>
                <a:gd name="connsiteX1" fmla="*/ 0 w 806997"/>
                <a:gd name="connsiteY1" fmla="*/ 606582 h 1105488"/>
                <a:gd name="connsiteX2" fmla="*/ 0 w 806997"/>
                <a:gd name="connsiteY2" fmla="*/ 0 h 1105488"/>
                <a:gd name="connsiteX3" fmla="*/ 633743 w 806997"/>
                <a:gd name="connsiteY3" fmla="*/ 0 h 1105488"/>
                <a:gd name="connsiteX0" fmla="*/ 1094420 w 1094420"/>
                <a:gd name="connsiteY0" fmla="*/ 1090063 h 1090063"/>
                <a:gd name="connsiteX1" fmla="*/ 0 w 1094420"/>
                <a:gd name="connsiteY1" fmla="*/ 606582 h 1090063"/>
                <a:gd name="connsiteX2" fmla="*/ 0 w 1094420"/>
                <a:gd name="connsiteY2" fmla="*/ 0 h 1090063"/>
                <a:gd name="connsiteX3" fmla="*/ 633743 w 1094420"/>
                <a:gd name="connsiteY3" fmla="*/ 0 h 1090063"/>
                <a:gd name="connsiteX0" fmla="*/ 1945636 w 1945636"/>
                <a:gd name="connsiteY0" fmla="*/ 1023220 h 1023220"/>
                <a:gd name="connsiteX1" fmla="*/ 0 w 1945636"/>
                <a:gd name="connsiteY1" fmla="*/ 606582 h 1023220"/>
                <a:gd name="connsiteX2" fmla="*/ 0 w 1945636"/>
                <a:gd name="connsiteY2" fmla="*/ 0 h 1023220"/>
                <a:gd name="connsiteX3" fmla="*/ 633743 w 1945636"/>
                <a:gd name="connsiteY3" fmla="*/ 0 h 1023220"/>
                <a:gd name="connsiteX0" fmla="*/ 1945636 w 1946881"/>
                <a:gd name="connsiteY0" fmla="*/ 1023220 h 1023220"/>
                <a:gd name="connsiteX1" fmla="*/ 0 w 1946881"/>
                <a:gd name="connsiteY1" fmla="*/ 606582 h 1023220"/>
                <a:gd name="connsiteX2" fmla="*/ 0 w 1946881"/>
                <a:gd name="connsiteY2" fmla="*/ 0 h 1023220"/>
                <a:gd name="connsiteX3" fmla="*/ 633743 w 1946881"/>
                <a:gd name="connsiteY3" fmla="*/ 0 h 1023220"/>
                <a:gd name="connsiteX0" fmla="*/ 1945636 w 1945636"/>
                <a:gd name="connsiteY0" fmla="*/ 1023220 h 1023220"/>
                <a:gd name="connsiteX1" fmla="*/ 0 w 1945636"/>
                <a:gd name="connsiteY1" fmla="*/ 606582 h 1023220"/>
                <a:gd name="connsiteX2" fmla="*/ 0 w 1945636"/>
                <a:gd name="connsiteY2" fmla="*/ 0 h 1023220"/>
                <a:gd name="connsiteX3" fmla="*/ 633743 w 1945636"/>
                <a:gd name="connsiteY3" fmla="*/ 0 h 1023220"/>
                <a:gd name="connsiteX0" fmla="*/ 1934581 w 1934581"/>
                <a:gd name="connsiteY0" fmla="*/ 1069496 h 1069496"/>
                <a:gd name="connsiteX1" fmla="*/ 0 w 1934581"/>
                <a:gd name="connsiteY1" fmla="*/ 606582 h 1069496"/>
                <a:gd name="connsiteX2" fmla="*/ 0 w 1934581"/>
                <a:gd name="connsiteY2" fmla="*/ 0 h 1069496"/>
                <a:gd name="connsiteX3" fmla="*/ 633743 w 1934581"/>
                <a:gd name="connsiteY3" fmla="*/ 0 h 10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581" h="1069496">
                  <a:moveTo>
                    <a:pt x="1934581" y="1069496"/>
                  </a:moveTo>
                  <a:cubicBezTo>
                    <a:pt x="1894047" y="724945"/>
                    <a:pt x="648545" y="745461"/>
                    <a:pt x="0" y="606582"/>
                  </a:cubicBezTo>
                  <a:lnTo>
                    <a:pt x="0" y="0"/>
                  </a:lnTo>
                  <a:lnTo>
                    <a:pt x="633743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790099" y="3911097"/>
              <a:ext cx="1696676" cy="497941"/>
              <a:chOff x="6790099" y="3911097"/>
              <a:chExt cx="1696676" cy="497941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6790099" y="3911097"/>
                <a:ext cx="1696676" cy="497941"/>
              </a:xfrm>
              <a:custGeom>
                <a:avLst/>
                <a:gdLst>
                  <a:gd name="connsiteX0" fmla="*/ 1638677 w 1683945"/>
                  <a:gd name="connsiteY0" fmla="*/ 0 h 597529"/>
                  <a:gd name="connsiteX1" fmla="*/ 0 w 1683945"/>
                  <a:gd name="connsiteY1" fmla="*/ 0 h 597529"/>
                  <a:gd name="connsiteX2" fmla="*/ 0 w 1683945"/>
                  <a:gd name="connsiteY2" fmla="*/ 597529 h 597529"/>
                  <a:gd name="connsiteX3" fmla="*/ 1683945 w 1683945"/>
                  <a:gd name="connsiteY3" fmla="*/ 597529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3945" h="597529">
                    <a:moveTo>
                      <a:pt x="1638677" y="0"/>
                    </a:moveTo>
                    <a:lnTo>
                      <a:pt x="0" y="0"/>
                    </a:lnTo>
                    <a:lnTo>
                      <a:pt x="0" y="597529"/>
                    </a:lnTo>
                    <a:lnTo>
                      <a:pt x="1683945" y="597529"/>
                    </a:lnTo>
                  </a:path>
                </a:pathLst>
              </a:custGeom>
              <a:noFill/>
              <a:ln w="38100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8119109" y="3911097"/>
                <a:ext cx="205741" cy="497941"/>
              </a:xfrm>
              <a:custGeom>
                <a:avLst/>
                <a:gdLst>
                  <a:gd name="connsiteX0" fmla="*/ 1638677 w 1683945"/>
                  <a:gd name="connsiteY0" fmla="*/ 0 h 597529"/>
                  <a:gd name="connsiteX1" fmla="*/ 0 w 1683945"/>
                  <a:gd name="connsiteY1" fmla="*/ 0 h 597529"/>
                  <a:gd name="connsiteX2" fmla="*/ 0 w 1683945"/>
                  <a:gd name="connsiteY2" fmla="*/ 597529 h 597529"/>
                  <a:gd name="connsiteX3" fmla="*/ 1683945 w 1683945"/>
                  <a:gd name="connsiteY3" fmla="*/ 597529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3945" h="597529">
                    <a:moveTo>
                      <a:pt x="1638677" y="0"/>
                    </a:moveTo>
                    <a:lnTo>
                      <a:pt x="0" y="0"/>
                    </a:lnTo>
                    <a:lnTo>
                      <a:pt x="0" y="597529"/>
                    </a:lnTo>
                    <a:lnTo>
                      <a:pt x="1683945" y="597529"/>
                    </a:lnTo>
                  </a:path>
                </a:pathLst>
              </a:custGeom>
              <a:noFill/>
              <a:ln w="38100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07180" y="3836670"/>
              <a:ext cx="2659380" cy="649225"/>
              <a:chOff x="4107180" y="3836670"/>
              <a:chExt cx="2659380" cy="649225"/>
            </a:xfrm>
            <a:noFill/>
          </p:grpSpPr>
          <p:sp>
            <p:nvSpPr>
              <p:cNvPr id="28" name="Rectangle 27"/>
              <p:cNvSpPr/>
              <p:nvPr/>
            </p:nvSpPr>
            <p:spPr bwMode="auto">
              <a:xfrm>
                <a:off x="4644390" y="3836670"/>
                <a:ext cx="320040" cy="647700"/>
              </a:xfrm>
              <a:prstGeom prst="rect">
                <a:avLst/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4960620" y="3836670"/>
                <a:ext cx="320040" cy="647700"/>
              </a:xfrm>
              <a:prstGeom prst="rect">
                <a:avLst/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276850" y="3836670"/>
                <a:ext cx="320040" cy="647700"/>
              </a:xfrm>
              <a:prstGeom prst="rect">
                <a:avLst/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593080" y="3836670"/>
                <a:ext cx="320040" cy="647700"/>
              </a:xfrm>
              <a:prstGeom prst="rect">
                <a:avLst/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909310" y="3836670"/>
                <a:ext cx="320040" cy="647700"/>
              </a:xfrm>
              <a:prstGeom prst="rect">
                <a:avLst/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rapezoid 32"/>
              <p:cNvSpPr/>
              <p:nvPr/>
            </p:nvSpPr>
            <p:spPr bwMode="auto">
              <a:xfrm rot="5400000">
                <a:off x="6173343" y="3892677"/>
                <a:ext cx="649224" cy="537210"/>
              </a:xfrm>
              <a:prstGeom prst="trapezoid">
                <a:avLst>
                  <a:gd name="adj" fmla="val 13652"/>
                </a:avLst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rapezoid 33"/>
              <p:cNvSpPr/>
              <p:nvPr/>
            </p:nvSpPr>
            <p:spPr bwMode="auto">
              <a:xfrm rot="16200000" flipH="1">
                <a:off x="4051173" y="3892678"/>
                <a:ext cx="649224" cy="537210"/>
              </a:xfrm>
              <a:prstGeom prst="trapezoid">
                <a:avLst>
                  <a:gd name="adj" fmla="val 29964"/>
                </a:avLst>
              </a:prstGeom>
              <a:grp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 bwMode="auto">
            <a:xfrm>
              <a:off x="5021580" y="3886200"/>
              <a:ext cx="201930" cy="21336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5021580" y="4240530"/>
              <a:ext cx="201930" cy="21336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286500" y="3939540"/>
              <a:ext cx="403860" cy="438150"/>
            </a:xfrm>
            <a:prstGeom prst="roundRect">
              <a:avLst/>
            </a:prstGeom>
            <a:noFill/>
            <a:ln w="19050" cap="flat" cmpd="sng" algn="ctr">
              <a:solidFill>
                <a:srgbClr val="6699FF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3621385" y="4316995"/>
              <a:ext cx="2734146" cy="1567757"/>
            </a:xfrm>
            <a:custGeom>
              <a:avLst/>
              <a:gdLst>
                <a:gd name="connsiteX0" fmla="*/ 0 w 1448555"/>
                <a:gd name="connsiteY0" fmla="*/ 1448555 h 1448555"/>
                <a:gd name="connsiteX1" fmla="*/ 896293 w 1448555"/>
                <a:gd name="connsiteY1" fmla="*/ 1448555 h 1448555"/>
                <a:gd name="connsiteX2" fmla="*/ 896293 w 1448555"/>
                <a:gd name="connsiteY2" fmla="*/ 307818 h 1448555"/>
                <a:gd name="connsiteX3" fmla="*/ 1448555 w 1448555"/>
                <a:gd name="connsiteY3" fmla="*/ 0 h 1448555"/>
                <a:gd name="connsiteX0" fmla="*/ 0 w 1457608"/>
                <a:gd name="connsiteY0" fmla="*/ 1186004 h 1186004"/>
                <a:gd name="connsiteX1" fmla="*/ 896293 w 1457608"/>
                <a:gd name="connsiteY1" fmla="*/ 1186004 h 1186004"/>
                <a:gd name="connsiteX2" fmla="*/ 896293 w 1457608"/>
                <a:gd name="connsiteY2" fmla="*/ 45267 h 1186004"/>
                <a:gd name="connsiteX3" fmla="*/ 1457608 w 1457608"/>
                <a:gd name="connsiteY3" fmla="*/ 0 h 1186004"/>
                <a:gd name="connsiteX0" fmla="*/ 0 w 1063279"/>
                <a:gd name="connsiteY0" fmla="*/ 1466661 h 1466661"/>
                <a:gd name="connsiteX1" fmla="*/ 896293 w 1063279"/>
                <a:gd name="connsiteY1" fmla="*/ 1466661 h 1466661"/>
                <a:gd name="connsiteX2" fmla="*/ 896293 w 1063279"/>
                <a:gd name="connsiteY2" fmla="*/ 325924 h 1466661"/>
                <a:gd name="connsiteX3" fmla="*/ 1063279 w 1063279"/>
                <a:gd name="connsiteY3" fmla="*/ 0 h 14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279" h="1466661">
                  <a:moveTo>
                    <a:pt x="0" y="1466661"/>
                  </a:moveTo>
                  <a:lnTo>
                    <a:pt x="896293" y="1466661"/>
                  </a:lnTo>
                  <a:lnTo>
                    <a:pt x="896293" y="325924"/>
                  </a:lnTo>
                  <a:lnTo>
                    <a:pt x="1063279" y="0"/>
                  </a:lnTo>
                </a:path>
              </a:pathLst>
            </a:custGeom>
            <a:noFill/>
            <a:ln w="1905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631060" y="4006843"/>
              <a:ext cx="265290" cy="304800"/>
              <a:chOff x="8631060" y="4010653"/>
              <a:chExt cx="265290" cy="304800"/>
            </a:xfrm>
          </p:grpSpPr>
          <p:sp>
            <p:nvSpPr>
              <p:cNvPr id="43" name="Freeform 42"/>
              <p:cNvSpPr/>
              <p:nvPr/>
            </p:nvSpPr>
            <p:spPr bwMode="auto">
              <a:xfrm flipH="1">
                <a:off x="8631060" y="401065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 flipH="1">
                <a:off x="8631060" y="416305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8896350" y="4011930"/>
                <a:ext cx="0" cy="300990"/>
              </a:xfrm>
              <a:custGeom>
                <a:avLst/>
                <a:gdLst>
                  <a:gd name="connsiteX0" fmla="*/ 0 w 0"/>
                  <a:gd name="connsiteY0" fmla="*/ 0 h 300990"/>
                  <a:gd name="connsiteX1" fmla="*/ 0 w 0"/>
                  <a:gd name="connsiteY1" fmla="*/ 300990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00990">
                    <a:moveTo>
                      <a:pt x="0" y="0"/>
                    </a:moveTo>
                    <a:lnTo>
                      <a:pt x="0" y="30099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 flipH="1">
                <a:off x="8631060" y="4315453"/>
                <a:ext cx="262890" cy="0"/>
              </a:xfrm>
              <a:custGeom>
                <a:avLst/>
                <a:gdLst>
                  <a:gd name="connsiteX0" fmla="*/ 262890 w 262890"/>
                  <a:gd name="connsiteY0" fmla="*/ 0 h 0"/>
                  <a:gd name="connsiteX1" fmla="*/ 0 w 2628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890">
                    <a:moveTo>
                      <a:pt x="26289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7785980" y="4164594"/>
              <a:ext cx="0" cy="796705"/>
            </a:xfrm>
            <a:custGeom>
              <a:avLst/>
              <a:gdLst>
                <a:gd name="connsiteX0" fmla="*/ 0 w 0"/>
                <a:gd name="connsiteY0" fmla="*/ 0 h 796705"/>
                <a:gd name="connsiteX1" fmla="*/ 0 w 0"/>
                <a:gd name="connsiteY1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96705">
                  <a:moveTo>
                    <a:pt x="0" y="0"/>
                  </a:moveTo>
                  <a:lnTo>
                    <a:pt x="0" y="796705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H="1">
              <a:off x="6663350" y="3927695"/>
              <a:ext cx="292068" cy="461665"/>
            </a:xfrm>
            <a:custGeom>
              <a:avLst/>
              <a:gdLst>
                <a:gd name="connsiteX0" fmla="*/ 0 w 0"/>
                <a:gd name="connsiteY0" fmla="*/ 0 h 796705"/>
                <a:gd name="connsiteX1" fmla="*/ 0 w 0"/>
                <a:gd name="connsiteY1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96705">
                  <a:moveTo>
                    <a:pt x="0" y="0"/>
                  </a:moveTo>
                  <a:lnTo>
                    <a:pt x="0" y="796705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64"/>
            <p:cNvSpPr>
              <a:spLocks noChangeAspect="1"/>
            </p:cNvSpPr>
            <p:nvPr/>
          </p:nvSpPr>
          <p:spPr bwMode="auto">
            <a:xfrm>
              <a:off x="7772038" y="4411480"/>
              <a:ext cx="8611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 smtClean="0">
                  <a:latin typeface="Times New Roman" pitchFamily="18" charset="0"/>
                  <a:cs typeface="Times New Roman" pitchFamily="18" charset="0"/>
                </a:rPr>
                <a:t>~ 173 cm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 smtClean="0">
                  <a:latin typeface="Times New Roman" pitchFamily="18" charset="0"/>
                  <a:cs typeface="Times New Roman" pitchFamily="18" charset="0"/>
                </a:rPr>
                <a:t>(~ 68 in)</a:t>
              </a:r>
              <a:endParaRPr lang="en-US" altLang="en-US" sz="1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64"/>
            <p:cNvSpPr>
              <a:spLocks noChangeAspect="1"/>
            </p:cNvSpPr>
            <p:nvPr/>
          </p:nvSpPr>
          <p:spPr bwMode="auto">
            <a:xfrm>
              <a:off x="7245430" y="4962232"/>
              <a:ext cx="7633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 smtClean="0">
                  <a:latin typeface="Times New Roman" pitchFamily="18" charset="0"/>
                  <a:cs typeface="Times New Roman" pitchFamily="18" charset="0"/>
                </a:rPr>
                <a:t>91.4 cm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 smtClean="0">
                  <a:latin typeface="Times New Roman" pitchFamily="18" charset="0"/>
                  <a:cs typeface="Times New Roman" pitchFamily="18" charset="0"/>
                </a:rPr>
                <a:t>(36 in)</a:t>
              </a:r>
              <a:endParaRPr lang="en-US" altLang="en-US" sz="1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6953061" y="4218915"/>
              <a:ext cx="552261" cy="1004935"/>
            </a:xfrm>
            <a:custGeom>
              <a:avLst/>
              <a:gdLst>
                <a:gd name="connsiteX0" fmla="*/ 0 w 552261"/>
                <a:gd name="connsiteY0" fmla="*/ 0 h 1004935"/>
                <a:gd name="connsiteX1" fmla="*/ 289711 w 552261"/>
                <a:gd name="connsiteY1" fmla="*/ 81481 h 1004935"/>
                <a:gd name="connsiteX2" fmla="*/ 289711 w 552261"/>
                <a:gd name="connsiteY2" fmla="*/ 1004935 h 1004935"/>
                <a:gd name="connsiteX3" fmla="*/ 552261 w 552261"/>
                <a:gd name="connsiteY3" fmla="*/ 1004935 h 100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261" h="1004935">
                  <a:moveTo>
                    <a:pt x="0" y="0"/>
                  </a:moveTo>
                  <a:lnTo>
                    <a:pt x="289711" y="81481"/>
                  </a:lnTo>
                  <a:lnTo>
                    <a:pt x="289711" y="1004935"/>
                  </a:lnTo>
                  <a:lnTo>
                    <a:pt x="552261" y="1004935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829616" y="3657374"/>
              <a:ext cx="344032" cy="95084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AutoShape 52"/>
            <p:cNvSpPr>
              <a:spLocks/>
            </p:cNvSpPr>
            <p:nvPr/>
          </p:nvSpPr>
          <p:spPr bwMode="auto">
            <a:xfrm>
              <a:off x="9053" y="908109"/>
              <a:ext cx="2197950" cy="5539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stealth" w="lg" len="lg"/>
            </a:ln>
            <a:effectLst/>
          </p:spPr>
          <p:txBody>
            <a:bodyPr wrap="squar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None/>
                <a:tabLst>
                  <a:tab pos="512763" algn="l"/>
                </a:tabLst>
                <a:defRPr/>
              </a:pPr>
              <a:r>
                <a:rPr lang="en-US" sz="1000" u="sng" kern="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NOTES</a:t>
              </a:r>
              <a:r>
                <a:rPr lang="en-US" sz="1000" kern="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0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:</a:t>
              </a:r>
            </a:p>
            <a:p>
              <a:pPr marL="228600" indent="-228600" eaLnBrk="0" fontAlgn="auto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512763" algn="l"/>
                </a:tabLst>
                <a:defRPr/>
              </a:pPr>
              <a:r>
                <a:rPr lang="en-US" sz="1000" kern="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This is </a:t>
              </a:r>
              <a:r>
                <a:rPr lang="en-US" sz="10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an elevation view.</a:t>
              </a:r>
              <a:endParaRPr lang="en-US" sz="1000" kern="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endParaRPr>
            </a:p>
            <a:p>
              <a:pPr marL="228600" indent="-228600" eaLnBrk="0" fontAlgn="auto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512763" algn="l"/>
                </a:tabLst>
                <a:defRPr/>
              </a:pPr>
              <a:r>
                <a:rPr lang="en-US" sz="10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Some </a:t>
              </a:r>
              <a:r>
                <a:rPr lang="en-US" sz="1000" kern="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details omitted for clarity</a:t>
              </a:r>
              <a:r>
                <a:rPr lang="en-US" sz="10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.</a:t>
              </a:r>
              <a:endParaRPr lang="en-US" sz="1000" kern="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55" name="Text Placeholder 2"/>
            <p:cNvSpPr txBox="1">
              <a:spLocks/>
            </p:cNvSpPr>
            <p:nvPr/>
          </p:nvSpPr>
          <p:spPr bwMode="auto">
            <a:xfrm>
              <a:off x="1549400" y="5100319"/>
              <a:ext cx="2321560" cy="619761"/>
            </a:xfrm>
            <a:prstGeom prst="roundRect">
              <a:avLst>
                <a:gd name="adj" fmla="val 9348"/>
              </a:avLst>
            </a:prstGeom>
            <a:solidFill>
              <a:srgbClr val="FFFFCC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rIns="0" bIns="0">
              <a:no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l" eaLnBrk="1" hangingPunct="1">
                <a:spcBef>
                  <a:spcPts val="0"/>
                </a:spcBef>
                <a:defRPr/>
              </a:pPr>
              <a:endParaRPr lang="en-US" altLang="en-US" sz="1800" b="0" i="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64"/>
            <p:cNvSpPr>
              <a:spLocks noChangeAspect="1"/>
            </p:cNvSpPr>
            <p:nvPr/>
          </p:nvSpPr>
          <p:spPr bwMode="auto">
            <a:xfrm>
              <a:off x="1" y="5046741"/>
              <a:ext cx="368243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Times New Roman" pitchFamily="18" charset="0"/>
                  <a:cs typeface="Times New Roman" pitchFamily="18" charset="0"/>
                </a:rPr>
                <a:t>Atmospheric Gap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Times New Roman" pitchFamily="18" charset="0"/>
                  <a:cs typeface="Times New Roman" pitchFamily="18" charset="0"/>
                </a:rPr>
                <a:t>Fire Threats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Inlet Diffuser, Candidate Injection</a:t>
              </a:r>
              <a:endParaRPr lang="en-US" altLang="en-US" sz="2000" b="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21386" y="4028791"/>
              <a:ext cx="1457609" cy="1575303"/>
              <a:chOff x="3621386" y="4028792"/>
              <a:chExt cx="1457609" cy="1448556"/>
            </a:xfrm>
          </p:grpSpPr>
          <p:sp>
            <p:nvSpPr>
              <p:cNvPr id="39" name="Freeform 38"/>
              <p:cNvSpPr/>
              <p:nvPr/>
            </p:nvSpPr>
            <p:spPr bwMode="auto">
              <a:xfrm>
                <a:off x="3621386" y="4028792"/>
                <a:ext cx="1448555" cy="1448555"/>
              </a:xfrm>
              <a:custGeom>
                <a:avLst/>
                <a:gdLst>
                  <a:gd name="connsiteX0" fmla="*/ 0 w 1448555"/>
                  <a:gd name="connsiteY0" fmla="*/ 1448555 h 1448555"/>
                  <a:gd name="connsiteX1" fmla="*/ 896293 w 1448555"/>
                  <a:gd name="connsiteY1" fmla="*/ 1448555 h 1448555"/>
                  <a:gd name="connsiteX2" fmla="*/ 896293 w 1448555"/>
                  <a:gd name="connsiteY2" fmla="*/ 307818 h 1448555"/>
                  <a:gd name="connsiteX3" fmla="*/ 1448555 w 1448555"/>
                  <a:gd name="connsiteY3" fmla="*/ 0 h 144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8555" h="1448555">
                    <a:moveTo>
                      <a:pt x="0" y="1448555"/>
                    </a:moveTo>
                    <a:lnTo>
                      <a:pt x="896293" y="1448555"/>
                    </a:lnTo>
                    <a:lnTo>
                      <a:pt x="896293" y="307818"/>
                    </a:lnTo>
                    <a:lnTo>
                      <a:pt x="1448555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3621387" y="4291344"/>
                <a:ext cx="1457608" cy="1186004"/>
              </a:xfrm>
              <a:custGeom>
                <a:avLst/>
                <a:gdLst>
                  <a:gd name="connsiteX0" fmla="*/ 0 w 1448555"/>
                  <a:gd name="connsiteY0" fmla="*/ 1448555 h 1448555"/>
                  <a:gd name="connsiteX1" fmla="*/ 896293 w 1448555"/>
                  <a:gd name="connsiteY1" fmla="*/ 1448555 h 1448555"/>
                  <a:gd name="connsiteX2" fmla="*/ 896293 w 1448555"/>
                  <a:gd name="connsiteY2" fmla="*/ 307818 h 1448555"/>
                  <a:gd name="connsiteX3" fmla="*/ 1448555 w 1448555"/>
                  <a:gd name="connsiteY3" fmla="*/ 0 h 1448555"/>
                  <a:gd name="connsiteX0" fmla="*/ 0 w 1457608"/>
                  <a:gd name="connsiteY0" fmla="*/ 1186004 h 1186004"/>
                  <a:gd name="connsiteX1" fmla="*/ 896293 w 1457608"/>
                  <a:gd name="connsiteY1" fmla="*/ 1186004 h 1186004"/>
                  <a:gd name="connsiteX2" fmla="*/ 896293 w 1457608"/>
                  <a:gd name="connsiteY2" fmla="*/ 45267 h 1186004"/>
                  <a:gd name="connsiteX3" fmla="*/ 1457608 w 1457608"/>
                  <a:gd name="connsiteY3" fmla="*/ 0 h 11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608" h="1186004">
                    <a:moveTo>
                      <a:pt x="0" y="1186004"/>
                    </a:moveTo>
                    <a:lnTo>
                      <a:pt x="896293" y="1186004"/>
                    </a:lnTo>
                    <a:lnTo>
                      <a:pt x="896293" y="45267"/>
                    </a:lnTo>
                    <a:lnTo>
                      <a:pt x="1457608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Freeform 52"/>
            <p:cNvSpPr/>
            <p:nvPr/>
          </p:nvSpPr>
          <p:spPr bwMode="auto">
            <a:xfrm>
              <a:off x="3621384" y="4544839"/>
              <a:ext cx="715226" cy="731821"/>
            </a:xfrm>
            <a:custGeom>
              <a:avLst/>
              <a:gdLst>
                <a:gd name="connsiteX0" fmla="*/ 0 w 1448555"/>
                <a:gd name="connsiteY0" fmla="*/ 1448555 h 1448555"/>
                <a:gd name="connsiteX1" fmla="*/ 896293 w 1448555"/>
                <a:gd name="connsiteY1" fmla="*/ 1448555 h 1448555"/>
                <a:gd name="connsiteX2" fmla="*/ 896293 w 1448555"/>
                <a:gd name="connsiteY2" fmla="*/ 307818 h 1448555"/>
                <a:gd name="connsiteX3" fmla="*/ 1448555 w 1448555"/>
                <a:gd name="connsiteY3" fmla="*/ 0 h 1448555"/>
                <a:gd name="connsiteX0" fmla="*/ 0 w 1457608"/>
                <a:gd name="connsiteY0" fmla="*/ 1186004 h 1186004"/>
                <a:gd name="connsiteX1" fmla="*/ 896293 w 1457608"/>
                <a:gd name="connsiteY1" fmla="*/ 1186004 h 1186004"/>
                <a:gd name="connsiteX2" fmla="*/ 896293 w 1457608"/>
                <a:gd name="connsiteY2" fmla="*/ 45267 h 1186004"/>
                <a:gd name="connsiteX3" fmla="*/ 1457608 w 1457608"/>
                <a:gd name="connsiteY3" fmla="*/ 0 h 1186004"/>
                <a:gd name="connsiteX0" fmla="*/ 0 w 1063279"/>
                <a:gd name="connsiteY0" fmla="*/ 1466661 h 1466661"/>
                <a:gd name="connsiteX1" fmla="*/ 896293 w 1063279"/>
                <a:gd name="connsiteY1" fmla="*/ 1466661 h 1466661"/>
                <a:gd name="connsiteX2" fmla="*/ 896293 w 1063279"/>
                <a:gd name="connsiteY2" fmla="*/ 325924 h 1466661"/>
                <a:gd name="connsiteX3" fmla="*/ 1063279 w 1063279"/>
                <a:gd name="connsiteY3" fmla="*/ 0 h 1466661"/>
                <a:gd name="connsiteX0" fmla="*/ 0 w 896293"/>
                <a:gd name="connsiteY0" fmla="*/ 2040031 h 2040031"/>
                <a:gd name="connsiteX1" fmla="*/ 896293 w 896293"/>
                <a:gd name="connsiteY1" fmla="*/ 2040031 h 2040031"/>
                <a:gd name="connsiteX2" fmla="*/ 896293 w 896293"/>
                <a:gd name="connsiteY2" fmla="*/ 899294 h 2040031"/>
                <a:gd name="connsiteX3" fmla="*/ 657083 w 896293"/>
                <a:gd name="connsiteY3" fmla="*/ 0 h 2040031"/>
                <a:gd name="connsiteX0" fmla="*/ 0 w 896293"/>
                <a:gd name="connsiteY0" fmla="*/ 2164676 h 2164676"/>
                <a:gd name="connsiteX1" fmla="*/ 896293 w 896293"/>
                <a:gd name="connsiteY1" fmla="*/ 2164676 h 2164676"/>
                <a:gd name="connsiteX2" fmla="*/ 896293 w 896293"/>
                <a:gd name="connsiteY2" fmla="*/ 1023939 h 2164676"/>
                <a:gd name="connsiteX3" fmla="*/ 621241 w 896293"/>
                <a:gd name="connsiteY3" fmla="*/ 0 h 216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293" h="2164676">
                  <a:moveTo>
                    <a:pt x="0" y="2164676"/>
                  </a:moveTo>
                  <a:lnTo>
                    <a:pt x="896293" y="2164676"/>
                  </a:lnTo>
                  <a:lnTo>
                    <a:pt x="896293" y="1023939"/>
                  </a:lnTo>
                  <a:lnTo>
                    <a:pt x="621241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 Placeholder 2"/>
            <p:cNvSpPr txBox="1">
              <a:spLocks/>
            </p:cNvSpPr>
            <p:nvPr/>
          </p:nvSpPr>
          <p:spPr bwMode="auto">
            <a:xfrm>
              <a:off x="5476499" y="5172254"/>
              <a:ext cx="403601" cy="161330"/>
            </a:xfrm>
            <a:prstGeom prst="roundRect">
              <a:avLst>
                <a:gd name="adj" fmla="val 9348"/>
              </a:avLst>
            </a:prstGeom>
            <a:noFill/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None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347663" indent="-3476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rabicPeriod"/>
                <a:tabLst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914400" indent="-3381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UcPeriod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430338" indent="-3460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roman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1831975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+mj-lt"/>
                <a:buAutoNum type="alphaLcPeriod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300"/>
                </a:spcBef>
                <a:defRPr/>
              </a:pPr>
              <a:r>
                <a:rPr lang="en-US" altLang="en-US" sz="1000" i="0" kern="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sta477</a:t>
              </a:r>
              <a:endParaRPr lang="en-US" altLang="en-US" sz="1000" b="0" i="0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897" name="Group 80896"/>
            <p:cNvGrpSpPr/>
            <p:nvPr/>
          </p:nvGrpSpPr>
          <p:grpSpPr>
            <a:xfrm>
              <a:off x="5284470" y="4513524"/>
              <a:ext cx="595630" cy="1103270"/>
              <a:chOff x="5093970" y="4465745"/>
              <a:chExt cx="595630" cy="1103270"/>
            </a:xfrm>
          </p:grpSpPr>
          <p:sp>
            <p:nvSpPr>
              <p:cNvPr id="59" name="Text Placeholder 2"/>
              <p:cNvSpPr txBox="1">
                <a:spLocks/>
              </p:cNvSpPr>
              <p:nvPr/>
            </p:nvSpPr>
            <p:spPr bwMode="auto">
              <a:xfrm>
                <a:off x="5279217" y="5407685"/>
                <a:ext cx="403601" cy="161330"/>
              </a:xfrm>
              <a:prstGeom prst="roundRect">
                <a:avLst>
                  <a:gd name="adj" fmla="val 9348"/>
                </a:avLst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0" tIns="0" rIns="0" bIns="0">
                <a:sp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None/>
                  <a:defRPr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47663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rabicPeriod"/>
                  <a:tabLst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914400" indent="-3381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UcPeriod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430338" indent="-346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roman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831975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en-US" altLang="en-US" sz="1000" i="0" kern="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sta502</a:t>
                </a:r>
                <a:endParaRPr lang="en-US" altLang="en-US" sz="1000" b="0" i="0" kern="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5093970" y="4465745"/>
                <a:ext cx="595630" cy="1091775"/>
              </a:xfrm>
              <a:custGeom>
                <a:avLst/>
                <a:gdLst>
                  <a:gd name="connsiteX0" fmla="*/ 487680 w 487680"/>
                  <a:gd name="connsiteY0" fmla="*/ 741680 h 741680"/>
                  <a:gd name="connsiteX1" fmla="*/ 0 w 487680"/>
                  <a:gd name="connsiteY1" fmla="*/ 741680 h 741680"/>
                  <a:gd name="connsiteX2" fmla="*/ 0 w 487680"/>
                  <a:gd name="connsiteY2" fmla="*/ 0 h 74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7680" h="741680">
                    <a:moveTo>
                      <a:pt x="487680" y="741680"/>
                    </a:moveTo>
                    <a:lnTo>
                      <a:pt x="0" y="74168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85000"/>
                  </a:schemeClr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0900" name="Group 80899"/>
            <p:cNvGrpSpPr/>
            <p:nvPr/>
          </p:nvGrpSpPr>
          <p:grpSpPr>
            <a:xfrm>
              <a:off x="6230620" y="5146041"/>
              <a:ext cx="557098" cy="470754"/>
              <a:chOff x="5430520" y="4980086"/>
              <a:chExt cx="557098" cy="470754"/>
            </a:xfrm>
          </p:grpSpPr>
          <p:sp>
            <p:nvSpPr>
              <p:cNvPr id="65" name="Text Placeholder 2"/>
              <p:cNvSpPr txBox="1">
                <a:spLocks/>
              </p:cNvSpPr>
              <p:nvPr/>
            </p:nvSpPr>
            <p:spPr bwMode="auto">
              <a:xfrm>
                <a:off x="5584017" y="5280685"/>
                <a:ext cx="403601" cy="161330"/>
              </a:xfrm>
              <a:prstGeom prst="roundRect">
                <a:avLst>
                  <a:gd name="adj" fmla="val 9348"/>
                </a:avLst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0" tIns="0" rIns="0" bIns="0">
                <a:sp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None/>
                  <a:defRPr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47663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rabicPeriod"/>
                  <a:tabLst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914400" indent="-3381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UcPeriod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430338" indent="-346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roman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831975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+mj-lt"/>
                  <a:buAutoNum type="alphaLcPeriod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en-US" altLang="en-US" sz="1000" i="0" kern="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sta427</a:t>
                </a:r>
                <a:endParaRPr lang="en-US" altLang="en-US" sz="1000" b="0" i="0" kern="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5430520" y="4980086"/>
                <a:ext cx="523240" cy="470754"/>
              </a:xfrm>
              <a:custGeom>
                <a:avLst/>
                <a:gdLst>
                  <a:gd name="connsiteX0" fmla="*/ 487680 w 487680"/>
                  <a:gd name="connsiteY0" fmla="*/ 741680 h 741680"/>
                  <a:gd name="connsiteX1" fmla="*/ 0 w 487680"/>
                  <a:gd name="connsiteY1" fmla="*/ 741680 h 741680"/>
                  <a:gd name="connsiteX2" fmla="*/ 0 w 487680"/>
                  <a:gd name="connsiteY2" fmla="*/ 0 h 74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7680" h="741680">
                    <a:moveTo>
                      <a:pt x="487680" y="741680"/>
                    </a:moveTo>
                    <a:lnTo>
                      <a:pt x="0" y="74168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85000"/>
                  </a:schemeClr>
                </a:solidFill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Freeform 1"/>
            <p:cNvSpPr/>
            <p:nvPr/>
          </p:nvSpPr>
          <p:spPr bwMode="auto">
            <a:xfrm>
              <a:off x="5425440" y="4518660"/>
              <a:ext cx="411480" cy="807720"/>
            </a:xfrm>
            <a:custGeom>
              <a:avLst/>
              <a:gdLst>
                <a:gd name="connsiteX0" fmla="*/ 411480 w 411480"/>
                <a:gd name="connsiteY0" fmla="*/ 807720 h 807720"/>
                <a:gd name="connsiteX1" fmla="*/ 0 w 411480"/>
                <a:gd name="connsiteY1" fmla="*/ 807720 h 807720"/>
                <a:gd name="connsiteX2" fmla="*/ 0 w 411480"/>
                <a:gd name="connsiteY2" fmla="*/ 560070 h 807720"/>
                <a:gd name="connsiteX3" fmla="*/ 175260 w 411480"/>
                <a:gd name="connsiteY3" fmla="*/ 205740 h 807720"/>
                <a:gd name="connsiteX4" fmla="*/ 175260 w 411480"/>
                <a:gd name="connsiteY4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807720">
                  <a:moveTo>
                    <a:pt x="411480" y="807720"/>
                  </a:moveTo>
                  <a:lnTo>
                    <a:pt x="0" y="807720"/>
                  </a:lnTo>
                  <a:lnTo>
                    <a:pt x="0" y="560070"/>
                  </a:lnTo>
                  <a:lnTo>
                    <a:pt x="175260" y="205740"/>
                  </a:lnTo>
                  <a:lnTo>
                    <a:pt x="175260" y="0"/>
                  </a:lnTo>
                </a:path>
              </a:pathLst>
            </a:custGeom>
            <a:noFill/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1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</a:t>
            </a:r>
            <a:r>
              <a:rPr lang="en-US" dirty="0" smtClean="0"/>
              <a:t>, Hal-Rep/Engine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1100137"/>
            <a:ext cx="6753225" cy="4657725"/>
          </a:xfrm>
          <a:prstGeom prst="rect">
            <a:avLst/>
          </a:prstGeom>
        </p:spPr>
      </p:pic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304059" y="1077479"/>
            <a:ext cx="2325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Frame #334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4"/>
          <a:stretch/>
        </p:blipFill>
        <p:spPr>
          <a:xfrm>
            <a:off x="1200727" y="1090901"/>
            <a:ext cx="6717148" cy="4657725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2004, </a:t>
            </a:r>
            <a:r>
              <a:rPr lang="en-US" dirty="0"/>
              <a:t>FAATC</a:t>
            </a:r>
            <a:r>
              <a:rPr lang="en-US" dirty="0" smtClean="0"/>
              <a:t>, Hal-Rep/Engine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4059" y="1077479"/>
            <a:ext cx="2325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Frame #349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 xmlns="" xmlns:p="http://schemas.openxmlformats.org/presentationml/2006/main" xmlns:r="http://schemas.openxmlformats.org/officeDocument/2006/relationships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xmlns:p="http://schemas.openxmlformats.org/presentationml/2006/main" xmlns:r="http://schemas.openxmlformats.org/officeDocument/2006/relationships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 xmlns:p="http://schemas.openxmlformats.org/presentationml/2006/main" xmlns:r="http://schemas.openxmlformats.org/officeDocument/2006/relationship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1682</Words>
  <Application>Microsoft Office PowerPoint</Application>
  <PresentationFormat>On-screen Show (4:3)</PresentationFormat>
  <Paragraphs>404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Courier New</vt:lpstr>
      <vt:lpstr>Helvetica Neue Medium</vt:lpstr>
      <vt:lpstr>Times New Roman</vt:lpstr>
      <vt:lpstr>Webdings</vt:lpstr>
      <vt:lpstr>Wingdings</vt:lpstr>
      <vt:lpstr>1_Custom Design</vt:lpstr>
      <vt:lpstr>2_Custom Design</vt:lpstr>
      <vt:lpstr>Preliminary Investigation in a Generic Nacelle Fire Simulator of a Sodium Bicarbonate/Bromotrifluoropropene Blend as a Powerplant Halon 1301 Replacement</vt:lpstr>
      <vt:lpstr>Presentation Content</vt:lpstr>
      <vt:lpstr>2004, FAATC, Hal-Rep</vt:lpstr>
      <vt:lpstr>2004, FAATC, Hal-Rep/Cargo</vt:lpstr>
      <vt:lpstr>2004, FAATC, Hal-Rep/Cargo</vt:lpstr>
      <vt:lpstr>2004, FAATC, Hal-Rep/Engine</vt:lpstr>
      <vt:lpstr>2004, FAATC, Hal-Rep/Engine</vt:lpstr>
      <vt:lpstr>2004, FAATC, Hal-Rep/Engine</vt:lpstr>
      <vt:lpstr>2004, FAATC, Hal-Rep/Engine</vt:lpstr>
      <vt:lpstr>2004-2013, Hal-Rep</vt:lpstr>
      <vt:lpstr>2008-2019+ US Army, Hal-Rep HHFE </vt:lpstr>
      <vt:lpstr>2008-2019+, Army, Hal-Rep, HHFE</vt:lpstr>
      <vt:lpstr>2008-2019+, Army, Hal-Rep, HHFE</vt:lpstr>
      <vt:lpstr>2017-Aug 2018, Low GWP Research </vt:lpstr>
      <vt:lpstr>2017-2018, Planning</vt:lpstr>
      <vt:lpstr>2017-2018, Planning</vt:lpstr>
      <vt:lpstr>2017-2018, Planning</vt:lpstr>
      <vt:lpstr>Aug2018, Testing</vt:lpstr>
      <vt:lpstr>Aug2018, Testing</vt:lpstr>
      <vt:lpstr>Aug2018, Testing</vt:lpstr>
      <vt:lpstr>Aug2018, Testing</vt:lpstr>
      <vt:lpstr>Aug2018, Testing</vt:lpstr>
      <vt:lpstr>Aug2018, Comparing By Agent</vt:lpstr>
      <vt:lpstr>Aug2018, Outcomes/Agent</vt:lpstr>
      <vt:lpstr>Aug2018, Comparing Peer Groups</vt:lpstr>
      <vt:lpstr>Aug2018, Outcomes/Peer Group</vt:lpstr>
      <vt:lpstr>Aug2018, Conclusions</vt:lpstr>
      <vt:lpstr>Project 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Plumbing Configuration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Ingerson, Douglas A (FAA)</cp:lastModifiedBy>
  <cp:revision>575</cp:revision>
  <cp:lastPrinted>2019-10-23T14:18:26Z</cp:lastPrinted>
  <dcterms:created xsi:type="dcterms:W3CDTF">2005-01-28T20:32:53Z</dcterms:created>
  <dcterms:modified xsi:type="dcterms:W3CDTF">2019-10-29T12:49:40Z</dcterms:modified>
</cp:coreProperties>
</file>