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1"/>
    <p:sldMasterId id="2147483661" r:id="rId2"/>
  </p:sldMasterIdLst>
  <p:notesMasterIdLst>
    <p:notesMasterId r:id="rId34"/>
  </p:notesMasterIdLst>
  <p:handoutMasterIdLst>
    <p:handoutMasterId r:id="rId35"/>
  </p:handoutMasterIdLst>
  <p:sldIdLst>
    <p:sldId id="273" r:id="rId3"/>
    <p:sldId id="275" r:id="rId4"/>
    <p:sldId id="312" r:id="rId5"/>
    <p:sldId id="299" r:id="rId6"/>
    <p:sldId id="300" r:id="rId7"/>
    <p:sldId id="301" r:id="rId8"/>
    <p:sldId id="302" r:id="rId9"/>
    <p:sldId id="303" r:id="rId10"/>
    <p:sldId id="276" r:id="rId11"/>
    <p:sldId id="309" r:id="rId12"/>
    <p:sldId id="304" r:id="rId13"/>
    <p:sldId id="281" r:id="rId14"/>
    <p:sldId id="296" r:id="rId15"/>
    <p:sldId id="310" r:id="rId16"/>
    <p:sldId id="311" r:id="rId17"/>
    <p:sldId id="313" r:id="rId18"/>
    <p:sldId id="288" r:id="rId19"/>
    <p:sldId id="293" r:id="rId20"/>
    <p:sldId id="294" r:id="rId21"/>
    <p:sldId id="292" r:id="rId22"/>
    <p:sldId id="308" r:id="rId23"/>
    <p:sldId id="298" r:id="rId24"/>
    <p:sldId id="306" r:id="rId25"/>
    <p:sldId id="305" r:id="rId26"/>
    <p:sldId id="295" r:id="rId27"/>
    <p:sldId id="29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75"/>
            <p14:sldId id="312"/>
            <p14:sldId id="299"/>
            <p14:sldId id="300"/>
            <p14:sldId id="301"/>
            <p14:sldId id="302"/>
            <p14:sldId id="303"/>
            <p14:sldId id="276"/>
            <p14:sldId id="309"/>
            <p14:sldId id="304"/>
            <p14:sldId id="281"/>
            <p14:sldId id="296"/>
            <p14:sldId id="310"/>
            <p14:sldId id="311"/>
            <p14:sldId id="313"/>
            <p14:sldId id="288"/>
            <p14:sldId id="293"/>
            <p14:sldId id="294"/>
            <p14:sldId id="292"/>
            <p14:sldId id="308"/>
            <p14:sldId id="298"/>
            <p14:sldId id="306"/>
            <p14:sldId id="305"/>
            <p14:sldId id="295"/>
            <p14:sldId id="291"/>
            <p14:sldId id="282"/>
            <p14:sldId id="283"/>
            <p14:sldId id="284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>
          <p15:clr>
            <a:srgbClr val="A4A3A4"/>
          </p15:clr>
        </p15:guide>
        <p15:guide id="2" pos="3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99"/>
    <a:srgbClr val="FF9999"/>
    <a:srgbClr val="66FFFF"/>
    <a:srgbClr val="211E75"/>
    <a:srgbClr val="FF0000"/>
    <a:srgbClr val="FFCC00"/>
    <a:srgbClr val="DDDDDD"/>
    <a:srgbClr val="C0C0C0"/>
    <a:srgbClr val="1D2F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965" autoAdjust="0"/>
    <p:restoredTop sz="94717" autoAdjust="0"/>
  </p:normalViewPr>
  <p:slideViewPr>
    <p:cSldViewPr snapToGrid="0">
      <p:cViewPr varScale="1">
        <p:scale>
          <a:sx n="83" d="100"/>
          <a:sy n="83" d="100"/>
        </p:scale>
        <p:origin x="326" y="82"/>
      </p:cViewPr>
      <p:guideLst>
        <p:guide orient="horz" pos="536"/>
        <p:guide pos="3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06488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911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7867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0071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765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2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1159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853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094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19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449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30037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7784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8734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22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550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888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58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053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4898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100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59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29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067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4561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30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067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31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18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4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57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5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43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6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3625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7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8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838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895D-F1B2-4238-92B1-93B3C1FCF0B4}" type="slidenum">
              <a:rPr lang="en-US"/>
              <a:pPr/>
              <a:t>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224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 template photo_4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19620"/>
            <a:ext cx="9144000" cy="4038380"/>
          </a:xfrm>
          <a:prstGeom prst="rect">
            <a:avLst/>
          </a:prstGeom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2059659" y="333559"/>
            <a:ext cx="498316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2062834" y="1775009"/>
            <a:ext cx="4951412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356380" y="5560061"/>
            <a:ext cx="2895600" cy="909638"/>
            <a:chOff x="3700" y="171"/>
            <a:chExt cx="1824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1236" cy="3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9" name="Text Box 1051"/>
          <p:cNvSpPr txBox="1">
            <a:spLocks noChangeArrowheads="1"/>
          </p:cNvSpPr>
          <p:nvPr userDrawn="1"/>
        </p:nvSpPr>
        <p:spPr bwMode="auto">
          <a:xfrm>
            <a:off x="256585" y="2924787"/>
            <a:ext cx="1742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  <a:buFontTx/>
              <a:buNone/>
              <a:tabLst/>
            </a:pPr>
            <a:r>
              <a:rPr lang="en-US" sz="1800" dirty="0">
                <a:solidFill>
                  <a:srgbClr val="1D2F68"/>
                </a:solidFill>
              </a:rPr>
              <a:t>Presented </a:t>
            </a:r>
            <a:r>
              <a:rPr lang="en-US" sz="1800" dirty="0" smtClean="0">
                <a:solidFill>
                  <a:srgbClr val="1D2F68"/>
                </a:solidFill>
              </a:rPr>
              <a:t>to:</a:t>
            </a:r>
            <a:endParaRPr lang="en-US" sz="1800" dirty="0">
              <a:solidFill>
                <a:srgbClr val="1D2F68"/>
              </a:solidFill>
            </a:endParaRPr>
          </a:p>
        </p:txBody>
      </p:sp>
      <p:sp>
        <p:nvSpPr>
          <p:cNvPr id="10" name="Text Box 1051"/>
          <p:cNvSpPr txBox="1">
            <a:spLocks noChangeArrowheads="1"/>
          </p:cNvSpPr>
          <p:nvPr userDrawn="1"/>
        </p:nvSpPr>
        <p:spPr bwMode="auto">
          <a:xfrm>
            <a:off x="256585" y="3863511"/>
            <a:ext cx="1742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  <a:buFontTx/>
              <a:buNone/>
              <a:tabLst/>
            </a:pPr>
            <a:r>
              <a:rPr lang="en-US" sz="1800" dirty="0" smtClean="0">
                <a:solidFill>
                  <a:srgbClr val="1D2F68"/>
                </a:solidFill>
              </a:rPr>
              <a:t>By:</a:t>
            </a:r>
            <a:endParaRPr lang="en-US" sz="1800" dirty="0">
              <a:solidFill>
                <a:srgbClr val="1D2F68"/>
              </a:solidFill>
            </a:endParaRPr>
          </a:p>
        </p:txBody>
      </p:sp>
      <p:sp>
        <p:nvSpPr>
          <p:cNvPr id="11" name="Text Box 1051"/>
          <p:cNvSpPr txBox="1">
            <a:spLocks noChangeArrowheads="1"/>
          </p:cNvSpPr>
          <p:nvPr userDrawn="1"/>
        </p:nvSpPr>
        <p:spPr bwMode="auto">
          <a:xfrm>
            <a:off x="256585" y="5054740"/>
            <a:ext cx="174254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spcBef>
                <a:spcPts val="0"/>
              </a:spcBef>
              <a:spcAft>
                <a:spcPts val="600"/>
              </a:spcAft>
              <a:buFontTx/>
              <a:buNone/>
              <a:tabLst/>
            </a:pPr>
            <a:r>
              <a:rPr lang="en-US" sz="1800" dirty="0" smtClean="0">
                <a:solidFill>
                  <a:srgbClr val="1D2F68"/>
                </a:solidFill>
              </a:rPr>
              <a:t>Date:</a:t>
            </a:r>
            <a:endParaRPr lang="en-US" sz="1800" dirty="0">
              <a:solidFill>
                <a:srgbClr val="1D2F68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" y="109728"/>
            <a:ext cx="8472488" cy="609600"/>
          </a:xfrm>
        </p:spPr>
        <p:txBody>
          <a:bodyPr anchor="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10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508125"/>
            <a:ext cx="3948113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5813" y="1508125"/>
            <a:ext cx="3949700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410956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310456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5"/>
            <a:ext cx="9144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28625" y="344488"/>
            <a:ext cx="8472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508125"/>
            <a:ext cx="8050213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9463" y="6248400"/>
            <a:ext cx="173736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14356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5310456" y="6126158"/>
            <a:ext cx="2047875" cy="660400"/>
            <a:chOff x="3596" y="3859"/>
            <a:chExt cx="1290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863" cy="2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449263" y="6205538"/>
            <a:ext cx="47847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441325" y="6384925"/>
            <a:ext cx="37401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sp>
        <p:nvSpPr>
          <p:cNvPr id="13" name="Rectangle 11"/>
          <p:cNvSpPr txBox="1">
            <a:spLocks noChangeArrowheads="1"/>
          </p:cNvSpPr>
          <p:nvPr userDrawn="1"/>
        </p:nvSpPr>
        <p:spPr bwMode="auto">
          <a:xfrm>
            <a:off x="7426053" y="6248400"/>
            <a:ext cx="11301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buFontTx/>
              <a:buNone/>
              <a:defRPr sz="1400" b="0" i="0" kern="1200">
                <a:solidFill>
                  <a:schemeClr val="bg1">
                    <a:lumMod val="65000"/>
                  </a:schemeClr>
                </a:solidFill>
                <a:latin typeface="Helvetica Neue Medium"/>
                <a:ea typeface="+mn-ea"/>
                <a:cs typeface="Helvetica Neue Medium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74438B1A-AF1B-4C8B-993E-1BADE62A2451}" type="slidenum">
              <a:rPr lang="en-US" b="0" i="0" smtClean="0">
                <a:solidFill>
                  <a:srgbClr val="211E75"/>
                </a:solidFill>
                <a:latin typeface="Helvetica Neue Medium"/>
                <a:cs typeface="Helvetica Neue Medium"/>
              </a:rPr>
              <a:pPr/>
              <a:t>‹#›</a:t>
            </a:fld>
            <a:endParaRPr lang="en-US" b="0" i="0" dirty="0">
              <a:solidFill>
                <a:srgbClr val="211E75"/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147782" y="675304"/>
            <a:ext cx="8796528" cy="1395412"/>
          </a:xfrm>
        </p:spPr>
        <p:txBody>
          <a:bodyPr/>
          <a:lstStyle/>
          <a:p>
            <a:pPr algn="ctr"/>
            <a:r>
              <a:rPr lang="en-US" sz="3200" dirty="0"/>
              <a:t>Investigating Carbon Dioxide in a Generic Nacelle Fire Simulator as a Halon 1301 Replacement for the Powerplant Fire Zone.</a:t>
            </a:r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1013981" y="3184500"/>
            <a:ext cx="42279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FontTx/>
              <a:buNone/>
              <a:tabLst>
                <a:tab pos="798513" algn="l"/>
              </a:tabLst>
            </a:pPr>
            <a:r>
              <a:rPr lang="en-US" sz="1800" dirty="0">
                <a:solidFill>
                  <a:schemeClr val="bg1"/>
                </a:solidFill>
              </a:rPr>
              <a:t>9</a:t>
            </a:r>
            <a:r>
              <a:rPr lang="en-US" sz="1800" baseline="30000" dirty="0" smtClean="0">
                <a:solidFill>
                  <a:schemeClr val="bg1"/>
                </a:solidFill>
              </a:rPr>
              <a:t>TH</a:t>
            </a:r>
            <a:r>
              <a:rPr lang="en-US" sz="1800" dirty="0" smtClean="0">
                <a:solidFill>
                  <a:schemeClr val="bg1"/>
                </a:solidFill>
              </a:rPr>
              <a:t> </a:t>
            </a:r>
            <a:r>
              <a:rPr lang="en-US" sz="1800" dirty="0">
                <a:solidFill>
                  <a:schemeClr val="bg1"/>
                </a:solidFill>
              </a:rPr>
              <a:t>Triennial International Aircraft Fire &amp; Cabin Safety Research Conference 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928380" y="3863511"/>
            <a:ext cx="3854966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800" dirty="0" smtClean="0">
                <a:solidFill>
                  <a:schemeClr val="bg1"/>
                </a:solidFill>
              </a:rPr>
              <a:t>Doug Ingerson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Federal </a:t>
            </a:r>
            <a:r>
              <a:rPr lang="en-US" sz="1200" dirty="0">
                <a:solidFill>
                  <a:schemeClr val="bg1"/>
                </a:solidFill>
              </a:rPr>
              <a:t>Aviation Administration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WJ </a:t>
            </a:r>
            <a:r>
              <a:rPr lang="en-US" sz="1200" dirty="0">
                <a:solidFill>
                  <a:schemeClr val="bg1"/>
                </a:solidFill>
              </a:rPr>
              <a:t>Hughes Technical </a:t>
            </a:r>
            <a:r>
              <a:rPr lang="en-US" sz="1200" dirty="0" smtClean="0">
                <a:solidFill>
                  <a:schemeClr val="bg1"/>
                </a:solidFill>
              </a:rPr>
              <a:t>Center / Fire </a:t>
            </a:r>
            <a:r>
              <a:rPr lang="en-US" sz="1200" dirty="0">
                <a:solidFill>
                  <a:schemeClr val="bg1"/>
                </a:solidFill>
              </a:rPr>
              <a:t>Safety Branch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Atlantic </a:t>
            </a:r>
            <a:r>
              <a:rPr lang="en-US" sz="1200" dirty="0">
                <a:solidFill>
                  <a:schemeClr val="bg1"/>
                </a:solidFill>
              </a:rPr>
              <a:t>City Int’l Airport, NJ USA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err="1" smtClean="0">
                <a:solidFill>
                  <a:schemeClr val="bg1"/>
                </a:solidFill>
              </a:rPr>
              <a:t>tel</a:t>
            </a:r>
            <a:r>
              <a:rPr lang="en-US" sz="1200" dirty="0" smtClean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: 609-485-4945</a:t>
            </a:r>
          </a:p>
          <a:p>
            <a:pPr>
              <a:spcBef>
                <a:spcPts val="0"/>
              </a:spcBef>
              <a:buFontTx/>
              <a:buNone/>
              <a:tabLst>
                <a:tab pos="288925" algn="l"/>
              </a:tabLst>
            </a:pPr>
            <a:r>
              <a:rPr lang="en-US" sz="1200" dirty="0" smtClean="0">
                <a:solidFill>
                  <a:schemeClr val="bg1"/>
                </a:solidFill>
              </a:rPr>
              <a:t>	email </a:t>
            </a:r>
            <a:r>
              <a:rPr lang="en-US" sz="1200" dirty="0">
                <a:solidFill>
                  <a:schemeClr val="bg1"/>
                </a:solidFill>
              </a:rPr>
              <a:t>: </a:t>
            </a:r>
            <a:r>
              <a:rPr lang="en-US" sz="1200" dirty="0" smtClean="0">
                <a:solidFill>
                  <a:schemeClr val="bg1"/>
                </a:solidFill>
              </a:rPr>
              <a:t>Douglas.A.Ingerson@faa.gov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9" name="Text Box 19"/>
          <p:cNvSpPr txBox="1">
            <a:spLocks noChangeArrowheads="1"/>
          </p:cNvSpPr>
          <p:nvPr/>
        </p:nvSpPr>
        <p:spPr bwMode="auto">
          <a:xfrm>
            <a:off x="1928381" y="5081899"/>
            <a:ext cx="34655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30Oct2019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CO2 &amp; MPSHReR04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Particulars of note</a:t>
            </a:r>
          </a:p>
          <a:p>
            <a:pPr lvl="1"/>
            <a:r>
              <a:rPr lang="en-US" dirty="0"/>
              <a:t>Performed HFC-125 surrogate check tests</a:t>
            </a:r>
          </a:p>
          <a:p>
            <a:pPr lvl="1"/>
            <a:r>
              <a:rPr lang="en-US" dirty="0" smtClean="0"/>
              <a:t>CO2 properties required solitary CO2 in firex bottle</a:t>
            </a:r>
          </a:p>
          <a:p>
            <a:pPr lvl="1"/>
            <a:r>
              <a:rPr lang="en-US" dirty="0" smtClean="0"/>
              <a:t>CO2 coming from a local, bulk, “low”-pressure source</a:t>
            </a:r>
          </a:p>
          <a:p>
            <a:pPr lvl="1"/>
            <a:r>
              <a:rPr lang="en-US" dirty="0" smtClean="0"/>
              <a:t>Manually actuated the discharge valve</a:t>
            </a:r>
          </a:p>
          <a:p>
            <a:pPr lvl="1"/>
            <a:r>
              <a:rPr lang="en-US" dirty="0"/>
              <a:t>Injected CO2 using halon 1301 injection plumbing</a:t>
            </a:r>
          </a:p>
          <a:p>
            <a:pPr lvl="1"/>
            <a:r>
              <a:rPr lang="en-US" dirty="0" smtClean="0"/>
              <a:t>Prepared &amp; used the FAA-owned Meggitt [ Pacific Scientific ] Halonyzer 02 to measure concentration field</a:t>
            </a:r>
          </a:p>
          <a:p>
            <a:pPr lvl="1"/>
            <a:r>
              <a:rPr lang="en-US" dirty="0" smtClean="0"/>
              <a:t>Expected result </a:t>
            </a:r>
            <a:r>
              <a:rPr lang="en-US" altLang="en-US" dirty="0">
                <a:cs typeface="Times New Roman" pitchFamily="18" charset="0"/>
              </a:rPr>
              <a:t>≈ </a:t>
            </a:r>
            <a:r>
              <a:rPr lang="en-US" dirty="0" smtClean="0"/>
              <a:t>CO2 peak-inertion [ 28%v/v CO2 ]</a:t>
            </a:r>
          </a:p>
          <a:p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523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938438" y="3798887"/>
            <a:ext cx="4306437" cy="2932112"/>
            <a:chOff x="938438" y="3798887"/>
            <a:chExt cx="4306437" cy="2932112"/>
          </a:xfrm>
        </p:grpSpPr>
        <p:grpSp>
          <p:nvGrpSpPr>
            <p:cNvPr id="5" name="Group 4"/>
            <p:cNvGrpSpPr/>
            <p:nvPr/>
          </p:nvGrpSpPr>
          <p:grpSpPr>
            <a:xfrm>
              <a:off x="938438" y="3798887"/>
              <a:ext cx="1880120" cy="2932112"/>
              <a:chOff x="3529239" y="979488"/>
              <a:chExt cx="1880120" cy="2932112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9239" y="979488"/>
                <a:ext cx="1825625" cy="2932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extBox 12"/>
              <p:cNvSpPr txBox="1">
                <a:spLocks noChangeArrowheads="1"/>
              </p:cNvSpPr>
              <p:nvPr/>
            </p:nvSpPr>
            <p:spPr bwMode="auto">
              <a:xfrm>
                <a:off x="4466024" y="2918052"/>
                <a:ext cx="943335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VV02/C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STORAGE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VESSEL</a:t>
                </a:r>
                <a:endParaRPr lang="en-US" altLang="en-US" sz="1200" dirty="0"/>
              </a:p>
            </p:txBody>
          </p:sp>
        </p:grpSp>
        <p:sp>
          <p:nvSpPr>
            <p:cNvPr id="10" name="Plus 9"/>
            <p:cNvSpPr/>
            <p:nvPr/>
          </p:nvSpPr>
          <p:spPr bwMode="auto">
            <a:xfrm>
              <a:off x="2767710" y="4814434"/>
              <a:ext cx="639763" cy="639762"/>
            </a:xfrm>
            <a:prstGeom prst="mathPlus">
              <a:avLst/>
            </a:prstGeom>
            <a:solidFill>
              <a:schemeClr val="tx1"/>
            </a:solidFill>
            <a:ln w="38100">
              <a:noFill/>
              <a:headEnd type="arrow"/>
              <a:tailEnd type="arrow"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356624" y="4203699"/>
              <a:ext cx="1888251" cy="2124075"/>
              <a:chOff x="983537" y="1384300"/>
              <a:chExt cx="1888251" cy="2124075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2988" y="1384300"/>
                <a:ext cx="1828800" cy="21240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TextBox 11"/>
              <p:cNvSpPr txBox="1">
                <a:spLocks noChangeArrowheads="1"/>
              </p:cNvSpPr>
              <p:nvPr/>
            </p:nvSpPr>
            <p:spPr bwMode="auto">
              <a:xfrm>
                <a:off x="983537" y="2144485"/>
                <a:ext cx="907428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/>
                  <a:t>3 x 1 </a:t>
                </a:r>
                <a:r>
                  <a:rPr lang="en-US" altLang="en-US" sz="1200" dirty="0" smtClean="0"/>
                  <a:t>kW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BAND</a:t>
                </a:r>
              </a:p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en-US" sz="1200" dirty="0" smtClean="0"/>
                  <a:t>HEATERS</a:t>
                </a:r>
                <a:endParaRPr lang="en-US" altLang="en-US" sz="1200" dirty="0"/>
              </a:p>
            </p:txBody>
          </p:sp>
        </p:grp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CO2 &amp; MPSHReR04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11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5845856" y="140834"/>
            <a:ext cx="3124200" cy="6025016"/>
            <a:chOff x="5845856" y="140834"/>
            <a:chExt cx="3124200" cy="602501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4400" y="914400"/>
              <a:ext cx="2887663" cy="5251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5845856" y="140834"/>
              <a:ext cx="3124200" cy="8302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200" dirty="0" smtClean="0"/>
                <a:t>VV02/C MOUNTED IN FRAME FOR TEST STRADDLING THE INLET DIFFUSER</a:t>
              </a:r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endParaRPr lang="en-US" altLang="en-US" sz="1200" dirty="0" smtClean="0"/>
            </a:p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12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 VV02 IS MANUALLY DISCHARGED ]</a:t>
              </a:r>
            </a:p>
          </p:txBody>
        </p:sp>
        <p:sp>
          <p:nvSpPr>
            <p:cNvPr id="9" name="Rounded Rectangle 8"/>
            <p:cNvSpPr/>
            <p:nvPr/>
          </p:nvSpPr>
          <p:spPr bwMode="auto">
            <a:xfrm>
              <a:off x="6808788" y="1457325"/>
              <a:ext cx="1131887" cy="1938338"/>
            </a:xfrm>
            <a:prstGeom prst="roundRect">
              <a:avLst/>
            </a:prstGeom>
            <a:noFill/>
            <a:ln w="57150">
              <a:solidFill>
                <a:srgbClr val="FFC000"/>
              </a:solidFill>
              <a:prstDash val="solid"/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spcBef>
                  <a:spcPct val="50000"/>
                </a:spcBef>
                <a:buFontTx/>
                <a:buChar char="•"/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Notched Right Arrow 6"/>
          <p:cNvSpPr>
            <a:spLocks noChangeArrowheads="1"/>
          </p:cNvSpPr>
          <p:nvPr/>
        </p:nvSpPr>
        <p:spPr bwMode="auto">
          <a:xfrm rot="19468703">
            <a:off x="5091797" y="3666908"/>
            <a:ext cx="1839945" cy="468312"/>
          </a:xfrm>
          <a:prstGeom prst="notchedRightArrow">
            <a:avLst>
              <a:gd name="adj1" fmla="val 50000"/>
              <a:gd name="adj2" fmla="val 156849"/>
            </a:avLst>
          </a:prstGeom>
          <a:noFill/>
          <a:ln w="57150">
            <a:solidFill>
              <a:srgbClr val="FFC000"/>
            </a:solidFill>
            <a:miter lim="800000"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b="0"/>
          </a:p>
        </p:txBody>
      </p:sp>
      <p:grpSp>
        <p:nvGrpSpPr>
          <p:cNvPr id="2" name="Group 1"/>
          <p:cNvGrpSpPr/>
          <p:nvPr/>
        </p:nvGrpSpPr>
        <p:grpSpPr>
          <a:xfrm>
            <a:off x="598718" y="1325018"/>
            <a:ext cx="5040086" cy="2258877"/>
            <a:chOff x="217716" y="4416560"/>
            <a:chExt cx="5040086" cy="2258877"/>
          </a:xfrm>
        </p:grpSpPr>
        <p:pic>
          <p:nvPicPr>
            <p:cNvPr id="2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16" y="4416560"/>
              <a:ext cx="5040086" cy="2258877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>
              <a:off x="1685744" y="4442052"/>
              <a:ext cx="167064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200" dirty="0" smtClean="0"/>
                <a:t>CO2 BULK SOURCE</a:t>
              </a:r>
              <a:endParaRPr lang="en-US" altLang="en-US" sz="1200" dirty="0"/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65" y="859291"/>
            <a:ext cx="160972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13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446" y="637971"/>
            <a:ext cx="7571124" cy="5486400"/>
          </a:xfrm>
          <a:prstGeom prst="rect">
            <a:avLst/>
          </a:prstGeom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&amp; MPSHReR04, </a:t>
            </a:r>
            <a:r>
              <a:rPr lang="en-US" dirty="0" smtClean="0"/>
              <a:t>Fire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12</a:t>
            </a:fld>
            <a:endParaRPr lang="en-US"/>
          </a:p>
        </p:txBody>
      </p:sp>
      <p:sp>
        <p:nvSpPr>
          <p:cNvPr id="5" name="Freeform 64"/>
          <p:cNvSpPr>
            <a:spLocks noChangeAspect="1"/>
          </p:cNvSpPr>
          <p:nvPr/>
        </p:nvSpPr>
        <p:spPr bwMode="auto">
          <a:xfrm>
            <a:off x="413658" y="2988155"/>
            <a:ext cx="1328055" cy="338554"/>
          </a:xfrm>
          <a:prstGeom prst="rect">
            <a:avLst/>
          </a:prstGeom>
          <a:solidFill>
            <a:srgbClr val="FF0000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2.95 kg CO2</a:t>
            </a:r>
          </a:p>
        </p:txBody>
      </p:sp>
      <p:sp>
        <p:nvSpPr>
          <p:cNvPr id="6" name="Freeform 64"/>
          <p:cNvSpPr>
            <a:spLocks noChangeAspect="1"/>
          </p:cNvSpPr>
          <p:nvPr/>
        </p:nvSpPr>
        <p:spPr bwMode="auto">
          <a:xfrm>
            <a:off x="450654" y="1660100"/>
            <a:ext cx="129105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3.31 kg CO2</a:t>
            </a:r>
          </a:p>
        </p:txBody>
      </p:sp>
      <p:sp>
        <p:nvSpPr>
          <p:cNvPr id="7" name="Freeform 64"/>
          <p:cNvSpPr>
            <a:spLocks noChangeAspect="1"/>
          </p:cNvSpPr>
          <p:nvPr/>
        </p:nvSpPr>
        <p:spPr bwMode="auto">
          <a:xfrm>
            <a:off x="32658" y="2291470"/>
            <a:ext cx="1709055" cy="338554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3.63 kg HFC-125</a:t>
            </a:r>
          </a:p>
        </p:txBody>
      </p:sp>
      <p:sp>
        <p:nvSpPr>
          <p:cNvPr id="8" name="Freeform 64"/>
          <p:cNvSpPr>
            <a:spLocks noChangeAspect="1"/>
          </p:cNvSpPr>
          <p:nvPr/>
        </p:nvSpPr>
        <p:spPr bwMode="auto">
          <a:xfrm>
            <a:off x="303178" y="3641298"/>
            <a:ext cx="1438535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1.63 kg h1301</a:t>
            </a:r>
          </a:p>
        </p:txBody>
      </p:sp>
    </p:spTree>
    <p:extLst>
      <p:ext uri="{BB962C8B-B14F-4D97-AF65-F5344CB8AC3E}">
        <p14:creationId xmlns:p14="http://schemas.microsoft.com/office/powerpoint/2010/main" val="1326269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20435" y="637971"/>
            <a:ext cx="7571125" cy="5486400"/>
            <a:chOff x="720435" y="637971"/>
            <a:chExt cx="7571125" cy="54864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435" y="637971"/>
              <a:ext cx="7571125" cy="5486400"/>
            </a:xfrm>
            <a:prstGeom prst="rect">
              <a:avLst/>
            </a:prstGeom>
          </p:spPr>
        </p:pic>
        <p:sp>
          <p:nvSpPr>
            <p:cNvPr id="2" name="Rounded Rectangle 1"/>
            <p:cNvSpPr/>
            <p:nvPr/>
          </p:nvSpPr>
          <p:spPr bwMode="auto">
            <a:xfrm>
              <a:off x="1230086" y="4865914"/>
              <a:ext cx="1099457" cy="1023257"/>
            </a:xfrm>
            <a:prstGeom prst="roundRect">
              <a:avLst/>
            </a:prstGeom>
            <a:noFill/>
            <a:ln w="28575">
              <a:solidFill>
                <a:schemeClr val="tx1"/>
              </a:solidFill>
              <a:prstDash val="sysDash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&amp; </a:t>
            </a:r>
            <a:r>
              <a:rPr lang="en-US" dirty="0" smtClean="0"/>
              <a:t>MPSHReR04, Distribution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39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CO2 &amp; MPSHReR04, Test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14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632612"/>
              </p:ext>
            </p:extLst>
          </p:nvPr>
        </p:nvGraphicFramePr>
        <p:xfrm>
          <a:off x="304797" y="809171"/>
          <a:ext cx="8405664" cy="433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8480">
                  <a:extLst>
                    <a:ext uri="{9D8B030D-6E8A-4147-A177-3AD203B41FA5}">
                      <a16:colId xmlns:a16="http://schemas.microsoft.com/office/drawing/2014/main" val="2531143897"/>
                    </a:ext>
                  </a:extLst>
                </a:gridCol>
                <a:gridCol w="1605280">
                  <a:extLst>
                    <a:ext uri="{9D8B030D-6E8A-4147-A177-3AD203B41FA5}">
                      <a16:colId xmlns:a16="http://schemas.microsoft.com/office/drawing/2014/main" val="2937172748"/>
                    </a:ext>
                  </a:extLst>
                </a:gridCol>
                <a:gridCol w="2495952">
                  <a:extLst>
                    <a:ext uri="{9D8B030D-6E8A-4147-A177-3AD203B41FA5}">
                      <a16:colId xmlns:a16="http://schemas.microsoft.com/office/drawing/2014/main" val="2592195382"/>
                    </a:ext>
                  </a:extLst>
                </a:gridCol>
                <a:gridCol w="2495952">
                  <a:extLst>
                    <a:ext uri="{9D8B030D-6E8A-4147-A177-3AD203B41FA5}">
                      <a16:colId xmlns:a16="http://schemas.microsoft.com/office/drawing/2014/main" val="21963280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TEST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DESCRIPTION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FIREX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AGENT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REIGNITION TIME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DELAY STATISTICS 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AVERAGE &amp; SAMPLE STANDARD DEVIATIONS</a:t>
                      </a:r>
                    </a:p>
                    <a:p>
                      <a:pPr algn="ctr"/>
                      <a:r>
                        <a:rPr lang="en-US" sz="1400" baseline="0" dirty="0" smtClean="0">
                          <a:solidFill>
                            <a:srgbClr val="002060"/>
                          </a:solidFill>
                        </a:rPr>
                        <a:t>[seconds]</a:t>
                      </a:r>
                      <a:endParaRPr lang="en-US" sz="14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HALF-SECOND</a:t>
                      </a:r>
                    </a:p>
                    <a:p>
                      <a:pPr algn="ctr"/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RESIDENT</a:t>
                      </a:r>
                      <a:r>
                        <a:rPr lang="en-US" baseline="0" dirty="0" smtClean="0">
                          <a:solidFill>
                            <a:srgbClr val="002060"/>
                          </a:solidFill>
                        </a:rPr>
                        <a:t> CONCENTRATIONS &amp; AVERAGE</a:t>
                      </a:r>
                    </a:p>
                    <a:p>
                      <a:pPr algn="ctr"/>
                      <a:r>
                        <a:rPr kumimoji="0" lang="en-US" sz="14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[%v/v CO2]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898229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 smtClean="0"/>
                        <a:t>SUPERIOR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2.39,</a:t>
                      </a:r>
                      <a:r>
                        <a:rPr lang="en-US" baseline="0" dirty="0" smtClean="0"/>
                        <a:t> 0.171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33, 34, 36</a:t>
                      </a:r>
                    </a:p>
                    <a:p>
                      <a:pPr algn="ctr"/>
                      <a:r>
                        <a:rPr lang="en-US" dirty="0" smtClean="0"/>
                        <a:t>average = 34.33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81273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SURROGATE</a:t>
                      </a:r>
                    </a:p>
                    <a:p>
                      <a:pPr algn="ctr"/>
                      <a:r>
                        <a:rPr lang="en-US" dirty="0" smtClean="0"/>
                        <a:t>THRESHOLD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HFC-125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2.10, 0.035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n/a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54065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INFERIOR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CO2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1.66, 0.172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31, 33,</a:t>
                      </a:r>
                      <a:r>
                        <a:rPr lang="en-US" baseline="0" dirty="0" smtClean="0"/>
                        <a:t> 33</a:t>
                      </a:r>
                    </a:p>
                    <a:p>
                      <a:pPr algn="ctr"/>
                      <a:r>
                        <a:rPr lang="en-US" dirty="0" smtClean="0"/>
                        <a:t>average = </a:t>
                      </a:r>
                      <a:r>
                        <a:rPr lang="en-US" baseline="0" dirty="0" smtClean="0"/>
                        <a:t>32.33</a:t>
                      </a: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3363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059285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BENCHMARK</a:t>
                      </a:r>
                    </a:p>
                    <a:p>
                      <a:pPr algn="ctr"/>
                      <a:r>
                        <a:rPr lang="en-US" baseline="0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THRESHOLD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HALON 1301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1.74, 0.242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</a:rPr>
                        <a:t>n/a</a:t>
                      </a:r>
                      <a:endParaRPr lang="en-US" dirty="0">
                        <a:solidFill>
                          <a:schemeClr val="bg1">
                            <a:lumMod val="65000"/>
                          </a:schemeClr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14883878"/>
                  </a:ext>
                </a:extLst>
              </a:tr>
            </a:tbl>
          </a:graphicData>
        </a:graphic>
      </p:graphicFrame>
      <p:sp>
        <p:nvSpPr>
          <p:cNvPr id="8" name="Freeform 64"/>
          <p:cNvSpPr>
            <a:spLocks noChangeAspect="1"/>
          </p:cNvSpPr>
          <p:nvPr/>
        </p:nvSpPr>
        <p:spPr bwMode="auto">
          <a:xfrm>
            <a:off x="988968" y="5361242"/>
            <a:ext cx="7166064" cy="523220"/>
          </a:xfrm>
          <a:prstGeom prst="rect">
            <a:avLst/>
          </a:prstGeom>
          <a:solidFill>
            <a:srgbClr val="FFFF00"/>
          </a:solidFill>
          <a:ln>
            <a:solidFill>
              <a:srgbClr val="0000FF"/>
            </a:solidFill>
          </a:ln>
          <a:effectLst/>
          <a:extLst/>
        </p:spPr>
        <p:txBody>
          <a:bodyPr wrap="non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b="0" dirty="0" smtClean="0">
                <a:latin typeface="+mn-lt"/>
                <a:cs typeface="Times New Roman" pitchFamily="18" charset="0"/>
              </a:rPr>
              <a:t>OUTCOME = 33.5</a:t>
            </a:r>
            <a:r>
              <a:rPr lang="en-US" altLang="en-US" b="0" dirty="0">
                <a:latin typeface="+mn-lt"/>
                <a:cs typeface="Times New Roman" pitchFamily="18" charset="0"/>
              </a:rPr>
              <a:t>%v/v </a:t>
            </a:r>
            <a:r>
              <a:rPr lang="en-US" altLang="en-US" b="0" dirty="0" smtClean="0">
                <a:latin typeface="+mn-lt"/>
                <a:cs typeface="Times New Roman" pitchFamily="18" charset="0"/>
              </a:rPr>
              <a:t>CO2 = </a:t>
            </a:r>
            <a:r>
              <a:rPr lang="en-US" altLang="en-US" dirty="0" smtClean="0">
                <a:latin typeface="+mn-lt"/>
                <a:cs typeface="Times New Roman" pitchFamily="18" charset="0"/>
              </a:rPr>
              <a:t>34%v/v CO2</a:t>
            </a:r>
          </a:p>
        </p:txBody>
      </p:sp>
    </p:spTree>
    <p:extLst>
      <p:ext uri="{BB962C8B-B14F-4D97-AF65-F5344CB8AC3E}">
        <p14:creationId xmlns:p14="http://schemas.microsoft.com/office/powerpoint/2010/main" val="301705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CO2 &amp; MPSHReR04,</a:t>
            </a:r>
            <a:br>
              <a:rPr lang="en-US" dirty="0" smtClean="0"/>
            </a:br>
            <a:r>
              <a:rPr lang="en-US" dirty="0" smtClean="0"/>
              <a:t>Conclusions &amp; Next Steps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34%v/v CO2 ≠ 28%v/v CO2 peak-inertion</a:t>
            </a:r>
          </a:p>
          <a:p>
            <a:r>
              <a:rPr lang="en-US" dirty="0" smtClean="0"/>
              <a:t>At face-value, premise fails</a:t>
            </a:r>
          </a:p>
          <a:p>
            <a:r>
              <a:rPr lang="en-US" dirty="0" smtClean="0"/>
              <a:t>Curiosity remains about the disconnect</a:t>
            </a:r>
          </a:p>
          <a:p>
            <a:pPr lvl="1"/>
            <a:r>
              <a:rPr lang="en-US" dirty="0" smtClean="0"/>
              <a:t>Why </a:t>
            </a:r>
            <a:r>
              <a:rPr lang="en-US" dirty="0" smtClean="0"/>
              <a:t>curious? halon 1301 peak-inertion around 6%v/v vs. </a:t>
            </a:r>
            <a:r>
              <a:rPr lang="en-US" dirty="0" smtClean="0"/>
              <a:t>n-heptane…</a:t>
            </a:r>
          </a:p>
          <a:p>
            <a:pPr lvl="1"/>
            <a:r>
              <a:rPr lang="en-US" dirty="0" smtClean="0"/>
              <a:t>CO2 </a:t>
            </a:r>
            <a:r>
              <a:rPr lang="en-US" dirty="0" smtClean="0"/>
              <a:t>residence an issue?</a:t>
            </a:r>
          </a:p>
          <a:p>
            <a:pPr lvl="1"/>
            <a:r>
              <a:rPr lang="en-US" dirty="0" smtClean="0"/>
              <a:t>Check </a:t>
            </a:r>
            <a:r>
              <a:rPr lang="en-US" dirty="0" smtClean="0"/>
              <a:t>literature deeper for CO2 peak-inertion values?</a:t>
            </a:r>
          </a:p>
          <a:p>
            <a:pPr lvl="1"/>
            <a:r>
              <a:rPr lang="en-US" dirty="0" smtClean="0"/>
              <a:t>Other</a:t>
            </a:r>
            <a:r>
              <a:rPr lang="en-US" dirty="0" smtClean="0"/>
              <a:t>?</a:t>
            </a:r>
          </a:p>
          <a:p>
            <a:r>
              <a:rPr lang="en-US" dirty="0" smtClean="0"/>
              <a:t>Work is paused, due to other higher priorities; however, future effort looks uncertain…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724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Acknowledgements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16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FAA Technical Center, Fire Safety Branch :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Ms</a:t>
            </a:r>
            <a:r>
              <a:rPr lang="en-US" altLang="en-US" dirty="0"/>
              <a:t>. Louise </a:t>
            </a:r>
            <a:r>
              <a:rPr lang="en-US" altLang="en-US" dirty="0" smtClean="0"/>
              <a:t>Speitel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Mr</a:t>
            </a:r>
            <a:r>
              <a:rPr lang="en-US" altLang="en-US" dirty="0"/>
              <a:t>. Rick </a:t>
            </a:r>
            <a:r>
              <a:rPr lang="en-US" altLang="en-US" dirty="0" err="1" smtClean="0"/>
              <a:t>Whedbee</a:t>
            </a:r>
            <a:endParaRPr lang="en-US" altLang="en-US" dirty="0" smtClean="0"/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Mr</a:t>
            </a:r>
            <a:r>
              <a:rPr lang="en-US" altLang="en-US" dirty="0"/>
              <a:t>. Tom </a:t>
            </a:r>
            <a:r>
              <a:rPr lang="en-US" altLang="en-US" dirty="0" smtClean="0"/>
              <a:t>Carmen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 smtClean="0"/>
              <a:t>Mr</a:t>
            </a:r>
            <a:r>
              <a:rPr lang="en-US" altLang="en-US" dirty="0"/>
              <a:t>. Sean Crowley </a:t>
            </a:r>
            <a:endParaRPr lang="en-US" altLang="en-US" dirty="0" smtClean="0"/>
          </a:p>
          <a:p>
            <a:pPr marL="565150" lvl="2" indent="0">
              <a:buNone/>
            </a:pPr>
            <a:r>
              <a:rPr lang="en-US" altLang="en-US" dirty="0"/>
              <a:t>Mr. Mark </a:t>
            </a:r>
            <a:r>
              <a:rPr lang="en-US" altLang="en-US" dirty="0" err="1" smtClean="0"/>
              <a:t>Materio</a:t>
            </a:r>
            <a:r>
              <a:rPr lang="en-US" altLang="en-US" dirty="0"/>
              <a:t>, Technology and Management International, LLC</a:t>
            </a:r>
          </a:p>
          <a:p>
            <a:pPr marL="565150" lvl="2" indent="0">
              <a:buFont typeface="+mj-lt"/>
              <a:buNone/>
            </a:pPr>
            <a:r>
              <a:rPr lang="en-US" altLang="en-US" dirty="0"/>
              <a:t>Mr. Mike </a:t>
            </a:r>
            <a:r>
              <a:rPr lang="en-US" altLang="en-US" dirty="0" err="1" smtClean="0"/>
              <a:t>Donio</a:t>
            </a:r>
            <a:r>
              <a:rPr lang="en-US" altLang="en-US" dirty="0"/>
              <a:t>, Technology and Management International, </a:t>
            </a:r>
            <a:r>
              <a:rPr lang="en-US" altLang="en-US" dirty="0" smtClean="0"/>
              <a:t>LLC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5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 SLIDES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5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118475" algn="r"/>
              </a:tabLst>
            </a:pPr>
            <a:r>
              <a:rPr lang="en-US" dirty="0" smtClean="0"/>
              <a:t>Appendix	</a:t>
            </a:r>
            <a:r>
              <a:rPr lang="en-US" sz="1800" dirty="0" smtClean="0"/>
              <a:t>REFERENCES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18</a:t>
            </a:fld>
            <a:endParaRPr lang="en-US"/>
          </a:p>
        </p:txBody>
      </p:sp>
      <p:sp>
        <p:nvSpPr>
          <p:cNvPr id="5" name="Text Placeholder 2"/>
          <p:cNvSpPr txBox="1">
            <a:spLocks/>
          </p:cNvSpPr>
          <p:nvPr/>
        </p:nvSpPr>
        <p:spPr bwMode="auto">
          <a:xfrm>
            <a:off x="173038" y="1206500"/>
            <a:ext cx="8797925" cy="467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228600" indent="-22860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1200" dirty="0">
                <a:solidFill>
                  <a:srgbClr val="000000"/>
                </a:solidFill>
              </a:rPr>
              <a:t>Advisory Circular 20-100, 1977, "General Guidelines for Measuring Fire-Extinguishing Agent Concentrations in Powerplant Compartments," United States Department of Transportation, Federal Aviation Administration, Washington, D.C. http://www.faa.gov/documentLibrary/media/Advisory_Circular/AC20-100.pdf</a:t>
            </a: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1200" dirty="0">
                <a:solidFill>
                  <a:srgbClr val="000000"/>
                </a:solidFill>
              </a:rPr>
              <a:t>Ingerson, D., 2010, “Minimum Performance Standards for Halon 1301 Replacement in the Fire Extinguishing Agents/Systems of Civil Aircraft Engine and Auxiliary Power Unit Compartments, revision 04”, </a:t>
            </a:r>
            <a:r>
              <a:rPr lang="en-US" altLang="en-US" sz="1200" u="sng" dirty="0">
                <a:solidFill>
                  <a:srgbClr val="000000"/>
                </a:solidFill>
              </a:rPr>
              <a:t>draft/working document</a:t>
            </a:r>
            <a:r>
              <a:rPr lang="en-US" altLang="en-US" sz="1200" dirty="0">
                <a:solidFill>
                  <a:srgbClr val="000000"/>
                </a:solidFill>
              </a:rPr>
              <a:t>, United States Department of Transportation, Federal Aviation Administration, W.J. Hughes, Technical Center, Atlantic City, NJ. </a:t>
            </a:r>
            <a:r>
              <a:rPr lang="en-US" altLang="en-US" sz="1200" dirty="0" smtClean="0">
                <a:solidFill>
                  <a:srgbClr val="000000"/>
                </a:solidFill>
              </a:rPr>
              <a:t>AIChtEEtEEpEs://</a:t>
            </a:r>
            <a:r>
              <a:rPr lang="en-US" altLang="en-US" sz="1200" dirty="0">
                <a:solidFill>
                  <a:srgbClr val="000000"/>
                </a:solidFill>
              </a:rPr>
              <a:t>www.fire.tc.faa.gov/pdf/systems/MPSErev04_MPSeRev04doc-02submtd.pdf</a:t>
            </a: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FontTx/>
              <a:buAutoNum type="arabicParenR"/>
            </a:pPr>
            <a:r>
              <a:rPr lang="en-US" altLang="en-US" sz="1200" dirty="0" err="1">
                <a:solidFill>
                  <a:srgbClr val="000000"/>
                </a:solidFill>
              </a:rPr>
              <a:t>Zabetakis</a:t>
            </a:r>
            <a:r>
              <a:rPr lang="en-US" altLang="en-US" sz="1200" dirty="0">
                <a:solidFill>
                  <a:srgbClr val="000000"/>
                </a:solidFill>
              </a:rPr>
              <a:t>, M. G., “Flammability Characteristics of Combustible Gases and Vapors,” Bulletin 627, U.S. Department of the Interior, Bureau of Mines, Washington, DC, November 1965</a:t>
            </a:r>
            <a:r>
              <a:rPr lang="en-US" altLang="en-US" sz="1200" dirty="0" smtClean="0">
                <a:solidFill>
                  <a:srgbClr val="000000"/>
                </a:solidFill>
              </a:rPr>
              <a:t>.</a:t>
            </a: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>
              <a:solidFill>
                <a:srgbClr val="000000"/>
              </a:solidFill>
            </a:endParaRPr>
          </a:p>
          <a:p>
            <a:pPr lvl="1">
              <a:spcBef>
                <a:spcPct val="0"/>
              </a:spcBef>
              <a:buFontTx/>
              <a:buAutoNum type="arabicParenR"/>
            </a:pPr>
            <a:endParaRPr lang="en-US" altLang="en-US" sz="12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Previous presentations on this topic…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2016 Triennial International Fire &amp; Cabin Safety Research </a:t>
            </a:r>
            <a:r>
              <a:rPr lang="en-US" altLang="en-US" sz="1200" dirty="0" smtClean="0">
                <a:solidFill>
                  <a:srgbClr val="000000"/>
                </a:solidFill>
              </a:rPr>
              <a:t>Conference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26Oct2016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://www.fire.tc.faa.gov/2016Conference/files/Powerplant_II/IngersonCarbonDioxide/IngersonCarbonDioxidePres.pdf</a:t>
            </a:r>
            <a:endParaRPr lang="en-US" altLang="en-US" sz="10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International </a:t>
            </a:r>
            <a:r>
              <a:rPr lang="en-US" altLang="en-US" sz="1200" dirty="0">
                <a:solidFill>
                  <a:srgbClr val="000000"/>
                </a:solidFill>
              </a:rPr>
              <a:t>Aircraft System Fire Protection Forum </a:t>
            </a:r>
            <a:endParaRPr lang="en-US" altLang="en-US" sz="12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22Oct2015 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://www.fire.tc.faa.gov/pdf/systems/Oct15Meeting/Ingerson-1015-RecnsdrCO2.pdf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18May2016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://www.fire.tc.faa.gov/pdf/systems/May16Meeting/Ingerson-0516-HalonStatus.pdf</a:t>
            </a:r>
            <a:endParaRPr lang="en-US" altLang="en-US" sz="10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   10May2017 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://www.fire.tc.faa.gov/pdf/systems/May17Meeting/Ingerson-0517-RecnsdrCO2Status_finl.pdf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01Nov2017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://www.fire.tc.faa.gov/pdf/systems/Nov17Meeting/Ingerson-1117-NacelleCO2status.pdf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 smtClean="0">
                <a:solidFill>
                  <a:srgbClr val="000000"/>
                </a:solidFill>
              </a:rPr>
              <a:t>   08May2018 </a:t>
            </a:r>
            <a:r>
              <a:rPr lang="en-US" altLang="en-US" sz="1200" dirty="0">
                <a:solidFill>
                  <a:srgbClr val="000000"/>
                </a:solidFill>
              </a:rPr>
              <a:t>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</a:t>
            </a:r>
            <a:r>
              <a:rPr lang="en-US" altLang="en-US" sz="1000" dirty="0" smtClean="0">
                <a:solidFill>
                  <a:srgbClr val="000000"/>
                </a:solidFill>
              </a:rPr>
              <a:t>www.fire.tc.faa.gov/pdf/systems/May18Meeting/Ingerson-0518-halonreplacement.pdf</a:t>
            </a:r>
          </a:p>
          <a:p>
            <a:pPr marL="0" lvl="1" indent="0">
              <a:spcBef>
                <a:spcPct val="0"/>
              </a:spcBef>
              <a:buNone/>
            </a:pPr>
            <a:endParaRPr lang="en-US" altLang="en-US" sz="1000" dirty="0" smtClean="0">
              <a:solidFill>
                <a:srgbClr val="000000"/>
              </a:solidFill>
            </a:endParaRP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000" dirty="0" smtClean="0">
                <a:solidFill>
                  <a:srgbClr val="000000"/>
                </a:solidFill>
              </a:rPr>
              <a:t>   </a:t>
            </a:r>
            <a:r>
              <a:rPr lang="en-US" altLang="en-US" sz="1200" dirty="0" smtClean="0">
                <a:solidFill>
                  <a:srgbClr val="000000"/>
                </a:solidFill>
              </a:rPr>
              <a:t>An Overview of the general situation along with pertinent background :</a:t>
            </a:r>
          </a:p>
          <a:p>
            <a:pPr marL="0" lvl="1" indent="0">
              <a:spcBef>
                <a:spcPct val="0"/>
              </a:spcBef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       31Oct2018 : </a:t>
            </a:r>
            <a:r>
              <a:rPr lang="en-US" altLang="en-US" sz="1000" dirty="0" smtClean="0">
                <a:solidFill>
                  <a:srgbClr val="000000"/>
                </a:solidFill>
              </a:rPr>
              <a:t>AIChtEEtEEpEs</a:t>
            </a:r>
            <a:r>
              <a:rPr lang="en-US" altLang="en-US" sz="1000" dirty="0">
                <a:solidFill>
                  <a:srgbClr val="000000"/>
                </a:solidFill>
              </a:rPr>
              <a:t>://www.fire.tc.faa.gov/pdf/systems/Oct18Meeting/Ingerson-1018-PwrplantHalRepOvrview.pdf</a:t>
            </a:r>
          </a:p>
        </p:txBody>
      </p:sp>
    </p:spTree>
    <p:extLst>
      <p:ext uri="{BB962C8B-B14F-4D97-AF65-F5344CB8AC3E}">
        <p14:creationId xmlns:p14="http://schemas.microsoft.com/office/powerpoint/2010/main" val="340007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BASIS FOR RECONSIDERATION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19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4724400"/>
            <a:ext cx="3165475" cy="1243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901700"/>
            <a:ext cx="3216275" cy="37433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2"/>
          <p:cNvGrpSpPr>
            <a:grpSpLocks/>
          </p:cNvGrpSpPr>
          <p:nvPr/>
        </p:nvGrpSpPr>
        <p:grpSpPr bwMode="auto">
          <a:xfrm>
            <a:off x="3368675" y="1058863"/>
            <a:ext cx="5748338" cy="4899025"/>
            <a:chOff x="3368333" y="1059189"/>
            <a:chExt cx="5748710" cy="4898204"/>
          </a:xfrm>
        </p:grpSpPr>
        <p:grpSp>
          <p:nvGrpSpPr>
            <p:cNvPr id="18" name="Group 6"/>
            <p:cNvGrpSpPr>
              <a:grpSpLocks/>
            </p:cNvGrpSpPr>
            <p:nvPr/>
          </p:nvGrpSpPr>
          <p:grpSpPr bwMode="auto">
            <a:xfrm>
              <a:off x="3368333" y="1059189"/>
              <a:ext cx="5748710" cy="4898204"/>
              <a:chOff x="3285209" y="163260"/>
              <a:chExt cx="5748710" cy="4898204"/>
            </a:xfrm>
          </p:grpSpPr>
          <p:grpSp>
            <p:nvGrpSpPr>
              <p:cNvPr id="21" name="Group 7"/>
              <p:cNvGrpSpPr>
                <a:grpSpLocks/>
              </p:cNvGrpSpPr>
              <p:nvPr/>
            </p:nvGrpSpPr>
            <p:grpSpPr bwMode="auto">
              <a:xfrm>
                <a:off x="3364639" y="163260"/>
                <a:ext cx="5669280" cy="4898204"/>
                <a:chOff x="3394951" y="187975"/>
                <a:chExt cx="5669280" cy="4898204"/>
              </a:xfrm>
            </p:grpSpPr>
            <p:pic>
              <p:nvPicPr>
                <p:cNvPr id="23" name="Picture 9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7508" y="455824"/>
                  <a:ext cx="5666723" cy="46303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4" name="Picture 10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394951" y="187975"/>
                  <a:ext cx="5669280" cy="3750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22" name="Rectangle 8"/>
              <p:cNvSpPr>
                <a:spLocks noChangeArrowheads="1"/>
              </p:cNvSpPr>
              <p:nvPr/>
            </p:nvSpPr>
            <p:spPr bwMode="auto">
              <a:xfrm>
                <a:off x="3285209" y="164726"/>
                <a:ext cx="5680364" cy="4895273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endParaRPr lang="en-US" altLang="en-US" sz="2400" b="0"/>
              </a:p>
            </p:txBody>
          </p:sp>
        </p:grpSp>
        <p:sp>
          <p:nvSpPr>
            <p:cNvPr id="19" name="Freeform 2"/>
            <p:cNvSpPr>
              <a:spLocks/>
            </p:cNvSpPr>
            <p:nvPr/>
          </p:nvSpPr>
          <p:spPr bwMode="auto">
            <a:xfrm>
              <a:off x="6499860" y="2476500"/>
              <a:ext cx="1066800" cy="2503170"/>
            </a:xfrm>
            <a:custGeom>
              <a:avLst/>
              <a:gdLst>
                <a:gd name="T0" fmla="*/ 0 w 1066800"/>
                <a:gd name="T1" fmla="*/ 2503170 h 2503170"/>
                <a:gd name="T2" fmla="*/ 11430 w 1066800"/>
                <a:gd name="T3" fmla="*/ 1165860 h 2503170"/>
                <a:gd name="T4" fmla="*/ 1066800 w 1066800"/>
                <a:gd name="T5" fmla="*/ 784860 h 2503170"/>
                <a:gd name="T6" fmla="*/ 1066800 w 1066800"/>
                <a:gd name="T7" fmla="*/ 0 h 2503170"/>
                <a:gd name="T8" fmla="*/ 674370 w 1066800"/>
                <a:gd name="T9" fmla="*/ 0 h 2503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66800" h="2503170">
                  <a:moveTo>
                    <a:pt x="0" y="2503170"/>
                  </a:moveTo>
                  <a:lnTo>
                    <a:pt x="11430" y="1165860"/>
                  </a:lnTo>
                  <a:lnTo>
                    <a:pt x="1066800" y="784860"/>
                  </a:lnTo>
                  <a:lnTo>
                    <a:pt x="1066800" y="0"/>
                  </a:lnTo>
                  <a:lnTo>
                    <a:pt x="674370" y="0"/>
                  </a:lnTo>
                </a:path>
              </a:pathLst>
            </a:custGeom>
            <a:noFill/>
            <a:ln w="22225">
              <a:solidFill>
                <a:srgbClr val="0000FF"/>
              </a:solidFill>
              <a:prstDash val="lgDash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0" name="TextBox 11"/>
            <p:cNvSpPr txBox="1">
              <a:spLocks noChangeArrowheads="1"/>
            </p:cNvSpPr>
            <p:nvPr/>
          </p:nvSpPr>
          <p:spPr bwMode="auto">
            <a:xfrm>
              <a:off x="6049818" y="2382967"/>
              <a:ext cx="1136530" cy="184666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 anchorCtr="1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FF"/>
                  </a:solidFill>
                </a:rPr>
                <a:t> ≈ 28 %v/v CO2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6247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 anchor="t"/>
          <a:lstStyle/>
          <a:p>
            <a:r>
              <a:rPr lang="en-US" dirty="0"/>
              <a:t>Presentation Content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</a:t>
            </a:fld>
            <a:endParaRPr lang="en-US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>
                <a:solidFill>
                  <a:srgbClr val="000000"/>
                </a:solidFill>
              </a:rPr>
              <a:t>Briefly </a:t>
            </a:r>
            <a:r>
              <a:rPr lang="en-US" dirty="0" smtClean="0">
                <a:solidFill>
                  <a:srgbClr val="000000"/>
                </a:solidFill>
              </a:rPr>
              <a:t>Review</a:t>
            </a:r>
            <a:r>
              <a:rPr lang="en-US" dirty="0">
                <a:solidFill>
                  <a:srgbClr val="000000"/>
                </a:solidFill>
              </a:rPr>
              <a:t>…</a:t>
            </a: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Powerplant Halon Replacement Test Methodology</a:t>
            </a:r>
            <a:endParaRPr lang="en-US" dirty="0">
              <a:solidFill>
                <a:srgbClr val="000000"/>
              </a:solidFill>
            </a:endParaRP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Test Fixture &amp; Environment</a:t>
            </a:r>
            <a:endParaRPr lang="en-US" dirty="0">
              <a:solidFill>
                <a:srgbClr val="000000"/>
              </a:solidFill>
            </a:endParaRPr>
          </a:p>
          <a:p>
            <a:pPr lvl="0"/>
            <a:endParaRPr lang="en-US" dirty="0">
              <a:solidFill>
                <a:srgbClr val="000000"/>
              </a:solidFill>
            </a:endParaRPr>
          </a:p>
          <a:p>
            <a:pPr lvl="0"/>
            <a:r>
              <a:rPr lang="en-US" dirty="0">
                <a:solidFill>
                  <a:srgbClr val="000000"/>
                </a:solidFill>
              </a:rPr>
              <a:t>Present Information About this Project</a:t>
            </a: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Provide Results from the 1 of the 4 Test Conditions</a:t>
            </a:r>
            <a:endParaRPr lang="en-US" dirty="0">
              <a:solidFill>
                <a:srgbClr val="000000"/>
              </a:solidFill>
            </a:endParaRPr>
          </a:p>
          <a:p>
            <a:pPr marL="914400" lvl="1" indent="-457200">
              <a:buFont typeface="Webdings" panose="05030102010509060703" pitchFamily="18" charset="2"/>
              <a:buChar char=""/>
            </a:pPr>
            <a:r>
              <a:rPr lang="en-US" dirty="0" smtClean="0">
                <a:solidFill>
                  <a:srgbClr val="000000"/>
                </a:solidFill>
              </a:rPr>
              <a:t>Conclusions &amp; Next Steps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37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BASIS FOR RECONSIDERATION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20</a:t>
            </a:fld>
            <a:endParaRPr lang="en-US"/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8" y="1098550"/>
            <a:ext cx="3297237" cy="4789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3371850" y="1095375"/>
            <a:ext cx="5697538" cy="3679825"/>
            <a:chOff x="3371273" y="1095416"/>
            <a:chExt cx="5698836" cy="3679784"/>
          </a:xfrm>
        </p:grpSpPr>
        <p:pic>
          <p:nvPicPr>
            <p:cNvPr id="7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0101" y="1095416"/>
              <a:ext cx="5573790" cy="36797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Freeform 13"/>
            <p:cNvSpPr>
              <a:spLocks/>
            </p:cNvSpPr>
            <p:nvPr/>
          </p:nvSpPr>
          <p:spPr bwMode="auto">
            <a:xfrm>
              <a:off x="3371273" y="4193021"/>
              <a:ext cx="5698836" cy="240144"/>
            </a:xfrm>
            <a:custGeom>
              <a:avLst/>
              <a:gdLst>
                <a:gd name="T0" fmla="*/ 0 w 5698836"/>
                <a:gd name="T1" fmla="*/ 1067 h 498766"/>
                <a:gd name="T2" fmla="*/ 1551709 w 5698836"/>
                <a:gd name="T3" fmla="*/ 26 h 498766"/>
                <a:gd name="T4" fmla="*/ 4294909 w 5698836"/>
                <a:gd name="T5" fmla="*/ 1440 h 498766"/>
                <a:gd name="T6" fmla="*/ 5698836 w 5698836"/>
                <a:gd name="T7" fmla="*/ 0 h 4987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98836" h="498766">
                  <a:moveTo>
                    <a:pt x="0" y="369454"/>
                  </a:moveTo>
                  <a:cubicBezTo>
                    <a:pt x="517236" y="249381"/>
                    <a:pt x="835891" y="-12315"/>
                    <a:pt x="1551709" y="9236"/>
                  </a:cubicBezTo>
                  <a:cubicBezTo>
                    <a:pt x="2267527" y="30787"/>
                    <a:pt x="3603721" y="500302"/>
                    <a:pt x="4294909" y="498763"/>
                  </a:cubicBezTo>
                  <a:cubicBezTo>
                    <a:pt x="4986097" y="497224"/>
                    <a:pt x="5230860" y="166254"/>
                    <a:pt x="56988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5"/>
            <p:cNvSpPr>
              <a:spLocks/>
            </p:cNvSpPr>
            <p:nvPr/>
          </p:nvSpPr>
          <p:spPr bwMode="auto">
            <a:xfrm>
              <a:off x="3371273" y="4281058"/>
              <a:ext cx="5698836" cy="240144"/>
            </a:xfrm>
            <a:custGeom>
              <a:avLst/>
              <a:gdLst>
                <a:gd name="T0" fmla="*/ 0 w 5698836"/>
                <a:gd name="T1" fmla="*/ 1067 h 498766"/>
                <a:gd name="T2" fmla="*/ 1551709 w 5698836"/>
                <a:gd name="T3" fmla="*/ 26 h 498766"/>
                <a:gd name="T4" fmla="*/ 4294909 w 5698836"/>
                <a:gd name="T5" fmla="*/ 1440 h 498766"/>
                <a:gd name="T6" fmla="*/ 5698836 w 5698836"/>
                <a:gd name="T7" fmla="*/ 0 h 4987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98836" h="498766">
                  <a:moveTo>
                    <a:pt x="0" y="369454"/>
                  </a:moveTo>
                  <a:cubicBezTo>
                    <a:pt x="517236" y="249381"/>
                    <a:pt x="835891" y="-12315"/>
                    <a:pt x="1551709" y="9236"/>
                  </a:cubicBezTo>
                  <a:cubicBezTo>
                    <a:pt x="2267527" y="30787"/>
                    <a:pt x="3603721" y="500302"/>
                    <a:pt x="4294909" y="498763"/>
                  </a:cubicBezTo>
                  <a:cubicBezTo>
                    <a:pt x="4986097" y="497224"/>
                    <a:pt x="5230860" y="166254"/>
                    <a:pt x="5698836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6"/>
            <p:cNvSpPr>
              <a:spLocks/>
            </p:cNvSpPr>
            <p:nvPr/>
          </p:nvSpPr>
          <p:spPr bwMode="auto">
            <a:xfrm>
              <a:off x="3371273" y="4237243"/>
              <a:ext cx="5698836" cy="240144"/>
            </a:xfrm>
            <a:custGeom>
              <a:avLst/>
              <a:gdLst>
                <a:gd name="T0" fmla="*/ 0 w 5698836"/>
                <a:gd name="T1" fmla="*/ 1067 h 498766"/>
                <a:gd name="T2" fmla="*/ 1551709 w 5698836"/>
                <a:gd name="T3" fmla="*/ 26 h 498766"/>
                <a:gd name="T4" fmla="*/ 4294909 w 5698836"/>
                <a:gd name="T5" fmla="*/ 1440 h 498766"/>
                <a:gd name="T6" fmla="*/ 5698836 w 5698836"/>
                <a:gd name="T7" fmla="*/ 0 h 49876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5698836" h="498766">
                  <a:moveTo>
                    <a:pt x="0" y="369454"/>
                  </a:moveTo>
                  <a:cubicBezTo>
                    <a:pt x="517236" y="249381"/>
                    <a:pt x="835891" y="-12315"/>
                    <a:pt x="1551709" y="9236"/>
                  </a:cubicBezTo>
                  <a:cubicBezTo>
                    <a:pt x="2267527" y="30787"/>
                    <a:pt x="3603721" y="500302"/>
                    <a:pt x="4294909" y="498763"/>
                  </a:cubicBezTo>
                  <a:cubicBezTo>
                    <a:pt x="4986097" y="497224"/>
                    <a:pt x="5230860" y="166254"/>
                    <a:pt x="5698836" y="0"/>
                  </a:cubicBezTo>
                </a:path>
              </a:pathLst>
            </a:custGeom>
            <a:noFill/>
            <a:ln w="762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8"/>
            <p:cNvSpPr txBox="1">
              <a:spLocks noChangeArrowheads="1"/>
            </p:cNvSpPr>
            <p:nvPr/>
          </p:nvSpPr>
          <p:spPr bwMode="auto">
            <a:xfrm>
              <a:off x="6326909" y="2429164"/>
              <a:ext cx="905164" cy="7019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 anchorCtr="1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2" name="TextBox 19"/>
            <p:cNvSpPr txBox="1">
              <a:spLocks noChangeArrowheads="1"/>
            </p:cNvSpPr>
            <p:nvPr/>
          </p:nvSpPr>
          <p:spPr bwMode="auto">
            <a:xfrm>
              <a:off x="4128655" y="2429164"/>
              <a:ext cx="849745" cy="70196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 anchor="ctr" anchorCtr="1"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>
                <a:spcBef>
                  <a:spcPct val="0"/>
                </a:spcBef>
                <a:buFontTx/>
                <a:buNone/>
              </a:pPr>
              <a:r>
                <a:rPr lang="en-US" altLang="en-US" sz="1200" b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13" name="Freeform 20"/>
            <p:cNvSpPr>
              <a:spLocks/>
            </p:cNvSpPr>
            <p:nvPr/>
          </p:nvSpPr>
          <p:spPr bwMode="auto">
            <a:xfrm>
              <a:off x="4969165" y="2882900"/>
              <a:ext cx="1357744" cy="303645"/>
            </a:xfrm>
            <a:custGeom>
              <a:avLst/>
              <a:gdLst>
                <a:gd name="T0" fmla="*/ 2147483646 w 392430"/>
                <a:gd name="T1" fmla="*/ 0 h 303645"/>
                <a:gd name="T2" fmla="*/ 0 w 392430"/>
                <a:gd name="T3" fmla="*/ 0 h 303645"/>
                <a:gd name="T4" fmla="*/ 0 60000 65536"/>
                <a:gd name="T5" fmla="*/ 0 60000 6553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0" t="0" r="r" b="b"/>
              <a:pathLst>
                <a:path w="392430" h="303645">
                  <a:moveTo>
                    <a:pt x="392430" y="0"/>
                  </a:moveTo>
                  <a:lnTo>
                    <a:pt x="0" y="0"/>
                  </a:lnTo>
                </a:path>
              </a:pathLst>
            </a:custGeom>
            <a:noFill/>
            <a:ln w="22225">
              <a:solidFill>
                <a:srgbClr val="0000FF"/>
              </a:solidFill>
              <a:prstDash val="lgDash"/>
              <a:round/>
              <a:headEnd type="arrow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4" name="TextBox 22"/>
          <p:cNvSpPr txBox="1">
            <a:spLocks noChangeArrowheads="1"/>
          </p:cNvSpPr>
          <p:nvPr/>
        </p:nvSpPr>
        <p:spPr bwMode="auto">
          <a:xfrm>
            <a:off x="3902075" y="5292725"/>
            <a:ext cx="49831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 anchorCtr="1">
            <a:spAutoFit/>
          </a:bodyPr>
          <a:lstStyle>
            <a:lvl1pPr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1200" b="0">
                <a:solidFill>
                  <a:srgbClr val="0000FF"/>
                </a:solidFill>
              </a:rPr>
              <a:t> ≈ 28 %v/v CO2  per BoM Bulletin 627 &lt; 37%v/v CO2 per FAA AC 20-100</a:t>
            </a:r>
          </a:p>
        </p:txBody>
      </p:sp>
    </p:spTree>
    <p:extLst>
      <p:ext uri="{BB962C8B-B14F-4D97-AF65-F5344CB8AC3E}">
        <p14:creationId xmlns:p14="http://schemas.microsoft.com/office/powerpoint/2010/main" val="145353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FIREX </a:t>
            </a:r>
            <a:r>
              <a:rPr lang="en-US" sz="1800" dirty="0" smtClean="0"/>
              <a:t>&amp; FIRE THREAT ASSOCIATIONS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21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1913" y="689885"/>
            <a:ext cx="9034462" cy="5885540"/>
            <a:chOff x="61913" y="689885"/>
            <a:chExt cx="9034462" cy="5885540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0050" y="749635"/>
              <a:ext cx="5216325" cy="246903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590" y="3592296"/>
              <a:ext cx="5017163" cy="256918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3" y="859837"/>
              <a:ext cx="3760658" cy="281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ounded Rectangle 5"/>
            <p:cNvSpPr>
              <a:spLocks noChangeArrowheads="1"/>
            </p:cNvSpPr>
            <p:nvPr/>
          </p:nvSpPr>
          <p:spPr bwMode="auto">
            <a:xfrm>
              <a:off x="5366835" y="1556531"/>
              <a:ext cx="1045117" cy="51166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0000FF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0"/>
            </a:p>
          </p:txBody>
        </p:sp>
        <p:sp>
          <p:nvSpPr>
            <p:cNvPr id="10" name="Rounded Rectangle 16"/>
            <p:cNvSpPr>
              <a:spLocks noChangeArrowheads="1"/>
            </p:cNvSpPr>
            <p:nvPr/>
          </p:nvSpPr>
          <p:spPr bwMode="auto">
            <a:xfrm>
              <a:off x="7271995" y="1632735"/>
              <a:ext cx="1306397" cy="1393456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0"/>
            </a:p>
          </p:txBody>
        </p:sp>
        <p:sp>
          <p:nvSpPr>
            <p:cNvPr id="11" name="Freeform 17"/>
            <p:cNvSpPr>
              <a:spLocks/>
            </p:cNvSpPr>
            <p:nvPr/>
          </p:nvSpPr>
          <p:spPr bwMode="auto">
            <a:xfrm>
              <a:off x="6237766" y="3047966"/>
              <a:ext cx="1632994" cy="631406"/>
            </a:xfrm>
            <a:custGeom>
              <a:avLst/>
              <a:gdLst>
                <a:gd name="T0" fmla="*/ 1632857 w 1632857"/>
                <a:gd name="T1" fmla="*/ 0 h 762000"/>
                <a:gd name="T2" fmla="*/ 1632857 w 1632857"/>
                <a:gd name="T3" fmla="*/ 272143 h 762000"/>
                <a:gd name="T4" fmla="*/ 0 w 1632857"/>
                <a:gd name="T5" fmla="*/ 478971 h 762000"/>
                <a:gd name="T6" fmla="*/ 0 w 1632857"/>
                <a:gd name="T7" fmla="*/ 762000 h 7620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32857" h="762000">
                  <a:moveTo>
                    <a:pt x="1632857" y="0"/>
                  </a:moveTo>
                  <a:lnTo>
                    <a:pt x="1632857" y="272143"/>
                  </a:lnTo>
                  <a:lnTo>
                    <a:pt x="0" y="478971"/>
                  </a:lnTo>
                  <a:lnTo>
                    <a:pt x="0" y="762000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pic>
          <p:nvPicPr>
            <p:cNvPr id="12" name="Picture 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118" y="3820933"/>
              <a:ext cx="2065916" cy="27544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Freeform 6"/>
            <p:cNvSpPr>
              <a:spLocks/>
            </p:cNvSpPr>
            <p:nvPr/>
          </p:nvSpPr>
          <p:spPr bwMode="auto">
            <a:xfrm>
              <a:off x="3777387" y="1883123"/>
              <a:ext cx="1578560" cy="631478"/>
            </a:xfrm>
            <a:custGeom>
              <a:avLst/>
              <a:gdLst>
                <a:gd name="T0" fmla="*/ 1578428 w 1578428"/>
                <a:gd name="T1" fmla="*/ 0 h 957943"/>
                <a:gd name="T2" fmla="*/ 1219200 w 1578428"/>
                <a:gd name="T3" fmla="*/ 0 h 957943"/>
                <a:gd name="T4" fmla="*/ 391886 w 1578428"/>
                <a:gd name="T5" fmla="*/ 957943 h 957943"/>
                <a:gd name="T6" fmla="*/ 0 w 1578428"/>
                <a:gd name="T7" fmla="*/ 957943 h 95794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578428" h="957943">
                  <a:moveTo>
                    <a:pt x="1578428" y="0"/>
                  </a:moveTo>
                  <a:lnTo>
                    <a:pt x="1219200" y="0"/>
                  </a:lnTo>
                  <a:lnTo>
                    <a:pt x="391886" y="957943"/>
                  </a:lnTo>
                  <a:lnTo>
                    <a:pt x="0" y="957943"/>
                  </a:lnTo>
                </a:path>
              </a:pathLst>
            </a:custGeom>
            <a:noFill/>
            <a:ln w="38100">
              <a:solidFill>
                <a:srgbClr val="0000FF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4" name="Rounded Rectangle 30"/>
            <p:cNvSpPr>
              <a:spLocks noChangeArrowheads="1"/>
            </p:cNvSpPr>
            <p:nvPr/>
          </p:nvSpPr>
          <p:spPr bwMode="auto">
            <a:xfrm>
              <a:off x="4866052" y="4256364"/>
              <a:ext cx="783836" cy="144788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en-US" altLang="en-US" sz="2400" b="0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3069755" y="4604657"/>
              <a:ext cx="1774521" cy="337573"/>
            </a:xfrm>
            <a:custGeom>
              <a:avLst/>
              <a:gdLst>
                <a:gd name="T0" fmla="*/ 1774372 w 1774372"/>
                <a:gd name="T1" fmla="*/ 0 h 740228"/>
                <a:gd name="T2" fmla="*/ 609600 w 1774372"/>
                <a:gd name="T3" fmla="*/ 0 h 740228"/>
                <a:gd name="T4" fmla="*/ 457200 w 1774372"/>
                <a:gd name="T5" fmla="*/ 740228 h 740228"/>
                <a:gd name="T6" fmla="*/ 0 w 1774372"/>
                <a:gd name="T7" fmla="*/ 740228 h 74022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774372" h="740228">
                  <a:moveTo>
                    <a:pt x="1774372" y="0"/>
                  </a:moveTo>
                  <a:lnTo>
                    <a:pt x="609600" y="0"/>
                  </a:lnTo>
                  <a:lnTo>
                    <a:pt x="457200" y="740228"/>
                  </a:lnTo>
                  <a:lnTo>
                    <a:pt x="0" y="740228"/>
                  </a:lnTo>
                </a:path>
              </a:pathLst>
            </a:custGeom>
            <a:noFill/>
            <a:ln w="38100">
              <a:solidFill>
                <a:schemeClr val="tx1"/>
              </a:solidFill>
              <a:round/>
              <a:headEnd type="arrow" w="med" len="med"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16" name="TextBox 32"/>
            <p:cNvSpPr txBox="1">
              <a:spLocks noChangeArrowheads="1"/>
            </p:cNvSpPr>
            <p:nvPr/>
          </p:nvSpPr>
          <p:spPr bwMode="auto">
            <a:xfrm>
              <a:off x="5312400" y="1295258"/>
              <a:ext cx="1241075" cy="2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00FF"/>
                  </a:solidFill>
                </a:rPr>
                <a:t>FIRE THREAT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7141351" y="1360576"/>
              <a:ext cx="1502460" cy="277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200" dirty="0"/>
                <a:t>FIREX INJECTION</a:t>
              </a:r>
            </a:p>
          </p:txBody>
        </p:sp>
        <p:grpSp>
          <p:nvGrpSpPr>
            <p:cNvPr id="18" name="Group 4"/>
            <p:cNvGrpSpPr>
              <a:grpSpLocks noChangeAspect="1"/>
            </p:cNvGrpSpPr>
            <p:nvPr/>
          </p:nvGrpSpPr>
          <p:grpSpPr bwMode="auto">
            <a:xfrm rot="460796">
              <a:off x="4135740" y="1743458"/>
              <a:ext cx="545516" cy="442031"/>
              <a:chOff x="611" y="1811"/>
              <a:chExt cx="659" cy="534"/>
            </a:xfrm>
          </p:grpSpPr>
          <p:sp>
            <p:nvSpPr>
              <p:cNvPr id="25" name="Line 5"/>
              <p:cNvSpPr>
                <a:spLocks noChangeShapeType="1"/>
              </p:cNvSpPr>
              <p:nvPr/>
            </p:nvSpPr>
            <p:spPr bwMode="auto">
              <a:xfrm rot="950706" flipH="1">
                <a:off x="611" y="2157"/>
                <a:ext cx="655" cy="1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Line 6"/>
              <p:cNvSpPr>
                <a:spLocks noChangeShapeType="1"/>
              </p:cNvSpPr>
              <p:nvPr/>
            </p:nvSpPr>
            <p:spPr bwMode="auto">
              <a:xfrm rot="950706" flipH="1">
                <a:off x="611" y="1811"/>
                <a:ext cx="655" cy="1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Line 7"/>
              <p:cNvSpPr>
                <a:spLocks noChangeShapeType="1"/>
              </p:cNvSpPr>
              <p:nvPr/>
            </p:nvSpPr>
            <p:spPr bwMode="auto">
              <a:xfrm rot="950706" flipH="1">
                <a:off x="611" y="1977"/>
                <a:ext cx="655" cy="18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1270" y="1902"/>
                <a:ext cx="0" cy="35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9" name="Group 48"/>
            <p:cNvGrpSpPr>
              <a:grpSpLocks/>
            </p:cNvGrpSpPr>
            <p:nvPr/>
          </p:nvGrpSpPr>
          <p:grpSpPr bwMode="auto">
            <a:xfrm>
              <a:off x="4012310" y="689885"/>
              <a:ext cx="686811" cy="732709"/>
              <a:chOff x="4012247" y="47807"/>
              <a:chExt cx="686753" cy="732664"/>
            </a:xfrm>
          </p:grpSpPr>
          <p:sp>
            <p:nvSpPr>
              <p:cNvPr id="20" name="Text Box 13"/>
              <p:cNvSpPr txBox="1">
                <a:spLocks noChangeArrowheads="1"/>
              </p:cNvSpPr>
              <p:nvPr/>
            </p:nvSpPr>
            <p:spPr bwMode="auto">
              <a:xfrm>
                <a:off x="4012247" y="47807"/>
                <a:ext cx="411163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 b="0">
                    <a:latin typeface="Times New Roman" panose="02020603050405020304" pitchFamily="18" charset="0"/>
                  </a:rPr>
                  <a:t>Up</a:t>
                </a:r>
              </a:p>
            </p:txBody>
          </p:sp>
          <p:sp>
            <p:nvSpPr>
              <p:cNvPr id="21" name="Text Box 14"/>
              <p:cNvSpPr txBox="1">
                <a:spLocks noChangeArrowheads="1"/>
              </p:cNvSpPr>
              <p:nvPr/>
            </p:nvSpPr>
            <p:spPr bwMode="auto">
              <a:xfrm>
                <a:off x="4189412" y="441825"/>
                <a:ext cx="509588" cy="3143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50000"/>
                  </a:spcBef>
                  <a:buFontTx/>
                  <a:buNone/>
                </a:pPr>
                <a:r>
                  <a:rPr lang="en-US" altLang="en-US" sz="1400" b="0">
                    <a:latin typeface="Times New Roman" panose="02020603050405020304" pitchFamily="18" charset="0"/>
                  </a:rPr>
                  <a:t>Fwd</a:t>
                </a:r>
              </a:p>
            </p:txBody>
          </p:sp>
          <p:grpSp>
            <p:nvGrpSpPr>
              <p:cNvPr id="22" name="Group 33"/>
              <p:cNvGrpSpPr>
                <a:grpSpLocks noChangeAspect="1"/>
              </p:cNvGrpSpPr>
              <p:nvPr/>
            </p:nvGrpSpPr>
            <p:grpSpPr bwMode="auto">
              <a:xfrm>
                <a:off x="4023359" y="280846"/>
                <a:ext cx="456447" cy="499625"/>
                <a:chOff x="3986143" y="111546"/>
                <a:chExt cx="604154" cy="661305"/>
              </a:xfrm>
            </p:grpSpPr>
            <p:sp>
              <p:nvSpPr>
                <p:cNvPr id="23" name="Line 6"/>
                <p:cNvSpPr>
                  <a:spLocks noChangeShapeType="1"/>
                </p:cNvSpPr>
                <p:nvPr/>
              </p:nvSpPr>
              <p:spPr bwMode="auto">
                <a:xfrm rot="12240000" flipH="1">
                  <a:off x="4048138" y="617239"/>
                  <a:ext cx="542159" cy="1556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" name="Line 6"/>
                <p:cNvSpPr>
                  <a:spLocks noChangeShapeType="1"/>
                </p:cNvSpPr>
                <p:nvPr/>
              </p:nvSpPr>
              <p:spPr bwMode="auto">
                <a:xfrm rot="6600000" flipH="1">
                  <a:off x="3792869" y="304820"/>
                  <a:ext cx="542159" cy="15561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5691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INJECTION PLUMBING NETWORK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22</a:t>
            </a:fld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68967" y="714149"/>
            <a:ext cx="8733517" cy="6090331"/>
            <a:chOff x="268967" y="714149"/>
            <a:chExt cx="8733517" cy="6090331"/>
          </a:xfrm>
        </p:grpSpPr>
        <p:pic>
          <p:nvPicPr>
            <p:cNvPr id="6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967" y="3564393"/>
              <a:ext cx="4572000" cy="3240087"/>
            </a:xfrm>
            <a:prstGeom prst="rect">
              <a:avLst/>
            </a:prstGeom>
            <a:noFill/>
            <a:ln w="9525">
              <a:solidFill>
                <a:schemeClr val="accent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0484" y="789441"/>
              <a:ext cx="4572000" cy="34290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22"/>
            <p:cNvGrpSpPr>
              <a:grpSpLocks noChangeAspect="1"/>
            </p:cNvGrpSpPr>
            <p:nvPr/>
          </p:nvGrpSpPr>
          <p:grpSpPr bwMode="auto">
            <a:xfrm>
              <a:off x="1045007" y="714149"/>
              <a:ext cx="2057422" cy="2742780"/>
              <a:chOff x="4946814" y="219848"/>
              <a:chExt cx="1828800" cy="2438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6609" y="219848"/>
                <a:ext cx="1829005" cy="2439073"/>
              </a:xfrm>
              <a:prstGeom prst="rect">
                <a:avLst/>
              </a:prstGeom>
              <a:ln w="28575">
                <a:solidFill>
                  <a:schemeClr val="bg1">
                    <a:lumMod val="75000"/>
                  </a:schemeClr>
                </a:solidFill>
              </a:ln>
            </p:spPr>
          </p:pic>
          <p:grpSp>
            <p:nvGrpSpPr>
              <p:cNvPr id="21" name="Group 9"/>
              <p:cNvGrpSpPr>
                <a:grpSpLocks/>
              </p:cNvGrpSpPr>
              <p:nvPr/>
            </p:nvGrpSpPr>
            <p:grpSpPr bwMode="auto">
              <a:xfrm rot="-277460">
                <a:off x="5163187" y="1092711"/>
                <a:ext cx="657220" cy="228612"/>
                <a:chOff x="5769769" y="721519"/>
                <a:chExt cx="657220" cy="228612"/>
              </a:xfrm>
            </p:grpSpPr>
            <p:sp>
              <p:nvSpPr>
                <p:cNvPr id="22" name="Freeform 6"/>
                <p:cNvSpPr>
                  <a:spLocks/>
                </p:cNvSpPr>
                <p:nvPr/>
              </p:nvSpPr>
              <p:spPr bwMode="auto">
                <a:xfrm>
                  <a:off x="5769769" y="721519"/>
                  <a:ext cx="607219" cy="40481"/>
                </a:xfrm>
                <a:custGeom>
                  <a:avLst/>
                  <a:gdLst>
                    <a:gd name="T0" fmla="*/ 607219 w 607219"/>
                    <a:gd name="T1" fmla="*/ 0 h 40481"/>
                    <a:gd name="T2" fmla="*/ 0 w 607219"/>
                    <a:gd name="T3" fmla="*/ 40481 h 4048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07219" h="40481">
                      <a:moveTo>
                        <a:pt x="607219" y="0"/>
                      </a:moveTo>
                      <a:lnTo>
                        <a:pt x="0" y="40481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3" name="Freeform 10"/>
                <p:cNvSpPr>
                  <a:spLocks/>
                </p:cNvSpPr>
                <p:nvPr/>
              </p:nvSpPr>
              <p:spPr bwMode="auto">
                <a:xfrm>
                  <a:off x="5786436" y="815584"/>
                  <a:ext cx="607219" cy="40481"/>
                </a:xfrm>
                <a:custGeom>
                  <a:avLst/>
                  <a:gdLst>
                    <a:gd name="T0" fmla="*/ 607219 w 607219"/>
                    <a:gd name="T1" fmla="*/ 0 h 40481"/>
                    <a:gd name="T2" fmla="*/ 0 w 607219"/>
                    <a:gd name="T3" fmla="*/ 40481 h 4048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07219" h="40481">
                      <a:moveTo>
                        <a:pt x="607219" y="0"/>
                      </a:moveTo>
                      <a:lnTo>
                        <a:pt x="0" y="40481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4" name="Freeform 11"/>
                <p:cNvSpPr>
                  <a:spLocks/>
                </p:cNvSpPr>
                <p:nvPr/>
              </p:nvSpPr>
              <p:spPr bwMode="auto">
                <a:xfrm>
                  <a:off x="5819770" y="909650"/>
                  <a:ext cx="607219" cy="40481"/>
                </a:xfrm>
                <a:custGeom>
                  <a:avLst/>
                  <a:gdLst>
                    <a:gd name="T0" fmla="*/ 607219 w 607219"/>
                    <a:gd name="T1" fmla="*/ 0 h 40481"/>
                    <a:gd name="T2" fmla="*/ 0 w 607219"/>
                    <a:gd name="T3" fmla="*/ 40481 h 40481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607219" h="40481">
                      <a:moveTo>
                        <a:pt x="607219" y="0"/>
                      </a:moveTo>
                      <a:lnTo>
                        <a:pt x="0" y="40481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stealth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5" name="Freeform 8"/>
                <p:cNvSpPr>
                  <a:spLocks/>
                </p:cNvSpPr>
                <p:nvPr/>
              </p:nvSpPr>
              <p:spPr bwMode="auto">
                <a:xfrm>
                  <a:off x="6372225" y="723900"/>
                  <a:ext cx="50006" cy="188119"/>
                </a:xfrm>
                <a:custGeom>
                  <a:avLst/>
                  <a:gdLst>
                    <a:gd name="T0" fmla="*/ 0 w 50006"/>
                    <a:gd name="T1" fmla="*/ 0 h 188119"/>
                    <a:gd name="T2" fmla="*/ 50006 w 50006"/>
                    <a:gd name="T3" fmla="*/ 188119 h 188119"/>
                    <a:gd name="T4" fmla="*/ 0 60000 65536"/>
                    <a:gd name="T5" fmla="*/ 0 60000 65536"/>
                  </a:gdLst>
                  <a:ahLst/>
                  <a:cxnLst>
                    <a:cxn ang="T4">
                      <a:pos x="T0" y="T1"/>
                    </a:cxn>
                    <a:cxn ang="T5">
                      <a:pos x="T2" y="T3"/>
                    </a:cxn>
                  </a:cxnLst>
                  <a:rect l="0" t="0" r="r" b="b"/>
                  <a:pathLst>
                    <a:path w="50006" h="188119">
                      <a:moveTo>
                        <a:pt x="0" y="0"/>
                      </a:moveTo>
                      <a:lnTo>
                        <a:pt x="50006" y="188119"/>
                      </a:lnTo>
                    </a:path>
                  </a:pathLst>
                </a:custGeom>
                <a:noFill/>
                <a:ln w="1905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27" name="Freeform 26"/>
            <p:cNvSpPr/>
            <p:nvPr/>
          </p:nvSpPr>
          <p:spPr bwMode="auto">
            <a:xfrm>
              <a:off x="2547257" y="1926771"/>
              <a:ext cx="957943" cy="2764972"/>
            </a:xfrm>
            <a:custGeom>
              <a:avLst/>
              <a:gdLst>
                <a:gd name="connsiteX0" fmla="*/ 0 w 957943"/>
                <a:gd name="connsiteY0" fmla="*/ 0 h 2764972"/>
                <a:gd name="connsiteX1" fmla="*/ 957943 w 957943"/>
                <a:gd name="connsiteY1" fmla="*/ 2764972 h 2764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7943" h="2764972">
                  <a:moveTo>
                    <a:pt x="0" y="0"/>
                  </a:moveTo>
                  <a:lnTo>
                    <a:pt x="957943" y="2764972"/>
                  </a:lnTo>
                </a:path>
              </a:pathLst>
            </a:custGeom>
            <a:noFill/>
            <a:ln w="28575">
              <a:solidFill>
                <a:schemeClr val="tx1"/>
              </a:solidFill>
              <a:prstDash val="sysDash"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372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93" y="699848"/>
            <a:ext cx="7040880" cy="54203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INJECTION PLUMBING NETWORK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8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229600" algn="r"/>
              </a:tabLst>
            </a:pPr>
            <a:r>
              <a:rPr lang="en-US" dirty="0" smtClean="0"/>
              <a:t>Appendix</a:t>
            </a:r>
            <a:r>
              <a:rPr lang="en-US" dirty="0"/>
              <a:t>	</a:t>
            </a:r>
            <a:r>
              <a:rPr lang="en-US" sz="1800" dirty="0" smtClean="0"/>
              <a:t>TABULATED TEST RESULTS, TO DATE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24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304020564"/>
              </p:ext>
            </p:extLst>
          </p:nvPr>
        </p:nvGraphicFramePr>
        <p:xfrm>
          <a:off x="98137" y="800930"/>
          <a:ext cx="8962736" cy="4860958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1233207">
                  <a:extLst>
                    <a:ext uri="{9D8B030D-6E8A-4147-A177-3AD203B41FA5}">
                      <a16:colId xmlns:a16="http://schemas.microsoft.com/office/drawing/2014/main" val="3279199227"/>
                    </a:ext>
                  </a:extLst>
                </a:gridCol>
                <a:gridCol w="1382447">
                  <a:extLst>
                    <a:ext uri="{9D8B030D-6E8A-4147-A177-3AD203B41FA5}">
                      <a16:colId xmlns:a16="http://schemas.microsoft.com/office/drawing/2014/main" val="2884252066"/>
                    </a:ext>
                  </a:extLst>
                </a:gridCol>
                <a:gridCol w="699176">
                  <a:extLst>
                    <a:ext uri="{9D8B030D-6E8A-4147-A177-3AD203B41FA5}">
                      <a16:colId xmlns:a16="http://schemas.microsoft.com/office/drawing/2014/main" val="2043176033"/>
                    </a:ext>
                  </a:extLst>
                </a:gridCol>
                <a:gridCol w="472618">
                  <a:extLst>
                    <a:ext uri="{9D8B030D-6E8A-4147-A177-3AD203B41FA5}">
                      <a16:colId xmlns:a16="http://schemas.microsoft.com/office/drawing/2014/main" val="929509777"/>
                    </a:ext>
                  </a:extLst>
                </a:gridCol>
                <a:gridCol w="1504717">
                  <a:extLst>
                    <a:ext uri="{9D8B030D-6E8A-4147-A177-3AD203B41FA5}">
                      <a16:colId xmlns:a16="http://schemas.microsoft.com/office/drawing/2014/main" val="2015741866"/>
                    </a:ext>
                  </a:extLst>
                </a:gridCol>
                <a:gridCol w="796272">
                  <a:extLst>
                    <a:ext uri="{9D8B030D-6E8A-4147-A177-3AD203B41FA5}">
                      <a16:colId xmlns:a16="http://schemas.microsoft.com/office/drawing/2014/main" val="679204973"/>
                    </a:ext>
                  </a:extLst>
                </a:gridCol>
                <a:gridCol w="968888">
                  <a:extLst>
                    <a:ext uri="{9D8B030D-6E8A-4147-A177-3AD203B41FA5}">
                      <a16:colId xmlns:a16="http://schemas.microsoft.com/office/drawing/2014/main" val="2336646666"/>
                    </a:ext>
                  </a:extLst>
                </a:gridCol>
                <a:gridCol w="861003">
                  <a:extLst>
                    <a:ext uri="{9D8B030D-6E8A-4147-A177-3AD203B41FA5}">
                      <a16:colId xmlns:a16="http://schemas.microsoft.com/office/drawing/2014/main" val="3762353500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1456697356"/>
                    </a:ext>
                  </a:extLst>
                </a:gridCol>
              </a:tblGrid>
              <a:tr h="84538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Test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Identification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</a:t>
                      </a:r>
                      <a:r>
                        <a:rPr lang="en-US" sz="1100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YYYYmmdd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-##]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Test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Type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Firex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Firex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Agent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Mass</a:t>
                      </a:r>
                      <a:b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[kg]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General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MPSHReR04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Parameter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gNFS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Ventilation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gNFS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Reignition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Time Delay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[sec]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Half-second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Resident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Concentration</a:t>
                      </a:r>
                      <a:b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</a:br>
                      <a:r>
                        <a:rPr lang="en-US" sz="1100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[%v/v CO2]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524180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..20161011-02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HFC-125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3.63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surrogate threashold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2.07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929404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..20161011-03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HFC-125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3.63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surrogate threashold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2.14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1196520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..20161011-04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HFC-125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3.63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surrogate </a:t>
                      </a:r>
                      <a:r>
                        <a:rPr lang="en-US" sz="1100" b="1" u="none" strike="noStrike" dirty="0" err="1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threashold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2.1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7540772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..20170526-05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1.64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96584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..20170607-03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1.67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494319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..20170703-04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1.50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6506706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..20170713-04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1.94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2843638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..20170727-04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2.33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869832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..20170728-04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2.54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14797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..20170815-04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2.27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27917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..20170822-03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2.60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6692737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..20170823-04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1" i="0" u="none" strike="noStrike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2.21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922293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..20170824-04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fire extinguishment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inferior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spray/turbine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1.54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u="none" strike="noStrike" dirty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1737456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..20171020-03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33.5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9188118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..20171024-03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0" i="0" u="none" strike="noStrike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33.4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606005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..20171030-02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36.4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2347911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..20171106-02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33.5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481059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..20171107-02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3.31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superior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34.2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569359"/>
                  </a:ext>
                </a:extLst>
              </a:tr>
              <a:tr h="211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..20171108-02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agent distribution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CO2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2.95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inferior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high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n/a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+mj-lt"/>
                        </a:rPr>
                        <a:t>31.3</a:t>
                      </a:r>
                      <a:endParaRPr lang="en-US" sz="11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+mj-lt"/>
                      </a:endParaRPr>
                    </a:p>
                  </a:txBody>
                  <a:tcPr marL="7021" marR="7021" marT="702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45858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124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tabLst>
                <a:tab pos="8118475" algn="r"/>
              </a:tabLst>
            </a:pPr>
            <a:r>
              <a:rPr lang="en-US" dirty="0" smtClean="0"/>
              <a:t>Appendix	</a:t>
            </a:r>
            <a:r>
              <a:rPr lang="en-US" sz="1800" dirty="0" smtClean="0"/>
              <a:t>CO2 DISPERSION IN THE TEST ENVIRONMENT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9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6567055" y="1154546"/>
            <a:ext cx="1639744" cy="276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superior, 1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0294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27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567055" y="1154546"/>
            <a:ext cx="1639744" cy="276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superior, 2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83734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28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567055" y="1154546"/>
            <a:ext cx="1639744" cy="27699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superior, 3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2164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29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659415" y="1634925"/>
            <a:ext cx="155478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inferior, 1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28441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9728" y="109727"/>
            <a:ext cx="8472488" cy="1331145"/>
          </a:xfrm>
          <a:solidFill>
            <a:schemeClr val="bg1">
              <a:lumMod val="95000"/>
            </a:schemeClr>
          </a:solidFill>
        </p:spPr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Guiding Documentation</a:t>
            </a:r>
          </a:p>
          <a:p>
            <a:pPr lvl="1"/>
            <a:r>
              <a:rPr lang="en-US" i="1" dirty="0" smtClean="0"/>
              <a:t>“Minimum </a:t>
            </a:r>
            <a:r>
              <a:rPr lang="en-US" i="1" dirty="0"/>
              <a:t>Performance Standards for Halon 1301 Replacement </a:t>
            </a:r>
            <a:r>
              <a:rPr lang="en-US" i="1" dirty="0" smtClean="0"/>
              <a:t>in the </a:t>
            </a:r>
            <a:r>
              <a:rPr lang="en-US" i="1" dirty="0"/>
              <a:t>Fire Extinguishing </a:t>
            </a:r>
            <a:r>
              <a:rPr lang="en-US" i="1" dirty="0" smtClean="0"/>
              <a:t>Agents/Systems </a:t>
            </a:r>
            <a:r>
              <a:rPr lang="en-US" i="1" dirty="0"/>
              <a:t>of Civil Aircraft Engine </a:t>
            </a:r>
            <a:r>
              <a:rPr lang="en-US" i="1" dirty="0" smtClean="0"/>
              <a:t>and Auxiliary </a:t>
            </a:r>
            <a:r>
              <a:rPr lang="en-US" i="1" dirty="0"/>
              <a:t>Power Unit </a:t>
            </a:r>
            <a:r>
              <a:rPr lang="en-US" i="1" dirty="0" smtClean="0"/>
              <a:t>Compartments (</a:t>
            </a:r>
            <a:r>
              <a:rPr lang="en-US" i="1" dirty="0"/>
              <a:t>MPSHRe rev04</a:t>
            </a:r>
            <a:r>
              <a:rPr lang="en-US" i="1" dirty="0" smtClean="0"/>
              <a:t>)”</a:t>
            </a:r>
          </a:p>
          <a:p>
            <a:pPr lvl="1"/>
            <a:r>
              <a:rPr lang="en-US" dirty="0" smtClean="0"/>
              <a:t>Working </a:t>
            </a:r>
            <a:r>
              <a:rPr lang="en-US" dirty="0"/>
              <a:t>d</a:t>
            </a:r>
            <a:r>
              <a:rPr lang="en-US" dirty="0" smtClean="0"/>
              <a:t>ocument is accessible on-line</a:t>
            </a:r>
          </a:p>
          <a:p>
            <a:r>
              <a:rPr lang="en-US" dirty="0" smtClean="0"/>
              <a:t>Describes Applicable Facets About the Effort</a:t>
            </a:r>
          </a:p>
          <a:p>
            <a:pPr lvl="1"/>
            <a:r>
              <a:rPr lang="en-US" dirty="0" smtClean="0"/>
              <a:t>Preamble : </a:t>
            </a:r>
            <a:r>
              <a:rPr lang="en-US" dirty="0" smtClean="0"/>
              <a:t>background </a:t>
            </a:r>
            <a:r>
              <a:rPr lang="en-US" dirty="0" smtClean="0"/>
              <a:t>&amp; applicability</a:t>
            </a:r>
          </a:p>
          <a:p>
            <a:pPr lvl="1"/>
            <a:r>
              <a:rPr lang="en-US" dirty="0" smtClean="0"/>
              <a:t>Test process &amp; associated environments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0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30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659415" y="1634925"/>
            <a:ext cx="155478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inferior, 2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5292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31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17" y="46180"/>
            <a:ext cx="8663167" cy="62794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659415" y="1634925"/>
            <a:ext cx="1554785" cy="276999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tlCol="0">
            <a:spAutoFit/>
          </a:bodyPr>
          <a:lstStyle/>
          <a:p>
            <a:pPr>
              <a:buFontTx/>
              <a:buNone/>
            </a:pPr>
            <a:r>
              <a:rPr lang="en-US" sz="1200" b="1" dirty="0" smtClean="0"/>
              <a:t>CO2 inferior, 3 of 3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12512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</a:t>
            </a:r>
            <a:r>
              <a:rPr lang="en-US" dirty="0"/>
              <a:t>Process </a:t>
            </a:r>
            <a:r>
              <a:rPr lang="en-US" dirty="0" smtClean="0"/>
              <a:t>&amp; Fixture</a:t>
            </a:r>
          </a:p>
          <a:p>
            <a:pPr lvl="1"/>
            <a:r>
              <a:rPr lang="en-US" dirty="0" smtClean="0"/>
              <a:t>Prescribes a test framework</a:t>
            </a:r>
          </a:p>
          <a:p>
            <a:pPr lvl="2"/>
            <a:r>
              <a:rPr lang="en-US" dirty="0" smtClean="0"/>
              <a:t>Structure, ventilation, fire threats, &amp; fire extinguishing agent</a:t>
            </a:r>
          </a:p>
          <a:p>
            <a:pPr lvl="2"/>
            <a:r>
              <a:rPr lang="en-US" dirty="0" smtClean="0"/>
              <a:t>Specifies </a:t>
            </a:r>
            <a:r>
              <a:rPr lang="en-US" dirty="0" smtClean="0"/>
              <a:t>test conditions &amp; numbers of replicate tests</a:t>
            </a:r>
          </a:p>
          <a:p>
            <a:pPr lvl="2"/>
            <a:r>
              <a:rPr lang="en-US" dirty="0" smtClean="0"/>
              <a:t>Test </a:t>
            </a:r>
            <a:r>
              <a:rPr lang="en-US" dirty="0" smtClean="0"/>
              <a:t>environment </a:t>
            </a:r>
            <a:r>
              <a:rPr lang="en-US" dirty="0" smtClean="0"/>
              <a:t>contains </a:t>
            </a:r>
            <a:r>
              <a:rPr lang="en-US" dirty="0" smtClean="0"/>
              <a:t>the fire phenomena </a:t>
            </a:r>
            <a:r>
              <a:rPr lang="en-US" dirty="0" smtClean="0"/>
              <a:t>of </a:t>
            </a:r>
            <a:r>
              <a:rPr lang="en-US" dirty="0" smtClean="0"/>
              <a:t>the fire zones</a:t>
            </a:r>
          </a:p>
          <a:p>
            <a:pPr lvl="1"/>
            <a:r>
              <a:rPr lang="en-US" dirty="0" smtClean="0"/>
              <a:t>Proof test to show criteria will adequately perform</a:t>
            </a:r>
          </a:p>
          <a:p>
            <a:pPr lvl="2"/>
            <a:r>
              <a:rPr lang="en-US" dirty="0" smtClean="0"/>
              <a:t>First, </a:t>
            </a:r>
            <a:r>
              <a:rPr lang="en-US" dirty="0"/>
              <a:t>establish a candidate concentration field in the forced-flow</a:t>
            </a:r>
          </a:p>
          <a:p>
            <a:pPr lvl="3"/>
            <a:r>
              <a:rPr lang="en-US" dirty="0" smtClean="0"/>
              <a:t>candidate delivered to satisfy “…X %v/v Y for 0.5 second…”</a:t>
            </a:r>
          </a:p>
          <a:p>
            <a:pPr lvl="3"/>
            <a:r>
              <a:rPr lang="en-US" dirty="0" smtClean="0"/>
              <a:t>should align with or exceed a peak-inertion concentration</a:t>
            </a:r>
          </a:p>
          <a:p>
            <a:pPr lvl="2"/>
            <a:r>
              <a:rPr lang="en-US" dirty="0" smtClean="0"/>
              <a:t>Second, test against each of 4 test/fire-threat conditions</a:t>
            </a:r>
          </a:p>
          <a:p>
            <a:pPr lvl="2"/>
            <a:r>
              <a:rPr lang="en-US" dirty="0" smtClean="0"/>
              <a:t>Then, assess behaviors against respective thresholds; halon 1301, HFC-125 surrogates…</a:t>
            </a:r>
          </a:p>
          <a:p>
            <a:pPr lvl="2"/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517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6" name="Group 80895"/>
          <p:cNvGrpSpPr/>
          <p:nvPr/>
        </p:nvGrpSpPr>
        <p:grpSpPr>
          <a:xfrm>
            <a:off x="14175" y="1112068"/>
            <a:ext cx="9129825" cy="4912434"/>
            <a:chOff x="14175" y="1112068"/>
            <a:chExt cx="9129825" cy="4912434"/>
          </a:xfrm>
        </p:grpSpPr>
        <p:grpSp>
          <p:nvGrpSpPr>
            <p:cNvPr id="6" name="Group 5"/>
            <p:cNvGrpSpPr/>
            <p:nvPr/>
          </p:nvGrpSpPr>
          <p:grpSpPr>
            <a:xfrm>
              <a:off x="14175" y="1112068"/>
              <a:ext cx="9102387" cy="4182666"/>
              <a:chOff x="14175" y="1339912"/>
              <a:chExt cx="9102387" cy="4182666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4175" y="1339912"/>
                <a:ext cx="9102387" cy="4182666"/>
                <a:chOff x="14175" y="1747318"/>
                <a:chExt cx="9102387" cy="4182666"/>
              </a:xfrm>
            </p:grpSpPr>
            <p:pic>
              <p:nvPicPr>
                <p:cNvPr id="13" name="Picture 3" descr="gas_sfty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449" t="5415" r="28765" b="46597"/>
                <a:stretch/>
              </p:blipFill>
              <p:spPr bwMode="auto">
                <a:xfrm>
                  <a:off x="14175" y="2101452"/>
                  <a:ext cx="9048344" cy="3828532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sp>
              <p:nvSpPr>
                <p:cNvPr id="14" name="Rectangle 13"/>
                <p:cNvSpPr/>
                <p:nvPr/>
              </p:nvSpPr>
              <p:spPr bwMode="auto">
                <a:xfrm>
                  <a:off x="7233441" y="1747318"/>
                  <a:ext cx="1883121" cy="1665838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5" name="Rectangle 14"/>
                <p:cNvSpPr/>
                <p:nvPr/>
              </p:nvSpPr>
              <p:spPr bwMode="auto">
                <a:xfrm>
                  <a:off x="668447" y="2307125"/>
                  <a:ext cx="327434" cy="461665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 bwMode="auto">
                <a:xfrm>
                  <a:off x="802740" y="1880103"/>
                  <a:ext cx="3497656" cy="600547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" name="Rectangle 16"/>
                <p:cNvSpPr/>
                <p:nvPr/>
              </p:nvSpPr>
              <p:spPr bwMode="auto">
                <a:xfrm>
                  <a:off x="3029892" y="2595327"/>
                  <a:ext cx="1677909" cy="555279"/>
                </a:xfrm>
                <a:prstGeom prst="rect">
                  <a:avLst/>
                </a:prstGeom>
                <a:solidFill>
                  <a:schemeClr val="bg1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none" lIns="91440" tIns="45720" rIns="91440" bIns="45720" numCol="1" rtlCol="0" anchor="t" anchorCtr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Char char="•"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8" name="Freeform 7"/>
              <p:cNvSpPr/>
              <p:nvPr/>
            </p:nvSpPr>
            <p:spPr bwMode="auto">
              <a:xfrm>
                <a:off x="956310" y="2739390"/>
                <a:ext cx="3028950" cy="2019300"/>
              </a:xfrm>
              <a:custGeom>
                <a:avLst/>
                <a:gdLst>
                  <a:gd name="connsiteX0" fmla="*/ 0 w 3028950"/>
                  <a:gd name="connsiteY0" fmla="*/ 175260 h 2019300"/>
                  <a:gd name="connsiteX1" fmla="*/ 0 w 3028950"/>
                  <a:gd name="connsiteY1" fmla="*/ 0 h 2019300"/>
                  <a:gd name="connsiteX2" fmla="*/ 689610 w 3028950"/>
                  <a:gd name="connsiteY2" fmla="*/ 0 h 2019300"/>
                  <a:gd name="connsiteX3" fmla="*/ 941070 w 3028950"/>
                  <a:gd name="connsiteY3" fmla="*/ 38100 h 2019300"/>
                  <a:gd name="connsiteX4" fmla="*/ 1127760 w 3028950"/>
                  <a:gd name="connsiteY4" fmla="*/ 190500 h 2019300"/>
                  <a:gd name="connsiteX5" fmla="*/ 2404110 w 3028950"/>
                  <a:gd name="connsiteY5" fmla="*/ 1512570 h 2019300"/>
                  <a:gd name="connsiteX6" fmla="*/ 2476500 w 3028950"/>
                  <a:gd name="connsiteY6" fmla="*/ 1562100 h 2019300"/>
                  <a:gd name="connsiteX7" fmla="*/ 2560320 w 3028950"/>
                  <a:gd name="connsiteY7" fmla="*/ 1581150 h 2019300"/>
                  <a:gd name="connsiteX8" fmla="*/ 3028950 w 3028950"/>
                  <a:gd name="connsiteY8" fmla="*/ 1581150 h 2019300"/>
                  <a:gd name="connsiteX9" fmla="*/ 3028950 w 3028950"/>
                  <a:gd name="connsiteY9" fmla="*/ 2019300 h 2019300"/>
                  <a:gd name="connsiteX10" fmla="*/ 2545080 w 3028950"/>
                  <a:gd name="connsiteY10" fmla="*/ 2019300 h 2019300"/>
                  <a:gd name="connsiteX11" fmla="*/ 2301240 w 3028950"/>
                  <a:gd name="connsiteY11" fmla="*/ 1985010 h 2019300"/>
                  <a:gd name="connsiteX12" fmla="*/ 2106930 w 3028950"/>
                  <a:gd name="connsiteY12" fmla="*/ 1828800 h 2019300"/>
                  <a:gd name="connsiteX13" fmla="*/ 765810 w 3028950"/>
                  <a:gd name="connsiteY13" fmla="*/ 453390 h 2019300"/>
                  <a:gd name="connsiteX14" fmla="*/ 674370 w 3028950"/>
                  <a:gd name="connsiteY14" fmla="*/ 438150 h 2019300"/>
                  <a:gd name="connsiteX15" fmla="*/ 3810 w 3028950"/>
                  <a:gd name="connsiteY15" fmla="*/ 441960 h 2019300"/>
                  <a:gd name="connsiteX16" fmla="*/ 3810 w 3028950"/>
                  <a:gd name="connsiteY16" fmla="*/ 64770 h 2019300"/>
                  <a:gd name="connsiteX0" fmla="*/ 11430 w 3028950"/>
                  <a:gd name="connsiteY0" fmla="*/ 171450 h 2019300"/>
                  <a:gd name="connsiteX1" fmla="*/ 0 w 3028950"/>
                  <a:gd name="connsiteY1" fmla="*/ 0 h 2019300"/>
                  <a:gd name="connsiteX2" fmla="*/ 689610 w 3028950"/>
                  <a:gd name="connsiteY2" fmla="*/ 0 h 2019300"/>
                  <a:gd name="connsiteX3" fmla="*/ 941070 w 3028950"/>
                  <a:gd name="connsiteY3" fmla="*/ 38100 h 2019300"/>
                  <a:gd name="connsiteX4" fmla="*/ 1127760 w 3028950"/>
                  <a:gd name="connsiteY4" fmla="*/ 190500 h 2019300"/>
                  <a:gd name="connsiteX5" fmla="*/ 2404110 w 3028950"/>
                  <a:gd name="connsiteY5" fmla="*/ 1512570 h 2019300"/>
                  <a:gd name="connsiteX6" fmla="*/ 2476500 w 3028950"/>
                  <a:gd name="connsiteY6" fmla="*/ 1562100 h 2019300"/>
                  <a:gd name="connsiteX7" fmla="*/ 2560320 w 3028950"/>
                  <a:gd name="connsiteY7" fmla="*/ 1581150 h 2019300"/>
                  <a:gd name="connsiteX8" fmla="*/ 3028950 w 3028950"/>
                  <a:gd name="connsiteY8" fmla="*/ 1581150 h 2019300"/>
                  <a:gd name="connsiteX9" fmla="*/ 3028950 w 3028950"/>
                  <a:gd name="connsiteY9" fmla="*/ 2019300 h 2019300"/>
                  <a:gd name="connsiteX10" fmla="*/ 2545080 w 3028950"/>
                  <a:gd name="connsiteY10" fmla="*/ 2019300 h 2019300"/>
                  <a:gd name="connsiteX11" fmla="*/ 2301240 w 3028950"/>
                  <a:gd name="connsiteY11" fmla="*/ 1985010 h 2019300"/>
                  <a:gd name="connsiteX12" fmla="*/ 2106930 w 3028950"/>
                  <a:gd name="connsiteY12" fmla="*/ 1828800 h 2019300"/>
                  <a:gd name="connsiteX13" fmla="*/ 765810 w 3028950"/>
                  <a:gd name="connsiteY13" fmla="*/ 453390 h 2019300"/>
                  <a:gd name="connsiteX14" fmla="*/ 674370 w 3028950"/>
                  <a:gd name="connsiteY14" fmla="*/ 438150 h 2019300"/>
                  <a:gd name="connsiteX15" fmla="*/ 3810 w 3028950"/>
                  <a:gd name="connsiteY15" fmla="*/ 441960 h 2019300"/>
                  <a:gd name="connsiteX16" fmla="*/ 3810 w 3028950"/>
                  <a:gd name="connsiteY16" fmla="*/ 64770 h 201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028950" h="2019300">
                    <a:moveTo>
                      <a:pt x="11430" y="171450"/>
                    </a:moveTo>
                    <a:lnTo>
                      <a:pt x="0" y="0"/>
                    </a:lnTo>
                    <a:lnTo>
                      <a:pt x="689610" y="0"/>
                    </a:lnTo>
                    <a:lnTo>
                      <a:pt x="941070" y="38100"/>
                    </a:lnTo>
                    <a:lnTo>
                      <a:pt x="1127760" y="190500"/>
                    </a:lnTo>
                    <a:lnTo>
                      <a:pt x="2404110" y="1512570"/>
                    </a:lnTo>
                    <a:lnTo>
                      <a:pt x="2476500" y="1562100"/>
                    </a:lnTo>
                    <a:lnTo>
                      <a:pt x="2560320" y="1581150"/>
                    </a:lnTo>
                    <a:lnTo>
                      <a:pt x="3028950" y="1581150"/>
                    </a:lnTo>
                    <a:lnTo>
                      <a:pt x="3028950" y="2019300"/>
                    </a:lnTo>
                    <a:lnTo>
                      <a:pt x="2545080" y="2019300"/>
                    </a:lnTo>
                    <a:lnTo>
                      <a:pt x="2301240" y="1985010"/>
                    </a:lnTo>
                    <a:lnTo>
                      <a:pt x="2106930" y="1828800"/>
                    </a:lnTo>
                    <a:lnTo>
                      <a:pt x="765810" y="453390"/>
                    </a:lnTo>
                    <a:lnTo>
                      <a:pt x="674370" y="438150"/>
                    </a:lnTo>
                    <a:lnTo>
                      <a:pt x="3810" y="441960"/>
                    </a:lnTo>
                    <a:lnTo>
                      <a:pt x="3810" y="64770"/>
                    </a:lnTo>
                  </a:path>
                </a:pathLst>
              </a:cu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 bwMode="auto">
              <a:xfrm>
                <a:off x="1059180" y="245364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Freeform 9"/>
              <p:cNvSpPr/>
              <p:nvPr/>
            </p:nvSpPr>
            <p:spPr bwMode="auto">
              <a:xfrm>
                <a:off x="2762250" y="336042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 bwMode="auto">
              <a:xfrm>
                <a:off x="3901440" y="381000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2" name="Freeform 11"/>
              <p:cNvSpPr/>
              <p:nvPr/>
            </p:nvSpPr>
            <p:spPr bwMode="auto">
              <a:xfrm rot="5400000">
                <a:off x="2407920" y="2929890"/>
                <a:ext cx="0" cy="1257300"/>
              </a:xfrm>
              <a:custGeom>
                <a:avLst/>
                <a:gdLst>
                  <a:gd name="connsiteX0" fmla="*/ 0 w 0"/>
                  <a:gd name="connsiteY0" fmla="*/ 0 h 1257300"/>
                  <a:gd name="connsiteX1" fmla="*/ 0 w 0"/>
                  <a:gd name="connsiteY1" fmla="*/ 1257300 h 1257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257300">
                    <a:moveTo>
                      <a:pt x="0" y="0"/>
                    </a:moveTo>
                    <a:lnTo>
                      <a:pt x="0" y="125730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8" name="Freeform 64"/>
            <p:cNvSpPr>
              <a:spLocks noChangeAspect="1"/>
            </p:cNvSpPr>
            <p:nvPr/>
          </p:nvSpPr>
          <p:spPr bwMode="auto">
            <a:xfrm>
              <a:off x="4399985" y="1300648"/>
              <a:ext cx="4453484" cy="1754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Wall-Mounted Fans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“Red” Exhaust Duct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Test Section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Approach Duct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Air-Supply, Blower &amp; Electrical Heaters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(not shown)</a:t>
              </a:r>
              <a:endParaRPr lang="en-US" altLang="en-US" sz="1800" b="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778598" y="1480457"/>
              <a:ext cx="3648547" cy="754244"/>
            </a:xfrm>
            <a:custGeom>
              <a:avLst/>
              <a:gdLst>
                <a:gd name="connsiteX0" fmla="*/ 0 w 3748135"/>
                <a:gd name="connsiteY0" fmla="*/ 1258432 h 1258432"/>
                <a:gd name="connsiteX1" fmla="*/ 407406 w 3748135"/>
                <a:gd name="connsiteY1" fmla="*/ 0 h 1258432"/>
                <a:gd name="connsiteX2" fmla="*/ 3748135 w 3748135"/>
                <a:gd name="connsiteY2" fmla="*/ 0 h 1258432"/>
                <a:gd name="connsiteX0" fmla="*/ 0 w 5553303"/>
                <a:gd name="connsiteY0" fmla="*/ 1300852 h 1300852"/>
                <a:gd name="connsiteX1" fmla="*/ 2212574 w 5553303"/>
                <a:gd name="connsiteY1" fmla="*/ 0 h 1300852"/>
                <a:gd name="connsiteX2" fmla="*/ 5553303 w 5553303"/>
                <a:gd name="connsiteY2" fmla="*/ 0 h 1300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553303" h="1300852">
                  <a:moveTo>
                    <a:pt x="0" y="1300852"/>
                  </a:moveTo>
                  <a:lnTo>
                    <a:pt x="2212574" y="0"/>
                  </a:lnTo>
                  <a:lnTo>
                    <a:pt x="555330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2037030" y="1774370"/>
              <a:ext cx="2390115" cy="822467"/>
            </a:xfrm>
            <a:custGeom>
              <a:avLst/>
              <a:gdLst>
                <a:gd name="connsiteX0" fmla="*/ 0 w 3748135"/>
                <a:gd name="connsiteY0" fmla="*/ 1258432 h 1258432"/>
                <a:gd name="connsiteX1" fmla="*/ 407406 w 3748135"/>
                <a:gd name="connsiteY1" fmla="*/ 0 h 1258432"/>
                <a:gd name="connsiteX2" fmla="*/ 3748135 w 3748135"/>
                <a:gd name="connsiteY2" fmla="*/ 0 h 1258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48135" h="1258432">
                  <a:moveTo>
                    <a:pt x="0" y="1258432"/>
                  </a:moveTo>
                  <a:lnTo>
                    <a:pt x="407406" y="0"/>
                  </a:lnTo>
                  <a:lnTo>
                    <a:pt x="3748135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3983525" y="2320708"/>
              <a:ext cx="3293575" cy="1658933"/>
            </a:xfrm>
            <a:custGeom>
              <a:avLst/>
              <a:gdLst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4" fmla="*/ 1068309 w 1068309"/>
                <a:gd name="connsiteY4" fmla="*/ 18107 h 1004935"/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0" fmla="*/ 1050203 w 1050203"/>
                <a:gd name="connsiteY0" fmla="*/ 1146623 h 1146623"/>
                <a:gd name="connsiteX1" fmla="*/ 0 w 1050203"/>
                <a:gd name="connsiteY1" fmla="*/ 606582 h 1146623"/>
                <a:gd name="connsiteX2" fmla="*/ 0 w 1050203"/>
                <a:gd name="connsiteY2" fmla="*/ 0 h 1146623"/>
                <a:gd name="connsiteX3" fmla="*/ 633743 w 1050203"/>
                <a:gd name="connsiteY3" fmla="*/ 0 h 1146623"/>
                <a:gd name="connsiteX0" fmla="*/ 3736509 w 3736509"/>
                <a:gd name="connsiteY0" fmla="*/ 1621088 h 1621088"/>
                <a:gd name="connsiteX1" fmla="*/ 0 w 3736509"/>
                <a:gd name="connsiteY1" fmla="*/ 606582 h 1621088"/>
                <a:gd name="connsiteX2" fmla="*/ 0 w 3736509"/>
                <a:gd name="connsiteY2" fmla="*/ 0 h 1621088"/>
                <a:gd name="connsiteX3" fmla="*/ 633743 w 3736509"/>
                <a:gd name="connsiteY3" fmla="*/ 0 h 1621088"/>
                <a:gd name="connsiteX0" fmla="*/ 3736509 w 3736509"/>
                <a:gd name="connsiteY0" fmla="*/ 1621088 h 1621088"/>
                <a:gd name="connsiteX1" fmla="*/ 0 w 3736509"/>
                <a:gd name="connsiteY1" fmla="*/ 606582 h 1621088"/>
                <a:gd name="connsiteX2" fmla="*/ 0 w 3736509"/>
                <a:gd name="connsiteY2" fmla="*/ 0 h 1621088"/>
                <a:gd name="connsiteX3" fmla="*/ 633743 w 3736509"/>
                <a:gd name="connsiteY3" fmla="*/ 0 h 1621088"/>
                <a:gd name="connsiteX0" fmla="*/ 4678138 w 4678138"/>
                <a:gd name="connsiteY0" fmla="*/ 1609995 h 1609995"/>
                <a:gd name="connsiteX1" fmla="*/ 0 w 4678138"/>
                <a:gd name="connsiteY1" fmla="*/ 606582 h 1609995"/>
                <a:gd name="connsiteX2" fmla="*/ 0 w 4678138"/>
                <a:gd name="connsiteY2" fmla="*/ 0 h 1609995"/>
                <a:gd name="connsiteX3" fmla="*/ 633743 w 4678138"/>
                <a:gd name="connsiteY3" fmla="*/ 0 h 1609995"/>
                <a:gd name="connsiteX0" fmla="*/ 4678138 w 4678138"/>
                <a:gd name="connsiteY0" fmla="*/ 1609995 h 1609995"/>
                <a:gd name="connsiteX1" fmla="*/ 0 w 4678138"/>
                <a:gd name="connsiteY1" fmla="*/ 606582 h 1609995"/>
                <a:gd name="connsiteX2" fmla="*/ 0 w 4678138"/>
                <a:gd name="connsiteY2" fmla="*/ 0 h 1609995"/>
                <a:gd name="connsiteX3" fmla="*/ 633743 w 4678138"/>
                <a:gd name="connsiteY3" fmla="*/ 0 h 160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78138" h="1609995">
                  <a:moveTo>
                    <a:pt x="4678138" y="1609995"/>
                  </a:moveTo>
                  <a:cubicBezTo>
                    <a:pt x="4439080" y="821047"/>
                    <a:pt x="1245503" y="944751"/>
                    <a:pt x="0" y="606582"/>
                  </a:cubicBezTo>
                  <a:lnTo>
                    <a:pt x="0" y="0"/>
                  </a:lnTo>
                  <a:lnTo>
                    <a:pt x="63374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4110274" y="2617955"/>
              <a:ext cx="4671588" cy="1128673"/>
            </a:xfrm>
            <a:custGeom>
              <a:avLst/>
              <a:gdLst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4" fmla="*/ 1068309 w 1068309"/>
                <a:gd name="connsiteY4" fmla="*/ 18107 h 1004935"/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0" fmla="*/ 9343167 w 9343167"/>
                <a:gd name="connsiteY0" fmla="*/ 3970255 h 3970255"/>
                <a:gd name="connsiteX1" fmla="*/ 0 w 9343167"/>
                <a:gd name="connsiteY1" fmla="*/ 606582 h 3970255"/>
                <a:gd name="connsiteX2" fmla="*/ 0 w 9343167"/>
                <a:gd name="connsiteY2" fmla="*/ 0 h 3970255"/>
                <a:gd name="connsiteX3" fmla="*/ 633743 w 9343167"/>
                <a:gd name="connsiteY3" fmla="*/ 0 h 3970255"/>
                <a:gd name="connsiteX0" fmla="*/ 9343167 w 9343167"/>
                <a:gd name="connsiteY0" fmla="*/ 3970255 h 3970255"/>
                <a:gd name="connsiteX1" fmla="*/ 5033721 w 9343167"/>
                <a:gd name="connsiteY1" fmla="*/ 1968661 h 3970255"/>
                <a:gd name="connsiteX2" fmla="*/ 0 w 9343167"/>
                <a:gd name="connsiteY2" fmla="*/ 606582 h 3970255"/>
                <a:gd name="connsiteX3" fmla="*/ 0 w 9343167"/>
                <a:gd name="connsiteY3" fmla="*/ 0 h 3970255"/>
                <a:gd name="connsiteX4" fmla="*/ 633743 w 9343167"/>
                <a:gd name="connsiteY4" fmla="*/ 0 h 3970255"/>
                <a:gd name="connsiteX0" fmla="*/ 9343167 w 9343167"/>
                <a:gd name="connsiteY0" fmla="*/ 3970255 h 3970255"/>
                <a:gd name="connsiteX1" fmla="*/ 5033721 w 9343167"/>
                <a:gd name="connsiteY1" fmla="*/ 1968661 h 3970255"/>
                <a:gd name="connsiteX2" fmla="*/ 0 w 9343167"/>
                <a:gd name="connsiteY2" fmla="*/ 606582 h 3970255"/>
                <a:gd name="connsiteX3" fmla="*/ 0 w 9343167"/>
                <a:gd name="connsiteY3" fmla="*/ 0 h 3970255"/>
                <a:gd name="connsiteX4" fmla="*/ 633743 w 9343167"/>
                <a:gd name="connsiteY4" fmla="*/ 0 h 3970255"/>
                <a:gd name="connsiteX0" fmla="*/ 9343167 w 9343167"/>
                <a:gd name="connsiteY0" fmla="*/ 3649012 h 3649012"/>
                <a:gd name="connsiteX1" fmla="*/ 5033721 w 9343167"/>
                <a:gd name="connsiteY1" fmla="*/ 1968661 h 3649012"/>
                <a:gd name="connsiteX2" fmla="*/ 0 w 9343167"/>
                <a:gd name="connsiteY2" fmla="*/ 606582 h 3649012"/>
                <a:gd name="connsiteX3" fmla="*/ 0 w 9343167"/>
                <a:gd name="connsiteY3" fmla="*/ 0 h 3649012"/>
                <a:gd name="connsiteX4" fmla="*/ 633743 w 9343167"/>
                <a:gd name="connsiteY4" fmla="*/ 0 h 3649012"/>
                <a:gd name="connsiteX0" fmla="*/ 9343167 w 9343167"/>
                <a:gd name="connsiteY0" fmla="*/ 3649012 h 3649012"/>
                <a:gd name="connsiteX1" fmla="*/ 5033721 w 9343167"/>
                <a:gd name="connsiteY1" fmla="*/ 1968661 h 3649012"/>
                <a:gd name="connsiteX2" fmla="*/ 0 w 9343167"/>
                <a:gd name="connsiteY2" fmla="*/ 606582 h 3649012"/>
                <a:gd name="connsiteX3" fmla="*/ 0 w 9343167"/>
                <a:gd name="connsiteY3" fmla="*/ 0 h 3649012"/>
                <a:gd name="connsiteX4" fmla="*/ 633743 w 9343167"/>
                <a:gd name="connsiteY4" fmla="*/ 0 h 3649012"/>
                <a:gd name="connsiteX0" fmla="*/ 9343167 w 9343167"/>
                <a:gd name="connsiteY0" fmla="*/ 3649012 h 3649012"/>
                <a:gd name="connsiteX1" fmla="*/ 5041341 w 9343167"/>
                <a:gd name="connsiteY1" fmla="*/ 1760676 h 3649012"/>
                <a:gd name="connsiteX2" fmla="*/ 0 w 9343167"/>
                <a:gd name="connsiteY2" fmla="*/ 606582 h 3649012"/>
                <a:gd name="connsiteX3" fmla="*/ 0 w 9343167"/>
                <a:gd name="connsiteY3" fmla="*/ 0 h 3649012"/>
                <a:gd name="connsiteX4" fmla="*/ 633743 w 9343167"/>
                <a:gd name="connsiteY4" fmla="*/ 0 h 3649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343167" h="3649012">
                  <a:moveTo>
                    <a:pt x="9343167" y="3649012"/>
                  </a:moveTo>
                  <a:cubicBezTo>
                    <a:pt x="7164301" y="3533693"/>
                    <a:pt x="6598535" y="2267748"/>
                    <a:pt x="5041341" y="1760676"/>
                  </a:cubicBezTo>
                  <a:cubicBezTo>
                    <a:pt x="3484147" y="1253604"/>
                    <a:pt x="1677907" y="1060608"/>
                    <a:pt x="0" y="606582"/>
                  </a:cubicBezTo>
                  <a:lnTo>
                    <a:pt x="0" y="0"/>
                  </a:lnTo>
                  <a:lnTo>
                    <a:pt x="63374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Freeform 64"/>
            <p:cNvSpPr>
              <a:spLocks noChangeAspect="1"/>
            </p:cNvSpPr>
            <p:nvPr/>
          </p:nvSpPr>
          <p:spPr bwMode="auto">
            <a:xfrm>
              <a:off x="141514" y="5101172"/>
              <a:ext cx="3559630" cy="923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Atmospheric Gap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Fire Threats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Inlet Diffuser, Candidate Injection</a:t>
              </a:r>
              <a:endParaRPr lang="en-US" altLang="en-US" sz="1800" b="0" dirty="0">
                <a:latin typeface="+mn-lt"/>
                <a:cs typeface="Times New Roman" pitchFamily="18" charset="0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3829616" y="2068286"/>
              <a:ext cx="1816804" cy="1814143"/>
            </a:xfrm>
            <a:custGeom>
              <a:avLst/>
              <a:gdLst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4" fmla="*/ 1068309 w 1068309"/>
                <a:gd name="connsiteY4" fmla="*/ 18107 h 1004935"/>
                <a:gd name="connsiteX0" fmla="*/ 0 w 1068309"/>
                <a:gd name="connsiteY0" fmla="*/ 1004935 h 1004935"/>
                <a:gd name="connsiteX1" fmla="*/ 434566 w 1068309"/>
                <a:gd name="connsiteY1" fmla="*/ 606582 h 1004935"/>
                <a:gd name="connsiteX2" fmla="*/ 434566 w 1068309"/>
                <a:gd name="connsiteY2" fmla="*/ 0 h 1004935"/>
                <a:gd name="connsiteX3" fmla="*/ 1068309 w 1068309"/>
                <a:gd name="connsiteY3" fmla="*/ 0 h 1004935"/>
                <a:gd name="connsiteX0" fmla="*/ 1050203 w 1050203"/>
                <a:gd name="connsiteY0" fmla="*/ 1146623 h 1146623"/>
                <a:gd name="connsiteX1" fmla="*/ 0 w 1050203"/>
                <a:gd name="connsiteY1" fmla="*/ 606582 h 1146623"/>
                <a:gd name="connsiteX2" fmla="*/ 0 w 1050203"/>
                <a:gd name="connsiteY2" fmla="*/ 0 h 1146623"/>
                <a:gd name="connsiteX3" fmla="*/ 633743 w 1050203"/>
                <a:gd name="connsiteY3" fmla="*/ 0 h 1146623"/>
                <a:gd name="connsiteX0" fmla="*/ 806997 w 806997"/>
                <a:gd name="connsiteY0" fmla="*/ 1105488 h 1105488"/>
                <a:gd name="connsiteX1" fmla="*/ 0 w 806997"/>
                <a:gd name="connsiteY1" fmla="*/ 606582 h 1105488"/>
                <a:gd name="connsiteX2" fmla="*/ 0 w 806997"/>
                <a:gd name="connsiteY2" fmla="*/ 0 h 1105488"/>
                <a:gd name="connsiteX3" fmla="*/ 633743 w 806997"/>
                <a:gd name="connsiteY3" fmla="*/ 0 h 1105488"/>
                <a:gd name="connsiteX0" fmla="*/ 1094420 w 1094420"/>
                <a:gd name="connsiteY0" fmla="*/ 1090063 h 1090063"/>
                <a:gd name="connsiteX1" fmla="*/ 0 w 1094420"/>
                <a:gd name="connsiteY1" fmla="*/ 606582 h 1090063"/>
                <a:gd name="connsiteX2" fmla="*/ 0 w 1094420"/>
                <a:gd name="connsiteY2" fmla="*/ 0 h 1090063"/>
                <a:gd name="connsiteX3" fmla="*/ 633743 w 1094420"/>
                <a:gd name="connsiteY3" fmla="*/ 0 h 1090063"/>
                <a:gd name="connsiteX0" fmla="*/ 1945636 w 1945636"/>
                <a:gd name="connsiteY0" fmla="*/ 1023220 h 1023220"/>
                <a:gd name="connsiteX1" fmla="*/ 0 w 1945636"/>
                <a:gd name="connsiteY1" fmla="*/ 606582 h 1023220"/>
                <a:gd name="connsiteX2" fmla="*/ 0 w 1945636"/>
                <a:gd name="connsiteY2" fmla="*/ 0 h 1023220"/>
                <a:gd name="connsiteX3" fmla="*/ 633743 w 1945636"/>
                <a:gd name="connsiteY3" fmla="*/ 0 h 1023220"/>
                <a:gd name="connsiteX0" fmla="*/ 1945636 w 1946881"/>
                <a:gd name="connsiteY0" fmla="*/ 1023220 h 1023220"/>
                <a:gd name="connsiteX1" fmla="*/ 0 w 1946881"/>
                <a:gd name="connsiteY1" fmla="*/ 606582 h 1023220"/>
                <a:gd name="connsiteX2" fmla="*/ 0 w 1946881"/>
                <a:gd name="connsiteY2" fmla="*/ 0 h 1023220"/>
                <a:gd name="connsiteX3" fmla="*/ 633743 w 1946881"/>
                <a:gd name="connsiteY3" fmla="*/ 0 h 1023220"/>
                <a:gd name="connsiteX0" fmla="*/ 1945636 w 1945636"/>
                <a:gd name="connsiteY0" fmla="*/ 1023220 h 1023220"/>
                <a:gd name="connsiteX1" fmla="*/ 0 w 1945636"/>
                <a:gd name="connsiteY1" fmla="*/ 606582 h 1023220"/>
                <a:gd name="connsiteX2" fmla="*/ 0 w 1945636"/>
                <a:gd name="connsiteY2" fmla="*/ 0 h 1023220"/>
                <a:gd name="connsiteX3" fmla="*/ 633743 w 1945636"/>
                <a:gd name="connsiteY3" fmla="*/ 0 h 1023220"/>
                <a:gd name="connsiteX0" fmla="*/ 1934581 w 1934581"/>
                <a:gd name="connsiteY0" fmla="*/ 1069496 h 1069496"/>
                <a:gd name="connsiteX1" fmla="*/ 0 w 1934581"/>
                <a:gd name="connsiteY1" fmla="*/ 606582 h 1069496"/>
                <a:gd name="connsiteX2" fmla="*/ 0 w 1934581"/>
                <a:gd name="connsiteY2" fmla="*/ 0 h 1069496"/>
                <a:gd name="connsiteX3" fmla="*/ 633743 w 1934581"/>
                <a:gd name="connsiteY3" fmla="*/ 0 h 10694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34581" h="1069496">
                  <a:moveTo>
                    <a:pt x="1934581" y="1069496"/>
                  </a:moveTo>
                  <a:cubicBezTo>
                    <a:pt x="1894047" y="724945"/>
                    <a:pt x="648545" y="745461"/>
                    <a:pt x="0" y="606582"/>
                  </a:cubicBezTo>
                  <a:lnTo>
                    <a:pt x="0" y="0"/>
                  </a:lnTo>
                  <a:lnTo>
                    <a:pt x="633743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6790099" y="4063499"/>
              <a:ext cx="1696676" cy="497941"/>
              <a:chOff x="6790099" y="3911097"/>
              <a:chExt cx="1696676" cy="497941"/>
            </a:xfrm>
          </p:grpSpPr>
          <p:sp>
            <p:nvSpPr>
              <p:cNvPr id="26" name="Freeform 25"/>
              <p:cNvSpPr/>
              <p:nvPr/>
            </p:nvSpPr>
            <p:spPr bwMode="auto">
              <a:xfrm>
                <a:off x="6790099" y="3911097"/>
                <a:ext cx="1696676" cy="497941"/>
              </a:xfrm>
              <a:custGeom>
                <a:avLst/>
                <a:gdLst>
                  <a:gd name="connsiteX0" fmla="*/ 1638677 w 1683945"/>
                  <a:gd name="connsiteY0" fmla="*/ 0 h 597529"/>
                  <a:gd name="connsiteX1" fmla="*/ 0 w 1683945"/>
                  <a:gd name="connsiteY1" fmla="*/ 0 h 597529"/>
                  <a:gd name="connsiteX2" fmla="*/ 0 w 1683945"/>
                  <a:gd name="connsiteY2" fmla="*/ 597529 h 597529"/>
                  <a:gd name="connsiteX3" fmla="*/ 1683945 w 1683945"/>
                  <a:gd name="connsiteY3" fmla="*/ 597529 h 59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3945" h="597529">
                    <a:moveTo>
                      <a:pt x="1638677" y="0"/>
                    </a:moveTo>
                    <a:lnTo>
                      <a:pt x="0" y="0"/>
                    </a:lnTo>
                    <a:lnTo>
                      <a:pt x="0" y="597529"/>
                    </a:lnTo>
                    <a:lnTo>
                      <a:pt x="1683945" y="597529"/>
                    </a:lnTo>
                  </a:path>
                </a:pathLst>
              </a:custGeom>
              <a:noFill/>
              <a:ln w="38100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Freeform 26"/>
              <p:cNvSpPr/>
              <p:nvPr/>
            </p:nvSpPr>
            <p:spPr bwMode="auto">
              <a:xfrm>
                <a:off x="8119109" y="3911097"/>
                <a:ext cx="205741" cy="497941"/>
              </a:xfrm>
              <a:custGeom>
                <a:avLst/>
                <a:gdLst>
                  <a:gd name="connsiteX0" fmla="*/ 1638677 w 1683945"/>
                  <a:gd name="connsiteY0" fmla="*/ 0 h 597529"/>
                  <a:gd name="connsiteX1" fmla="*/ 0 w 1683945"/>
                  <a:gd name="connsiteY1" fmla="*/ 0 h 597529"/>
                  <a:gd name="connsiteX2" fmla="*/ 0 w 1683945"/>
                  <a:gd name="connsiteY2" fmla="*/ 597529 h 597529"/>
                  <a:gd name="connsiteX3" fmla="*/ 1683945 w 1683945"/>
                  <a:gd name="connsiteY3" fmla="*/ 597529 h 5975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3945" h="597529">
                    <a:moveTo>
                      <a:pt x="1638677" y="0"/>
                    </a:moveTo>
                    <a:lnTo>
                      <a:pt x="0" y="0"/>
                    </a:lnTo>
                    <a:lnTo>
                      <a:pt x="0" y="597529"/>
                    </a:lnTo>
                    <a:lnTo>
                      <a:pt x="1683945" y="597529"/>
                    </a:lnTo>
                  </a:path>
                </a:pathLst>
              </a:custGeom>
              <a:noFill/>
              <a:ln w="38100" cap="flat" cmpd="sng" algn="ctr">
                <a:solidFill>
                  <a:srgbClr val="FFCC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4107180" y="3989072"/>
              <a:ext cx="2659380" cy="649225"/>
              <a:chOff x="4107180" y="3836670"/>
              <a:chExt cx="2659380" cy="649225"/>
            </a:xfrm>
            <a:noFill/>
          </p:grpSpPr>
          <p:sp>
            <p:nvSpPr>
              <p:cNvPr id="29" name="Rectangle 28"/>
              <p:cNvSpPr/>
              <p:nvPr/>
            </p:nvSpPr>
            <p:spPr bwMode="auto">
              <a:xfrm>
                <a:off x="464439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496062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 bwMode="auto">
              <a:xfrm>
                <a:off x="527685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 bwMode="auto">
              <a:xfrm>
                <a:off x="559308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 bwMode="auto">
              <a:xfrm>
                <a:off x="5909310" y="3836670"/>
                <a:ext cx="320040" cy="647700"/>
              </a:xfrm>
              <a:prstGeom prst="rect">
                <a:avLst/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4" name="Trapezoid 33"/>
              <p:cNvSpPr/>
              <p:nvPr/>
            </p:nvSpPr>
            <p:spPr bwMode="auto">
              <a:xfrm rot="5400000">
                <a:off x="6173343" y="3892677"/>
                <a:ext cx="649224" cy="537210"/>
              </a:xfrm>
              <a:prstGeom prst="trapezoid">
                <a:avLst>
                  <a:gd name="adj" fmla="val 13652"/>
                </a:avLst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5" name="Trapezoid 34"/>
              <p:cNvSpPr/>
              <p:nvPr/>
            </p:nvSpPr>
            <p:spPr bwMode="auto">
              <a:xfrm rot="16200000" flipH="1">
                <a:off x="4051173" y="3892678"/>
                <a:ext cx="649224" cy="537210"/>
              </a:xfrm>
              <a:prstGeom prst="trapezoid">
                <a:avLst>
                  <a:gd name="adj" fmla="val 29964"/>
                </a:avLst>
              </a:prstGeom>
              <a:grpFill/>
              <a:ln w="381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36" name="Rounded Rectangle 35"/>
            <p:cNvSpPr/>
            <p:nvPr/>
          </p:nvSpPr>
          <p:spPr bwMode="auto">
            <a:xfrm>
              <a:off x="5021580" y="4038602"/>
              <a:ext cx="201930" cy="21336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 bwMode="auto">
            <a:xfrm>
              <a:off x="5021580" y="4392932"/>
              <a:ext cx="201930" cy="213360"/>
            </a:xfrm>
            <a:prstGeom prst="round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8" name="Rounded Rectangle 37"/>
            <p:cNvSpPr/>
            <p:nvPr/>
          </p:nvSpPr>
          <p:spPr bwMode="auto">
            <a:xfrm>
              <a:off x="6286500" y="4091942"/>
              <a:ext cx="403860" cy="438150"/>
            </a:xfrm>
            <a:prstGeom prst="roundRect">
              <a:avLst/>
            </a:prstGeom>
            <a:noFill/>
            <a:ln w="19050" cap="flat" cmpd="sng" algn="ctr">
              <a:solidFill>
                <a:srgbClr val="6699FF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3621386" y="4181194"/>
              <a:ext cx="1449989" cy="1414064"/>
              <a:chOff x="3621386" y="4028792"/>
              <a:chExt cx="1449989" cy="1448556"/>
            </a:xfrm>
          </p:grpSpPr>
          <p:sp>
            <p:nvSpPr>
              <p:cNvPr id="40" name="Freeform 39"/>
              <p:cNvSpPr/>
              <p:nvPr/>
            </p:nvSpPr>
            <p:spPr bwMode="auto">
              <a:xfrm>
                <a:off x="3621386" y="4028792"/>
                <a:ext cx="1448555" cy="1448555"/>
              </a:xfrm>
              <a:custGeom>
                <a:avLst/>
                <a:gdLst>
                  <a:gd name="connsiteX0" fmla="*/ 0 w 1448555"/>
                  <a:gd name="connsiteY0" fmla="*/ 1448555 h 1448555"/>
                  <a:gd name="connsiteX1" fmla="*/ 896293 w 1448555"/>
                  <a:gd name="connsiteY1" fmla="*/ 1448555 h 1448555"/>
                  <a:gd name="connsiteX2" fmla="*/ 896293 w 1448555"/>
                  <a:gd name="connsiteY2" fmla="*/ 307818 h 1448555"/>
                  <a:gd name="connsiteX3" fmla="*/ 1448555 w 1448555"/>
                  <a:gd name="connsiteY3" fmla="*/ 0 h 1448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8555" h="1448555">
                    <a:moveTo>
                      <a:pt x="0" y="1448555"/>
                    </a:moveTo>
                    <a:lnTo>
                      <a:pt x="896293" y="1448555"/>
                    </a:lnTo>
                    <a:lnTo>
                      <a:pt x="896293" y="307818"/>
                    </a:lnTo>
                    <a:lnTo>
                      <a:pt x="1448555" y="0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1" name="Freeform 40"/>
              <p:cNvSpPr/>
              <p:nvPr/>
            </p:nvSpPr>
            <p:spPr bwMode="auto">
              <a:xfrm>
                <a:off x="3621387" y="4336611"/>
                <a:ext cx="1449988" cy="1140737"/>
              </a:xfrm>
              <a:custGeom>
                <a:avLst/>
                <a:gdLst>
                  <a:gd name="connsiteX0" fmla="*/ 0 w 1448555"/>
                  <a:gd name="connsiteY0" fmla="*/ 1448555 h 1448555"/>
                  <a:gd name="connsiteX1" fmla="*/ 896293 w 1448555"/>
                  <a:gd name="connsiteY1" fmla="*/ 1448555 h 1448555"/>
                  <a:gd name="connsiteX2" fmla="*/ 896293 w 1448555"/>
                  <a:gd name="connsiteY2" fmla="*/ 307818 h 1448555"/>
                  <a:gd name="connsiteX3" fmla="*/ 1448555 w 1448555"/>
                  <a:gd name="connsiteY3" fmla="*/ 0 h 1448555"/>
                  <a:gd name="connsiteX0" fmla="*/ 0 w 1457608"/>
                  <a:gd name="connsiteY0" fmla="*/ 1186004 h 1186004"/>
                  <a:gd name="connsiteX1" fmla="*/ 896293 w 1457608"/>
                  <a:gd name="connsiteY1" fmla="*/ 1186004 h 1186004"/>
                  <a:gd name="connsiteX2" fmla="*/ 896293 w 1457608"/>
                  <a:gd name="connsiteY2" fmla="*/ 45267 h 1186004"/>
                  <a:gd name="connsiteX3" fmla="*/ 1457608 w 1457608"/>
                  <a:gd name="connsiteY3" fmla="*/ 0 h 1186004"/>
                  <a:gd name="connsiteX0" fmla="*/ 0 w 1446178"/>
                  <a:gd name="connsiteY0" fmla="*/ 1142165 h 1142165"/>
                  <a:gd name="connsiteX1" fmla="*/ 896293 w 1446178"/>
                  <a:gd name="connsiteY1" fmla="*/ 1142165 h 1142165"/>
                  <a:gd name="connsiteX2" fmla="*/ 896293 w 1446178"/>
                  <a:gd name="connsiteY2" fmla="*/ 1428 h 1142165"/>
                  <a:gd name="connsiteX3" fmla="*/ 1446178 w 1446178"/>
                  <a:gd name="connsiteY3" fmla="*/ 81055 h 1142165"/>
                  <a:gd name="connsiteX0" fmla="*/ 0 w 1446178"/>
                  <a:gd name="connsiteY0" fmla="*/ 1140737 h 1140737"/>
                  <a:gd name="connsiteX1" fmla="*/ 896293 w 1446178"/>
                  <a:gd name="connsiteY1" fmla="*/ 1140737 h 1140737"/>
                  <a:gd name="connsiteX2" fmla="*/ 896293 w 1446178"/>
                  <a:gd name="connsiteY2" fmla="*/ 0 h 1140737"/>
                  <a:gd name="connsiteX3" fmla="*/ 1446178 w 1446178"/>
                  <a:gd name="connsiteY3" fmla="*/ 79627 h 1140737"/>
                  <a:gd name="connsiteX0" fmla="*/ 0 w 1457608"/>
                  <a:gd name="connsiteY0" fmla="*/ 1140737 h 1140737"/>
                  <a:gd name="connsiteX1" fmla="*/ 896293 w 1457608"/>
                  <a:gd name="connsiteY1" fmla="*/ 1140737 h 1140737"/>
                  <a:gd name="connsiteX2" fmla="*/ 896293 w 1457608"/>
                  <a:gd name="connsiteY2" fmla="*/ 0 h 1140737"/>
                  <a:gd name="connsiteX3" fmla="*/ 1457608 w 1457608"/>
                  <a:gd name="connsiteY3" fmla="*/ 56209 h 1140737"/>
                  <a:gd name="connsiteX0" fmla="*/ 0 w 1449988"/>
                  <a:gd name="connsiteY0" fmla="*/ 1140737 h 1140737"/>
                  <a:gd name="connsiteX1" fmla="*/ 896293 w 1449988"/>
                  <a:gd name="connsiteY1" fmla="*/ 1140737 h 1140737"/>
                  <a:gd name="connsiteX2" fmla="*/ 896293 w 1449988"/>
                  <a:gd name="connsiteY2" fmla="*/ 0 h 1140737"/>
                  <a:gd name="connsiteX3" fmla="*/ 1449988 w 1449988"/>
                  <a:gd name="connsiteY3" fmla="*/ 60112 h 1140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9988" h="1140737">
                    <a:moveTo>
                      <a:pt x="0" y="1140737"/>
                    </a:moveTo>
                    <a:lnTo>
                      <a:pt x="896293" y="1140737"/>
                    </a:lnTo>
                    <a:lnTo>
                      <a:pt x="896293" y="0"/>
                    </a:lnTo>
                    <a:lnTo>
                      <a:pt x="1449988" y="60112"/>
                    </a:ln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2" name="Freeform 41"/>
            <p:cNvSpPr/>
            <p:nvPr/>
          </p:nvSpPr>
          <p:spPr bwMode="auto">
            <a:xfrm>
              <a:off x="3621385" y="4469398"/>
              <a:ext cx="2734146" cy="1408888"/>
            </a:xfrm>
            <a:custGeom>
              <a:avLst/>
              <a:gdLst>
                <a:gd name="connsiteX0" fmla="*/ 0 w 1448555"/>
                <a:gd name="connsiteY0" fmla="*/ 1448555 h 1448555"/>
                <a:gd name="connsiteX1" fmla="*/ 896293 w 1448555"/>
                <a:gd name="connsiteY1" fmla="*/ 1448555 h 1448555"/>
                <a:gd name="connsiteX2" fmla="*/ 896293 w 1448555"/>
                <a:gd name="connsiteY2" fmla="*/ 307818 h 1448555"/>
                <a:gd name="connsiteX3" fmla="*/ 1448555 w 1448555"/>
                <a:gd name="connsiteY3" fmla="*/ 0 h 1448555"/>
                <a:gd name="connsiteX0" fmla="*/ 0 w 1457608"/>
                <a:gd name="connsiteY0" fmla="*/ 1186004 h 1186004"/>
                <a:gd name="connsiteX1" fmla="*/ 896293 w 1457608"/>
                <a:gd name="connsiteY1" fmla="*/ 1186004 h 1186004"/>
                <a:gd name="connsiteX2" fmla="*/ 896293 w 1457608"/>
                <a:gd name="connsiteY2" fmla="*/ 45267 h 1186004"/>
                <a:gd name="connsiteX3" fmla="*/ 1457608 w 1457608"/>
                <a:gd name="connsiteY3" fmla="*/ 0 h 1186004"/>
                <a:gd name="connsiteX0" fmla="*/ 0 w 1063279"/>
                <a:gd name="connsiteY0" fmla="*/ 1466661 h 1466661"/>
                <a:gd name="connsiteX1" fmla="*/ 896293 w 1063279"/>
                <a:gd name="connsiteY1" fmla="*/ 1466661 h 1466661"/>
                <a:gd name="connsiteX2" fmla="*/ 896293 w 1063279"/>
                <a:gd name="connsiteY2" fmla="*/ 325924 h 1466661"/>
                <a:gd name="connsiteX3" fmla="*/ 1063279 w 1063279"/>
                <a:gd name="connsiteY3" fmla="*/ 0 h 1466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3279" h="1466661">
                  <a:moveTo>
                    <a:pt x="0" y="1466661"/>
                  </a:moveTo>
                  <a:lnTo>
                    <a:pt x="896293" y="1466661"/>
                  </a:lnTo>
                  <a:lnTo>
                    <a:pt x="896293" y="325924"/>
                  </a:lnTo>
                  <a:lnTo>
                    <a:pt x="1063279" y="0"/>
                  </a:lnTo>
                </a:path>
              </a:pathLst>
            </a:custGeom>
            <a:noFill/>
            <a:ln w="19050" cap="flat" cmpd="sng" algn="ctr">
              <a:solidFill>
                <a:srgbClr val="6699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8631060" y="4159245"/>
              <a:ext cx="265290" cy="304800"/>
              <a:chOff x="8631060" y="4010653"/>
              <a:chExt cx="265290" cy="304800"/>
            </a:xfrm>
          </p:grpSpPr>
          <p:sp>
            <p:nvSpPr>
              <p:cNvPr id="44" name="Freeform 43"/>
              <p:cNvSpPr/>
              <p:nvPr/>
            </p:nvSpPr>
            <p:spPr bwMode="auto">
              <a:xfrm flipH="1">
                <a:off x="8631060" y="4010653"/>
                <a:ext cx="262890" cy="0"/>
              </a:xfrm>
              <a:custGeom>
                <a:avLst/>
                <a:gdLst>
                  <a:gd name="connsiteX0" fmla="*/ 262890 w 262890"/>
                  <a:gd name="connsiteY0" fmla="*/ 0 h 0"/>
                  <a:gd name="connsiteX1" fmla="*/ 0 w 26289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2890">
                    <a:moveTo>
                      <a:pt x="262890" y="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5" name="Freeform 44"/>
              <p:cNvSpPr/>
              <p:nvPr/>
            </p:nvSpPr>
            <p:spPr bwMode="auto">
              <a:xfrm flipH="1">
                <a:off x="8631060" y="4163053"/>
                <a:ext cx="262890" cy="0"/>
              </a:xfrm>
              <a:custGeom>
                <a:avLst/>
                <a:gdLst>
                  <a:gd name="connsiteX0" fmla="*/ 262890 w 262890"/>
                  <a:gd name="connsiteY0" fmla="*/ 0 h 0"/>
                  <a:gd name="connsiteX1" fmla="*/ 0 w 26289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2890">
                    <a:moveTo>
                      <a:pt x="262890" y="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6" name="Freeform 45"/>
              <p:cNvSpPr/>
              <p:nvPr/>
            </p:nvSpPr>
            <p:spPr bwMode="auto">
              <a:xfrm>
                <a:off x="8896350" y="4011930"/>
                <a:ext cx="0" cy="300990"/>
              </a:xfrm>
              <a:custGeom>
                <a:avLst/>
                <a:gdLst>
                  <a:gd name="connsiteX0" fmla="*/ 0 w 0"/>
                  <a:gd name="connsiteY0" fmla="*/ 0 h 300990"/>
                  <a:gd name="connsiteX1" fmla="*/ 0 w 0"/>
                  <a:gd name="connsiteY1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300990">
                    <a:moveTo>
                      <a:pt x="0" y="0"/>
                    </a:moveTo>
                    <a:lnTo>
                      <a:pt x="0" y="30099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7" name="Freeform 46"/>
              <p:cNvSpPr/>
              <p:nvPr/>
            </p:nvSpPr>
            <p:spPr bwMode="auto">
              <a:xfrm flipH="1">
                <a:off x="8631060" y="4315453"/>
                <a:ext cx="262890" cy="0"/>
              </a:xfrm>
              <a:custGeom>
                <a:avLst/>
                <a:gdLst>
                  <a:gd name="connsiteX0" fmla="*/ 262890 w 262890"/>
                  <a:gd name="connsiteY0" fmla="*/ 0 h 0"/>
                  <a:gd name="connsiteX1" fmla="*/ 0 w 262890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62890">
                    <a:moveTo>
                      <a:pt x="262890" y="0"/>
                    </a:moveTo>
                    <a:lnTo>
                      <a:pt x="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48" name="Freeform 47"/>
            <p:cNvSpPr/>
            <p:nvPr/>
          </p:nvSpPr>
          <p:spPr bwMode="auto">
            <a:xfrm>
              <a:off x="7785980" y="4316996"/>
              <a:ext cx="0" cy="796705"/>
            </a:xfrm>
            <a:custGeom>
              <a:avLst/>
              <a:gdLst>
                <a:gd name="connsiteX0" fmla="*/ 0 w 0"/>
                <a:gd name="connsiteY0" fmla="*/ 0 h 796705"/>
                <a:gd name="connsiteX1" fmla="*/ 0 w 0"/>
                <a:gd name="connsiteY1" fmla="*/ 796705 h 79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96705">
                  <a:moveTo>
                    <a:pt x="0" y="0"/>
                  </a:moveTo>
                  <a:lnTo>
                    <a:pt x="0" y="79670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 flipH="1">
              <a:off x="6663350" y="4080097"/>
              <a:ext cx="292068" cy="461665"/>
            </a:xfrm>
            <a:custGeom>
              <a:avLst/>
              <a:gdLst>
                <a:gd name="connsiteX0" fmla="*/ 0 w 0"/>
                <a:gd name="connsiteY0" fmla="*/ 0 h 796705"/>
                <a:gd name="connsiteX1" fmla="*/ 0 w 0"/>
                <a:gd name="connsiteY1" fmla="*/ 796705 h 796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796705">
                  <a:moveTo>
                    <a:pt x="0" y="0"/>
                  </a:moveTo>
                  <a:lnTo>
                    <a:pt x="0" y="79670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0" name="Freeform 64"/>
            <p:cNvSpPr>
              <a:spLocks noChangeAspect="1"/>
            </p:cNvSpPr>
            <p:nvPr/>
          </p:nvSpPr>
          <p:spPr bwMode="auto">
            <a:xfrm>
              <a:off x="7772038" y="4563882"/>
              <a:ext cx="86113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~ 173 cm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(~ 68 in)</a:t>
              </a:r>
              <a:endParaRPr lang="en-US" altLang="en-US" sz="14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Freeform 64"/>
            <p:cNvSpPr>
              <a:spLocks noChangeAspect="1"/>
            </p:cNvSpPr>
            <p:nvPr/>
          </p:nvSpPr>
          <p:spPr bwMode="auto">
            <a:xfrm>
              <a:off x="7245430" y="5114634"/>
              <a:ext cx="763351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91.4 cm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b="0" dirty="0" smtClean="0">
                  <a:latin typeface="Times New Roman" pitchFamily="18" charset="0"/>
                  <a:cs typeface="Times New Roman" pitchFamily="18" charset="0"/>
                </a:rPr>
                <a:t>(36 in)</a:t>
              </a:r>
              <a:endParaRPr lang="en-US" altLang="en-US" sz="1400" b="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6953061" y="4371317"/>
              <a:ext cx="552261" cy="1004935"/>
            </a:xfrm>
            <a:custGeom>
              <a:avLst/>
              <a:gdLst>
                <a:gd name="connsiteX0" fmla="*/ 0 w 552261"/>
                <a:gd name="connsiteY0" fmla="*/ 0 h 1004935"/>
                <a:gd name="connsiteX1" fmla="*/ 289711 w 552261"/>
                <a:gd name="connsiteY1" fmla="*/ 81481 h 1004935"/>
                <a:gd name="connsiteX2" fmla="*/ 289711 w 552261"/>
                <a:gd name="connsiteY2" fmla="*/ 1004935 h 1004935"/>
                <a:gd name="connsiteX3" fmla="*/ 552261 w 552261"/>
                <a:gd name="connsiteY3" fmla="*/ 1004935 h 1004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2261" h="1004935">
                  <a:moveTo>
                    <a:pt x="0" y="0"/>
                  </a:moveTo>
                  <a:lnTo>
                    <a:pt x="289711" y="81481"/>
                  </a:lnTo>
                  <a:lnTo>
                    <a:pt x="289711" y="1004935"/>
                  </a:lnTo>
                  <a:lnTo>
                    <a:pt x="552261" y="1004935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3" name="Rounded Rectangle 52"/>
            <p:cNvSpPr/>
            <p:nvPr/>
          </p:nvSpPr>
          <p:spPr bwMode="auto">
            <a:xfrm>
              <a:off x="3829616" y="3809776"/>
              <a:ext cx="344032" cy="950840"/>
            </a:xfrm>
            <a:prstGeom prst="roundRect">
              <a:avLst/>
            </a:prstGeom>
            <a:noFill/>
            <a:ln w="19050" cap="flat" cmpd="sng" algn="ctr">
              <a:solidFill>
                <a:schemeClr val="tx1"/>
              </a:solidFill>
              <a:prstDash val="sysDash"/>
              <a:round/>
              <a:headEnd type="arrow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3621384" y="4686356"/>
              <a:ext cx="384559" cy="604102"/>
            </a:xfrm>
            <a:custGeom>
              <a:avLst/>
              <a:gdLst>
                <a:gd name="connsiteX0" fmla="*/ 0 w 1448555"/>
                <a:gd name="connsiteY0" fmla="*/ 1448555 h 1448555"/>
                <a:gd name="connsiteX1" fmla="*/ 896293 w 1448555"/>
                <a:gd name="connsiteY1" fmla="*/ 1448555 h 1448555"/>
                <a:gd name="connsiteX2" fmla="*/ 896293 w 1448555"/>
                <a:gd name="connsiteY2" fmla="*/ 307818 h 1448555"/>
                <a:gd name="connsiteX3" fmla="*/ 1448555 w 1448555"/>
                <a:gd name="connsiteY3" fmla="*/ 0 h 1448555"/>
                <a:gd name="connsiteX0" fmla="*/ 0 w 1457608"/>
                <a:gd name="connsiteY0" fmla="*/ 1186004 h 1186004"/>
                <a:gd name="connsiteX1" fmla="*/ 896293 w 1457608"/>
                <a:gd name="connsiteY1" fmla="*/ 1186004 h 1186004"/>
                <a:gd name="connsiteX2" fmla="*/ 896293 w 1457608"/>
                <a:gd name="connsiteY2" fmla="*/ 45267 h 1186004"/>
                <a:gd name="connsiteX3" fmla="*/ 1457608 w 1457608"/>
                <a:gd name="connsiteY3" fmla="*/ 0 h 1186004"/>
                <a:gd name="connsiteX0" fmla="*/ 0 w 1063279"/>
                <a:gd name="connsiteY0" fmla="*/ 1466661 h 1466661"/>
                <a:gd name="connsiteX1" fmla="*/ 896293 w 1063279"/>
                <a:gd name="connsiteY1" fmla="*/ 1466661 h 1466661"/>
                <a:gd name="connsiteX2" fmla="*/ 896293 w 1063279"/>
                <a:gd name="connsiteY2" fmla="*/ 325924 h 1466661"/>
                <a:gd name="connsiteX3" fmla="*/ 1063279 w 1063279"/>
                <a:gd name="connsiteY3" fmla="*/ 0 h 1466661"/>
                <a:gd name="connsiteX0" fmla="*/ 0 w 896293"/>
                <a:gd name="connsiteY0" fmla="*/ 2040031 h 2040031"/>
                <a:gd name="connsiteX1" fmla="*/ 896293 w 896293"/>
                <a:gd name="connsiteY1" fmla="*/ 2040031 h 2040031"/>
                <a:gd name="connsiteX2" fmla="*/ 896293 w 896293"/>
                <a:gd name="connsiteY2" fmla="*/ 899294 h 2040031"/>
                <a:gd name="connsiteX3" fmla="*/ 657083 w 896293"/>
                <a:gd name="connsiteY3" fmla="*/ 0 h 2040031"/>
                <a:gd name="connsiteX0" fmla="*/ 0 w 896293"/>
                <a:gd name="connsiteY0" fmla="*/ 2164676 h 2164676"/>
                <a:gd name="connsiteX1" fmla="*/ 896293 w 896293"/>
                <a:gd name="connsiteY1" fmla="*/ 2164676 h 2164676"/>
                <a:gd name="connsiteX2" fmla="*/ 896293 w 896293"/>
                <a:gd name="connsiteY2" fmla="*/ 1023939 h 2164676"/>
                <a:gd name="connsiteX3" fmla="*/ 621241 w 896293"/>
                <a:gd name="connsiteY3" fmla="*/ 0 h 2164676"/>
                <a:gd name="connsiteX0" fmla="*/ 0 w 896293"/>
                <a:gd name="connsiteY0" fmla="*/ 2204400 h 2204400"/>
                <a:gd name="connsiteX1" fmla="*/ 896293 w 896293"/>
                <a:gd name="connsiteY1" fmla="*/ 2204400 h 2204400"/>
                <a:gd name="connsiteX2" fmla="*/ 896293 w 896293"/>
                <a:gd name="connsiteY2" fmla="*/ 1063663 h 2204400"/>
                <a:gd name="connsiteX3" fmla="*/ 798842 w 896293"/>
                <a:gd name="connsiteY3" fmla="*/ 0 h 2204400"/>
                <a:gd name="connsiteX0" fmla="*/ 0 w 896293"/>
                <a:gd name="connsiteY0" fmla="*/ 2204400 h 2204400"/>
                <a:gd name="connsiteX1" fmla="*/ 896293 w 896293"/>
                <a:gd name="connsiteY1" fmla="*/ 2204400 h 2204400"/>
                <a:gd name="connsiteX2" fmla="*/ 896293 w 896293"/>
                <a:gd name="connsiteY2" fmla="*/ 1063663 h 2204400"/>
                <a:gd name="connsiteX3" fmla="*/ 798842 w 896293"/>
                <a:gd name="connsiteY3" fmla="*/ 0 h 2204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6293" h="2204400">
                  <a:moveTo>
                    <a:pt x="0" y="2204400"/>
                  </a:moveTo>
                  <a:lnTo>
                    <a:pt x="896293" y="2204400"/>
                  </a:lnTo>
                  <a:lnTo>
                    <a:pt x="896293" y="1063663"/>
                  </a:lnTo>
                  <a:lnTo>
                    <a:pt x="798842" y="0"/>
                  </a:lnTo>
                </a:path>
              </a:pathLst>
            </a:cu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5" name="AutoShape 52"/>
            <p:cNvSpPr>
              <a:spLocks/>
            </p:cNvSpPr>
            <p:nvPr/>
          </p:nvSpPr>
          <p:spPr bwMode="auto">
            <a:xfrm>
              <a:off x="6946050" y="1626568"/>
              <a:ext cx="2197950" cy="553998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 type="stealth" w="lg" len="lg"/>
            </a:ln>
            <a:effectLst/>
          </p:spPr>
          <p:txBody>
            <a:bodyPr wrap="squar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tabLst>
                  <a:tab pos="512763" algn="l"/>
                </a:tabLst>
                <a:defRPr/>
              </a:pPr>
              <a:r>
                <a:rPr lang="en-US" sz="1000" u="sng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NOTES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: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an elevation view.</a:t>
              </a:r>
              <a:endParaRPr lang="en-US" sz="1000" kern="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Some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details omitted for clarity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.</a:t>
              </a:r>
              <a:endParaRPr lang="en-US" sz="1000" kern="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5284470" y="4671004"/>
              <a:ext cx="595630" cy="1103270"/>
              <a:chOff x="5093970" y="4465745"/>
              <a:chExt cx="595630" cy="1103270"/>
            </a:xfrm>
          </p:grpSpPr>
          <p:sp>
            <p:nvSpPr>
              <p:cNvPr id="64" name="Text Placeholder 2"/>
              <p:cNvSpPr txBox="1">
                <a:spLocks/>
              </p:cNvSpPr>
              <p:nvPr/>
            </p:nvSpPr>
            <p:spPr bwMode="auto">
              <a:xfrm>
                <a:off x="5279217" y="5407685"/>
                <a:ext cx="403601" cy="161330"/>
              </a:xfrm>
              <a:prstGeom prst="roundRect">
                <a:avLst>
                  <a:gd name="adj" fmla="val 9348"/>
                </a:avLst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0" tIns="0" rIns="0" bIns="0">
                <a:spAutoFit/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None/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347663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rabicPeriod"/>
                  <a:tabLst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914400" indent="-3381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UcPeriod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430338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roman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1831975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defRPr/>
                </a:pPr>
                <a:r>
                  <a:rPr lang="en-US" altLang="en-US" sz="1000" i="0" kern="0" dirty="0" smtClean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sta502</a:t>
                </a:r>
                <a:endParaRPr lang="en-US" altLang="en-US" sz="1000" b="0" i="0" kern="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5" name="Freeform 64"/>
              <p:cNvSpPr/>
              <p:nvPr/>
            </p:nvSpPr>
            <p:spPr bwMode="auto">
              <a:xfrm>
                <a:off x="5093970" y="4465745"/>
                <a:ext cx="595630" cy="1091775"/>
              </a:xfrm>
              <a:custGeom>
                <a:avLst/>
                <a:gdLst>
                  <a:gd name="connsiteX0" fmla="*/ 487680 w 487680"/>
                  <a:gd name="connsiteY0" fmla="*/ 741680 h 741680"/>
                  <a:gd name="connsiteX1" fmla="*/ 0 w 487680"/>
                  <a:gd name="connsiteY1" fmla="*/ 741680 h 741680"/>
                  <a:gd name="connsiteX2" fmla="*/ 0 w 487680"/>
                  <a:gd name="connsiteY2" fmla="*/ 0 h 74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680" h="741680">
                    <a:moveTo>
                      <a:pt x="487680" y="741680"/>
                    </a:moveTo>
                    <a:lnTo>
                      <a:pt x="0" y="74168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6230620" y="5303521"/>
              <a:ext cx="557098" cy="470754"/>
              <a:chOff x="5430520" y="4980086"/>
              <a:chExt cx="557098" cy="470754"/>
            </a:xfrm>
          </p:grpSpPr>
          <p:sp>
            <p:nvSpPr>
              <p:cNvPr id="67" name="Text Placeholder 2"/>
              <p:cNvSpPr txBox="1">
                <a:spLocks/>
              </p:cNvSpPr>
              <p:nvPr/>
            </p:nvSpPr>
            <p:spPr bwMode="auto">
              <a:xfrm>
                <a:off x="5584017" y="5280685"/>
                <a:ext cx="403601" cy="161330"/>
              </a:xfrm>
              <a:prstGeom prst="roundRect">
                <a:avLst>
                  <a:gd name="adj" fmla="val 9348"/>
                </a:avLst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0" tIns="0" rIns="0" bIns="0">
                <a:spAutoFit/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None/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347663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rabicPeriod"/>
                  <a:tabLst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914400" indent="-3381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UcPeriod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430338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roman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1831975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defRPr/>
                </a:pPr>
                <a:r>
                  <a:rPr lang="en-US" altLang="en-US" sz="1000" i="0" kern="0" dirty="0" smtClean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sta427</a:t>
                </a:r>
                <a:endParaRPr lang="en-US" altLang="en-US" sz="1000" b="0" i="0" kern="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8" name="Freeform 67"/>
              <p:cNvSpPr/>
              <p:nvPr/>
            </p:nvSpPr>
            <p:spPr bwMode="auto">
              <a:xfrm>
                <a:off x="5430520" y="4980086"/>
                <a:ext cx="523240" cy="470754"/>
              </a:xfrm>
              <a:custGeom>
                <a:avLst/>
                <a:gdLst>
                  <a:gd name="connsiteX0" fmla="*/ 487680 w 487680"/>
                  <a:gd name="connsiteY0" fmla="*/ 741680 h 741680"/>
                  <a:gd name="connsiteX1" fmla="*/ 0 w 487680"/>
                  <a:gd name="connsiteY1" fmla="*/ 741680 h 741680"/>
                  <a:gd name="connsiteX2" fmla="*/ 0 w 487680"/>
                  <a:gd name="connsiteY2" fmla="*/ 0 h 741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7680" h="741680">
                    <a:moveTo>
                      <a:pt x="487680" y="741680"/>
                    </a:moveTo>
                    <a:lnTo>
                      <a:pt x="0" y="741680"/>
                    </a:ln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no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grpSp>
          <p:nvGrpSpPr>
            <p:cNvPr id="5" name="Group 4"/>
            <p:cNvGrpSpPr/>
            <p:nvPr/>
          </p:nvGrpSpPr>
          <p:grpSpPr>
            <a:xfrm>
              <a:off x="5425440" y="4676140"/>
              <a:ext cx="454660" cy="814924"/>
              <a:chOff x="5425440" y="4518660"/>
              <a:chExt cx="454660" cy="814924"/>
            </a:xfrm>
          </p:grpSpPr>
          <p:sp>
            <p:nvSpPr>
              <p:cNvPr id="62" name="Text Placeholder 2"/>
              <p:cNvSpPr txBox="1">
                <a:spLocks/>
              </p:cNvSpPr>
              <p:nvPr/>
            </p:nvSpPr>
            <p:spPr bwMode="auto">
              <a:xfrm>
                <a:off x="5476499" y="5172254"/>
                <a:ext cx="403601" cy="161330"/>
              </a:xfrm>
              <a:prstGeom prst="roundRect">
                <a:avLst>
                  <a:gd name="adj" fmla="val 9348"/>
                </a:avLst>
              </a:prstGeom>
              <a:noFill/>
              <a:ln w="2857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0" tIns="0" rIns="0" bIns="0">
                <a:spAutoFit/>
              </a:bodyPr>
              <a:lstStyle>
                <a:lvl1pPr marL="0" indent="0" algn="ctr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None/>
                  <a:defRPr sz="2800" b="1" i="1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lvl1pPr>
                <a:lvl2pPr marL="347663" indent="-347663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rabicPeriod"/>
                  <a:tabLst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2pPr>
                <a:lvl3pPr marL="914400" indent="-3381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UcPeriod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3pPr>
                <a:lvl4pPr marL="1430338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roman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4pPr>
                <a:lvl5pPr marL="1831975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+mj-lt"/>
                  <a:buAutoNum type="alphaLcPeriod"/>
                  <a:defRPr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+mn-lt"/>
                  </a:defRPr>
                </a:lvl9pPr>
              </a:lstStyle>
              <a:p>
                <a:pPr eaLnBrk="1" hangingPunct="1">
                  <a:spcBef>
                    <a:spcPts val="300"/>
                  </a:spcBef>
                  <a:defRPr/>
                </a:pPr>
                <a:r>
                  <a:rPr lang="en-US" altLang="en-US" sz="1000" i="0" kern="0" dirty="0" smtClean="0">
                    <a:solidFill>
                      <a:schemeClr val="bg1">
                        <a:lumMod val="8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sta477</a:t>
                </a:r>
                <a:endParaRPr lang="en-US" altLang="en-US" sz="1000" b="0" i="0" kern="0" dirty="0" smtClean="0">
                  <a:solidFill>
                    <a:schemeClr val="bg1">
                      <a:lumMod val="8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9" name="Freeform 68"/>
              <p:cNvSpPr/>
              <p:nvPr/>
            </p:nvSpPr>
            <p:spPr bwMode="auto">
              <a:xfrm>
                <a:off x="5425440" y="4518660"/>
                <a:ext cx="411480" cy="807720"/>
              </a:xfrm>
              <a:custGeom>
                <a:avLst/>
                <a:gdLst>
                  <a:gd name="connsiteX0" fmla="*/ 411480 w 411480"/>
                  <a:gd name="connsiteY0" fmla="*/ 807720 h 807720"/>
                  <a:gd name="connsiteX1" fmla="*/ 0 w 411480"/>
                  <a:gd name="connsiteY1" fmla="*/ 807720 h 807720"/>
                  <a:gd name="connsiteX2" fmla="*/ 0 w 411480"/>
                  <a:gd name="connsiteY2" fmla="*/ 560070 h 807720"/>
                  <a:gd name="connsiteX3" fmla="*/ 175260 w 411480"/>
                  <a:gd name="connsiteY3" fmla="*/ 205740 h 807720"/>
                  <a:gd name="connsiteX4" fmla="*/ 175260 w 411480"/>
                  <a:gd name="connsiteY4" fmla="*/ 0 h 8077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1480" h="807720">
                    <a:moveTo>
                      <a:pt x="411480" y="807720"/>
                    </a:moveTo>
                    <a:lnTo>
                      <a:pt x="0" y="807720"/>
                    </a:lnTo>
                    <a:lnTo>
                      <a:pt x="0" y="560070"/>
                    </a:lnTo>
                    <a:lnTo>
                      <a:pt x="175260" y="205740"/>
                    </a:lnTo>
                    <a:lnTo>
                      <a:pt x="175260" y="0"/>
                    </a:lnTo>
                  </a:path>
                </a:pathLst>
              </a:custGeom>
              <a:noFill/>
              <a:ln w="12700">
                <a:solidFill>
                  <a:schemeClr val="bg1">
                    <a:lumMod val="85000"/>
                  </a:schemeClr>
                </a:solidFill>
                <a:headEnd type="none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Char char="•"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02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6</a:t>
            </a:fld>
            <a:endParaRPr lang="en-US"/>
          </a:p>
        </p:txBody>
      </p:sp>
      <p:sp>
        <p:nvSpPr>
          <p:cNvPr id="56" name="Rectangle 122"/>
          <p:cNvSpPr>
            <a:spLocks noChangeArrowheads="1"/>
          </p:cNvSpPr>
          <p:nvPr/>
        </p:nvSpPr>
        <p:spPr bwMode="auto">
          <a:xfrm>
            <a:off x="70710" y="6281781"/>
            <a:ext cx="5251438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Some Dimensional Information.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Inlet 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Diffuser Exit Flange to Exhaust Nozzle Entrance </a:t>
            </a: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Flange,</a:t>
            </a:r>
            <a:endParaRPr lang="en-US" altLang="en-US" sz="1050" b="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3.1 m x 1.22 m </a:t>
            </a: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outside diameter 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x 0.6096 m </a:t>
            </a:r>
            <a:r>
              <a:rPr lang="en-US" altLang="en-US" sz="105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inside diameter, volume 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≈ 2.74 m</a:t>
            </a:r>
            <a:r>
              <a:rPr lang="en-US" altLang="en-US" sz="1050" b="0" baseline="300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3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 (96.6 ft</a:t>
            </a:r>
            <a:r>
              <a:rPr lang="en-US" altLang="en-US" sz="1050" b="0" baseline="3000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3</a:t>
            </a:r>
            <a:r>
              <a:rPr lang="en-US" altLang="en-US" sz="1050" b="0" dirty="0">
                <a:solidFill>
                  <a:schemeClr val="bg1"/>
                </a:solidFill>
                <a:latin typeface="+mn-lt"/>
                <a:cs typeface="Times New Roman" pitchFamily="18" charset="0"/>
              </a:rPr>
              <a:t>)</a:t>
            </a:r>
            <a:endParaRPr lang="en-US" altLang="en-US" sz="1050" b="0" baseline="30000" dirty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-34491" y="1287630"/>
            <a:ext cx="9125615" cy="5024268"/>
            <a:chOff x="9053" y="1026367"/>
            <a:chExt cx="9125615" cy="5024268"/>
          </a:xfrm>
        </p:grpSpPr>
        <p:grpSp>
          <p:nvGrpSpPr>
            <p:cNvPr id="58" name="Group 57"/>
            <p:cNvGrpSpPr/>
            <p:nvPr/>
          </p:nvGrpSpPr>
          <p:grpSpPr>
            <a:xfrm>
              <a:off x="104775" y="1777321"/>
              <a:ext cx="8888496" cy="4273314"/>
              <a:chOff x="104775" y="1777321"/>
              <a:chExt cx="8888496" cy="4273314"/>
            </a:xfrm>
          </p:grpSpPr>
          <p:pic>
            <p:nvPicPr>
              <p:cNvPr id="80" name="Picture 2" descr="C:\Users\douglas a ingerson\Documents\pres_reprt_descrips\halrep_nacelle\Report2014-#01-HalRepNacelle\4rprt_MPSE_NFStestSection.bmp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>
                <a:off x="104775" y="1777321"/>
                <a:ext cx="8888496" cy="4057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1" name="Freeform 64"/>
              <p:cNvSpPr>
                <a:spLocks noChangeAspect="1"/>
              </p:cNvSpPr>
              <p:nvPr/>
            </p:nvSpPr>
            <p:spPr bwMode="auto">
              <a:xfrm>
                <a:off x="383088" y="5112464"/>
                <a:ext cx="126509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0" dirty="0" smtClean="0">
                    <a:latin typeface="+mn-lt"/>
                    <a:cs typeface="Times New Roman" pitchFamily="18" charset="0"/>
                  </a:rPr>
                  <a:t>sta551</a:t>
                </a:r>
                <a:endParaRPr lang="en-US" altLang="en-US" b="0" dirty="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82" name="Freeform 64"/>
              <p:cNvSpPr>
                <a:spLocks noChangeAspect="1"/>
              </p:cNvSpPr>
              <p:nvPr/>
            </p:nvSpPr>
            <p:spPr bwMode="auto">
              <a:xfrm>
                <a:off x="2148829" y="5305429"/>
                <a:ext cx="126509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0" dirty="0" smtClean="0">
                    <a:latin typeface="+mn-lt"/>
                    <a:cs typeface="Times New Roman" pitchFamily="18" charset="0"/>
                  </a:rPr>
                  <a:t>sta502</a:t>
                </a:r>
                <a:endParaRPr lang="en-US" altLang="en-US" b="0" dirty="0">
                  <a:latin typeface="+mn-lt"/>
                  <a:cs typeface="Times New Roman" pitchFamily="18" charset="0"/>
                </a:endParaRPr>
              </a:p>
            </p:txBody>
          </p:sp>
          <p:sp>
            <p:nvSpPr>
              <p:cNvPr id="83" name="Freeform 64"/>
              <p:cNvSpPr>
                <a:spLocks noChangeAspect="1"/>
              </p:cNvSpPr>
              <p:nvPr/>
            </p:nvSpPr>
            <p:spPr bwMode="auto">
              <a:xfrm>
                <a:off x="4102553" y="5527415"/>
                <a:ext cx="1265090" cy="52322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2800" b="1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algn="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b="0" dirty="0" smtClean="0">
                    <a:latin typeface="+mn-lt"/>
                    <a:cs typeface="Times New Roman" pitchFamily="18" charset="0"/>
                  </a:rPr>
                  <a:t>sta453</a:t>
                </a:r>
                <a:endParaRPr lang="en-US" altLang="en-US" b="0" dirty="0">
                  <a:latin typeface="+mn-lt"/>
                  <a:cs typeface="Times New Roman" pitchFamily="18" charset="0"/>
                </a:endParaRPr>
              </a:p>
            </p:txBody>
          </p:sp>
        </p:grpSp>
        <p:grpSp>
          <p:nvGrpSpPr>
            <p:cNvPr id="59" name="Group 140"/>
            <p:cNvGrpSpPr>
              <a:grpSpLocks noChangeAspect="1"/>
            </p:cNvGrpSpPr>
            <p:nvPr/>
          </p:nvGrpSpPr>
          <p:grpSpPr bwMode="auto">
            <a:xfrm rot="16666387">
              <a:off x="8773954" y="4470583"/>
              <a:ext cx="193512" cy="487562"/>
              <a:chOff x="5296386" y="4565673"/>
              <a:chExt cx="310848" cy="783323"/>
            </a:xfrm>
          </p:grpSpPr>
          <p:cxnSp>
            <p:nvCxnSpPr>
              <p:cNvPr id="76" name="Straight Arrow Connector 160"/>
              <p:cNvCxnSpPr>
                <a:cxnSpLocks noChangeShapeType="1"/>
              </p:cNvCxnSpPr>
              <p:nvPr/>
            </p:nvCxnSpPr>
            <p:spPr bwMode="auto">
              <a:xfrm flipV="1">
                <a:off x="5296386" y="4565673"/>
                <a:ext cx="0" cy="770107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7" name="Straight Connector 161"/>
              <p:cNvCxnSpPr>
                <a:cxnSpLocks noChangeShapeType="1"/>
              </p:cNvCxnSpPr>
              <p:nvPr/>
            </p:nvCxnSpPr>
            <p:spPr bwMode="auto">
              <a:xfrm flipH="1">
                <a:off x="5297071" y="5345799"/>
                <a:ext cx="310163" cy="0"/>
              </a:xfrm>
              <a:prstGeom prst="line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8" name="Straight Arrow Connector 162"/>
              <p:cNvCxnSpPr>
                <a:cxnSpLocks noChangeShapeType="1"/>
              </p:cNvCxnSpPr>
              <p:nvPr/>
            </p:nvCxnSpPr>
            <p:spPr bwMode="auto">
              <a:xfrm flipV="1">
                <a:off x="5440980" y="4578889"/>
                <a:ext cx="0" cy="770107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9" name="Straight Arrow Connector 163"/>
              <p:cNvCxnSpPr>
                <a:cxnSpLocks noChangeShapeType="1"/>
              </p:cNvCxnSpPr>
              <p:nvPr/>
            </p:nvCxnSpPr>
            <p:spPr bwMode="auto">
              <a:xfrm flipV="1">
                <a:off x="5602420" y="4586946"/>
                <a:ext cx="0" cy="745617"/>
              </a:xfrm>
              <a:prstGeom prst="straightConnector1">
                <a:avLst/>
              </a:prstGeom>
              <a:noFill/>
              <a:ln w="9525" algn="ctr">
                <a:solidFill>
                  <a:srgbClr val="000000"/>
                </a:solidFill>
                <a:round/>
                <a:headEnd type="none" w="sm" len="sm"/>
                <a:tailEnd type="arrow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60" name="Group 59"/>
            <p:cNvGrpSpPr>
              <a:grpSpLocks/>
            </p:cNvGrpSpPr>
            <p:nvPr/>
          </p:nvGrpSpPr>
          <p:grpSpPr bwMode="auto">
            <a:xfrm>
              <a:off x="6048904" y="2479319"/>
              <a:ext cx="1984851" cy="874712"/>
              <a:chOff x="3095246" y="2395318"/>
              <a:chExt cx="1985032" cy="874671"/>
            </a:xfrm>
          </p:grpSpPr>
          <p:sp>
            <p:nvSpPr>
              <p:cNvPr id="71" name="AutoShape 52"/>
              <p:cNvSpPr>
                <a:spLocks/>
              </p:cNvSpPr>
              <p:nvPr/>
            </p:nvSpPr>
            <p:spPr bwMode="auto">
              <a:xfrm>
                <a:off x="3094718" y="2832573"/>
                <a:ext cx="611244" cy="401619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 type="stealth" w="lg" len="lg"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RIGHT</a:t>
                </a:r>
              </a:p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(03:00)</a:t>
                </a:r>
              </a:p>
            </p:txBody>
          </p:sp>
          <p:sp>
            <p:nvSpPr>
              <p:cNvPr id="72" name="Freeform 71"/>
              <p:cNvSpPr/>
              <p:nvPr/>
            </p:nvSpPr>
            <p:spPr bwMode="auto">
              <a:xfrm>
                <a:off x="3875839" y="2396031"/>
                <a:ext cx="935123" cy="744502"/>
              </a:xfrm>
              <a:custGeom>
                <a:avLst/>
                <a:gdLst>
                  <a:gd name="connsiteX0" fmla="*/ 914400 w 914400"/>
                  <a:gd name="connsiteY0" fmla="*/ 884255 h 884255"/>
                  <a:gd name="connsiteX1" fmla="*/ 0 w 914400"/>
                  <a:gd name="connsiteY1" fmla="*/ 643095 h 884255"/>
                  <a:gd name="connsiteX2" fmla="*/ 0 w 914400"/>
                  <a:gd name="connsiteY2" fmla="*/ 0 h 884255"/>
                  <a:gd name="connsiteX0" fmla="*/ 914400 w 914400"/>
                  <a:gd name="connsiteY0" fmla="*/ 879493 h 879493"/>
                  <a:gd name="connsiteX1" fmla="*/ 0 w 914400"/>
                  <a:gd name="connsiteY1" fmla="*/ 638333 h 879493"/>
                  <a:gd name="connsiteX2" fmla="*/ 40481 w 914400"/>
                  <a:gd name="connsiteY2" fmla="*/ 0 h 879493"/>
                  <a:gd name="connsiteX0" fmla="*/ 931068 w 931068"/>
                  <a:gd name="connsiteY0" fmla="*/ 781878 h 781878"/>
                  <a:gd name="connsiteX1" fmla="*/ 0 w 931068"/>
                  <a:gd name="connsiteY1" fmla="*/ 638333 h 781878"/>
                  <a:gd name="connsiteX2" fmla="*/ 40481 w 931068"/>
                  <a:gd name="connsiteY2" fmla="*/ 0 h 781878"/>
                  <a:gd name="connsiteX0" fmla="*/ 933450 w 933450"/>
                  <a:gd name="connsiteY0" fmla="*/ 743793 h 743793"/>
                  <a:gd name="connsiteX1" fmla="*/ 0 w 933450"/>
                  <a:gd name="connsiteY1" fmla="*/ 638333 h 743793"/>
                  <a:gd name="connsiteX2" fmla="*/ 40481 w 933450"/>
                  <a:gd name="connsiteY2" fmla="*/ 0 h 743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33450" h="743793">
                    <a:moveTo>
                      <a:pt x="933450" y="743793"/>
                    </a:moveTo>
                    <a:lnTo>
                      <a:pt x="0" y="638333"/>
                    </a:lnTo>
                    <a:cubicBezTo>
                      <a:pt x="0" y="423968"/>
                      <a:pt x="40481" y="214365"/>
                      <a:pt x="40481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73" name="AutoShape 52"/>
              <p:cNvSpPr>
                <a:spLocks/>
              </p:cNvSpPr>
              <p:nvPr/>
            </p:nvSpPr>
            <p:spPr bwMode="auto">
              <a:xfrm>
                <a:off x="4596630" y="2878608"/>
                <a:ext cx="484232" cy="24605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 type="stealth" w="lg" len="lg"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FWD</a:t>
                </a:r>
              </a:p>
            </p:txBody>
          </p:sp>
          <p:sp>
            <p:nvSpPr>
              <p:cNvPr id="74" name="AutoShape 52"/>
              <p:cNvSpPr>
                <a:spLocks/>
              </p:cNvSpPr>
              <p:nvPr/>
            </p:nvSpPr>
            <p:spPr bwMode="auto">
              <a:xfrm>
                <a:off x="3626579" y="2427779"/>
                <a:ext cx="357220" cy="246050"/>
              </a:xfrm>
              <a:prstGeom prst="rect">
                <a:avLst/>
              </a:prstGeom>
              <a:noFill/>
              <a:ln w="12700" algn="ctr">
                <a:noFill/>
                <a:miter lim="800000"/>
                <a:headEnd/>
                <a:tailEnd type="stealth" w="lg" len="lg"/>
              </a:ln>
              <a:effectLst/>
            </p:spPr>
            <p:txBody>
              <a:bodyPr wrap="none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000" b="1" kern="0" dirty="0">
                    <a:latin typeface="Times New Roman" pitchFamily="18" charset="0"/>
                    <a:cs typeface="+mn-cs"/>
                  </a:rPr>
                  <a:t>UP</a:t>
                </a:r>
              </a:p>
            </p:txBody>
          </p:sp>
          <p:sp>
            <p:nvSpPr>
              <p:cNvPr id="75" name="Freeform 74"/>
              <p:cNvSpPr/>
              <p:nvPr/>
            </p:nvSpPr>
            <p:spPr bwMode="auto">
              <a:xfrm>
                <a:off x="3497980" y="3034176"/>
                <a:ext cx="1312983" cy="236526"/>
              </a:xfrm>
              <a:custGeom>
                <a:avLst/>
                <a:gdLst>
                  <a:gd name="connsiteX0" fmla="*/ 914400 w 914400"/>
                  <a:gd name="connsiteY0" fmla="*/ 884255 h 884255"/>
                  <a:gd name="connsiteX1" fmla="*/ 0 w 914400"/>
                  <a:gd name="connsiteY1" fmla="*/ 643095 h 884255"/>
                  <a:gd name="connsiteX2" fmla="*/ 0 w 914400"/>
                  <a:gd name="connsiteY2" fmla="*/ 0 h 884255"/>
                  <a:gd name="connsiteX0" fmla="*/ 914400 w 914400"/>
                  <a:gd name="connsiteY0" fmla="*/ 879493 h 879493"/>
                  <a:gd name="connsiteX1" fmla="*/ 0 w 914400"/>
                  <a:gd name="connsiteY1" fmla="*/ 638333 h 879493"/>
                  <a:gd name="connsiteX2" fmla="*/ 40481 w 914400"/>
                  <a:gd name="connsiteY2" fmla="*/ 0 h 879493"/>
                  <a:gd name="connsiteX0" fmla="*/ 931068 w 931068"/>
                  <a:gd name="connsiteY0" fmla="*/ 781878 h 781878"/>
                  <a:gd name="connsiteX1" fmla="*/ 0 w 931068"/>
                  <a:gd name="connsiteY1" fmla="*/ 638333 h 781878"/>
                  <a:gd name="connsiteX2" fmla="*/ 40481 w 931068"/>
                  <a:gd name="connsiteY2" fmla="*/ 0 h 781878"/>
                  <a:gd name="connsiteX0" fmla="*/ 933450 w 933450"/>
                  <a:gd name="connsiteY0" fmla="*/ 743793 h 743793"/>
                  <a:gd name="connsiteX1" fmla="*/ 0 w 933450"/>
                  <a:gd name="connsiteY1" fmla="*/ 638333 h 743793"/>
                  <a:gd name="connsiteX2" fmla="*/ 40481 w 933450"/>
                  <a:gd name="connsiteY2" fmla="*/ 0 h 743793"/>
                  <a:gd name="connsiteX0" fmla="*/ 1202531 w 1202531"/>
                  <a:gd name="connsiteY0" fmla="*/ 167086 h 167086"/>
                  <a:gd name="connsiteX1" fmla="*/ 269081 w 1202531"/>
                  <a:gd name="connsiteY1" fmla="*/ 61626 h 167086"/>
                  <a:gd name="connsiteX2" fmla="*/ 0 w 1202531"/>
                  <a:gd name="connsiteY2" fmla="*/ 63862 h 167086"/>
                  <a:gd name="connsiteX0" fmla="*/ 1202531 w 1202531"/>
                  <a:gd name="connsiteY0" fmla="*/ 105460 h 105460"/>
                  <a:gd name="connsiteX1" fmla="*/ 269081 w 1202531"/>
                  <a:gd name="connsiteY1" fmla="*/ 0 h 105460"/>
                  <a:gd name="connsiteX2" fmla="*/ 0 w 1202531"/>
                  <a:gd name="connsiteY2" fmla="*/ 2236 h 105460"/>
                  <a:gd name="connsiteX0" fmla="*/ 1204912 w 1204912"/>
                  <a:gd name="connsiteY0" fmla="*/ 105460 h 171308"/>
                  <a:gd name="connsiteX1" fmla="*/ 271462 w 1204912"/>
                  <a:gd name="connsiteY1" fmla="*/ 0 h 171308"/>
                  <a:gd name="connsiteX2" fmla="*/ 0 w 1204912"/>
                  <a:gd name="connsiteY2" fmla="*/ 171308 h 171308"/>
                  <a:gd name="connsiteX0" fmla="*/ 1312069 w 1312069"/>
                  <a:gd name="connsiteY0" fmla="*/ 105460 h 235605"/>
                  <a:gd name="connsiteX1" fmla="*/ 378619 w 1312069"/>
                  <a:gd name="connsiteY1" fmla="*/ 0 h 235605"/>
                  <a:gd name="connsiteX2" fmla="*/ 0 w 1312069"/>
                  <a:gd name="connsiteY2" fmla="*/ 235605 h 235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12069" h="235605">
                    <a:moveTo>
                      <a:pt x="1312069" y="105460"/>
                    </a:moveTo>
                    <a:lnTo>
                      <a:pt x="378619" y="0"/>
                    </a:lnTo>
                    <a:lnTo>
                      <a:pt x="0" y="235605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headEnd type="arrow" w="med" len="med"/>
                <a:tailEnd type="arrow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buNone/>
                  <a:defRPr/>
                </a:pPr>
                <a:endParaRPr lang="en-US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</p:grpSp>
        <p:sp>
          <p:nvSpPr>
            <p:cNvPr id="61" name="Freeform 64"/>
            <p:cNvSpPr>
              <a:spLocks noChangeAspect="1"/>
            </p:cNvSpPr>
            <p:nvPr/>
          </p:nvSpPr>
          <p:spPr bwMode="auto">
            <a:xfrm>
              <a:off x="6554527" y="4135375"/>
              <a:ext cx="1470274" cy="707886"/>
            </a:xfrm>
            <a:prstGeom prst="rect">
              <a:avLst/>
            </a:prstGeom>
            <a:noFill/>
            <a:ln w="19050" algn="ctr">
              <a:noFill/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INLET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 smtClean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DIFFUSER</a:t>
              </a:r>
              <a:endParaRPr lang="en-US" altLang="en-US" sz="2000" b="0" dirty="0">
                <a:solidFill>
                  <a:schemeClr val="bg1"/>
                </a:solidFill>
                <a:latin typeface="+mn-lt"/>
                <a:cs typeface="Times New Roman" pitchFamily="18" charset="0"/>
              </a:endParaRPr>
            </a:p>
          </p:txBody>
        </p:sp>
        <p:sp>
          <p:nvSpPr>
            <p:cNvPr id="62" name="Freeform 64"/>
            <p:cNvSpPr>
              <a:spLocks noChangeAspect="1"/>
            </p:cNvSpPr>
            <p:nvPr/>
          </p:nvSpPr>
          <p:spPr bwMode="auto">
            <a:xfrm>
              <a:off x="279406" y="3502693"/>
              <a:ext cx="1467429" cy="7831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EXHAUST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NOZZLE</a:t>
              </a:r>
            </a:p>
          </p:txBody>
        </p:sp>
        <p:sp>
          <p:nvSpPr>
            <p:cNvPr id="64" name="Freeform 64"/>
            <p:cNvSpPr>
              <a:spLocks noChangeAspect="1"/>
            </p:cNvSpPr>
            <p:nvPr/>
          </p:nvSpPr>
          <p:spPr bwMode="auto">
            <a:xfrm>
              <a:off x="1750187" y="3704627"/>
              <a:ext cx="962712" cy="44267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b="0" dirty="0">
                  <a:solidFill>
                    <a:schemeClr val="bg1"/>
                  </a:solidFill>
                  <a:latin typeface="+mn-lt"/>
                  <a:cs typeface="Times New Roman" pitchFamily="18" charset="0"/>
                </a:rPr>
                <a:t>CORE</a:t>
              </a:r>
            </a:p>
          </p:txBody>
        </p:sp>
        <p:sp>
          <p:nvSpPr>
            <p:cNvPr id="65" name="AutoShape 52"/>
            <p:cNvSpPr>
              <a:spLocks/>
            </p:cNvSpPr>
            <p:nvPr/>
          </p:nvSpPr>
          <p:spPr bwMode="auto">
            <a:xfrm>
              <a:off x="9053" y="1038738"/>
              <a:ext cx="2197950" cy="1015663"/>
            </a:xfrm>
            <a:prstGeom prst="rect">
              <a:avLst/>
            </a:prstGeom>
            <a:noFill/>
            <a:ln w="12700" algn="ctr">
              <a:noFill/>
              <a:miter lim="800000"/>
              <a:headEnd/>
              <a:tailEnd type="stealth" w="lg" len="lg"/>
            </a:ln>
            <a:effectLst/>
          </p:spPr>
          <p:txBody>
            <a:bodyPr wrap="square">
              <a:spAutoFit/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  <a:buNone/>
                <a:tabLst>
                  <a:tab pos="512763" algn="l"/>
                </a:tabLst>
                <a:defRPr/>
              </a:pPr>
              <a:r>
                <a:rPr lang="en-US" sz="1000" u="sng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NOTES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: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This is a schematic view. Not drawn to scale.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Station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(sta) numbers are 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 incremented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as inches.</a:t>
              </a:r>
            </a:p>
            <a:p>
              <a:pPr marL="228600" indent="-228600" eaLnBrk="0" fontAlgn="auto" hangingPunct="0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tabLst>
                  <a:tab pos="512763" algn="l"/>
                </a:tabLst>
                <a:defRPr/>
              </a:pP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Some </a:t>
              </a:r>
              <a:r>
                <a:rPr lang="en-US" sz="1000" kern="0" dirty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details omitted for clarity</a:t>
              </a:r>
              <a:r>
                <a:rPr lang="en-US" sz="1000" kern="0" dirty="0" smtClean="0">
                  <a:solidFill>
                    <a:schemeClr val="bg1">
                      <a:lumMod val="65000"/>
                    </a:schemeClr>
                  </a:solidFill>
                  <a:latin typeface="+mn-lt"/>
                </a:rPr>
                <a:t>.</a:t>
              </a:r>
              <a:endParaRPr lang="en-US" sz="1000" kern="0" dirty="0">
                <a:solidFill>
                  <a:schemeClr val="bg1">
                    <a:lumMod val="65000"/>
                  </a:schemeClr>
                </a:solidFill>
                <a:latin typeface="+mn-lt"/>
              </a:endParaRPr>
            </a:p>
          </p:txBody>
        </p:sp>
        <p:sp>
          <p:nvSpPr>
            <p:cNvPr id="66" name="Freeform 68"/>
            <p:cNvSpPr>
              <a:spLocks/>
            </p:cNvSpPr>
            <p:nvPr/>
          </p:nvSpPr>
          <p:spPr bwMode="auto">
            <a:xfrm>
              <a:off x="1968759" y="1240966"/>
              <a:ext cx="4242367" cy="1352944"/>
            </a:xfrm>
            <a:custGeom>
              <a:avLst/>
              <a:gdLst>
                <a:gd name="T0" fmla="*/ 1931986 w 1976848"/>
                <a:gd name="T1" fmla="*/ 0 h 1158079"/>
                <a:gd name="T2" fmla="*/ 1664726 w 1976848"/>
                <a:gd name="T3" fmla="*/ 0 h 1158079"/>
                <a:gd name="T4" fmla="*/ 0 w 1976848"/>
                <a:gd name="T5" fmla="*/ 925916 h 1158079"/>
                <a:gd name="T6" fmla="*/ 0 60000 65536"/>
                <a:gd name="T7" fmla="*/ 0 60000 65536"/>
                <a:gd name="T8" fmla="*/ 0 60000 65536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335438 w 335438"/>
                <a:gd name="connsiteY0" fmla="*/ 0 h 676582"/>
                <a:gd name="connsiteX1" fmla="*/ 61973 w 335438"/>
                <a:gd name="connsiteY1" fmla="*/ 0 h 676582"/>
                <a:gd name="connsiteX2" fmla="*/ 0 w 335438"/>
                <a:gd name="connsiteY2" fmla="*/ 676582 h 676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5438" h="676582">
                  <a:moveTo>
                    <a:pt x="335438" y="0"/>
                  </a:moveTo>
                  <a:lnTo>
                    <a:pt x="61973" y="0"/>
                  </a:lnTo>
                  <a:lnTo>
                    <a:pt x="0" y="676582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177281" y="1026367"/>
              <a:ext cx="8957387" cy="4963886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arrow" w="med" len="med"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8" name="Freeform 68"/>
            <p:cNvSpPr>
              <a:spLocks/>
            </p:cNvSpPr>
            <p:nvPr/>
          </p:nvSpPr>
          <p:spPr bwMode="auto">
            <a:xfrm>
              <a:off x="3536304" y="1502223"/>
              <a:ext cx="2674822" cy="2021636"/>
            </a:xfrm>
            <a:custGeom>
              <a:avLst/>
              <a:gdLst>
                <a:gd name="T0" fmla="*/ 1931986 w 1976848"/>
                <a:gd name="T1" fmla="*/ 0 h 1158079"/>
                <a:gd name="T2" fmla="*/ 1664726 w 1976848"/>
                <a:gd name="T3" fmla="*/ 0 h 1158079"/>
                <a:gd name="T4" fmla="*/ 0 w 1976848"/>
                <a:gd name="T5" fmla="*/ 925916 h 1158079"/>
                <a:gd name="T6" fmla="*/ 0 60000 65536"/>
                <a:gd name="T7" fmla="*/ 0 60000 65536"/>
                <a:gd name="T8" fmla="*/ 0 60000 65536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335438 w 335438"/>
                <a:gd name="connsiteY0" fmla="*/ 0 h 676582"/>
                <a:gd name="connsiteX1" fmla="*/ 61973 w 335438"/>
                <a:gd name="connsiteY1" fmla="*/ 0 h 676582"/>
                <a:gd name="connsiteX2" fmla="*/ 0 w 335438"/>
                <a:gd name="connsiteY2" fmla="*/ 676582 h 676582"/>
                <a:gd name="connsiteX0" fmla="*/ 747332 w 747332"/>
                <a:gd name="connsiteY0" fmla="*/ 0 h 971401"/>
                <a:gd name="connsiteX1" fmla="*/ 473867 w 747332"/>
                <a:gd name="connsiteY1" fmla="*/ 0 h 971401"/>
                <a:gd name="connsiteX2" fmla="*/ 0 w 747332"/>
                <a:gd name="connsiteY2" fmla="*/ 971401 h 971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7332" h="971401">
                  <a:moveTo>
                    <a:pt x="747332" y="0"/>
                  </a:moveTo>
                  <a:lnTo>
                    <a:pt x="473867" y="0"/>
                  </a:lnTo>
                  <a:lnTo>
                    <a:pt x="0" y="971401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8382001" y="2080727"/>
              <a:ext cx="547395" cy="2556587"/>
            </a:xfrm>
            <a:custGeom>
              <a:avLst/>
              <a:gdLst>
                <a:gd name="connsiteX0" fmla="*/ 0 w 681135"/>
                <a:gd name="connsiteY0" fmla="*/ 2575249 h 2575249"/>
                <a:gd name="connsiteX1" fmla="*/ 681135 w 681135"/>
                <a:gd name="connsiteY1" fmla="*/ 1810138 h 2575249"/>
                <a:gd name="connsiteX2" fmla="*/ 681135 w 681135"/>
                <a:gd name="connsiteY2" fmla="*/ 0 h 2575249"/>
                <a:gd name="connsiteX3" fmla="*/ 55984 w 681135"/>
                <a:gd name="connsiteY3" fmla="*/ 0 h 257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81135" h="2575249">
                  <a:moveTo>
                    <a:pt x="0" y="2575249"/>
                  </a:moveTo>
                  <a:lnTo>
                    <a:pt x="681135" y="1810138"/>
                  </a:lnTo>
                  <a:lnTo>
                    <a:pt x="681135" y="0"/>
                  </a:lnTo>
                  <a:lnTo>
                    <a:pt x="55984" y="0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oval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3396341" y="1774366"/>
              <a:ext cx="2814785" cy="3046450"/>
            </a:xfrm>
            <a:custGeom>
              <a:avLst/>
              <a:gdLst>
                <a:gd name="T0" fmla="*/ 1931986 w 1976848"/>
                <a:gd name="T1" fmla="*/ 0 h 1158079"/>
                <a:gd name="T2" fmla="*/ 1664726 w 1976848"/>
                <a:gd name="T3" fmla="*/ 0 h 1158079"/>
                <a:gd name="T4" fmla="*/ 0 w 1976848"/>
                <a:gd name="T5" fmla="*/ 925916 h 1158079"/>
                <a:gd name="T6" fmla="*/ 0 60000 65536"/>
                <a:gd name="T7" fmla="*/ 0 60000 65536"/>
                <a:gd name="T8" fmla="*/ 0 60000 65536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614105 w 614105"/>
                <a:gd name="connsiteY0" fmla="*/ 0 h 808758"/>
                <a:gd name="connsiteX1" fmla="*/ 340640 w 614105"/>
                <a:gd name="connsiteY1" fmla="*/ 0 h 808758"/>
                <a:gd name="connsiteX2" fmla="*/ 0 w 614105"/>
                <a:gd name="connsiteY2" fmla="*/ 808758 h 808758"/>
                <a:gd name="connsiteX0" fmla="*/ 335438 w 335438"/>
                <a:gd name="connsiteY0" fmla="*/ 0 h 676582"/>
                <a:gd name="connsiteX1" fmla="*/ 61973 w 335438"/>
                <a:gd name="connsiteY1" fmla="*/ 0 h 676582"/>
                <a:gd name="connsiteX2" fmla="*/ 0 w 335438"/>
                <a:gd name="connsiteY2" fmla="*/ 676582 h 676582"/>
                <a:gd name="connsiteX0" fmla="*/ 838574 w 838574"/>
                <a:gd name="connsiteY0" fmla="*/ 0 h 1422302"/>
                <a:gd name="connsiteX1" fmla="*/ 565109 w 838574"/>
                <a:gd name="connsiteY1" fmla="*/ 0 h 1422302"/>
                <a:gd name="connsiteX2" fmla="*/ 0 w 838574"/>
                <a:gd name="connsiteY2" fmla="*/ 1422302 h 1422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574" h="1422302">
                  <a:moveTo>
                    <a:pt x="838574" y="0"/>
                  </a:moveTo>
                  <a:lnTo>
                    <a:pt x="565109" y="0"/>
                  </a:lnTo>
                  <a:lnTo>
                    <a:pt x="0" y="1422302"/>
                  </a:lnTo>
                </a:path>
              </a:pathLst>
            </a:cu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4"/>
            <p:cNvSpPr>
              <a:spLocks noChangeAspect="1"/>
            </p:cNvSpPr>
            <p:nvPr/>
          </p:nvSpPr>
          <p:spPr bwMode="auto">
            <a:xfrm>
              <a:off x="6174338" y="1039603"/>
              <a:ext cx="2345514" cy="1200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prstDash val="sysDot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4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Shell Doors (open)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Spray Fire Threat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Pool Fire Threat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0" dirty="0" smtClean="0">
                  <a:latin typeface="+mn-lt"/>
                  <a:cs typeface="Times New Roman" pitchFamily="18" charset="0"/>
                </a:rPr>
                <a:t>Core Nose Cone</a:t>
              </a:r>
              <a:endParaRPr lang="en-US" altLang="en-US" sz="1800" b="0" dirty="0">
                <a:latin typeface="+mn-lt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58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</a:t>
            </a:r>
            <a:br>
              <a:rPr lang="en-US" dirty="0" smtClean="0"/>
            </a:br>
            <a:r>
              <a:rPr lang="en-US" dirty="0" smtClean="0"/>
              <a:t>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7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3869" y="795111"/>
            <a:ext cx="9003619" cy="5993989"/>
            <a:chOff x="103869" y="795111"/>
            <a:chExt cx="9003619" cy="5993989"/>
          </a:xfrm>
        </p:grpSpPr>
        <p:grpSp>
          <p:nvGrpSpPr>
            <p:cNvPr id="3" name="Group 2"/>
            <p:cNvGrpSpPr/>
            <p:nvPr/>
          </p:nvGrpSpPr>
          <p:grpSpPr>
            <a:xfrm>
              <a:off x="1961737" y="2941693"/>
              <a:ext cx="2027363" cy="2344578"/>
              <a:chOff x="1961737" y="2930808"/>
              <a:chExt cx="2027363" cy="2344578"/>
            </a:xfrm>
          </p:grpSpPr>
          <p:sp>
            <p:nvSpPr>
              <p:cNvPr id="101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2554545" y="3159379"/>
                <a:ext cx="562888" cy="18472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/>
                  <a:t> sta 502</a:t>
                </a:r>
              </a:p>
            </p:txBody>
          </p:sp>
          <p:grpSp>
            <p:nvGrpSpPr>
              <p:cNvPr id="102" name="Group 21529"/>
              <p:cNvGrpSpPr>
                <a:grpSpLocks/>
              </p:cNvGrpSpPr>
              <p:nvPr/>
            </p:nvGrpSpPr>
            <p:grpSpPr bwMode="auto">
              <a:xfrm>
                <a:off x="1961737" y="3348031"/>
                <a:ext cx="2027363" cy="1927355"/>
                <a:chOff x="2152650" y="4238671"/>
                <a:chExt cx="2026522" cy="1926741"/>
              </a:xfrm>
            </p:grpSpPr>
            <p:grpSp>
              <p:nvGrpSpPr>
                <p:cNvPr id="103" name="Group 21521"/>
                <p:cNvGrpSpPr>
                  <a:grpSpLocks/>
                </p:cNvGrpSpPr>
                <p:nvPr/>
              </p:nvGrpSpPr>
              <p:grpSpPr bwMode="auto">
                <a:xfrm>
                  <a:off x="2152650" y="4238671"/>
                  <a:ext cx="2026522" cy="1920240"/>
                  <a:chOff x="2152650" y="4265830"/>
                  <a:chExt cx="2026522" cy="1920240"/>
                </a:xfrm>
              </p:grpSpPr>
              <p:grpSp>
                <p:nvGrpSpPr>
                  <p:cNvPr id="105" name="Group 21515"/>
                  <p:cNvGrpSpPr>
                    <a:grpSpLocks/>
                  </p:cNvGrpSpPr>
                  <p:nvPr/>
                </p:nvGrpSpPr>
                <p:grpSpPr bwMode="auto">
                  <a:xfrm>
                    <a:off x="2152650" y="4265830"/>
                    <a:ext cx="2026522" cy="1920240"/>
                    <a:chOff x="2152650" y="4265830"/>
                    <a:chExt cx="2026522" cy="1920240"/>
                  </a:xfrm>
                </p:grpSpPr>
                <p:grpSp>
                  <p:nvGrpSpPr>
                    <p:cNvPr id="110" name="Group 4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2167492" y="4265830"/>
                      <a:ext cx="2011680" cy="1920240"/>
                      <a:chOff x="111942" y="3549127"/>
                      <a:chExt cx="3100519" cy="2959586"/>
                    </a:xfrm>
                  </p:grpSpPr>
                  <p:sp>
                    <p:nvSpPr>
                      <p:cNvPr id="116" name="Oval 5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1007786" y="4471471"/>
                        <a:ext cx="914400" cy="914400"/>
                      </a:xfrm>
                      <a:prstGeom prst="ellips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 type="stealth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  <p:grpSp>
                    <p:nvGrpSpPr>
                      <p:cNvPr id="117" name="Group 5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11942" y="3549127"/>
                        <a:ext cx="3100519" cy="2959586"/>
                        <a:chOff x="111942" y="3549127"/>
                        <a:chExt cx="3100519" cy="2959586"/>
                      </a:xfrm>
                    </p:grpSpPr>
                    <p:sp>
                      <p:nvSpPr>
                        <p:cNvPr id="119" name="Freeform 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11942" y="4929188"/>
                          <a:ext cx="3100519" cy="0"/>
                        </a:xfrm>
                        <a:custGeom>
                          <a:avLst/>
                          <a:gdLst>
                            <a:gd name="T0" fmla="*/ 0 w 2064544"/>
                            <a:gd name="T1" fmla="*/ 271736052 w 2064544"/>
                            <a:gd name="T2" fmla="*/ 0 60000 65536"/>
                            <a:gd name="T3" fmla="*/ 0 60000 65536"/>
                          </a:gdLst>
                          <a:ahLst/>
                          <a:cxnLst>
                            <a:cxn ang="T2">
                              <a:pos x="T0" y="0"/>
                            </a:cxn>
                            <a:cxn ang="T3">
                              <a:pos x="T1" y="0"/>
                            </a:cxn>
                          </a:cxnLst>
                          <a:rect l="0" t="0" r="r" b="b"/>
                          <a:pathLst>
                            <a:path w="2064544">
                              <a:moveTo>
                                <a:pt x="0" y="0"/>
                              </a:moveTo>
                              <a:lnTo>
                                <a:pt x="2064544" y="0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lgDashDot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120" name="Freeform 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466865" y="3549127"/>
                          <a:ext cx="0" cy="2959586"/>
                        </a:xfrm>
                        <a:custGeom>
                          <a:avLst/>
                          <a:gdLst>
                            <a:gd name="T0" fmla="*/ 0 h 1554956"/>
                            <a:gd name="T1" fmla="*/ 2147483647 h 1554956"/>
                            <a:gd name="T2" fmla="*/ 0 60000 65536"/>
                            <a:gd name="T3" fmla="*/ 0 60000 65536"/>
                          </a:gdLst>
                          <a:ahLst/>
                          <a:cxnLst>
                            <a:cxn ang="T2">
                              <a:pos x="0" y="T0"/>
                            </a:cxn>
                            <a:cxn ang="T3">
                              <a:pos x="0" y="T1"/>
                            </a:cxn>
                          </a:cxnLst>
                          <a:rect l="0" t="0" r="r" b="b"/>
                          <a:pathLst>
                            <a:path h="1554956">
                              <a:moveTo>
                                <a:pt x="0" y="0"/>
                              </a:moveTo>
                              <a:lnTo>
                                <a:pt x="0" y="1554956"/>
                              </a:lnTo>
                            </a:path>
                          </a:pathLst>
                        </a:custGeom>
                        <a:noFill/>
                        <a:ln w="19050" cap="flat" cmpd="sng" algn="ctr">
                          <a:solidFill>
                            <a:schemeClr val="tx1"/>
                          </a:solidFill>
                          <a:prstDash val="lgDashDot"/>
                          <a:round/>
                          <a:headEnd type="none" w="med" len="med"/>
                          <a:tailEnd type="none" w="med" len="med"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  <p:txBody>
                        <a:bodyPr>
                          <a:spAutoFit/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118" name="Oval 5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550583" y="4011886"/>
                        <a:ext cx="1828800" cy="1828800"/>
                      </a:xfrm>
                      <a:prstGeom prst="ellipse">
                        <a:avLst/>
                      </a:prstGeom>
                      <a:noFill/>
                      <a:ln w="38100" algn="ctr">
                        <a:solidFill>
                          <a:schemeClr val="tx1"/>
                        </a:solidFill>
                        <a:round/>
                        <a:headEnd/>
                        <a:tailEnd type="stealth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1pPr>
                        <a:lvl2pPr marL="742950" indent="-28575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2pPr>
                        <a:lvl3pPr marL="11430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3pPr>
                        <a:lvl4pPr marL="16002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4pPr>
                        <a:lvl5pPr marL="2057400" indent="-228600" eaLnBrk="0" hangingPunct="0"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50000"/>
                          </a:spcBef>
                          <a:spcAft>
                            <a:spcPct val="0"/>
                          </a:spcAft>
                          <a:buChar char="•"/>
                          <a:defRPr sz="2400">
                            <a:solidFill>
                              <a:schemeClr val="tx1"/>
                            </a:solidFill>
                            <a:latin typeface="Arial" panose="020B0604020202020204" pitchFamily="34" charset="0"/>
                          </a:defRPr>
                        </a:lvl9pPr>
                      </a:lstStyle>
                      <a:p>
                        <a:pPr eaLnBrk="1" hangingPunct="1"/>
                        <a:endParaRPr lang="en-US" altLang="en-US"/>
                      </a:p>
                    </p:txBody>
                  </p:sp>
                </p:grpSp>
                <p:sp>
                  <p:nvSpPr>
                    <p:cNvPr id="111" name="Rectangle 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01318" y="4667763"/>
                      <a:ext cx="91440" cy="91440"/>
                    </a:xfrm>
                    <a:prstGeom prst="rect">
                      <a:avLst/>
                    </a:prstGeom>
                    <a:solidFill>
                      <a:srgbClr val="006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 algn="ctr">
                          <a:solidFill>
                            <a:srgbClr val="000000"/>
                          </a:solidFill>
                          <a:round/>
                          <a:headEnd/>
                          <a:tailEnd type="stealth" w="med" len="med"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2" name="Freeform 21514"/>
                    <p:cNvSpPr>
                      <a:spLocks/>
                    </p:cNvSpPr>
                    <p:nvPr/>
                  </p:nvSpPr>
                  <p:spPr bwMode="auto">
                    <a:xfrm>
                      <a:off x="2152650" y="5160169"/>
                      <a:ext cx="892969" cy="376237"/>
                    </a:xfrm>
                    <a:custGeom>
                      <a:avLst/>
                      <a:gdLst>
                        <a:gd name="T0" fmla="*/ 892969 w 892969"/>
                        <a:gd name="T1" fmla="*/ 0 h 376237"/>
                        <a:gd name="T2" fmla="*/ 0 w 892969"/>
                        <a:gd name="T3" fmla="*/ 376237 h 37623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892969" h="376237">
                          <a:moveTo>
                            <a:pt x="892969" y="0"/>
                          </a:moveTo>
                          <a:lnTo>
                            <a:pt x="0" y="376237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3" name="Freeform 60"/>
                    <p:cNvSpPr>
                      <a:spLocks/>
                    </p:cNvSpPr>
                    <p:nvPr/>
                  </p:nvSpPr>
                  <p:spPr bwMode="auto">
                    <a:xfrm flipH="1">
                      <a:off x="3045619" y="5162550"/>
                      <a:ext cx="892969" cy="376237"/>
                    </a:xfrm>
                    <a:custGeom>
                      <a:avLst/>
                      <a:gdLst>
                        <a:gd name="T0" fmla="*/ 892969 w 892969"/>
                        <a:gd name="T1" fmla="*/ 0 h 376237"/>
                        <a:gd name="T2" fmla="*/ 0 w 892969"/>
                        <a:gd name="T3" fmla="*/ 376237 h 376237"/>
                        <a:gd name="T4" fmla="*/ 0 60000 65536"/>
                        <a:gd name="T5" fmla="*/ 0 60000 65536"/>
                      </a:gdLst>
                      <a:ahLst/>
                      <a:cxnLst>
                        <a:cxn ang="T4">
                          <a:pos x="T0" y="T1"/>
                        </a:cxn>
                        <a:cxn ang="T5">
                          <a:pos x="T2" y="T3"/>
                        </a:cxn>
                      </a:cxnLst>
                      <a:rect l="0" t="0" r="r" b="b"/>
                      <a:pathLst>
                        <a:path w="892969" h="376237">
                          <a:moveTo>
                            <a:pt x="892969" y="0"/>
                          </a:moveTo>
                          <a:lnTo>
                            <a:pt x="0" y="376237"/>
                          </a:lnTo>
                        </a:path>
                      </a:pathLst>
                    </a:custGeom>
                    <a:noFill/>
                    <a:ln w="19050" cap="flat" cmpd="sng" algn="ctr">
                      <a:solidFill>
                        <a:schemeClr val="tx1"/>
                      </a:solidFill>
                      <a:prstDash val="lgDashDot"/>
                      <a:round/>
                      <a:headEnd type="none" w="med" len="med"/>
                      <a:tailEnd type="none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14" name="Rectangle 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06130" y="5282126"/>
                      <a:ext cx="91440" cy="91440"/>
                    </a:xfrm>
                    <a:prstGeom prst="rect">
                      <a:avLst/>
                    </a:prstGeom>
                    <a:solidFill>
                      <a:srgbClr val="006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 algn="ctr">
                          <a:solidFill>
                            <a:srgbClr val="000000"/>
                          </a:solidFill>
                          <a:round/>
                          <a:headEnd/>
                          <a:tailEnd type="stealth" w="med" len="med"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sp>
                  <p:nvSpPr>
                    <p:cNvPr id="115" name="Rectangle 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577456" y="5282126"/>
                      <a:ext cx="91440" cy="91440"/>
                    </a:xfrm>
                    <a:prstGeom prst="rect">
                      <a:avLst/>
                    </a:prstGeom>
                    <a:solidFill>
                      <a:srgbClr val="0066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19050" algn="ctr">
                          <a:solidFill>
                            <a:srgbClr val="000000"/>
                          </a:solidFill>
                          <a:round/>
                          <a:headEnd/>
                          <a:tailEnd type="stealth" w="med" len="med"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106" name="Oval 21516"/>
                  <p:cNvSpPr/>
                  <p:nvPr/>
                </p:nvSpPr>
                <p:spPr bwMode="auto">
                  <a:xfrm>
                    <a:off x="2210189" y="4329091"/>
                    <a:ext cx="833092" cy="1152158"/>
                  </a:xfrm>
                  <a:custGeom>
                    <a:avLst/>
                    <a:gdLst>
                      <a:gd name="connsiteX0" fmla="*/ 0 w 1676400"/>
                      <a:gd name="connsiteY0" fmla="*/ 838200 h 1676400"/>
                      <a:gd name="connsiteX1" fmla="*/ 838200 w 1676400"/>
                      <a:gd name="connsiteY1" fmla="*/ 0 h 1676400"/>
                      <a:gd name="connsiteX2" fmla="*/ 1676400 w 1676400"/>
                      <a:gd name="connsiteY2" fmla="*/ 838200 h 1676400"/>
                      <a:gd name="connsiteX3" fmla="*/ 838200 w 1676400"/>
                      <a:gd name="connsiteY3" fmla="*/ 1676400 h 1676400"/>
                      <a:gd name="connsiteX4" fmla="*/ 0 w 1676400"/>
                      <a:gd name="connsiteY4" fmla="*/ 838200 h 1676400"/>
                      <a:gd name="connsiteX0" fmla="*/ 1676400 w 1767840"/>
                      <a:gd name="connsiteY0" fmla="*/ 838200 h 1676400"/>
                      <a:gd name="connsiteX1" fmla="*/ 838200 w 1767840"/>
                      <a:gd name="connsiteY1" fmla="*/ 1676400 h 1676400"/>
                      <a:gd name="connsiteX2" fmla="*/ 0 w 1767840"/>
                      <a:gd name="connsiteY2" fmla="*/ 838200 h 1676400"/>
                      <a:gd name="connsiteX3" fmla="*/ 838200 w 1767840"/>
                      <a:gd name="connsiteY3" fmla="*/ 0 h 1676400"/>
                      <a:gd name="connsiteX4" fmla="*/ 1767840 w 1767840"/>
                      <a:gd name="connsiteY4" fmla="*/ 929640 h 1676400"/>
                      <a:gd name="connsiteX0" fmla="*/ 1676400 w 1676400"/>
                      <a:gd name="connsiteY0" fmla="*/ 838200 h 1676400"/>
                      <a:gd name="connsiteX1" fmla="*/ 838200 w 1676400"/>
                      <a:gd name="connsiteY1" fmla="*/ 1676400 h 1676400"/>
                      <a:gd name="connsiteX2" fmla="*/ 0 w 1676400"/>
                      <a:gd name="connsiteY2" fmla="*/ 838200 h 1676400"/>
                      <a:gd name="connsiteX3" fmla="*/ 838200 w 1676400"/>
                      <a:gd name="connsiteY3" fmla="*/ 0 h 1676400"/>
                      <a:gd name="connsiteX0" fmla="*/ 838200 w 838200"/>
                      <a:gd name="connsiteY0" fmla="*/ 1676400 h 1676400"/>
                      <a:gd name="connsiteX1" fmla="*/ 0 w 838200"/>
                      <a:gd name="connsiteY1" fmla="*/ 838200 h 1676400"/>
                      <a:gd name="connsiteX2" fmla="*/ 838200 w 838200"/>
                      <a:gd name="connsiteY2" fmla="*/ 0 h 1676400"/>
                      <a:gd name="connsiteX0" fmla="*/ 0 w 838200"/>
                      <a:gd name="connsiteY0" fmla="*/ 838200 h 838200"/>
                      <a:gd name="connsiteX1" fmla="*/ 838200 w 838200"/>
                      <a:gd name="connsiteY1" fmla="*/ 0 h 838200"/>
                      <a:gd name="connsiteX0" fmla="*/ 205745 w 205745"/>
                      <a:gd name="connsiteY0" fmla="*/ 1671637 h 1671637"/>
                      <a:gd name="connsiteX1" fmla="*/ 205745 w 205745"/>
                      <a:gd name="connsiteY1" fmla="*/ 0 h 1671637"/>
                      <a:gd name="connsiteX0" fmla="*/ 0 w 781050"/>
                      <a:gd name="connsiteY0" fmla="*/ 1152525 h 1152525"/>
                      <a:gd name="connsiteX1" fmla="*/ 781050 w 781050"/>
                      <a:gd name="connsiteY1" fmla="*/ 0 h 1152525"/>
                      <a:gd name="connsiteX0" fmla="*/ 52089 w 833139"/>
                      <a:gd name="connsiteY0" fmla="*/ 1152525 h 1152525"/>
                      <a:gd name="connsiteX1" fmla="*/ 833139 w 833139"/>
                      <a:gd name="connsiteY1" fmla="*/ 0 h 115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33139" h="1152525">
                        <a:moveTo>
                          <a:pt x="52089" y="1152525"/>
                        </a:moveTo>
                        <a:cubicBezTo>
                          <a:pt x="-171749" y="427662"/>
                          <a:pt x="370214" y="0"/>
                          <a:pt x="833139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bg1">
                        <a:lumMod val="75000"/>
                      </a:schemeClr>
                    </a:solidFill>
                    <a:prstDash val="solid"/>
                    <a:round/>
                    <a:headEnd type="arrow" w="med" len="med"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latin typeface="Arial" charset="0"/>
                    </a:endParaRPr>
                  </a:p>
                </p:txBody>
              </p:sp>
              <p:sp>
                <p:nvSpPr>
                  <p:cNvPr id="107" name="Oval 21516"/>
                  <p:cNvSpPr/>
                  <p:nvPr/>
                </p:nvSpPr>
                <p:spPr bwMode="auto">
                  <a:xfrm flipH="1">
                    <a:off x="3052802" y="4329091"/>
                    <a:ext cx="833091" cy="1152158"/>
                  </a:xfrm>
                  <a:custGeom>
                    <a:avLst/>
                    <a:gdLst>
                      <a:gd name="connsiteX0" fmla="*/ 0 w 1676400"/>
                      <a:gd name="connsiteY0" fmla="*/ 838200 h 1676400"/>
                      <a:gd name="connsiteX1" fmla="*/ 838200 w 1676400"/>
                      <a:gd name="connsiteY1" fmla="*/ 0 h 1676400"/>
                      <a:gd name="connsiteX2" fmla="*/ 1676400 w 1676400"/>
                      <a:gd name="connsiteY2" fmla="*/ 838200 h 1676400"/>
                      <a:gd name="connsiteX3" fmla="*/ 838200 w 1676400"/>
                      <a:gd name="connsiteY3" fmla="*/ 1676400 h 1676400"/>
                      <a:gd name="connsiteX4" fmla="*/ 0 w 1676400"/>
                      <a:gd name="connsiteY4" fmla="*/ 838200 h 1676400"/>
                      <a:gd name="connsiteX0" fmla="*/ 1676400 w 1767840"/>
                      <a:gd name="connsiteY0" fmla="*/ 838200 h 1676400"/>
                      <a:gd name="connsiteX1" fmla="*/ 838200 w 1767840"/>
                      <a:gd name="connsiteY1" fmla="*/ 1676400 h 1676400"/>
                      <a:gd name="connsiteX2" fmla="*/ 0 w 1767840"/>
                      <a:gd name="connsiteY2" fmla="*/ 838200 h 1676400"/>
                      <a:gd name="connsiteX3" fmla="*/ 838200 w 1767840"/>
                      <a:gd name="connsiteY3" fmla="*/ 0 h 1676400"/>
                      <a:gd name="connsiteX4" fmla="*/ 1767840 w 1767840"/>
                      <a:gd name="connsiteY4" fmla="*/ 929640 h 1676400"/>
                      <a:gd name="connsiteX0" fmla="*/ 1676400 w 1676400"/>
                      <a:gd name="connsiteY0" fmla="*/ 838200 h 1676400"/>
                      <a:gd name="connsiteX1" fmla="*/ 838200 w 1676400"/>
                      <a:gd name="connsiteY1" fmla="*/ 1676400 h 1676400"/>
                      <a:gd name="connsiteX2" fmla="*/ 0 w 1676400"/>
                      <a:gd name="connsiteY2" fmla="*/ 838200 h 1676400"/>
                      <a:gd name="connsiteX3" fmla="*/ 838200 w 1676400"/>
                      <a:gd name="connsiteY3" fmla="*/ 0 h 1676400"/>
                      <a:gd name="connsiteX0" fmla="*/ 838200 w 838200"/>
                      <a:gd name="connsiteY0" fmla="*/ 1676400 h 1676400"/>
                      <a:gd name="connsiteX1" fmla="*/ 0 w 838200"/>
                      <a:gd name="connsiteY1" fmla="*/ 838200 h 1676400"/>
                      <a:gd name="connsiteX2" fmla="*/ 838200 w 838200"/>
                      <a:gd name="connsiteY2" fmla="*/ 0 h 1676400"/>
                      <a:gd name="connsiteX0" fmla="*/ 0 w 838200"/>
                      <a:gd name="connsiteY0" fmla="*/ 838200 h 838200"/>
                      <a:gd name="connsiteX1" fmla="*/ 838200 w 838200"/>
                      <a:gd name="connsiteY1" fmla="*/ 0 h 838200"/>
                      <a:gd name="connsiteX0" fmla="*/ 205745 w 205745"/>
                      <a:gd name="connsiteY0" fmla="*/ 1671637 h 1671637"/>
                      <a:gd name="connsiteX1" fmla="*/ 205745 w 205745"/>
                      <a:gd name="connsiteY1" fmla="*/ 0 h 1671637"/>
                      <a:gd name="connsiteX0" fmla="*/ 0 w 781050"/>
                      <a:gd name="connsiteY0" fmla="*/ 1152525 h 1152525"/>
                      <a:gd name="connsiteX1" fmla="*/ 781050 w 781050"/>
                      <a:gd name="connsiteY1" fmla="*/ 0 h 1152525"/>
                      <a:gd name="connsiteX0" fmla="*/ 52089 w 833139"/>
                      <a:gd name="connsiteY0" fmla="*/ 1152525 h 1152525"/>
                      <a:gd name="connsiteX1" fmla="*/ 833139 w 833139"/>
                      <a:gd name="connsiteY1" fmla="*/ 0 h 1152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833139" h="1152525">
                        <a:moveTo>
                          <a:pt x="52089" y="1152525"/>
                        </a:moveTo>
                        <a:cubicBezTo>
                          <a:pt x="-171749" y="427662"/>
                          <a:pt x="370214" y="0"/>
                          <a:pt x="833139" y="0"/>
                        </a:cubicBezTo>
                      </a:path>
                    </a:pathLst>
                  </a:custGeom>
                  <a:noFill/>
                  <a:ln w="19050" cap="flat" cmpd="sng" algn="ctr">
                    <a:solidFill>
                      <a:schemeClr val="bg1">
                        <a:lumMod val="75000"/>
                      </a:schemeClr>
                    </a:solidFill>
                    <a:prstDash val="solid"/>
                    <a:round/>
                    <a:headEnd type="arrow" w="med" len="med"/>
                    <a:tailEnd type="arrow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defRPr/>
                    </a:pPr>
                    <a:endParaRPr lang="en-US" dirty="0">
                      <a:latin typeface="Arial" charset="0"/>
                    </a:endParaRPr>
                  </a:p>
                </p:txBody>
              </p:sp>
              <p:sp>
                <p:nvSpPr>
                  <p:cNvPr id="108" name="Text Box 5"/>
                  <p:cNvSpPr txBox="1">
                    <a:spLocks noChangeAspect="1" noChangeArrowheads="1"/>
                  </p:cNvSpPr>
                  <p:nvPr/>
                </p:nvSpPr>
                <p:spPr bwMode="auto">
                  <a:xfrm flipH="1">
                    <a:off x="2270908" y="4515639"/>
                    <a:ext cx="315792" cy="18466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r" eaLnBrk="1" hangingPunct="1">
                      <a:buFontTx/>
                      <a:buNone/>
                    </a:pPr>
                    <a:r>
                      <a:rPr lang="en-US" altLang="en-US" sz="1200"/>
                      <a:t>120°</a:t>
                    </a:r>
                  </a:p>
                </p:txBody>
              </p:sp>
              <p:sp>
                <p:nvSpPr>
                  <p:cNvPr id="109" name="Text Box 5"/>
                  <p:cNvSpPr txBox="1">
                    <a:spLocks noChangeAspect="1" noChangeArrowheads="1"/>
                  </p:cNvSpPr>
                  <p:nvPr/>
                </p:nvSpPr>
                <p:spPr bwMode="auto">
                  <a:xfrm flipH="1">
                    <a:off x="3547270" y="4515639"/>
                    <a:ext cx="315792" cy="184666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9050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lIns="0" tIns="0" rIns="0" bIns="0" anchor="ctr"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algn="r" eaLnBrk="1" hangingPunct="1">
                      <a:buFontTx/>
                      <a:buNone/>
                    </a:pPr>
                    <a:r>
                      <a:rPr lang="en-US" altLang="en-US" sz="1200"/>
                      <a:t>120°</a:t>
                    </a:r>
                  </a:p>
                </p:txBody>
              </p:sp>
            </p:grpSp>
            <p:sp>
              <p:nvSpPr>
                <p:cNvPr id="104" name="Rectangle 21528"/>
                <p:cNvSpPr>
                  <a:spLocks noChangeArrowheads="1"/>
                </p:cNvSpPr>
                <p:nvPr/>
              </p:nvSpPr>
              <p:spPr bwMode="auto">
                <a:xfrm>
                  <a:off x="2851842" y="6056770"/>
                  <a:ext cx="316871" cy="108642"/>
                </a:xfrm>
                <a:prstGeom prst="rect">
                  <a:avLst/>
                </a:prstGeom>
                <a:solidFill>
                  <a:schemeClr val="bg1"/>
                </a:solidFill>
                <a:ln w="19050" algn="ctr">
                  <a:solidFill>
                    <a:schemeClr val="bg1"/>
                  </a:solidFill>
                  <a:round/>
                  <a:headEnd/>
                  <a:tailEnd type="stealth" w="med" len="med"/>
                </a:ln>
              </p:spPr>
              <p:txBody>
                <a:bodyPr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/>
                </a:p>
              </p:txBody>
            </p:sp>
          </p:grpSp>
          <p:sp>
            <p:nvSpPr>
              <p:cNvPr id="137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2527413" y="2930808"/>
                <a:ext cx="617157" cy="18466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 smtClean="0"/>
                  <a:t>MID ring</a:t>
                </a:r>
                <a:endParaRPr lang="en-US" altLang="en-US" sz="1200" b="1" dirty="0"/>
              </a:p>
            </p:txBody>
          </p:sp>
        </p:grpSp>
        <p:sp>
          <p:nvSpPr>
            <p:cNvPr id="35" name="Text Box 23"/>
            <p:cNvSpPr txBox="1">
              <a:spLocks noChangeAspect="1" noChangeArrowheads="1"/>
            </p:cNvSpPr>
            <p:nvPr/>
          </p:nvSpPr>
          <p:spPr bwMode="auto">
            <a:xfrm>
              <a:off x="103869" y="5219440"/>
              <a:ext cx="4576988" cy="1569660"/>
            </a:xfrm>
            <a:prstGeom prst="rect">
              <a:avLst/>
            </a:prstGeom>
            <a:solidFill>
              <a:srgbClr val="FFFFFF"/>
            </a:solidFill>
            <a:ln w="19050">
              <a:solidFill>
                <a:schemeClr val="bg1">
                  <a:lumMod val="75000"/>
                </a:schemeClr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45720" rIns="0" anchor="ctr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5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CONCENTRIC CORE &amp; SHELL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0.61 m (2 ft) OD CORE, 1.2 m (4 </a:t>
              </a:r>
              <a:r>
                <a:rPr lang="en-US" sz="1200" dirty="0"/>
                <a:t>ft) </a:t>
              </a:r>
              <a:r>
                <a:rPr lang="en-US" sz="1200" dirty="0" smtClean="0"/>
                <a:t>OD SHELL</a:t>
              </a:r>
            </a:p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11 SAMPLE POINTS IN “FREE” STREAM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APPROXIMATELY 0.15 m OFF THE CORE SURFACE</a:t>
              </a:r>
            </a:p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12</a:t>
              </a:r>
              <a:r>
                <a:rPr lang="en-US" sz="1200" baseline="30000" dirty="0" smtClean="0"/>
                <a:t>TH</a:t>
              </a:r>
              <a:r>
                <a:rPr lang="en-US" sz="1200" dirty="0" smtClean="0"/>
                <a:t> SAMPLE POINT IS IN THE FWD WAKE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REGION OF THE FUEL PAN</a:t>
              </a:r>
            </a:p>
            <a:p>
              <a:pPr marL="171450" indent="-171450" eaLnBrk="1" hangingPunct="1">
                <a:spcBef>
                  <a:spcPct val="0"/>
                </a:spcBef>
                <a:defRPr/>
              </a:pPr>
              <a:r>
                <a:rPr lang="en-US" sz="1200" dirty="0" smtClean="0"/>
                <a:t>“PROTECTED” VOLUME :</a:t>
              </a:r>
            </a:p>
            <a:p>
              <a:pPr lvl="1" indent="0" eaLnBrk="1" hangingPunct="1">
                <a:spcBef>
                  <a:spcPct val="0"/>
                </a:spcBef>
                <a:buNone/>
                <a:defRPr/>
              </a:pPr>
              <a:r>
                <a:rPr lang="en-US" sz="1200" dirty="0" smtClean="0"/>
                <a:t>≈ 0.61 m LONG x 0.61 m ID x 1.2 m OD</a:t>
              </a:r>
            </a:p>
          </p:txBody>
        </p:sp>
        <p:grpSp>
          <p:nvGrpSpPr>
            <p:cNvPr id="36" name="Group 2"/>
            <p:cNvGrpSpPr>
              <a:grpSpLocks/>
            </p:cNvGrpSpPr>
            <p:nvPr/>
          </p:nvGrpSpPr>
          <p:grpSpPr bwMode="auto">
            <a:xfrm>
              <a:off x="3758867" y="795111"/>
              <a:ext cx="5348621" cy="5192029"/>
              <a:chOff x="3759200" y="22589"/>
              <a:chExt cx="5348288" cy="5192349"/>
            </a:xfrm>
          </p:grpSpPr>
          <p:sp>
            <p:nvSpPr>
              <p:cNvPr id="37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324475" y="4833766"/>
                <a:ext cx="469900" cy="3698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0.30 m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(12 in)</a:t>
                </a:r>
              </a:p>
            </p:txBody>
          </p:sp>
          <p:sp>
            <p:nvSpPr>
              <p:cNvPr id="38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6419850" y="4833766"/>
                <a:ext cx="468313" cy="3698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0.30 m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/>
                  <a:t>(12 in)</a:t>
                </a:r>
              </a:p>
            </p:txBody>
          </p:sp>
          <p:sp>
            <p:nvSpPr>
              <p:cNvPr id="39" name="Freeform 21527"/>
              <p:cNvSpPr>
                <a:spLocks/>
              </p:cNvSpPr>
              <p:nvPr/>
            </p:nvSpPr>
            <p:spPr bwMode="auto">
              <a:xfrm>
                <a:off x="5070475" y="5024266"/>
                <a:ext cx="968375" cy="0"/>
              </a:xfrm>
              <a:custGeom>
                <a:avLst/>
                <a:gdLst>
                  <a:gd name="T0" fmla="*/ 0 w 968720"/>
                  <a:gd name="T1" fmla="*/ 964931 w 968720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968720">
                    <a:moveTo>
                      <a:pt x="0" y="0"/>
                    </a:moveTo>
                    <a:lnTo>
                      <a:pt x="968720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0" name="Freeform 84"/>
              <p:cNvSpPr>
                <a:spLocks/>
              </p:cNvSpPr>
              <p:nvPr/>
            </p:nvSpPr>
            <p:spPr bwMode="auto">
              <a:xfrm>
                <a:off x="6118225" y="5024266"/>
                <a:ext cx="968375" cy="0"/>
              </a:xfrm>
              <a:custGeom>
                <a:avLst/>
                <a:gdLst>
                  <a:gd name="T0" fmla="*/ 0 w 968720"/>
                  <a:gd name="T1" fmla="*/ 964931 w 968720"/>
                  <a:gd name="T2" fmla="*/ 0 60000 65536"/>
                  <a:gd name="T3" fmla="*/ 0 60000 65536"/>
                </a:gdLst>
                <a:ahLst/>
                <a:cxnLst>
                  <a:cxn ang="T2">
                    <a:pos x="T0" y="0"/>
                  </a:cxn>
                  <a:cxn ang="T3">
                    <a:pos x="T1" y="0"/>
                  </a:cxn>
                </a:cxnLst>
                <a:rect l="0" t="0" r="r" b="b"/>
                <a:pathLst>
                  <a:path w="968720">
                    <a:moveTo>
                      <a:pt x="0" y="0"/>
                    </a:moveTo>
                    <a:lnTo>
                      <a:pt x="968720" y="0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arrow" w="med" len="med"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pic>
            <p:nvPicPr>
              <p:cNvPr id="41" name="Picture 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0859" y="811277"/>
                <a:ext cx="4936629" cy="3538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2" name="Freeform 4"/>
              <p:cNvSpPr>
                <a:spLocks/>
              </p:cNvSpPr>
              <p:nvPr/>
            </p:nvSpPr>
            <p:spPr bwMode="auto">
              <a:xfrm>
                <a:off x="5034651" y="289462"/>
                <a:ext cx="0" cy="4872654"/>
              </a:xfrm>
              <a:custGeom>
                <a:avLst/>
                <a:gdLst>
                  <a:gd name="T0" fmla="*/ 0 h 3974841"/>
                  <a:gd name="T1" fmla="*/ 45776120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" name="Freeform 10"/>
              <p:cNvSpPr>
                <a:spLocks/>
              </p:cNvSpPr>
              <p:nvPr/>
            </p:nvSpPr>
            <p:spPr bwMode="auto">
              <a:xfrm>
                <a:off x="6055954" y="3743609"/>
                <a:ext cx="0" cy="1418507"/>
              </a:xfrm>
              <a:custGeom>
                <a:avLst/>
                <a:gdLst>
                  <a:gd name="T0" fmla="*/ 0 h 3974841"/>
                  <a:gd name="T1" fmla="*/ 17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4" name="Freeform 11"/>
              <p:cNvSpPr>
                <a:spLocks/>
              </p:cNvSpPr>
              <p:nvPr/>
            </p:nvSpPr>
            <p:spPr bwMode="auto">
              <a:xfrm flipH="1">
                <a:off x="6055018" y="342284"/>
                <a:ext cx="0" cy="914564"/>
              </a:xfrm>
              <a:custGeom>
                <a:avLst/>
                <a:gdLst>
                  <a:gd name="T0" fmla="*/ 0 h 3974841"/>
                  <a:gd name="T1" fmla="*/ 0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5" name="Freeform 12"/>
              <p:cNvSpPr>
                <a:spLocks/>
              </p:cNvSpPr>
              <p:nvPr/>
            </p:nvSpPr>
            <p:spPr bwMode="auto">
              <a:xfrm>
                <a:off x="7140231" y="342284"/>
                <a:ext cx="0" cy="4872654"/>
              </a:xfrm>
              <a:custGeom>
                <a:avLst/>
                <a:gdLst>
                  <a:gd name="T0" fmla="*/ 0 h 3974841"/>
                  <a:gd name="T1" fmla="*/ 45776120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grpSp>
            <p:nvGrpSpPr>
              <p:cNvPr id="46" name="Group 10"/>
              <p:cNvGrpSpPr>
                <a:grpSpLocks noChangeAspect="1"/>
              </p:cNvGrpSpPr>
              <p:nvPr/>
            </p:nvGrpSpPr>
            <p:grpSpPr bwMode="auto">
              <a:xfrm flipH="1">
                <a:off x="5150490" y="2252742"/>
                <a:ext cx="832309" cy="630766"/>
                <a:chOff x="4870" y="958"/>
                <a:chExt cx="725" cy="584"/>
              </a:xfrm>
            </p:grpSpPr>
            <p:sp>
              <p:nvSpPr>
                <p:cNvPr id="95" name="Rectangl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4870" y="958"/>
                  <a:ext cx="725" cy="5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en-US" altLang="en-US" sz="1200"/>
                </a:p>
              </p:txBody>
            </p:sp>
            <p:grpSp>
              <p:nvGrpSpPr>
                <p:cNvPr id="96" name="Group 12"/>
                <p:cNvGrpSpPr>
                  <a:grpSpLocks noChangeAspect="1"/>
                </p:cNvGrpSpPr>
                <p:nvPr/>
              </p:nvGrpSpPr>
              <p:grpSpPr bwMode="auto">
                <a:xfrm flipH="1">
                  <a:off x="4988" y="1045"/>
                  <a:ext cx="421" cy="431"/>
                  <a:chOff x="2837" y="3080"/>
                  <a:chExt cx="421" cy="431"/>
                </a:xfrm>
              </p:grpSpPr>
              <p:sp>
                <p:nvSpPr>
                  <p:cNvPr id="97" name="Line 13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7" y="3080"/>
                    <a:ext cx="421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8" name="Line 14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7" y="3295"/>
                    <a:ext cx="421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99" name="Line 15"/>
                  <p:cNvSpPr>
                    <a:spLocks noChangeAspect="1" noChangeShapeType="1"/>
                  </p:cNvSpPr>
                  <p:nvPr/>
                </p:nvSpPr>
                <p:spPr bwMode="auto">
                  <a:xfrm>
                    <a:off x="2837" y="3511"/>
                    <a:ext cx="421" cy="0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100" name="Line 1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837" y="3080"/>
                    <a:ext cx="0" cy="431"/>
                  </a:xfrm>
                  <a:prstGeom prst="line">
                    <a:avLst/>
                  </a:prstGeom>
                  <a:noFill/>
                  <a:ln w="19050">
                    <a:solidFill>
                      <a:srgbClr val="FFFF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>
                    <a:spAutoFit/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7" name="Group 21517"/>
              <p:cNvGrpSpPr>
                <a:grpSpLocks/>
              </p:cNvGrpSpPr>
              <p:nvPr/>
            </p:nvGrpSpPr>
            <p:grpSpPr bwMode="auto">
              <a:xfrm>
                <a:off x="7145337" y="4313981"/>
                <a:ext cx="919103" cy="248727"/>
                <a:chOff x="7145671" y="4313507"/>
                <a:chExt cx="919314" cy="248682"/>
              </a:xfrm>
            </p:grpSpPr>
            <p:sp>
              <p:nvSpPr>
                <p:cNvPr id="93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7145794" y="4313392"/>
                  <a:ext cx="469979" cy="187302"/>
                </a:xfrm>
                <a:custGeom>
                  <a:avLst/>
                  <a:gdLst>
                    <a:gd name="T0" fmla="*/ 0 w 809701"/>
                    <a:gd name="T1" fmla="*/ 0 h 168305"/>
                    <a:gd name="T2" fmla="*/ 800175 w 809701"/>
                    <a:gd name="T3" fmla="*/ 4292 h 168305"/>
                    <a:gd name="T4" fmla="*/ 809701 w 809701"/>
                    <a:gd name="T5" fmla="*/ 94624 h 168305"/>
                    <a:gd name="T6" fmla="*/ 0 60000 65536"/>
                    <a:gd name="T7" fmla="*/ 0 60000 65536"/>
                    <a:gd name="T8" fmla="*/ 0 60000 6553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2652" h="189216">
                      <a:moveTo>
                        <a:pt x="0" y="0"/>
                      </a:moveTo>
                      <a:cubicBezTo>
                        <a:pt x="265138" y="10482"/>
                        <a:pt x="535037" y="-2847"/>
                        <a:pt x="800175" y="7635"/>
                      </a:cubicBezTo>
                      <a:lnTo>
                        <a:pt x="972652" y="18921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charset="0"/>
                  </a:endParaRPr>
                </a:p>
              </p:txBody>
            </p:sp>
            <p:sp>
              <p:nvSpPr>
                <p:cNvPr id="94" name="Text Box 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518362" y="4377523"/>
                  <a:ext cx="546623" cy="1846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r>
                    <a:rPr lang="en-US" altLang="en-US" sz="1200"/>
                    <a:t> sta 514</a:t>
                  </a:r>
                </a:p>
              </p:txBody>
            </p:sp>
          </p:grpSp>
          <p:grpSp>
            <p:nvGrpSpPr>
              <p:cNvPr id="48" name="Group 21518"/>
              <p:cNvGrpSpPr>
                <a:grpSpLocks/>
              </p:cNvGrpSpPr>
              <p:nvPr/>
            </p:nvGrpSpPr>
            <p:grpSpPr bwMode="auto">
              <a:xfrm>
                <a:off x="6056785" y="4332382"/>
                <a:ext cx="2375004" cy="382752"/>
                <a:chOff x="6056869" y="4331910"/>
                <a:chExt cx="2375548" cy="382684"/>
              </a:xfrm>
            </p:grpSpPr>
            <p:sp>
              <p:nvSpPr>
                <p:cNvPr id="91" name="Line 7"/>
                <p:cNvSpPr>
                  <a:spLocks noChangeShapeType="1"/>
                </p:cNvSpPr>
                <p:nvPr/>
              </p:nvSpPr>
              <p:spPr bwMode="auto">
                <a:xfrm flipH="1" flipV="1">
                  <a:off x="6056587" y="4332445"/>
                  <a:ext cx="1991057" cy="312701"/>
                </a:xfrm>
                <a:custGeom>
                  <a:avLst/>
                  <a:gdLst>
                    <a:gd name="T0" fmla="*/ 0 w 809701"/>
                    <a:gd name="T1" fmla="*/ 0 h 168305"/>
                    <a:gd name="T2" fmla="*/ 800175 w 809701"/>
                    <a:gd name="T3" fmla="*/ 4292 h 168305"/>
                    <a:gd name="T4" fmla="*/ 809701 w 809701"/>
                    <a:gd name="T5" fmla="*/ 94624 h 168305"/>
                    <a:gd name="T6" fmla="*/ 0 60000 65536"/>
                    <a:gd name="T7" fmla="*/ 0 60000 65536"/>
                    <a:gd name="T8" fmla="*/ 0 60000 6553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  <a:gd name="connsiteX0" fmla="*/ 0 w 972652"/>
                    <a:gd name="connsiteY0" fmla="*/ 0 h 189216"/>
                    <a:gd name="connsiteX1" fmla="*/ 800175 w 972652"/>
                    <a:gd name="connsiteY1" fmla="*/ 7635 h 189216"/>
                    <a:gd name="connsiteX2" fmla="*/ 972652 w 972652"/>
                    <a:gd name="connsiteY2" fmla="*/ 189216 h 1892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972652" h="189216">
                      <a:moveTo>
                        <a:pt x="0" y="0"/>
                      </a:moveTo>
                      <a:cubicBezTo>
                        <a:pt x="265138" y="10482"/>
                        <a:pt x="535037" y="-2847"/>
                        <a:pt x="800175" y="7635"/>
                      </a:cubicBezTo>
                      <a:lnTo>
                        <a:pt x="972652" y="189216"/>
                      </a:lnTo>
                    </a:path>
                  </a:pathLst>
                </a:custGeom>
                <a:noFill/>
                <a:ln w="38100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oval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 dirty="0">
                    <a:latin typeface="Arial" charset="0"/>
                  </a:endParaRPr>
                </a:p>
              </p:txBody>
            </p:sp>
            <p:sp>
              <p:nvSpPr>
                <p:cNvPr id="92" name="Text Box 5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7885794" y="4529928"/>
                  <a:ext cx="546623" cy="1846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buFontTx/>
                    <a:buNone/>
                  </a:pPr>
                  <a:r>
                    <a:rPr lang="en-US" altLang="en-US" sz="1200"/>
                    <a:t> sta 502</a:t>
                  </a:r>
                </a:p>
              </p:txBody>
            </p:sp>
          </p:grpSp>
          <p:sp>
            <p:nvSpPr>
              <p:cNvPr id="49" name="Freeform 32"/>
              <p:cNvSpPr>
                <a:spLocks/>
              </p:cNvSpPr>
              <p:nvPr/>
            </p:nvSpPr>
            <p:spPr bwMode="auto">
              <a:xfrm rot="5400000">
                <a:off x="6410353" y="-144196"/>
                <a:ext cx="0" cy="5302306"/>
              </a:xfrm>
              <a:custGeom>
                <a:avLst/>
                <a:gdLst>
                  <a:gd name="T0" fmla="*/ 0 h 3974841"/>
                  <a:gd name="T1" fmla="*/ 126229109 h 3974841"/>
                  <a:gd name="T2" fmla="*/ 0 60000 65536"/>
                  <a:gd name="T3" fmla="*/ 0 60000 65536"/>
                </a:gdLst>
                <a:ahLst/>
                <a:cxnLst>
                  <a:cxn ang="T2">
                    <a:pos x="0" y="T0"/>
                  </a:cxn>
                  <a:cxn ang="T3">
                    <a:pos x="0" y="T1"/>
                  </a:cxn>
                </a:cxnLst>
                <a:rect l="0" t="0" r="r" b="b"/>
                <a:pathLst>
                  <a:path h="3974841">
                    <a:moveTo>
                      <a:pt x="0" y="0"/>
                    </a:moveTo>
                    <a:lnTo>
                      <a:pt x="0" y="3974841"/>
                    </a:lnTo>
                  </a:path>
                </a:pathLst>
              </a:custGeom>
              <a:noFill/>
              <a:ln w="19050" cap="flat" cmpd="sng" algn="ctr">
                <a:solidFill>
                  <a:schemeClr val="tx1"/>
                </a:solidFill>
                <a:prstDash val="lgDashDot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0" name="Line 7"/>
              <p:cNvSpPr>
                <a:spLocks noChangeShapeType="1"/>
              </p:cNvSpPr>
              <p:nvPr/>
            </p:nvSpPr>
            <p:spPr bwMode="auto">
              <a:xfrm flipH="1" flipV="1">
                <a:off x="5024692" y="4310690"/>
                <a:ext cx="3385926" cy="490567"/>
              </a:xfrm>
              <a:custGeom>
                <a:avLst/>
                <a:gdLst>
                  <a:gd name="T0" fmla="*/ 0 w 809701"/>
                  <a:gd name="T1" fmla="*/ 0 h 168305"/>
                  <a:gd name="T2" fmla="*/ 800175 w 809701"/>
                  <a:gd name="T3" fmla="*/ 4292 h 168305"/>
                  <a:gd name="T4" fmla="*/ 809701 w 809701"/>
                  <a:gd name="T5" fmla="*/ 94624 h 168305"/>
                  <a:gd name="T6" fmla="*/ 0 60000 65536"/>
                  <a:gd name="T7" fmla="*/ 0 60000 65536"/>
                  <a:gd name="T8" fmla="*/ 0 60000 65536"/>
                  <a:gd name="connsiteX0" fmla="*/ 0 w 972652"/>
                  <a:gd name="connsiteY0" fmla="*/ 0 h 189216"/>
                  <a:gd name="connsiteX1" fmla="*/ 800175 w 972652"/>
                  <a:gd name="connsiteY1" fmla="*/ 7635 h 189216"/>
                  <a:gd name="connsiteX2" fmla="*/ 972652 w 972652"/>
                  <a:gd name="connsiteY2" fmla="*/ 189216 h 189216"/>
                  <a:gd name="connsiteX0" fmla="*/ 0 w 972652"/>
                  <a:gd name="connsiteY0" fmla="*/ 0 h 189216"/>
                  <a:gd name="connsiteX1" fmla="*/ 800175 w 972652"/>
                  <a:gd name="connsiteY1" fmla="*/ 7635 h 189216"/>
                  <a:gd name="connsiteX2" fmla="*/ 972652 w 972652"/>
                  <a:gd name="connsiteY2" fmla="*/ 189216 h 189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2652" h="189216">
                    <a:moveTo>
                      <a:pt x="0" y="0"/>
                    </a:moveTo>
                    <a:cubicBezTo>
                      <a:pt x="265138" y="10482"/>
                      <a:pt x="535037" y="-2847"/>
                      <a:pt x="800175" y="7635"/>
                    </a:cubicBezTo>
                    <a:lnTo>
                      <a:pt x="972652" y="189216"/>
                    </a:lnTo>
                  </a:path>
                </a:pathLst>
              </a:custGeom>
              <a:noFill/>
              <a:ln w="38100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oval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 dirty="0">
                  <a:latin typeface="Arial" charset="0"/>
                </a:endParaRPr>
              </a:p>
            </p:txBody>
          </p:sp>
          <p:sp>
            <p:nvSpPr>
              <p:cNvPr id="51" name="Text Box 5"/>
              <p:cNvSpPr txBox="1">
                <a:spLocks noChangeAspect="1" noChangeArrowheads="1"/>
              </p:cNvSpPr>
              <p:nvPr/>
            </p:nvSpPr>
            <p:spPr bwMode="auto">
              <a:xfrm flipH="1">
                <a:off x="8233587" y="4682862"/>
                <a:ext cx="546498" cy="184699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eaLnBrk="1" hangingPunct="1">
                  <a:buFontTx/>
                  <a:buNone/>
                </a:pPr>
                <a:r>
                  <a:rPr lang="en-US" altLang="en-US" sz="1200"/>
                  <a:t> sta 490</a:t>
                </a:r>
              </a:p>
            </p:txBody>
          </p:sp>
          <p:sp>
            <p:nvSpPr>
              <p:cNvPr id="52" name="Freeform 2"/>
              <p:cNvSpPr>
                <a:spLocks/>
              </p:cNvSpPr>
              <p:nvPr/>
            </p:nvSpPr>
            <p:spPr bwMode="auto">
              <a:xfrm>
                <a:off x="4888871" y="163513"/>
                <a:ext cx="2408222" cy="706094"/>
              </a:xfrm>
              <a:custGeom>
                <a:avLst/>
                <a:gdLst>
                  <a:gd name="T0" fmla="*/ 0 w 2408222"/>
                  <a:gd name="T1" fmla="*/ 0 h 706171"/>
                  <a:gd name="T2" fmla="*/ 27161 w 2408222"/>
                  <a:gd name="T3" fmla="*/ 633053 h 706171"/>
                  <a:gd name="T4" fmla="*/ 1448555 w 2408222"/>
                  <a:gd name="T5" fmla="*/ 705401 h 706171"/>
                  <a:gd name="T6" fmla="*/ 2408222 w 2408222"/>
                  <a:gd name="T7" fmla="*/ 687314 h 706171"/>
                  <a:gd name="T8" fmla="*/ 2381062 w 2408222"/>
                  <a:gd name="T9" fmla="*/ 45218 h 706171"/>
                  <a:gd name="T10" fmla="*/ 1258432 w 2408222"/>
                  <a:gd name="T11" fmla="*/ 36174 h 706171"/>
                  <a:gd name="T12" fmla="*/ 0 w 2408222"/>
                  <a:gd name="T13" fmla="*/ 0 h 7061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408222" h="706171">
                    <a:moveTo>
                      <a:pt x="0" y="0"/>
                    </a:moveTo>
                    <a:lnTo>
                      <a:pt x="27161" y="633743"/>
                    </a:lnTo>
                    <a:lnTo>
                      <a:pt x="1448555" y="706171"/>
                    </a:lnTo>
                    <a:lnTo>
                      <a:pt x="2408222" y="688064"/>
                    </a:lnTo>
                    <a:lnTo>
                      <a:pt x="2381062" y="45268"/>
                    </a:lnTo>
                    <a:lnTo>
                      <a:pt x="1258432" y="362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 cap="flat" cmpd="sng" algn="ctr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stealth" w="med" len="med"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53" name="Freeform 6"/>
              <p:cNvSpPr>
                <a:spLocks/>
              </p:cNvSpPr>
              <p:nvPr/>
            </p:nvSpPr>
            <p:spPr bwMode="auto">
              <a:xfrm>
                <a:off x="5088048" y="117947"/>
                <a:ext cx="1167899" cy="814559"/>
              </a:xfrm>
              <a:custGeom>
                <a:avLst/>
                <a:gdLst>
                  <a:gd name="T0" fmla="*/ 12669564 w 896119"/>
                  <a:gd name="T1" fmla="*/ 0 h 813670"/>
                  <a:gd name="T2" fmla="*/ 4605531 w 896119"/>
                  <a:gd name="T3" fmla="*/ 0 h 813670"/>
                  <a:gd name="T4" fmla="*/ 0 w 896119"/>
                  <a:gd name="T5" fmla="*/ 822605 h 8136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896119" h="813670">
                    <a:moveTo>
                      <a:pt x="896119" y="0"/>
                    </a:moveTo>
                    <a:lnTo>
                      <a:pt x="325750" y="0"/>
                    </a:lnTo>
                    <a:lnTo>
                      <a:pt x="0" y="813670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4" name="Freeform 81"/>
              <p:cNvSpPr>
                <a:spLocks/>
              </p:cNvSpPr>
              <p:nvPr/>
            </p:nvSpPr>
            <p:spPr bwMode="auto">
              <a:xfrm>
                <a:off x="5341545" y="348727"/>
                <a:ext cx="1122631" cy="1118123"/>
              </a:xfrm>
              <a:custGeom>
                <a:avLst/>
                <a:gdLst>
                  <a:gd name="T0" fmla="*/ 51767472 w 733446"/>
                  <a:gd name="T1" fmla="*/ 0 h 1159197"/>
                  <a:gd name="T2" fmla="*/ 11510160 w 733446"/>
                  <a:gd name="T3" fmla="*/ 0 h 1159197"/>
                  <a:gd name="T4" fmla="*/ 0 w 733446"/>
                  <a:gd name="T5" fmla="*/ 1474817 h 11591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33446" h="1159197">
                    <a:moveTo>
                      <a:pt x="733446" y="0"/>
                    </a:moveTo>
                    <a:lnTo>
                      <a:pt x="163077" y="0"/>
                    </a:lnTo>
                    <a:lnTo>
                      <a:pt x="0" y="1159197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Freeform 82"/>
              <p:cNvSpPr>
                <a:spLocks/>
              </p:cNvSpPr>
              <p:nvPr/>
            </p:nvSpPr>
            <p:spPr bwMode="auto">
              <a:xfrm>
                <a:off x="5685576" y="544681"/>
                <a:ext cx="1231272" cy="695644"/>
              </a:xfrm>
              <a:custGeom>
                <a:avLst/>
                <a:gdLst>
                  <a:gd name="T0" fmla="*/ 1253535769 w 570369"/>
                  <a:gd name="T1" fmla="*/ 0 h 778597"/>
                  <a:gd name="T2" fmla="*/ 0 w 570369"/>
                  <a:gd name="T3" fmla="*/ 0 h 778597"/>
                  <a:gd name="T4" fmla="*/ 271814982 w 570369"/>
                  <a:gd name="T5" fmla="*/ 1014419 h 7785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0369" h="778597">
                    <a:moveTo>
                      <a:pt x="570369" y="0"/>
                    </a:moveTo>
                    <a:lnTo>
                      <a:pt x="0" y="0"/>
                    </a:lnTo>
                    <a:lnTo>
                      <a:pt x="123678" y="778597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" name="Freeform 83"/>
              <p:cNvSpPr>
                <a:spLocks/>
              </p:cNvSpPr>
              <p:nvPr/>
            </p:nvSpPr>
            <p:spPr bwMode="auto">
              <a:xfrm>
                <a:off x="6638669" y="751522"/>
                <a:ext cx="898310" cy="402322"/>
              </a:xfrm>
              <a:custGeom>
                <a:avLst/>
                <a:gdLst>
                  <a:gd name="T0" fmla="*/ 53562287 w 570369"/>
                  <a:gd name="T1" fmla="*/ 0 h 570174"/>
                  <a:gd name="T2" fmla="*/ 0 w 570369"/>
                  <a:gd name="T3" fmla="*/ 0 h 570174"/>
                  <a:gd name="T4" fmla="*/ 10108800 w 570369"/>
                  <a:gd name="T5" fmla="*/ 564904 h 57017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70369" h="570174">
                    <a:moveTo>
                      <a:pt x="570369" y="0"/>
                    </a:moveTo>
                    <a:lnTo>
                      <a:pt x="0" y="0"/>
                    </a:lnTo>
                    <a:lnTo>
                      <a:pt x="107646" y="570174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5" name="Freeform 83"/>
              <p:cNvSpPr>
                <a:spLocks/>
              </p:cNvSpPr>
              <p:nvPr/>
            </p:nvSpPr>
            <p:spPr bwMode="auto">
              <a:xfrm flipH="1">
                <a:off x="7705453" y="958365"/>
                <a:ext cx="898310" cy="3017054"/>
              </a:xfrm>
              <a:custGeom>
                <a:avLst/>
                <a:gdLst>
                  <a:gd name="T0" fmla="*/ 53562287 w 570369"/>
                  <a:gd name="T1" fmla="*/ 0 h 526291"/>
                  <a:gd name="T2" fmla="*/ 0 w 570369"/>
                  <a:gd name="T3" fmla="*/ 0 h 526291"/>
                  <a:gd name="T4" fmla="*/ 4495761 w 570369"/>
                  <a:gd name="T5" fmla="*/ 2147483647 h 526291"/>
                  <a:gd name="T6" fmla="*/ 28462548 w 570369"/>
                  <a:gd name="T7" fmla="*/ 2147483647 h 52629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0369" h="526291">
                    <a:moveTo>
                      <a:pt x="570369" y="0"/>
                    </a:moveTo>
                    <a:lnTo>
                      <a:pt x="0" y="0"/>
                    </a:lnTo>
                    <a:lnTo>
                      <a:pt x="47874" y="472989"/>
                    </a:lnTo>
                    <a:lnTo>
                      <a:pt x="303089" y="526291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6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702304" y="22589"/>
                <a:ext cx="175894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/>
                  <a:t> SAMPLE POINT (typical)</a:t>
                </a:r>
              </a:p>
            </p:txBody>
          </p:sp>
          <p:sp>
            <p:nvSpPr>
              <p:cNvPr id="87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6055544" y="234139"/>
                <a:ext cx="487313" cy="1846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/>
                  <a:t> CORE</a:t>
                </a:r>
              </a:p>
            </p:txBody>
          </p:sp>
          <p:sp>
            <p:nvSpPr>
              <p:cNvPr id="88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6393527" y="445689"/>
                <a:ext cx="1733808" cy="1846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</a:rPr>
                  <a:t> FUEL SPRAY NOZZLES</a:t>
                </a:r>
              </a:p>
            </p:txBody>
          </p:sp>
          <p:sp>
            <p:nvSpPr>
              <p:cNvPr id="89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7025676" y="657239"/>
                <a:ext cx="1283478" cy="1846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/>
                  <a:t> “HOT” </a:t>
                </a:r>
                <a:r>
                  <a:rPr lang="en-US" altLang="en-US" sz="1200" dirty="0" smtClean="0"/>
                  <a:t>SURFACE </a:t>
                </a:r>
                <a:endParaRPr lang="en-US" altLang="en-US" sz="1200" dirty="0"/>
              </a:p>
            </p:txBody>
          </p:sp>
          <p:sp>
            <p:nvSpPr>
              <p:cNvPr id="90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7481047" y="868799"/>
                <a:ext cx="777970" cy="184666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buFontTx/>
                  <a:buNone/>
                </a:pPr>
                <a:r>
                  <a:rPr lang="en-US" altLang="en-US" sz="1200" dirty="0">
                    <a:solidFill>
                      <a:schemeClr val="bg1"/>
                    </a:solidFill>
                  </a:rPr>
                  <a:t>FUEL PAN </a:t>
                </a: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73050" y="2040423"/>
              <a:ext cx="1828914" cy="2225991"/>
              <a:chOff x="273050" y="2040423"/>
              <a:chExt cx="1828914" cy="2225991"/>
            </a:xfrm>
          </p:grpSpPr>
          <p:sp>
            <p:nvSpPr>
              <p:cNvPr id="121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510595" y="2247238"/>
                <a:ext cx="1279277" cy="18469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/>
                  <a:t> sta 490 &amp; sta 514</a:t>
                </a:r>
              </a:p>
            </p:txBody>
          </p:sp>
          <p:grpSp>
            <p:nvGrpSpPr>
              <p:cNvPr id="122" name="Group 21523"/>
              <p:cNvGrpSpPr>
                <a:grpSpLocks/>
              </p:cNvGrpSpPr>
              <p:nvPr/>
            </p:nvGrpSpPr>
            <p:grpSpPr bwMode="auto">
              <a:xfrm>
                <a:off x="273050" y="2437359"/>
                <a:ext cx="1828914" cy="1829055"/>
                <a:chOff x="177240" y="4267333"/>
                <a:chExt cx="1828800" cy="1828800"/>
              </a:xfrm>
            </p:grpSpPr>
            <p:grpSp>
              <p:nvGrpSpPr>
                <p:cNvPr id="123" name="Group 21513"/>
                <p:cNvGrpSpPr>
                  <a:grpSpLocks/>
                </p:cNvGrpSpPr>
                <p:nvPr/>
              </p:nvGrpSpPr>
              <p:grpSpPr bwMode="auto">
                <a:xfrm>
                  <a:off x="177240" y="4267333"/>
                  <a:ext cx="1828800" cy="1828800"/>
                  <a:chOff x="177240" y="4041008"/>
                  <a:chExt cx="1828800" cy="1828800"/>
                </a:xfrm>
              </p:grpSpPr>
              <p:grpSp>
                <p:nvGrpSpPr>
                  <p:cNvPr id="126" name="Group 2151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7240" y="4041008"/>
                    <a:ext cx="1828800" cy="1828800"/>
                    <a:chOff x="70083" y="3563080"/>
                    <a:chExt cx="2818653" cy="2818653"/>
                  </a:xfrm>
                </p:grpSpPr>
                <p:sp>
                  <p:nvSpPr>
                    <p:cNvPr id="131" name="Oval 21503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07786" y="4471471"/>
                      <a:ext cx="914400" cy="914400"/>
                    </a:xfrm>
                    <a:prstGeom prst="ellipse">
                      <a:avLst/>
                    </a:prstGeom>
                    <a:noFill/>
                    <a:ln w="38100" algn="ctr">
                      <a:solidFill>
                        <a:schemeClr val="tx1"/>
                      </a:solidFill>
                      <a:round/>
                      <a:headEnd/>
                      <a:tailEnd type="stealth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  <p:grpSp>
                  <p:nvGrpSpPr>
                    <p:cNvPr id="132" name="Group 2150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70083" y="3563080"/>
                      <a:ext cx="2818653" cy="2818653"/>
                      <a:chOff x="70083" y="3563080"/>
                      <a:chExt cx="2818653" cy="2818653"/>
                    </a:xfrm>
                  </p:grpSpPr>
                  <p:sp>
                    <p:nvSpPr>
                      <p:cNvPr id="134" name="Freeform 2150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70083" y="4929188"/>
                        <a:ext cx="2818653" cy="0"/>
                      </a:xfrm>
                      <a:custGeom>
                        <a:avLst/>
                        <a:gdLst>
                          <a:gd name="T0" fmla="*/ 0 w 2064544"/>
                          <a:gd name="T1" fmla="*/ 86583240 w 2064544"/>
                          <a:gd name="T2" fmla="*/ 0 60000 65536"/>
                          <a:gd name="T3" fmla="*/ 0 60000 65536"/>
                        </a:gdLst>
                        <a:ahLst/>
                        <a:cxnLst>
                          <a:cxn ang="T2">
                            <a:pos x="T0" y="0"/>
                          </a:cxn>
                          <a:cxn ang="T3">
                            <a:pos x="T1" y="0"/>
                          </a:cxn>
                        </a:cxnLst>
                        <a:rect l="0" t="0" r="r" b="b"/>
                        <a:pathLst>
                          <a:path w="2064544">
                            <a:moveTo>
                              <a:pt x="0" y="0"/>
                            </a:moveTo>
                            <a:lnTo>
                              <a:pt x="2064544" y="0"/>
                            </a:lnTo>
                          </a:path>
                        </a:pathLst>
                      </a:cu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lgDashDot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35" name="Freeform 3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466865" y="3563080"/>
                        <a:ext cx="0" cy="2818653"/>
                      </a:xfrm>
                      <a:custGeom>
                        <a:avLst/>
                        <a:gdLst>
                          <a:gd name="T0" fmla="*/ 0 h 1554956"/>
                          <a:gd name="T1" fmla="*/ 1957042376 h 1554956"/>
                          <a:gd name="T2" fmla="*/ 0 60000 65536"/>
                          <a:gd name="T3" fmla="*/ 0 60000 65536"/>
                        </a:gdLst>
                        <a:ahLst/>
                        <a:cxnLst>
                          <a:cxn ang="T2">
                            <a:pos x="0" y="T0"/>
                          </a:cxn>
                          <a:cxn ang="T3">
                            <a:pos x="0" y="T1"/>
                          </a:cxn>
                        </a:cxnLst>
                        <a:rect l="0" t="0" r="r" b="b"/>
                        <a:pathLst>
                          <a:path h="1554956">
                            <a:moveTo>
                              <a:pt x="0" y="0"/>
                            </a:moveTo>
                            <a:lnTo>
                              <a:pt x="0" y="1554956"/>
                            </a:lnTo>
                          </a:path>
                        </a:pathLst>
                      </a:custGeom>
                      <a:noFill/>
                      <a:ln w="19050" cap="flat" cmpd="sng" algn="ctr">
                        <a:solidFill>
                          <a:schemeClr val="tx1"/>
                        </a:solidFill>
                        <a:prstDash val="lgDashDot"/>
                        <a:round/>
                        <a:headEnd type="none" w="med" len="med"/>
                        <a:tailEnd type="none" w="med" len="med"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  <p:txBody>
                      <a:bodyPr>
                        <a:spAutoFit/>
                      </a:bodyPr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133" name="Oval 4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550583" y="4011886"/>
                      <a:ext cx="1828800" cy="1828800"/>
                    </a:xfrm>
                    <a:prstGeom prst="ellipse">
                      <a:avLst/>
                    </a:prstGeom>
                    <a:noFill/>
                    <a:ln w="38100" algn="ctr">
                      <a:solidFill>
                        <a:schemeClr val="tx1"/>
                      </a:solidFill>
                      <a:round/>
                      <a:headEnd/>
                      <a:tailEnd type="stealth" w="med" len="med"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chemeClr val="accent1"/>
                          </a:solidFill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50000"/>
                        </a:spcBef>
                        <a:spcAft>
                          <a:spcPct val="0"/>
                        </a:spcAft>
                        <a:buChar char="•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eaLnBrk="1" hangingPunct="1"/>
                      <a:endParaRPr lang="en-US" altLang="en-US"/>
                    </a:p>
                  </p:txBody>
                </p:sp>
              </p:grpSp>
              <p:sp>
                <p:nvSpPr>
                  <p:cNvPr id="127" name="Rectangle 21512"/>
                  <p:cNvSpPr>
                    <a:spLocks noChangeArrowheads="1"/>
                  </p:cNvSpPr>
                  <p:nvPr/>
                </p:nvSpPr>
                <p:spPr bwMode="auto">
                  <a:xfrm>
                    <a:off x="1038225" y="4433888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8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1038225" y="5329238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29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1476375" y="4879182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  <p:sp>
                <p:nvSpPr>
                  <p:cNvPr id="130" name="Rectangle 46"/>
                  <p:cNvSpPr>
                    <a:spLocks noChangeArrowheads="1"/>
                  </p:cNvSpPr>
                  <p:nvPr/>
                </p:nvSpPr>
                <p:spPr bwMode="auto">
                  <a:xfrm>
                    <a:off x="585788" y="4879182"/>
                    <a:ext cx="91440" cy="91440"/>
                  </a:xfrm>
                  <a:prstGeom prst="rect">
                    <a:avLst/>
                  </a:prstGeom>
                  <a:solidFill>
                    <a:srgbClr val="0066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19050" algn="ctr">
                        <a:solidFill>
                          <a:srgbClr val="000000"/>
                        </a:solidFill>
                        <a:round/>
                        <a:headEnd/>
                        <a:tailEnd type="stealth" w="med" len="med"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50000"/>
                      </a:spcBef>
                      <a:spcAft>
                        <a:spcPct val="0"/>
                      </a:spcAft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endParaRPr lang="en-US" altLang="en-US"/>
                  </a:p>
                </p:txBody>
              </p:sp>
            </p:grpSp>
            <p:sp>
              <p:nvSpPr>
                <p:cNvPr id="124" name="Oval 21516"/>
                <p:cNvSpPr/>
                <p:nvPr/>
              </p:nvSpPr>
              <p:spPr bwMode="auto">
                <a:xfrm>
                  <a:off x="272484" y="4354315"/>
                  <a:ext cx="814337" cy="788877"/>
                </a:xfrm>
                <a:custGeom>
                  <a:avLst/>
                  <a:gdLst>
                    <a:gd name="connsiteX0" fmla="*/ 0 w 1676400"/>
                    <a:gd name="connsiteY0" fmla="*/ 838200 h 1676400"/>
                    <a:gd name="connsiteX1" fmla="*/ 838200 w 1676400"/>
                    <a:gd name="connsiteY1" fmla="*/ 0 h 1676400"/>
                    <a:gd name="connsiteX2" fmla="*/ 1676400 w 1676400"/>
                    <a:gd name="connsiteY2" fmla="*/ 838200 h 1676400"/>
                    <a:gd name="connsiteX3" fmla="*/ 838200 w 1676400"/>
                    <a:gd name="connsiteY3" fmla="*/ 1676400 h 1676400"/>
                    <a:gd name="connsiteX4" fmla="*/ 0 w 1676400"/>
                    <a:gd name="connsiteY4" fmla="*/ 838200 h 1676400"/>
                    <a:gd name="connsiteX0" fmla="*/ 1676400 w 1767840"/>
                    <a:gd name="connsiteY0" fmla="*/ 838200 h 1676400"/>
                    <a:gd name="connsiteX1" fmla="*/ 838200 w 1767840"/>
                    <a:gd name="connsiteY1" fmla="*/ 1676400 h 1676400"/>
                    <a:gd name="connsiteX2" fmla="*/ 0 w 1767840"/>
                    <a:gd name="connsiteY2" fmla="*/ 838200 h 1676400"/>
                    <a:gd name="connsiteX3" fmla="*/ 838200 w 1767840"/>
                    <a:gd name="connsiteY3" fmla="*/ 0 h 1676400"/>
                    <a:gd name="connsiteX4" fmla="*/ 1767840 w 1767840"/>
                    <a:gd name="connsiteY4" fmla="*/ 929640 h 1676400"/>
                    <a:gd name="connsiteX0" fmla="*/ 1676400 w 1676400"/>
                    <a:gd name="connsiteY0" fmla="*/ 838200 h 1676400"/>
                    <a:gd name="connsiteX1" fmla="*/ 838200 w 1676400"/>
                    <a:gd name="connsiteY1" fmla="*/ 1676400 h 1676400"/>
                    <a:gd name="connsiteX2" fmla="*/ 0 w 1676400"/>
                    <a:gd name="connsiteY2" fmla="*/ 838200 h 1676400"/>
                    <a:gd name="connsiteX3" fmla="*/ 838200 w 1676400"/>
                    <a:gd name="connsiteY3" fmla="*/ 0 h 1676400"/>
                    <a:gd name="connsiteX0" fmla="*/ 838200 w 838200"/>
                    <a:gd name="connsiteY0" fmla="*/ 1676400 h 1676400"/>
                    <a:gd name="connsiteX1" fmla="*/ 0 w 838200"/>
                    <a:gd name="connsiteY1" fmla="*/ 838200 h 1676400"/>
                    <a:gd name="connsiteX2" fmla="*/ 838200 w 838200"/>
                    <a:gd name="connsiteY2" fmla="*/ 0 h 1676400"/>
                    <a:gd name="connsiteX0" fmla="*/ 0 w 838200"/>
                    <a:gd name="connsiteY0" fmla="*/ 838200 h 838200"/>
                    <a:gd name="connsiteX1" fmla="*/ 838200 w 838200"/>
                    <a:gd name="connsiteY1" fmla="*/ 0 h 838200"/>
                    <a:gd name="connsiteX0" fmla="*/ 205745 w 205745"/>
                    <a:gd name="connsiteY0" fmla="*/ 1671637 h 1671637"/>
                    <a:gd name="connsiteX1" fmla="*/ 205745 w 205745"/>
                    <a:gd name="connsiteY1" fmla="*/ 0 h 1671637"/>
                    <a:gd name="connsiteX0" fmla="*/ 0 w 781050"/>
                    <a:gd name="connsiteY0" fmla="*/ 1152525 h 1152525"/>
                    <a:gd name="connsiteX1" fmla="*/ 781050 w 781050"/>
                    <a:gd name="connsiteY1" fmla="*/ 0 h 1152525"/>
                    <a:gd name="connsiteX0" fmla="*/ 52089 w 833139"/>
                    <a:gd name="connsiteY0" fmla="*/ 1152525 h 1152525"/>
                    <a:gd name="connsiteX1" fmla="*/ 833139 w 833139"/>
                    <a:gd name="connsiteY1" fmla="*/ 0 h 1152525"/>
                    <a:gd name="connsiteX0" fmla="*/ 49885 w 864272"/>
                    <a:gd name="connsiteY0" fmla="*/ 788194 h 788194"/>
                    <a:gd name="connsiteX1" fmla="*/ 864272 w 864272"/>
                    <a:gd name="connsiteY1" fmla="*/ 0 h 788194"/>
                    <a:gd name="connsiteX0" fmla="*/ 0 w 814387"/>
                    <a:gd name="connsiteY0" fmla="*/ 788194 h 788194"/>
                    <a:gd name="connsiteX1" fmla="*/ 814387 w 814387"/>
                    <a:gd name="connsiteY1" fmla="*/ 0 h 788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814387" h="788194">
                      <a:moveTo>
                        <a:pt x="0" y="788194"/>
                      </a:moveTo>
                      <a:cubicBezTo>
                        <a:pt x="16669" y="344319"/>
                        <a:pt x="351462" y="0"/>
                        <a:pt x="814387" y="0"/>
                      </a:cubicBezTo>
                    </a:path>
                  </a:pathLst>
                </a:custGeom>
                <a:noFill/>
                <a:ln w="1905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defRPr/>
                  </a:pPr>
                  <a:endParaRPr lang="en-US" dirty="0">
                    <a:latin typeface="Arial" charset="0"/>
                  </a:endParaRPr>
                </a:p>
              </p:txBody>
            </p:sp>
            <p:sp>
              <p:nvSpPr>
                <p:cNvPr id="125" name="Text Box 5"/>
                <p:cNvSpPr txBox="1">
                  <a:spLocks noChangeAspect="1" noChangeArrowheads="1"/>
                </p:cNvSpPr>
                <p:nvPr/>
              </p:nvSpPr>
              <p:spPr bwMode="auto">
                <a:xfrm flipH="1">
                  <a:off x="334185" y="4548976"/>
                  <a:ext cx="230832" cy="184666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905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lIns="0" tIns="0" rIns="0" bIns="0" anchor="ctr">
                  <a:spAutoFit/>
                </a:bodyPr>
                <a:lstStyle>
                  <a:lvl1pPr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50000"/>
                    </a:spcBef>
                    <a:spcAft>
                      <a:spcPct val="0"/>
                    </a:spcAft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r" eaLnBrk="1" hangingPunct="1">
                    <a:buFontTx/>
                    <a:buNone/>
                  </a:pPr>
                  <a:r>
                    <a:rPr lang="en-US" altLang="en-US" sz="1200"/>
                    <a:t>90°</a:t>
                  </a:r>
                </a:p>
              </p:txBody>
            </p:sp>
          </p:grpSp>
          <p:sp>
            <p:nvSpPr>
              <p:cNvPr id="136" name="Text Box 5"/>
              <p:cNvSpPr txBox="1">
                <a:spLocks noChangeAspect="1" noChangeArrowheads="1"/>
              </p:cNvSpPr>
              <p:nvPr/>
            </p:nvSpPr>
            <p:spPr bwMode="auto">
              <a:xfrm>
                <a:off x="320463" y="2040423"/>
                <a:ext cx="1703095" cy="18466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50000"/>
                  </a:spcBef>
                  <a:spcAft>
                    <a:spcPct val="0"/>
                  </a:spcAft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200" b="1" dirty="0" smtClean="0"/>
                  <a:t>FORWARD </a:t>
                </a:r>
                <a:r>
                  <a:rPr lang="en-US" altLang="en-US" sz="1200" b="1" dirty="0"/>
                  <a:t>&amp; </a:t>
                </a:r>
                <a:r>
                  <a:rPr lang="en-US" altLang="en-US" sz="1200" b="1" dirty="0" smtClean="0"/>
                  <a:t>AFT rings</a:t>
                </a:r>
                <a:endParaRPr lang="en-US" altLang="en-US" sz="12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1777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525486" y="1289472"/>
            <a:ext cx="6489700" cy="4856874"/>
            <a:chOff x="2525486" y="1289472"/>
            <a:chExt cx="6489700" cy="4856874"/>
          </a:xfrm>
        </p:grpSpPr>
        <p:pic>
          <p:nvPicPr>
            <p:cNvPr id="83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5486" y="1289472"/>
              <a:ext cx="6489700" cy="48568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/>
            <p:nvPr/>
          </p:nvSpPr>
          <p:spPr bwMode="auto">
            <a:xfrm>
              <a:off x="8313420" y="5554980"/>
              <a:ext cx="497840" cy="142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41" name="Freeform 64"/>
          <p:cNvSpPr>
            <a:spLocks noChangeAspect="1"/>
          </p:cNvSpPr>
          <p:nvPr/>
        </p:nvSpPr>
        <p:spPr bwMode="auto">
          <a:xfrm>
            <a:off x="1233212" y="1308122"/>
            <a:ext cx="2456313" cy="738664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00" b="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0" dirty="0" smtClean="0">
                <a:solidFill>
                  <a:schemeClr val="bg1"/>
                </a:solidFill>
                <a:latin typeface="+mn-lt"/>
                <a:cs typeface="Times New Roman" pitchFamily="18" charset="0"/>
              </a:rPr>
              <a:t>  Spray Fire Threat 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100" b="0" dirty="0" smtClean="0">
              <a:solidFill>
                <a:schemeClr val="bg1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 smtClean="0"/>
              <a:t>Brief Review, Halon Replacement, Powerplant/APU Fire Zones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8</a:t>
            </a:fld>
            <a:endParaRPr lang="en-US"/>
          </a:p>
        </p:txBody>
      </p:sp>
      <p:sp>
        <p:nvSpPr>
          <p:cNvPr id="142" name="Freeform 64"/>
          <p:cNvSpPr>
            <a:spLocks noChangeAspect="1"/>
          </p:cNvSpPr>
          <p:nvPr/>
        </p:nvSpPr>
        <p:spPr bwMode="auto">
          <a:xfrm>
            <a:off x="32657" y="2090252"/>
            <a:ext cx="3026229" cy="2800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0000FF"/>
            </a:solidFill>
          </a:ln>
          <a:effectLst/>
          <a:extLst/>
        </p:spPr>
        <p:txBody>
          <a:bodyPr wrap="square" rIns="4572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Ventilation = “high” </a:t>
            </a:r>
            <a:r>
              <a:rPr lang="en-US" altLang="en-US" sz="1600" b="0" dirty="0" smtClean="0">
                <a:cs typeface="Times New Roman" pitchFamily="18" charset="0"/>
              </a:rPr>
              <a:t>≈ 1.2 kg @ 49°C</a:t>
            </a:r>
            <a:endParaRPr lang="en-US" altLang="en-US" sz="1600" b="0" dirty="0" smtClean="0">
              <a:latin typeface="+mn-lt"/>
              <a:cs typeface="Times New Roman" pitchFamily="18" charset="0"/>
            </a:endParaRP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Fuel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flow ≈ </a:t>
            </a:r>
            <a:r>
              <a:rPr lang="en-US" altLang="en-US" sz="1600" b="0" dirty="0">
                <a:latin typeface="+mn-lt"/>
                <a:cs typeface="Times New Roman" pitchFamily="18" charset="0"/>
              </a:rPr>
              <a:t>1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L/min </a:t>
            </a:r>
            <a:r>
              <a:rPr lang="en-US" altLang="en-US" sz="1600" b="0" dirty="0">
                <a:latin typeface="+mn-lt"/>
                <a:cs typeface="Times New Roman" pitchFamily="18" charset="0"/>
              </a:rPr>
              <a:t>@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67°C</a:t>
            </a: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Fuel flow, electrical ignition arc, &amp; “hot” surface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are present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during the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migration </a:t>
            </a:r>
            <a:r>
              <a:rPr lang="en-US" altLang="en-US" sz="1600" b="0" dirty="0" smtClean="0">
                <a:latin typeface="+mn-lt"/>
                <a:cs typeface="Times New Roman" pitchFamily="18" charset="0"/>
              </a:rPr>
              <a:t>of the firex agent pulse through the test section</a:t>
            </a:r>
          </a:p>
          <a:p>
            <a:pPr marL="174625" indent="-174625" eaLnBrk="1" hangingPunct="1">
              <a:spcBef>
                <a:spcPct val="0"/>
              </a:spcBef>
            </a:pPr>
            <a:r>
              <a:rPr lang="en-US" altLang="en-US" sz="1600" b="0" dirty="0" smtClean="0">
                <a:latin typeface="+mn-lt"/>
                <a:cs typeface="Times New Roman" pitchFamily="18" charset="0"/>
              </a:rPr>
              <a:t>Looking at/using the duration the fire is suppressed for comparison</a:t>
            </a:r>
          </a:p>
        </p:txBody>
      </p:sp>
      <p:sp>
        <p:nvSpPr>
          <p:cNvPr id="143" name="Text Placeholder 2"/>
          <p:cNvSpPr txBox="1">
            <a:spLocks/>
          </p:cNvSpPr>
          <p:nvPr/>
        </p:nvSpPr>
        <p:spPr bwMode="auto">
          <a:xfrm>
            <a:off x="44450" y="6193466"/>
            <a:ext cx="5295900" cy="588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tIns="0" rIns="0" bIns="0"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None/>
              <a:defRPr sz="2800" b="1" i="1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347663" indent="-347663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rabicPeriod"/>
              <a:tabLst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914400" indent="-338138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lphaUcPeriod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430338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romanLcPeriod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183197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+mj-lt"/>
              <a:buAutoNum type="alphaLcPeriod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algn="l" eaLnBrk="1" hangingPunct="1">
              <a:spcBef>
                <a:spcPts val="0"/>
              </a:spcBef>
              <a:defRPr/>
            </a:pPr>
            <a:r>
              <a:rPr lang="en-US" altLang="en-US" sz="1200" b="0" i="0" kern="0" dirty="0" smtClean="0">
                <a:solidFill>
                  <a:schemeClr val="bg1"/>
                </a:solidFill>
              </a:rPr>
              <a:t>The fire’s suppressed duration = reignition time delay [ RTD ]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en-US" altLang="en-US" sz="1200" b="0" i="0" kern="0" dirty="0" smtClean="0">
                <a:solidFill>
                  <a:schemeClr val="bg1"/>
                </a:solidFill>
              </a:rPr>
              <a:t>firex = fire extinguishing or fire extinguisher</a:t>
            </a:r>
          </a:p>
        </p:txBody>
      </p:sp>
    </p:spTree>
    <p:extLst>
      <p:ext uri="{BB962C8B-B14F-4D97-AF65-F5344CB8AC3E}">
        <p14:creationId xmlns:p14="http://schemas.microsoft.com/office/powerpoint/2010/main" val="385325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dirty="0" smtClean="0"/>
              <a:t>CO2 &amp; MPSHReR04</a:t>
            </a:r>
            <a:endParaRPr lang="en-US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Main curiosity : Can CO2 criteria be reduced?</a:t>
            </a:r>
          </a:p>
          <a:p>
            <a:pPr lvl="1"/>
            <a:r>
              <a:rPr lang="en-US" dirty="0"/>
              <a:t>FAA AC 20-100 requires 37%v/v CO2 for 0.5 second</a:t>
            </a:r>
          </a:p>
          <a:p>
            <a:pPr lvl="1"/>
            <a:r>
              <a:rPr lang="en-US" dirty="0" smtClean="0"/>
              <a:t>1 literature source </a:t>
            </a:r>
            <a:r>
              <a:rPr lang="en-US" dirty="0"/>
              <a:t>reports CO2 peak-inertion </a:t>
            </a:r>
            <a:r>
              <a:rPr lang="en-US" altLang="en-US" dirty="0">
                <a:cs typeface="Times New Roman" pitchFamily="18" charset="0"/>
              </a:rPr>
              <a:t>≈</a:t>
            </a:r>
            <a:r>
              <a:rPr lang="en-US" dirty="0" smtClean="0"/>
              <a:t> </a:t>
            </a:r>
            <a:r>
              <a:rPr lang="en-US" dirty="0" smtClean="0"/>
              <a:t>28%v/v</a:t>
            </a:r>
          </a:p>
          <a:p>
            <a:pPr lvl="1"/>
            <a:r>
              <a:rPr lang="en-US" dirty="0" smtClean="0"/>
              <a:t>Can CO2 be reduced from 37%v/v to 28%v/v ?</a:t>
            </a:r>
          </a:p>
          <a:p>
            <a:endParaRPr lang="en-US" dirty="0"/>
          </a:p>
          <a:p>
            <a:r>
              <a:rPr lang="en-US" dirty="0" smtClean="0"/>
              <a:t>Performed sporadic testing 2016-2017</a:t>
            </a:r>
          </a:p>
          <a:p>
            <a:pPr lvl="1"/>
            <a:r>
              <a:rPr lang="en-US" dirty="0" smtClean="0"/>
              <a:t>Tested against “high”-ventilation/turbine-fuel-spray fire</a:t>
            </a:r>
          </a:p>
          <a:p>
            <a:pPr lvl="1"/>
            <a:r>
              <a:rPr lang="en-US" dirty="0" smtClean="0"/>
              <a:t>Established superior &amp; inferior CO2 conditions</a:t>
            </a:r>
          </a:p>
          <a:p>
            <a:pPr lvl="1"/>
            <a:r>
              <a:rPr lang="en-US" dirty="0" smtClean="0"/>
              <a:t>Subsequently captured associated concentration fields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6504" y="6248400"/>
            <a:ext cx="1905000" cy="457200"/>
          </a:xfrm>
        </p:spPr>
        <p:txBody>
          <a:bodyPr/>
          <a:lstStyle/>
          <a:p>
            <a:fld id="{B3B1794D-CE01-4982-8A1C-98D478D9AB49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78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28575">
          <a:solidFill>
            <a:schemeClr val="tx1"/>
          </a:solidFill>
          <a:headEnd type="arrow" w="med" len="med"/>
          <a:tailEnd type="arrow" w="med" len="med"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=""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=""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2857</TotalTime>
  <Words>1559</Words>
  <Application>Microsoft Office PowerPoint</Application>
  <PresentationFormat>On-screen Show (4:3)</PresentationFormat>
  <Paragraphs>486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Helvetica Neue Medium</vt:lpstr>
      <vt:lpstr>Times New Roman</vt:lpstr>
      <vt:lpstr>Webdings</vt:lpstr>
      <vt:lpstr>1_Custom Design</vt:lpstr>
      <vt:lpstr>2_Custom Design</vt:lpstr>
      <vt:lpstr>Investigating Carbon Dioxide in a Generic Nacelle Fire Simulator as a Halon 1301 Replacement for the Powerplant Fire Zone.</vt:lpstr>
      <vt:lpstr>Presentation Content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Brief Review, Halon Replacement, Powerplant/APU Fire Zones</vt:lpstr>
      <vt:lpstr>CO2 &amp; MPSHReR04</vt:lpstr>
      <vt:lpstr>CO2 &amp; MPSHReR04</vt:lpstr>
      <vt:lpstr>CO2 &amp; MPSHReR04</vt:lpstr>
      <vt:lpstr>CO2 &amp; MPSHReR04, Fire</vt:lpstr>
      <vt:lpstr>CO2 &amp; MPSHReR04, Distribution</vt:lpstr>
      <vt:lpstr>CO2 &amp; MPSHReR04, Test Results</vt:lpstr>
      <vt:lpstr>CO2 &amp; MPSHReR04, Conclusions &amp; Next Steps</vt:lpstr>
      <vt:lpstr>Project Acknowledgements</vt:lpstr>
      <vt:lpstr>APPENDIX SLIDES</vt:lpstr>
      <vt:lpstr>Appendix REFERENCES</vt:lpstr>
      <vt:lpstr>Appendix BASIS FOR RECONSIDERATION</vt:lpstr>
      <vt:lpstr>Appendix BASIS FOR RECONSIDERATION</vt:lpstr>
      <vt:lpstr>Appendix FIREX &amp; FIRE THREAT ASSOCIATIONS</vt:lpstr>
      <vt:lpstr>Appendix INJECTION PLUMBING NETWORK</vt:lpstr>
      <vt:lpstr>Appendix INJECTION PLUMBING NETWORK</vt:lpstr>
      <vt:lpstr>Appendix TABULATED TEST RESULTS, TO DATE</vt:lpstr>
      <vt:lpstr>Appendix CO2 DISPERSION IN THE TEST ENVIRONMENT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MTONEY</dc:creator>
  <cp:lastModifiedBy>Ingerson, Douglas A (FAA)</cp:lastModifiedBy>
  <cp:revision>369</cp:revision>
  <dcterms:created xsi:type="dcterms:W3CDTF">2005-01-28T20:32:53Z</dcterms:created>
  <dcterms:modified xsi:type="dcterms:W3CDTF">2019-10-29T12:17:47Z</dcterms:modified>
</cp:coreProperties>
</file>