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2"/>
  </p:notesMasterIdLst>
  <p:handoutMasterIdLst>
    <p:handoutMasterId r:id="rId13"/>
  </p:handoutMasterIdLst>
  <p:sldIdLst>
    <p:sldId id="269" r:id="rId2"/>
    <p:sldId id="301" r:id="rId3"/>
    <p:sldId id="303" r:id="rId4"/>
    <p:sldId id="305" r:id="rId5"/>
    <p:sldId id="306" r:id="rId6"/>
    <p:sldId id="308" r:id="rId7"/>
    <p:sldId id="307" r:id="rId8"/>
    <p:sldId id="309" r:id="rId9"/>
    <p:sldId id="284" r:id="rId10"/>
    <p:sldId id="283" r:id="rId11"/>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725c" initials="p" lastIdx="1" clrIdx="0"/>
  <p:cmAuthor id="1" name="A. Macias" initials="aom" lastIdx="2" clrIdx="1"/>
  <p:cmAuthor id="2" name="Macias, Alan O" initials="MAO" lastIdx="3" clrIdx="2"/>
  <p:cmAuthor id="3" name="PELLETIER, THIBAULT" initials="PT" lastIdx="0" clrIdx="3"/>
  <p:cmAuthor id="4" name="Vincent Furgiuele" initials="VF" lastIdx="2" clrIdx="4">
    <p:extLst>
      <p:ext uri="{19B8F6BF-5375-455C-9EA6-DF929625EA0E}">
        <p15:presenceInfo xmlns:p15="http://schemas.microsoft.com/office/powerpoint/2012/main" userId="S-1-5-21-3439941567-4185515291-842579136-213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6600CC"/>
    <a:srgbClr val="4F2270"/>
    <a:srgbClr val="3E1B59"/>
    <a:srgbClr val="403152"/>
    <a:srgbClr val="9268FC"/>
    <a:srgbClr val="EEDDFF"/>
    <a:srgbClr val="BBA1FD"/>
    <a:srgbClr val="E0C1FF"/>
    <a:srgbClr val="AF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11" autoAdjust="0"/>
    <p:restoredTop sz="96086" autoAdjust="0"/>
  </p:normalViewPr>
  <p:slideViewPr>
    <p:cSldViewPr snapToGrid="0">
      <p:cViewPr varScale="1">
        <p:scale>
          <a:sx n="103" d="100"/>
          <a:sy n="103" d="100"/>
        </p:scale>
        <p:origin x="41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60" d="100"/>
        <a:sy n="160" d="100"/>
      </p:scale>
      <p:origin x="0" y="0"/>
    </p:cViewPr>
  </p:sorterViewPr>
  <p:notesViewPr>
    <p:cSldViewPr snapToGrid="0">
      <p:cViewPr varScale="1">
        <p:scale>
          <a:sx n="75" d="100"/>
          <a:sy n="75" d="100"/>
        </p:scale>
        <p:origin x="2050" y="53"/>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300"/>
            </a:lvl1pPr>
          </a:lstStyle>
          <a:p>
            <a:endParaRPr lang="en-US" dirty="0"/>
          </a:p>
        </p:txBody>
      </p:sp>
      <p:sp>
        <p:nvSpPr>
          <p:cNvPr id="3" name="Date Placeholder 2"/>
          <p:cNvSpPr>
            <a:spLocks noGrp="1"/>
          </p:cNvSpPr>
          <p:nvPr>
            <p:ph type="dt" sz="quarter" idx="1"/>
          </p:nvPr>
        </p:nvSpPr>
        <p:spPr>
          <a:xfrm>
            <a:off x="3978131" y="0"/>
            <a:ext cx="3043343" cy="465455"/>
          </a:xfrm>
          <a:prstGeom prst="rect">
            <a:avLst/>
          </a:prstGeom>
        </p:spPr>
        <p:txBody>
          <a:bodyPr vert="horz" lIns="93317" tIns="46659" rIns="93317" bIns="46659" rtlCol="0"/>
          <a:lstStyle>
            <a:lvl1pPr algn="r">
              <a:defRPr sz="1300"/>
            </a:lvl1pPr>
          </a:lstStyle>
          <a:p>
            <a:fld id="{01B6B300-239B-4A39-A773-4BCD5CB8F269}" type="datetimeFigureOut">
              <a:rPr lang="en-US" smtClean="0"/>
              <a:pPr/>
              <a:t>9/30/2019</a:t>
            </a:fld>
            <a:endParaRPr lang="en-US" dirty="0"/>
          </a:p>
        </p:txBody>
      </p:sp>
      <p:sp>
        <p:nvSpPr>
          <p:cNvPr id="4" name="Footer Placeholder 3"/>
          <p:cNvSpPr>
            <a:spLocks noGrp="1"/>
          </p:cNvSpPr>
          <p:nvPr>
            <p:ph type="ftr" sz="quarter" idx="2"/>
          </p:nvPr>
        </p:nvSpPr>
        <p:spPr>
          <a:xfrm>
            <a:off x="0" y="8842030"/>
            <a:ext cx="3043343" cy="465455"/>
          </a:xfrm>
          <a:prstGeom prst="rect">
            <a:avLst/>
          </a:prstGeom>
        </p:spPr>
        <p:txBody>
          <a:bodyPr vert="horz" lIns="93317" tIns="46659" rIns="93317" bIns="46659"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8131" y="8842030"/>
            <a:ext cx="3043343" cy="465455"/>
          </a:xfrm>
          <a:prstGeom prst="rect">
            <a:avLst/>
          </a:prstGeom>
        </p:spPr>
        <p:txBody>
          <a:bodyPr vert="horz" lIns="93317" tIns="46659" rIns="93317" bIns="46659" rtlCol="0" anchor="b"/>
          <a:lstStyle>
            <a:lvl1pPr algn="r">
              <a:defRPr sz="1300"/>
            </a:lvl1pPr>
          </a:lstStyle>
          <a:p>
            <a:fld id="{6E45271F-6658-40D4-BC08-760D7AB11802}" type="slidenum">
              <a:rPr lang="en-US" smtClean="0"/>
              <a:pPr/>
              <a:t>‹#›</a:t>
            </a:fld>
            <a:endParaRPr lang="en-US" dirty="0"/>
          </a:p>
        </p:txBody>
      </p:sp>
    </p:spTree>
    <p:extLst>
      <p:ext uri="{BB962C8B-B14F-4D97-AF65-F5344CB8AC3E}">
        <p14:creationId xmlns:p14="http://schemas.microsoft.com/office/powerpoint/2010/main" val="24569164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300"/>
            </a:lvl1pPr>
          </a:lstStyle>
          <a:p>
            <a:endParaRPr lang="en-US" dirty="0"/>
          </a:p>
        </p:txBody>
      </p:sp>
      <p:sp>
        <p:nvSpPr>
          <p:cNvPr id="3" name="Date Placeholder 2"/>
          <p:cNvSpPr>
            <a:spLocks noGrp="1"/>
          </p:cNvSpPr>
          <p:nvPr>
            <p:ph type="dt" idx="1"/>
          </p:nvPr>
        </p:nvSpPr>
        <p:spPr>
          <a:xfrm>
            <a:off x="3978131" y="0"/>
            <a:ext cx="3043343" cy="465455"/>
          </a:xfrm>
          <a:prstGeom prst="rect">
            <a:avLst/>
          </a:prstGeom>
        </p:spPr>
        <p:txBody>
          <a:bodyPr vert="horz" lIns="93317" tIns="46659" rIns="93317" bIns="46659" rtlCol="0"/>
          <a:lstStyle>
            <a:lvl1pPr algn="r">
              <a:defRPr sz="1300"/>
            </a:lvl1pPr>
          </a:lstStyle>
          <a:p>
            <a:fld id="{6D945DEB-D010-4A3F-981D-EB6580852BCE}" type="datetimeFigureOut">
              <a:rPr lang="en-US" smtClean="0"/>
              <a:pPr/>
              <a:t>9/30/2019</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17" tIns="46659" rIns="93317" bIns="46659"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17" tIns="46659" rIns="93317" bIns="4665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5"/>
          </p:nvPr>
        </p:nvSpPr>
        <p:spPr>
          <a:xfrm>
            <a:off x="3978131" y="8842030"/>
            <a:ext cx="3043343" cy="465455"/>
          </a:xfrm>
          <a:prstGeom prst="rect">
            <a:avLst/>
          </a:prstGeom>
        </p:spPr>
        <p:txBody>
          <a:bodyPr vert="horz" lIns="93317" tIns="46659" rIns="93317" bIns="46659" rtlCol="0" anchor="b"/>
          <a:lstStyle>
            <a:lvl1pPr algn="r">
              <a:defRPr sz="1300"/>
            </a:lvl1pPr>
          </a:lstStyle>
          <a:p>
            <a:fld id="{D8435058-5629-4CCE-A22E-E645B719E4F1}" type="slidenum">
              <a:rPr lang="en-US" smtClean="0"/>
              <a:pPr/>
              <a:t>‹#›</a:t>
            </a:fld>
            <a:endParaRPr lang="en-US" dirty="0"/>
          </a:p>
        </p:txBody>
      </p:sp>
      <p:sp>
        <p:nvSpPr>
          <p:cNvPr id="8" name="Footer Placeholder 7"/>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dirty="0"/>
          </a:p>
        </p:txBody>
      </p:sp>
    </p:spTree>
    <p:extLst>
      <p:ext uri="{BB962C8B-B14F-4D97-AF65-F5344CB8AC3E}">
        <p14:creationId xmlns:p14="http://schemas.microsoft.com/office/powerpoint/2010/main" val="6175492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435058-5629-4CCE-A22E-E645B719E4F1}" type="slidenum">
              <a:rPr lang="en-US" smtClean="0"/>
              <a:pPr/>
              <a:t>1</a:t>
            </a:fld>
            <a:endParaRPr lang="en-US" dirty="0"/>
          </a:p>
        </p:txBody>
      </p:sp>
    </p:spTree>
    <p:extLst>
      <p:ext uri="{BB962C8B-B14F-4D97-AF65-F5344CB8AC3E}">
        <p14:creationId xmlns:p14="http://schemas.microsoft.com/office/powerpoint/2010/main" val="2862196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435058-5629-4CCE-A22E-E645B719E4F1}" type="slidenum">
              <a:rPr lang="en-US" smtClean="0"/>
              <a:pPr/>
              <a:t>2</a:t>
            </a:fld>
            <a:endParaRPr lang="en-US" dirty="0"/>
          </a:p>
        </p:txBody>
      </p:sp>
    </p:spTree>
    <p:extLst>
      <p:ext uri="{BB962C8B-B14F-4D97-AF65-F5344CB8AC3E}">
        <p14:creationId xmlns:p14="http://schemas.microsoft.com/office/powerpoint/2010/main" val="1053111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048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700">
                <a:solidFill>
                  <a:srgbClr val="47367E"/>
                </a:solidFill>
                <a:latin typeface="Times New Roman" pitchFamily="18" charset="0"/>
              </a:defRPr>
            </a:lvl1pPr>
            <a:lvl2pPr marL="761705" indent="-292962" eaLnBrk="0" hangingPunct="0">
              <a:defRPr sz="1700">
                <a:solidFill>
                  <a:srgbClr val="47367E"/>
                </a:solidFill>
                <a:latin typeface="Times New Roman" pitchFamily="18" charset="0"/>
              </a:defRPr>
            </a:lvl2pPr>
            <a:lvl3pPr marL="1171855" indent="-234372" eaLnBrk="0" hangingPunct="0">
              <a:defRPr sz="1700">
                <a:solidFill>
                  <a:srgbClr val="47367E"/>
                </a:solidFill>
                <a:latin typeface="Times New Roman" pitchFamily="18" charset="0"/>
              </a:defRPr>
            </a:lvl3pPr>
            <a:lvl4pPr marL="1640595" indent="-234372" eaLnBrk="0" hangingPunct="0">
              <a:defRPr sz="1700">
                <a:solidFill>
                  <a:srgbClr val="47367E"/>
                </a:solidFill>
                <a:latin typeface="Times New Roman" pitchFamily="18" charset="0"/>
              </a:defRPr>
            </a:lvl4pPr>
            <a:lvl5pPr marL="2109338" indent="-234372" eaLnBrk="0" hangingPunct="0">
              <a:defRPr sz="1700">
                <a:solidFill>
                  <a:srgbClr val="47367E"/>
                </a:solidFill>
                <a:latin typeface="Times New Roman" pitchFamily="18" charset="0"/>
              </a:defRPr>
            </a:lvl5pPr>
            <a:lvl6pPr marL="2578079" indent="-234372" eaLnBrk="0" fontAlgn="base" hangingPunct="0">
              <a:spcBef>
                <a:spcPct val="0"/>
              </a:spcBef>
              <a:spcAft>
                <a:spcPct val="0"/>
              </a:spcAft>
              <a:defRPr sz="1700">
                <a:solidFill>
                  <a:srgbClr val="47367E"/>
                </a:solidFill>
                <a:latin typeface="Times New Roman" pitchFamily="18" charset="0"/>
              </a:defRPr>
            </a:lvl6pPr>
            <a:lvl7pPr marL="3046820" indent="-234372" eaLnBrk="0" fontAlgn="base" hangingPunct="0">
              <a:spcBef>
                <a:spcPct val="0"/>
              </a:spcBef>
              <a:spcAft>
                <a:spcPct val="0"/>
              </a:spcAft>
              <a:defRPr sz="1700">
                <a:solidFill>
                  <a:srgbClr val="47367E"/>
                </a:solidFill>
                <a:latin typeface="Times New Roman" pitchFamily="18" charset="0"/>
              </a:defRPr>
            </a:lvl7pPr>
            <a:lvl8pPr marL="3515562" indent="-234372" eaLnBrk="0" fontAlgn="base" hangingPunct="0">
              <a:spcBef>
                <a:spcPct val="0"/>
              </a:spcBef>
              <a:spcAft>
                <a:spcPct val="0"/>
              </a:spcAft>
              <a:defRPr sz="1700">
                <a:solidFill>
                  <a:srgbClr val="47367E"/>
                </a:solidFill>
                <a:latin typeface="Times New Roman" pitchFamily="18" charset="0"/>
              </a:defRPr>
            </a:lvl8pPr>
            <a:lvl9pPr marL="3984303" indent="-234372" eaLnBrk="0" fontAlgn="base" hangingPunct="0">
              <a:spcBef>
                <a:spcPct val="0"/>
              </a:spcBef>
              <a:spcAft>
                <a:spcPct val="0"/>
              </a:spcAft>
              <a:defRPr sz="1700">
                <a:solidFill>
                  <a:srgbClr val="47367E"/>
                </a:solidFill>
                <a:latin typeface="Times New Roman" pitchFamily="18" charset="0"/>
              </a:defRPr>
            </a:lvl9pPr>
          </a:lstStyle>
          <a:p>
            <a:pPr eaLnBrk="1" hangingPunct="1"/>
            <a:fld id="{ECE98C67-8D37-4D19-AFC3-6B7B03B96F77}" type="slidenum">
              <a:rPr lang="en-US" sz="1200">
                <a:solidFill>
                  <a:schemeClr val="tx1"/>
                </a:solidFill>
              </a:rPr>
              <a:pPr eaLnBrk="1" hangingPunct="1"/>
              <a:t>3</a:t>
            </a:fld>
            <a:endParaRPr lang="en-US" sz="1200" dirty="0">
              <a:solidFill>
                <a:schemeClr val="tx1"/>
              </a:solidFill>
            </a:endParaRPr>
          </a:p>
        </p:txBody>
      </p:sp>
    </p:spTree>
    <p:extLst>
      <p:ext uri="{BB962C8B-B14F-4D97-AF65-F5344CB8AC3E}">
        <p14:creationId xmlns:p14="http://schemas.microsoft.com/office/powerpoint/2010/main" val="14321718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08666" y="4451414"/>
            <a:ext cx="6462533" cy="4342394"/>
          </a:xfrm>
        </p:spPr>
        <p:txBody>
          <a:bodyPr/>
          <a:lstStyle/>
          <a:p>
            <a:pPr marL="174982" indent="-174982">
              <a:buFont typeface="Arial" panose="020B0604020202020204" pitchFamily="34" charset="0"/>
              <a:buChar char="•"/>
            </a:pPr>
            <a:r>
              <a:rPr lang="en-US" dirty="0">
                <a:solidFill>
                  <a:schemeClr val="bg1"/>
                </a:solidFill>
              </a:rPr>
              <a:t>“Documentation of analyses, testing, etc. …” :  Examples include, but are not limited to materials compatibility, toxicity, MPSHRe results, FAA acceptability of minimum concentration measurement technology, etc.. that will be used to support the certification MOCs.</a:t>
            </a:r>
            <a:endParaRPr lang="en-US" dirty="0"/>
          </a:p>
        </p:txBody>
      </p:sp>
      <p:sp>
        <p:nvSpPr>
          <p:cNvPr id="4" name="Slide Number Placeholder 3"/>
          <p:cNvSpPr>
            <a:spLocks noGrp="1"/>
          </p:cNvSpPr>
          <p:nvPr>
            <p:ph type="sldNum" sz="quarter" idx="10"/>
          </p:nvPr>
        </p:nvSpPr>
        <p:spPr/>
        <p:txBody>
          <a:bodyPr/>
          <a:lstStyle/>
          <a:p>
            <a:pPr>
              <a:defRPr/>
            </a:pPr>
            <a:fld id="{B464AD28-D1CF-43B4-8A22-92BB7C9AC5BA}" type="slidenum">
              <a:rPr lang="en-US" smtClean="0"/>
              <a:pPr>
                <a:defRPr/>
              </a:pPr>
              <a:t>4</a:t>
            </a:fld>
            <a:endParaRPr lang="en-US" dirty="0"/>
          </a:p>
        </p:txBody>
      </p:sp>
    </p:spTree>
    <p:extLst>
      <p:ext uri="{BB962C8B-B14F-4D97-AF65-F5344CB8AC3E}">
        <p14:creationId xmlns:p14="http://schemas.microsoft.com/office/powerpoint/2010/main" val="67004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MeOC</a:t>
            </a:r>
            <a:r>
              <a:rPr lang="en-US" dirty="0"/>
              <a:t> = </a:t>
            </a:r>
            <a:r>
              <a:rPr lang="en-US" sz="1200" kern="1200" dirty="0">
                <a:solidFill>
                  <a:schemeClr val="tx1"/>
                </a:solidFill>
                <a:effectLst/>
                <a:latin typeface="+mn-lt"/>
                <a:ea typeface="+mn-ea"/>
                <a:cs typeface="+mn-cs"/>
              </a:rPr>
              <a:t>Method of Compliance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MOC = </a:t>
            </a:r>
            <a:r>
              <a:rPr lang="en-US" sz="1200" kern="1200" dirty="0">
                <a:solidFill>
                  <a:schemeClr val="tx1"/>
                </a:solidFill>
                <a:effectLst/>
                <a:latin typeface="+mn-lt"/>
                <a:ea typeface="+mn-ea"/>
                <a:cs typeface="+mn-cs"/>
              </a:rPr>
              <a:t>Means of Compliance Code</a:t>
            </a:r>
          </a:p>
          <a:p>
            <a:endParaRPr lang="en-US" dirty="0"/>
          </a:p>
        </p:txBody>
      </p:sp>
      <p:sp>
        <p:nvSpPr>
          <p:cNvPr id="4" name="Slide Number Placeholder 3"/>
          <p:cNvSpPr>
            <a:spLocks noGrp="1"/>
          </p:cNvSpPr>
          <p:nvPr>
            <p:ph type="sldNum" sz="quarter" idx="10"/>
          </p:nvPr>
        </p:nvSpPr>
        <p:spPr/>
        <p:txBody>
          <a:bodyPr/>
          <a:lstStyle/>
          <a:p>
            <a:fld id="{D8435058-5629-4CCE-A22E-E645B719E4F1}" type="slidenum">
              <a:rPr lang="en-US" smtClean="0"/>
              <a:pPr/>
              <a:t>5</a:t>
            </a:fld>
            <a:endParaRPr lang="en-US" dirty="0"/>
          </a:p>
        </p:txBody>
      </p:sp>
    </p:spTree>
    <p:extLst>
      <p:ext uri="{BB962C8B-B14F-4D97-AF65-F5344CB8AC3E}">
        <p14:creationId xmlns:p14="http://schemas.microsoft.com/office/powerpoint/2010/main" val="13501379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High Level Solutions Strategy:  Agreement amongst OEM air framers on solution(s) priority rankings for evaluation as a function of numerous factors:  agent development maturity, status of MPSHRe, overall schedule to selection, qualification costs, environmental approvals status, etc. .</a:t>
            </a:r>
          </a:p>
          <a:p>
            <a:endParaRPr lang="en-US" dirty="0"/>
          </a:p>
          <a:p>
            <a:endParaRPr lang="en-US" dirty="0"/>
          </a:p>
        </p:txBody>
      </p:sp>
      <p:sp>
        <p:nvSpPr>
          <p:cNvPr id="4" name="Slide Number Placeholder 3"/>
          <p:cNvSpPr>
            <a:spLocks noGrp="1"/>
          </p:cNvSpPr>
          <p:nvPr>
            <p:ph type="sldNum" sz="quarter" idx="10"/>
          </p:nvPr>
        </p:nvSpPr>
        <p:spPr/>
        <p:txBody>
          <a:bodyPr/>
          <a:lstStyle/>
          <a:p>
            <a:fld id="{D8435058-5629-4CCE-A22E-E645B719E4F1}" type="slidenum">
              <a:rPr lang="en-US" smtClean="0"/>
              <a:pPr/>
              <a:t>6</a:t>
            </a:fld>
            <a:endParaRPr lang="en-US" dirty="0"/>
          </a:p>
        </p:txBody>
      </p:sp>
    </p:spTree>
    <p:extLst>
      <p:ext uri="{BB962C8B-B14F-4D97-AF65-F5344CB8AC3E}">
        <p14:creationId xmlns:p14="http://schemas.microsoft.com/office/powerpoint/2010/main" val="3081909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435058-5629-4CCE-A22E-E645B719E4F1}" type="slidenum">
              <a:rPr lang="en-US" smtClean="0"/>
              <a:pPr/>
              <a:t>7</a:t>
            </a:fld>
            <a:endParaRPr lang="en-US" dirty="0"/>
          </a:p>
        </p:txBody>
      </p:sp>
    </p:spTree>
    <p:extLst>
      <p:ext uri="{BB962C8B-B14F-4D97-AF65-F5344CB8AC3E}">
        <p14:creationId xmlns:p14="http://schemas.microsoft.com/office/powerpoint/2010/main" val="15647105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435058-5629-4CCE-A22E-E645B719E4F1}" type="slidenum">
              <a:rPr lang="en-US" smtClean="0"/>
              <a:pPr/>
              <a:t>9</a:t>
            </a:fld>
            <a:endParaRPr lang="en-US" dirty="0"/>
          </a:p>
        </p:txBody>
      </p:sp>
    </p:spTree>
    <p:extLst>
      <p:ext uri="{BB962C8B-B14F-4D97-AF65-F5344CB8AC3E}">
        <p14:creationId xmlns:p14="http://schemas.microsoft.com/office/powerpoint/2010/main" val="39024956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435058-5629-4CCE-A22E-E645B719E4F1}" type="slidenum">
              <a:rPr lang="en-US" smtClean="0"/>
              <a:pPr/>
              <a:t>10</a:t>
            </a:fld>
            <a:endParaRPr lang="en-US" dirty="0"/>
          </a:p>
        </p:txBody>
      </p:sp>
    </p:spTree>
    <p:extLst>
      <p:ext uri="{BB962C8B-B14F-4D97-AF65-F5344CB8AC3E}">
        <p14:creationId xmlns:p14="http://schemas.microsoft.com/office/powerpoint/2010/main" val="1770042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effectLst>
                  <a:outerShdw blurRad="38100" dist="38100" dir="2700000" algn="tl">
                    <a:srgbClr val="000000">
                      <a:alpha val="43137"/>
                    </a:srgbClr>
                  </a:outerShdw>
                </a:effectLst>
              </a:defRPr>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C703473-8910-4A7C-AA39-119F12CA055F}" type="datetime1">
              <a:rPr lang="en-GB" smtClean="0">
                <a:solidFill>
                  <a:prstClr val="black">
                    <a:tint val="75000"/>
                  </a:prstClr>
                </a:solidFill>
              </a:rPr>
              <a:t>30/09/2019</a:t>
            </a:fld>
            <a:endParaRPr lang="en-GB" dirty="0">
              <a:solidFill>
                <a:prstClr val="black">
                  <a:tint val="75000"/>
                </a:prstClr>
              </a:solidFill>
            </a:endParaRPr>
          </a:p>
        </p:txBody>
      </p:sp>
      <p:sp>
        <p:nvSpPr>
          <p:cNvPr id="5" name="Footer Placeholder 4"/>
          <p:cNvSpPr>
            <a:spLocks noGrp="1"/>
          </p:cNvSpPr>
          <p:nvPr>
            <p:ph type="ftr" sz="quarter" idx="11"/>
          </p:nvPr>
        </p:nvSpPr>
        <p:spPr>
          <a:xfrm>
            <a:off x="821265" y="5947833"/>
            <a:ext cx="7933267" cy="365125"/>
          </a:xfrm>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pPr fontAlgn="auto">
              <a:spcBef>
                <a:spcPts val="0"/>
              </a:spcBef>
              <a:spcAft>
                <a:spcPts val="0"/>
              </a:spcAft>
            </a:pPr>
            <a:r>
              <a:rPr lang="en-GB" dirty="0">
                <a:latin typeface="Calibri"/>
                <a:cs typeface="+mn-cs"/>
              </a:rPr>
              <a:t>14</a:t>
            </a:r>
          </a:p>
          <a:p>
            <a:pPr fontAlgn="auto">
              <a:spcBef>
                <a:spcPts val="0"/>
              </a:spcBef>
              <a:spcAft>
                <a:spcPts val="0"/>
              </a:spcAft>
            </a:pPr>
            <a:fld id="{4FD5C71B-16B1-49A2-8BB1-B8BF57AD474F}" type="slidenum">
              <a:rPr lang="en-GB" smtClean="0">
                <a:latin typeface="Calibri"/>
                <a:cs typeface="+mn-cs"/>
              </a:rPr>
              <a:pPr fontAlgn="auto">
                <a:spcBef>
                  <a:spcPts val="0"/>
                </a:spcBef>
                <a:spcAft>
                  <a:spcPts val="0"/>
                </a:spcAft>
              </a:pPr>
              <a:t>‹#›</a:t>
            </a:fld>
            <a:endParaRPr lang="en-GB" dirty="0">
              <a:latin typeface="Calibri"/>
              <a:cs typeface="+mn-cs"/>
            </a:endParaRPr>
          </a:p>
        </p:txBody>
      </p:sp>
    </p:spTree>
    <p:extLst>
      <p:ext uri="{BB962C8B-B14F-4D97-AF65-F5344CB8AC3E}">
        <p14:creationId xmlns:p14="http://schemas.microsoft.com/office/powerpoint/2010/main" val="1579500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E995E94-8CBC-4CB9-86CB-1396E27F05E5}" type="datetime1">
              <a:rPr lang="en-GB" smtClean="0">
                <a:solidFill>
                  <a:prstClr val="black">
                    <a:tint val="75000"/>
                  </a:prstClr>
                </a:solidFill>
              </a:rPr>
              <a:t>30/09/2019</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FD5C71B-16B1-49A2-8BB1-B8BF57AD474F}"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100199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2C0A60A-FB32-4280-A686-872FBEF69D18}" type="datetime1">
              <a:rPr lang="en-GB" smtClean="0">
                <a:solidFill>
                  <a:prstClr val="black">
                    <a:tint val="75000"/>
                  </a:prstClr>
                </a:solidFill>
              </a:rPr>
              <a:t>30/09/2019</a:t>
            </a:fld>
            <a:r>
              <a:rPr lang="en-GB">
                <a:solidFill>
                  <a:prstClr val="black">
                    <a:tint val="75000"/>
                  </a:prstClr>
                </a:solidFill>
              </a:rPr>
              <a:t>9</a:t>
            </a:r>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FD5C71B-16B1-49A2-8BB1-B8BF57AD474F}"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3779842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r>
              <a:rPr lang="en-US"/>
              <a:t>Click to edit Master title style</a:t>
            </a:r>
          </a:p>
        </p:txBody>
      </p:sp>
      <p:sp>
        <p:nvSpPr>
          <p:cNvPr id="3" name="Table Placeholder 2"/>
          <p:cNvSpPr>
            <a:spLocks noGrp="1"/>
          </p:cNvSpPr>
          <p:nvPr>
            <p:ph type="tbl" idx="1"/>
          </p:nvPr>
        </p:nvSpPr>
        <p:spPr>
          <a:xfrm>
            <a:off x="228600" y="1600200"/>
            <a:ext cx="8686800" cy="4267200"/>
          </a:xfrm>
        </p:spPr>
        <p:txBody>
          <a:bodyPr/>
          <a:lstStyle/>
          <a:p>
            <a:pPr lvl="0"/>
            <a:endParaRPr lang="en-US" noProof="0" dirty="0"/>
          </a:p>
        </p:txBody>
      </p:sp>
      <p:sp>
        <p:nvSpPr>
          <p:cNvPr id="4" name="Rectangle 33"/>
          <p:cNvSpPr>
            <a:spLocks noGrp="1" noChangeArrowheads="1"/>
          </p:cNvSpPr>
          <p:nvPr>
            <p:ph type="sldNum" sz="quarter" idx="10"/>
          </p:nvPr>
        </p:nvSpPr>
        <p:spPr>
          <a:ln/>
        </p:spPr>
        <p:txBody>
          <a:bodyPr/>
          <a:lstStyle>
            <a:lvl1pPr>
              <a:defRPr/>
            </a:lvl1pPr>
          </a:lstStyle>
          <a:p>
            <a:pPr>
              <a:defRPr/>
            </a:pPr>
            <a:endParaRPr lang="en-US" dirty="0"/>
          </a:p>
        </p:txBody>
      </p:sp>
      <p:sp>
        <p:nvSpPr>
          <p:cNvPr id="5" name="Slide Number Placeholder 5"/>
          <p:cNvSpPr txBox="1">
            <a:spLocks/>
          </p:cNvSpPr>
          <p:nvPr userDrawn="1"/>
        </p:nvSpPr>
        <p:spPr>
          <a:xfrm>
            <a:off x="6978501" y="6460466"/>
            <a:ext cx="2133600" cy="365125"/>
          </a:xfrm>
          <a:prstGeom prst="rect">
            <a:avLst/>
          </a:prstGeom>
        </p:spPr>
        <p:txBody>
          <a:bodyPr vert="horz" lIns="91440" tIns="45720" rIns="91440" bIns="45720" rtlCol="0" anchor="ctr"/>
          <a:lstStyle>
            <a:lvl1pPr algn="r">
              <a:defRPr sz="1200" i="1">
                <a:solidFill>
                  <a:srgbClr val="6600CC"/>
                </a:solidFill>
              </a:defRPr>
            </a:lvl1pPr>
          </a:lstStyle>
          <a:p>
            <a:r>
              <a:rPr kumimoji="0" lang="en-GB" sz="1200" b="1" i="0" u="none" strike="noStrike" kern="1200" cap="none" spc="0" normalizeH="0" baseline="0" noProof="0" dirty="0">
                <a:ln>
                  <a:noFill/>
                </a:ln>
                <a:solidFill>
                  <a:schemeClr val="tx1"/>
                </a:solidFill>
                <a:effectLst/>
                <a:uLnTx/>
                <a:uFillTx/>
                <a:latin typeface="Calibri"/>
                <a:ea typeface="+mn-ea"/>
                <a:cs typeface="+mn-cs"/>
              </a:rPr>
              <a:t> </a:t>
            </a:r>
            <a:r>
              <a:rPr kumimoji="0" lang="en-GB" sz="1200" b="0" i="0" u="none" strike="noStrike" kern="1200" cap="none" spc="0" normalizeH="0" baseline="0" noProof="0" dirty="0">
                <a:ln>
                  <a:noFill/>
                </a:ln>
                <a:solidFill>
                  <a:schemeClr val="tx1"/>
                </a:solidFill>
                <a:effectLst/>
                <a:uLnTx/>
                <a:uFillTx/>
                <a:latin typeface="Calibri"/>
                <a:ea typeface="+mn-ea"/>
                <a:cs typeface="+mn-cs"/>
              </a:rPr>
              <a:t>    </a:t>
            </a:r>
            <a:r>
              <a:rPr lang="en-GB" dirty="0"/>
              <a:t>14 May 2019</a:t>
            </a:r>
          </a:p>
          <a:p>
            <a:pPr marL="0" marR="0" lvl="0" indent="0" algn="r" defTabSz="914400" rtl="0" eaLnBrk="1" fontAlgn="auto" latinLnBrk="0" hangingPunct="1">
              <a:lnSpc>
                <a:spcPct val="100000"/>
              </a:lnSpc>
              <a:spcBef>
                <a:spcPts val="0"/>
              </a:spcBef>
              <a:spcAft>
                <a:spcPts val="0"/>
              </a:spcAft>
              <a:buClrTx/>
              <a:buSzTx/>
              <a:buFontTx/>
              <a:buNone/>
              <a:tabLst/>
              <a:defRPr/>
            </a:pPr>
            <a:fld id="{4FD5C71B-16B1-49A2-8BB1-B8BF57AD474F}" type="slidenum">
              <a:rPr kumimoji="0" lang="en-GB" sz="1200" b="0" i="1" u="none" strike="noStrike" kern="1200" cap="none" spc="0" normalizeH="0" baseline="0" noProof="0" smtClean="0">
                <a:ln>
                  <a:noFill/>
                </a:ln>
                <a:solidFill>
                  <a:schemeClr val="tx1"/>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1" u="none" strike="noStrike" kern="1200" cap="none" spc="0" normalizeH="0" baseline="0" noProof="0" dirty="0">
              <a:ln>
                <a:noFill/>
              </a:ln>
              <a:solidFill>
                <a:schemeClr val="tx1"/>
              </a:solidFill>
              <a:effectLst/>
              <a:uLnTx/>
              <a:uFillTx/>
              <a:latin typeface="Calibri"/>
              <a:ea typeface="+mn-ea"/>
              <a:cs typeface="+mn-cs"/>
            </a:endParaRPr>
          </a:p>
        </p:txBody>
      </p:sp>
    </p:spTree>
    <p:extLst>
      <p:ext uri="{BB962C8B-B14F-4D97-AF65-F5344CB8AC3E}">
        <p14:creationId xmlns:p14="http://schemas.microsoft.com/office/powerpoint/2010/main" val="123044871"/>
      </p:ext>
    </p:extLst>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5"/>
          <p:cNvSpPr txBox="1">
            <a:spLocks/>
          </p:cNvSpPr>
          <p:nvPr userDrawn="1"/>
        </p:nvSpPr>
        <p:spPr>
          <a:xfrm>
            <a:off x="5731934" y="6334655"/>
            <a:ext cx="3261634" cy="365125"/>
          </a:xfrm>
          <a:prstGeom prst="rect">
            <a:avLst/>
          </a:prstGeom>
        </p:spPr>
        <p:txBody>
          <a:bodyPr vert="horz" lIns="91440" tIns="45720" rIns="91440" bIns="45720" rtlCol="0" anchor="ctr"/>
          <a:lstStyle>
            <a:lvl1pPr algn="r">
              <a:defRPr sz="1200" i="1">
                <a:solidFill>
                  <a:srgbClr val="6600CC"/>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chemeClr val="tx1"/>
                </a:solidFill>
                <a:effectLst/>
                <a:uLnTx/>
                <a:uFillTx/>
                <a:latin typeface="Calibri"/>
                <a:ea typeface="+mn-ea"/>
                <a:cs typeface="+mn-cs"/>
              </a:rPr>
              <a:t> </a:t>
            </a:r>
            <a:r>
              <a:rPr kumimoji="0" lang="en-GB" sz="1200" b="0" i="0" u="none" strike="noStrike" kern="1200" cap="none" spc="0" normalizeH="0" baseline="0" noProof="0" dirty="0">
                <a:ln>
                  <a:noFill/>
                </a:ln>
                <a:solidFill>
                  <a:schemeClr val="tx1"/>
                </a:solidFill>
                <a:effectLst/>
                <a:uLnTx/>
                <a:uFillTx/>
                <a:latin typeface="Calibri"/>
                <a:ea typeface="+mn-ea"/>
                <a:cs typeface="+mn-cs"/>
              </a:rPr>
              <a:t>    14 May 2019</a:t>
            </a:r>
            <a:endParaRPr kumimoji="0" lang="en-GB" sz="1200" b="0" i="1" u="none" strike="noStrike" kern="1200" cap="none" spc="0" normalizeH="0" baseline="0" noProof="0" dirty="0">
              <a:ln>
                <a:noFill/>
              </a:ln>
              <a:solidFill>
                <a:schemeClr val="tx1"/>
              </a:solidFill>
              <a:effectLst/>
              <a:uLnTx/>
              <a:uFillTx/>
              <a:latin typeface="Calibri"/>
              <a:ea typeface="+mn-ea"/>
              <a:cs typeface="+mn-cs"/>
            </a:endParaRPr>
          </a:p>
        </p:txBody>
      </p:sp>
      <p:sp>
        <p:nvSpPr>
          <p:cNvPr id="6" name="Date Placeholder 5"/>
          <p:cNvSpPr>
            <a:spLocks noGrp="1"/>
          </p:cNvSpPr>
          <p:nvPr>
            <p:ph type="dt" sz="half" idx="10"/>
          </p:nvPr>
        </p:nvSpPr>
        <p:spPr/>
        <p:txBody>
          <a:bodyPr/>
          <a:lstStyle/>
          <a:p>
            <a:pPr fontAlgn="auto">
              <a:spcBef>
                <a:spcPts val="0"/>
              </a:spcBef>
              <a:spcAft>
                <a:spcPts val="0"/>
              </a:spcAft>
            </a:pPr>
            <a:fld id="{9BEA2A4D-EB69-4C7C-9D72-57DC8269C28B}" type="datetime1">
              <a:rPr lang="en-GB" smtClean="0">
                <a:solidFill>
                  <a:prstClr val="black">
                    <a:tint val="75000"/>
                  </a:prstClr>
                </a:solidFill>
                <a:latin typeface="Calibri"/>
                <a:cs typeface="+mn-cs"/>
              </a:rPr>
              <a:t>30/09/2019</a:t>
            </a:fld>
            <a:endParaRPr lang="en-GB" dirty="0">
              <a:solidFill>
                <a:prstClr val="black">
                  <a:tint val="75000"/>
                </a:prstClr>
              </a:solidFill>
              <a:latin typeface="Calibri"/>
              <a:cs typeface="+mn-cs"/>
            </a:endParaRPr>
          </a:p>
        </p:txBody>
      </p:sp>
      <p:sp>
        <p:nvSpPr>
          <p:cNvPr id="8" name="Footer Placeholder 7"/>
          <p:cNvSpPr>
            <a:spLocks noGrp="1"/>
          </p:cNvSpPr>
          <p:nvPr>
            <p:ph type="ftr" sz="quarter" idx="11"/>
          </p:nvPr>
        </p:nvSpPr>
        <p:spPr/>
        <p:txBody>
          <a:bodyPr/>
          <a:lstStyle/>
          <a:p>
            <a:pPr fontAlgn="auto">
              <a:spcBef>
                <a:spcPts val="0"/>
              </a:spcBef>
              <a:spcAft>
                <a:spcPts val="0"/>
              </a:spcAft>
            </a:pPr>
            <a:endParaRPr lang="en-GB" dirty="0">
              <a:solidFill>
                <a:prstClr val="black">
                  <a:tint val="75000"/>
                </a:prstClr>
              </a:solidFill>
              <a:latin typeface="Calibri"/>
              <a:cs typeface="+mn-cs"/>
            </a:endParaRPr>
          </a:p>
        </p:txBody>
      </p:sp>
      <p:sp>
        <p:nvSpPr>
          <p:cNvPr id="9" name="Slide Number Placeholder 8"/>
          <p:cNvSpPr>
            <a:spLocks noGrp="1"/>
          </p:cNvSpPr>
          <p:nvPr>
            <p:ph type="sldNum" sz="quarter" idx="12"/>
          </p:nvPr>
        </p:nvSpPr>
        <p:spPr>
          <a:xfrm>
            <a:off x="6927701" y="6334655"/>
            <a:ext cx="2133600" cy="365125"/>
          </a:xfrm>
        </p:spPr>
        <p:txBody>
          <a:bodyPr/>
          <a:lstStyle/>
          <a:p>
            <a:r>
              <a:rPr lang="en-GB" dirty="0"/>
              <a:t> </a:t>
            </a:r>
          </a:p>
          <a:p>
            <a:pPr fontAlgn="auto">
              <a:spcBef>
                <a:spcPts val="0"/>
              </a:spcBef>
              <a:spcAft>
                <a:spcPts val="0"/>
              </a:spcAft>
            </a:pPr>
            <a:fld id="{4FD5C71B-16B1-49A2-8BB1-B8BF57AD474F}" type="slidenum">
              <a:rPr lang="en-GB" smtClean="0">
                <a:latin typeface="Calibri"/>
                <a:cs typeface="+mn-cs"/>
              </a:rPr>
              <a:pPr fontAlgn="auto">
                <a:spcBef>
                  <a:spcPts val="0"/>
                </a:spcBef>
                <a:spcAft>
                  <a:spcPts val="0"/>
                </a:spcAft>
              </a:pPr>
              <a:t>‹#›</a:t>
            </a:fld>
            <a:endParaRPr lang="en-GB" dirty="0">
              <a:latin typeface="Calibri"/>
              <a:cs typeface="+mn-cs"/>
            </a:endParaRPr>
          </a:p>
        </p:txBody>
      </p:sp>
    </p:spTree>
    <p:extLst>
      <p:ext uri="{BB962C8B-B14F-4D97-AF65-F5344CB8AC3E}">
        <p14:creationId xmlns:p14="http://schemas.microsoft.com/office/powerpoint/2010/main" val="2621951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826DF21-147D-480C-A5B4-190A1ECD4FC3}" type="datetime1">
              <a:rPr lang="en-GB" smtClean="0">
                <a:solidFill>
                  <a:prstClr val="black">
                    <a:tint val="75000"/>
                  </a:prstClr>
                </a:solidFill>
              </a:rPr>
              <a:t>30/09/2019</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i="0">
                <a:solidFill>
                  <a:schemeClr val="tx1"/>
                </a:solidFill>
              </a:defRPr>
            </a:lvl1pPr>
          </a:lstStyle>
          <a:p>
            <a:r>
              <a:rPr lang="en-GB" dirty="0"/>
              <a:t>14 May 2019</a:t>
            </a:r>
          </a:p>
        </p:txBody>
      </p:sp>
    </p:spTree>
    <p:extLst>
      <p:ext uri="{BB962C8B-B14F-4D97-AF65-F5344CB8AC3E}">
        <p14:creationId xmlns:p14="http://schemas.microsoft.com/office/powerpoint/2010/main" val="4241478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013A108-0E3D-4CA0-A442-CE38A3BAA114}" type="datetime1">
              <a:rPr lang="en-GB" smtClean="0">
                <a:solidFill>
                  <a:prstClr val="black">
                    <a:tint val="75000"/>
                  </a:prstClr>
                </a:solidFill>
              </a:rPr>
              <a:t>30/09/2019</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FD5C71B-16B1-49A2-8BB1-B8BF57AD474F}"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569603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1C495EE-F087-4830-94DD-E7CB5E07CBDF}" type="datetime1">
              <a:rPr lang="en-GB" smtClean="0">
                <a:solidFill>
                  <a:prstClr val="black">
                    <a:tint val="75000"/>
                  </a:prstClr>
                </a:solidFill>
              </a:rPr>
              <a:t>30/09/2019</a:t>
            </a:fld>
            <a:r>
              <a:rPr lang="en-GB">
                <a:solidFill>
                  <a:prstClr val="black">
                    <a:tint val="75000"/>
                  </a:prstClr>
                </a:solidFill>
              </a:rPr>
              <a:t>9</a:t>
            </a:r>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4FD5C71B-16B1-49A2-8BB1-B8BF57AD474F}"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040722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7F1C917-8F2F-4669-93DC-7B361608FC5F}" type="datetime1">
              <a:rPr lang="en-GB" smtClean="0">
                <a:solidFill>
                  <a:prstClr val="black">
                    <a:tint val="75000"/>
                  </a:prstClr>
                </a:solidFill>
              </a:rPr>
              <a:t>30/09/2019</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FD5C71B-16B1-49A2-8BB1-B8BF57AD474F}"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229486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758B98-2F71-4B46-9419-F5281761F060}" type="datetime1">
              <a:rPr lang="en-GB" smtClean="0">
                <a:solidFill>
                  <a:prstClr val="black">
                    <a:tint val="75000"/>
                  </a:prstClr>
                </a:solidFill>
              </a:rPr>
              <a:t>30/09/2019</a:t>
            </a:fld>
            <a:endParaRPr lang="en-GB" dirty="0">
              <a:solidFill>
                <a:prstClr val="black">
                  <a:tint val="75000"/>
                </a:prstClr>
              </a:solidFill>
            </a:endParaRPr>
          </a:p>
        </p:txBody>
      </p:sp>
      <p:sp>
        <p:nvSpPr>
          <p:cNvPr id="3" name="Footer Placeholder 2"/>
          <p:cNvSpPr>
            <a:spLocks noGrp="1"/>
          </p:cNvSpPr>
          <p:nvPr>
            <p:ph type="ftr" sz="quarter" idx="11"/>
          </p:nvPr>
        </p:nvSpPr>
        <p:spPr>
          <a:xfrm>
            <a:off x="812800" y="6356350"/>
            <a:ext cx="5207000" cy="365125"/>
          </a:xfrm>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a:xfrm>
            <a:off x="6773312" y="6282859"/>
            <a:ext cx="2133600" cy="365125"/>
          </a:xfrm>
        </p:spPr>
        <p:txBody>
          <a:bodyPr/>
          <a:lstStyle/>
          <a:p>
            <a:fld id="{4FD5C71B-16B1-49A2-8BB1-B8BF57AD474F}"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551802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889B4A-D221-4F39-9994-E699657F6298}" type="datetime1">
              <a:rPr lang="en-GB" smtClean="0">
                <a:solidFill>
                  <a:prstClr val="black">
                    <a:tint val="75000"/>
                  </a:prstClr>
                </a:solidFill>
              </a:rPr>
              <a:t>30/09/2019</a:t>
            </a:fld>
            <a:r>
              <a:rPr lang="en-GB">
                <a:solidFill>
                  <a:prstClr val="black">
                    <a:tint val="75000"/>
                  </a:prstClr>
                </a:solidFill>
              </a:rPr>
              <a:t>9</a:t>
            </a:r>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FD5C71B-16B1-49A2-8BB1-B8BF57AD474F}"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39614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C17F0D6-ECB5-47BD-B013-B8A55119858F}" type="datetime1">
              <a:rPr lang="en-GB" smtClean="0">
                <a:solidFill>
                  <a:prstClr val="black">
                    <a:tint val="75000"/>
                  </a:prstClr>
                </a:solidFill>
              </a:rPr>
              <a:t>30/09/2019</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FD5C71B-16B1-49A2-8BB1-B8BF57AD474F}"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224002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alphaModFix amt="40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BCE236EE-302E-47E1-A1FE-74F2E8C88CB8}" type="datetime1">
              <a:rPr lang="en-GB" smtClean="0">
                <a:solidFill>
                  <a:prstClr val="black">
                    <a:tint val="75000"/>
                  </a:prstClr>
                </a:solidFill>
                <a:latin typeface="Calibri"/>
                <a:cs typeface="+mn-cs"/>
              </a:rPr>
              <a:t>30/09/2019</a:t>
            </a:fld>
            <a:endParaRPr lang="en-GB" dirty="0">
              <a:solidFill>
                <a:prstClr val="black">
                  <a:tint val="75000"/>
                </a:prstClr>
              </a:solidFill>
              <a:latin typeface="Calibri"/>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dirty="0">
              <a:solidFill>
                <a:prstClr val="black">
                  <a:tint val="75000"/>
                </a:prstClr>
              </a:solidFill>
              <a:latin typeface="Calibri"/>
              <a:cs typeface="+mn-cs"/>
            </a:endParaRPr>
          </a:p>
        </p:txBody>
      </p:sp>
      <p:sp>
        <p:nvSpPr>
          <p:cNvPr id="6" name="Slide Number Placeholder 5"/>
          <p:cNvSpPr>
            <a:spLocks noGrp="1"/>
          </p:cNvSpPr>
          <p:nvPr>
            <p:ph type="sldNum" sz="quarter" idx="4"/>
          </p:nvPr>
        </p:nvSpPr>
        <p:spPr>
          <a:xfrm>
            <a:off x="7010378" y="6502992"/>
            <a:ext cx="2133600" cy="365125"/>
          </a:xfrm>
          <a:prstGeom prst="rect">
            <a:avLst/>
          </a:prstGeom>
        </p:spPr>
        <p:txBody>
          <a:bodyPr vert="horz" lIns="91440" tIns="45720" rIns="91440" bIns="45720" rtlCol="0" anchor="ctr"/>
          <a:lstStyle>
            <a:lvl1pPr algn="r">
              <a:defRPr sz="1200" i="1">
                <a:solidFill>
                  <a:srgbClr val="6600CC"/>
                </a:solidFill>
              </a:defRPr>
            </a:lvl1pPr>
          </a:lstStyle>
          <a:p>
            <a:pPr fontAlgn="auto">
              <a:spcBef>
                <a:spcPts val="0"/>
              </a:spcBef>
              <a:spcAft>
                <a:spcPts val="0"/>
              </a:spcAft>
            </a:pPr>
            <a:r>
              <a:rPr lang="en-GB" dirty="0">
                <a:latin typeface="Calibri"/>
                <a:cs typeface="+mn-cs"/>
              </a:rPr>
              <a:t>14 May 2019</a:t>
            </a:r>
          </a:p>
          <a:p>
            <a:pPr fontAlgn="auto">
              <a:spcBef>
                <a:spcPts val="0"/>
              </a:spcBef>
              <a:spcAft>
                <a:spcPts val="0"/>
              </a:spcAft>
            </a:pPr>
            <a:fld id="{4FD5C71B-16B1-49A2-8BB1-B8BF57AD474F}" type="slidenum">
              <a:rPr lang="en-GB" smtClean="0">
                <a:latin typeface="Calibri"/>
                <a:cs typeface="+mn-cs"/>
              </a:rPr>
              <a:pPr fontAlgn="auto">
                <a:spcBef>
                  <a:spcPts val="0"/>
                </a:spcBef>
                <a:spcAft>
                  <a:spcPts val="0"/>
                </a:spcAft>
              </a:pPr>
              <a:t>‹#›</a:t>
            </a:fld>
            <a:endParaRPr lang="en-GB" dirty="0">
              <a:latin typeface="Calibri"/>
              <a:cs typeface="+mn-cs"/>
            </a:endParaRPr>
          </a:p>
        </p:txBody>
      </p:sp>
      <p:sp>
        <p:nvSpPr>
          <p:cNvPr id="7" name="Title 6"/>
          <p:cNvSpPr txBox="1">
            <a:spLocks/>
          </p:cNvSpPr>
          <p:nvPr userDrawn="1"/>
        </p:nvSpPr>
        <p:spPr>
          <a:xfrm>
            <a:off x="1219200" y="0"/>
            <a:ext cx="7121727" cy="685800"/>
          </a:xfrm>
          <a:prstGeom prst="rect">
            <a:avLst/>
          </a:prstGeom>
        </p:spPr>
        <p:txBody>
          <a:bodyPr>
            <a:normAutofit/>
          </a:bodyPr>
          <a:lstStyle/>
          <a:p>
            <a:pPr algn="ctr" fontAlgn="auto">
              <a:spcAft>
                <a:spcPts val="0"/>
              </a:spcAft>
              <a:defRPr/>
            </a:pPr>
            <a:endParaRPr lang="en-GB" dirty="0">
              <a:solidFill>
                <a:srgbClr val="0316CF"/>
              </a:solidFill>
              <a:latin typeface="Calibri"/>
              <a:cs typeface="+mn-cs"/>
            </a:endParaRPr>
          </a:p>
        </p:txBody>
      </p:sp>
      <p:sp>
        <p:nvSpPr>
          <p:cNvPr id="8" name="Slide Number Placeholder 2"/>
          <p:cNvSpPr txBox="1">
            <a:spLocks/>
          </p:cNvSpPr>
          <p:nvPr userDrawn="1"/>
        </p:nvSpPr>
        <p:spPr>
          <a:xfrm>
            <a:off x="782146" y="6269662"/>
            <a:ext cx="7146376" cy="490517"/>
          </a:xfrm>
          <a:prstGeom prst="rect">
            <a:avLst/>
          </a:prstGeom>
        </p:spPr>
        <p:txBody>
          <a:bodyPr vert="horz" lIns="91440" tIns="45720" rIns="91440" bIns="45720" rtlCol="0" anchor="ctr"/>
          <a:lstStyle>
            <a:defPPr>
              <a:defRPr lang="en-US"/>
            </a:defPPr>
            <a:lvl1pPr algn="l" rtl="0" fontAlgn="base">
              <a:spcBef>
                <a:spcPct val="0"/>
              </a:spcBef>
              <a:spcAft>
                <a:spcPct val="0"/>
              </a:spcAft>
              <a:defRPr sz="1200" kern="1200">
                <a:solidFill>
                  <a:schemeClr val="tx1">
                    <a:tint val="75000"/>
                  </a:schemeClr>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r>
              <a:rPr lang="en-US" dirty="0">
                <a:solidFill>
                  <a:schemeClr val="tx1"/>
                </a:solidFill>
              </a:rPr>
              <a:t>© 2019 HAAPS Consortium, All rights Reserved. Released by HAAPS for Information Purposes Only.  </a:t>
            </a:r>
          </a:p>
        </p:txBody>
      </p:sp>
    </p:spTree>
    <p:extLst>
      <p:ext uri="{BB962C8B-B14F-4D97-AF65-F5344CB8AC3E}">
        <p14:creationId xmlns:p14="http://schemas.microsoft.com/office/powerpoint/2010/main" val="40812016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hyperlink" Target="https://www.fire.tc.faa.gov/pdf/systems/May13Meeting/BennettMacias-0513-ICInterestEgineAPU.pdf" TargetMode="External"/><Relationship Id="rId3" Type="http://schemas.openxmlformats.org/officeDocument/2006/relationships/hyperlink" Target="http://www.oai.org/" TargetMode="External"/><Relationship Id="rId7" Type="http://schemas.openxmlformats.org/officeDocument/2006/relationships/hyperlink" Target="http://www.aia-aerospace.org/news/iccaia-supports-international-consortium-seeking-alternatives-to-halon-fire-suppressant/" TargetMode="Externa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hyperlink" Target="https://www.prnewswire.com/news-releases/haaps-consortium-seeks-replacement-for-halon-1301-300817203.html?tc=eml_cleartime" TargetMode="External"/><Relationship Id="rId5" Type="http://schemas.openxmlformats.org/officeDocument/2006/relationships/hyperlink" Target="http://web1.oai.org/oaiweb.nsf/wnews/B16B96B2AFB1763D85257DD9004F0B28?OpenDocument&amp;sc=2" TargetMode="External"/><Relationship Id="rId4" Type="http://schemas.openxmlformats.org/officeDocument/2006/relationships/hyperlink" Target="mailto:DonBailey@oai.org" TargetMode="External"/><Relationship Id="rId9" Type="http://schemas.openxmlformats.org/officeDocument/2006/relationships/hyperlink" Target="http://www.icao.int/Meetings/a38/Documents/WP/wp411_en.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57200" y="1285722"/>
            <a:ext cx="8001000" cy="2083777"/>
          </a:xfrm>
        </p:spPr>
        <p:txBody>
          <a:bodyPr>
            <a:noAutofit/>
          </a:bodyPr>
          <a:lstStyle/>
          <a:p>
            <a:r>
              <a:rPr lang="en-GB" sz="3600" dirty="0">
                <a:latin typeface="Arial"/>
                <a:ea typeface="Calibri"/>
                <a:cs typeface="Times New Roman"/>
              </a:rPr>
              <a:t>Engine/APU Halon Replacement Industry Consortium – </a:t>
            </a:r>
            <a:br>
              <a:rPr lang="en-GB" sz="3600" dirty="0">
                <a:latin typeface="Arial"/>
                <a:ea typeface="Calibri"/>
                <a:cs typeface="Times New Roman"/>
              </a:rPr>
            </a:br>
            <a:r>
              <a:rPr lang="en-US" sz="3600" b="0" dirty="0"/>
              <a:t>Halon Alternatives for Aircraft Propulsion  Systems (HAAPS) - Update</a:t>
            </a:r>
          </a:p>
        </p:txBody>
      </p:sp>
      <p:sp>
        <p:nvSpPr>
          <p:cNvPr id="2051" name="Rectangle 3"/>
          <p:cNvSpPr>
            <a:spLocks noGrp="1" noChangeArrowheads="1"/>
          </p:cNvSpPr>
          <p:nvPr>
            <p:ph type="subTitle" idx="1"/>
          </p:nvPr>
        </p:nvSpPr>
        <p:spPr>
          <a:xfrm>
            <a:off x="180753" y="3947132"/>
            <a:ext cx="8770742" cy="2364891"/>
          </a:xfrm>
        </p:spPr>
        <p:txBody>
          <a:bodyPr>
            <a:normAutofit/>
          </a:bodyPr>
          <a:lstStyle/>
          <a:p>
            <a:pPr>
              <a:spcBef>
                <a:spcPts val="0"/>
              </a:spcBef>
            </a:pPr>
            <a:r>
              <a:rPr lang="en-US" sz="2000" i="1" dirty="0">
                <a:solidFill>
                  <a:schemeClr val="tx1"/>
                </a:solidFill>
                <a:effectLst/>
              </a:rPr>
              <a:t>October, 2019</a:t>
            </a:r>
          </a:p>
          <a:p>
            <a:r>
              <a:rPr lang="en-US" sz="2000" dirty="0">
                <a:solidFill>
                  <a:schemeClr val="tx1"/>
                </a:solidFill>
                <a:effectLst/>
              </a:rPr>
              <a:t>FAA Fire and Cabin Safety 9</a:t>
            </a:r>
            <a:r>
              <a:rPr lang="en-US" sz="2000" baseline="30000" dirty="0">
                <a:solidFill>
                  <a:schemeClr val="tx1"/>
                </a:solidFill>
                <a:effectLst/>
              </a:rPr>
              <a:t>th</a:t>
            </a:r>
            <a:r>
              <a:rPr lang="en-US" sz="2000" dirty="0">
                <a:solidFill>
                  <a:schemeClr val="tx1"/>
                </a:solidFill>
                <a:effectLst/>
              </a:rPr>
              <a:t> Triennial conference</a:t>
            </a:r>
          </a:p>
          <a:p>
            <a:r>
              <a:rPr lang="en-US" sz="2000" dirty="0">
                <a:solidFill>
                  <a:schemeClr val="tx1"/>
                </a:solidFill>
                <a:effectLst/>
              </a:rPr>
              <a:t>Atlantic City, USA</a:t>
            </a:r>
          </a:p>
          <a:p>
            <a:pPr>
              <a:spcBef>
                <a:spcPts val="0"/>
              </a:spcBef>
            </a:pPr>
            <a:endParaRPr lang="en-US" sz="2000" i="1" dirty="0">
              <a:solidFill>
                <a:schemeClr val="tx1"/>
              </a:solidFill>
              <a:effectLst/>
            </a:endParaRPr>
          </a:p>
          <a:p>
            <a:pPr>
              <a:spcBef>
                <a:spcPts val="0"/>
              </a:spcBef>
            </a:pPr>
            <a:r>
              <a:rPr lang="en-US" sz="2000" i="1" dirty="0">
                <a:solidFill>
                  <a:schemeClr val="tx1"/>
                </a:solidFill>
                <a:effectLst/>
              </a:rPr>
              <a:t>Fernando Wright, Embraer</a:t>
            </a:r>
          </a:p>
          <a:p>
            <a:pPr>
              <a:spcBef>
                <a:spcPts val="0"/>
              </a:spcBef>
            </a:pPr>
            <a:r>
              <a:rPr lang="en-US" sz="2000" i="1" dirty="0">
                <a:solidFill>
                  <a:schemeClr val="tx1"/>
                </a:solidFill>
                <a:effectLst/>
              </a:rPr>
              <a:t> HAAPS Governance Board Member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12651" y="2747812"/>
            <a:ext cx="8686800" cy="1143000"/>
          </a:xfrm>
          <a:prstGeom prst="rect">
            <a:avLst/>
          </a:prstGeom>
        </p:spPr>
        <p:txBody>
          <a:bodyPr>
            <a:normAutofit/>
          </a:bodyPr>
          <a:lstStyle/>
          <a:p>
            <a:pPr marL="0" marR="0" lvl="0" indent="0" algn="ctr" defTabSz="914400" rtl="0" eaLnBrk="1" fontAlgn="auto" latinLnBrk="0" hangingPunct="1">
              <a:lnSpc>
                <a:spcPct val="100000"/>
              </a:lnSpc>
              <a:spcBef>
                <a:spcPts val="30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rPr>
              <a:t>Thank you!</a:t>
            </a:r>
            <a:endParaRPr kumimoji="0" lang="en-US" sz="4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274320" y="0"/>
            <a:ext cx="8229600" cy="1143000"/>
          </a:xfrm>
        </p:spPr>
        <p:txBody>
          <a:bodyPr>
            <a:normAutofit/>
          </a:bodyPr>
          <a:lstStyle/>
          <a:p>
            <a:pPr>
              <a:spcBef>
                <a:spcPts val="300"/>
              </a:spcBef>
            </a:pPr>
            <a:r>
              <a:rPr lang="en-GB" sz="4000" dirty="0"/>
              <a:t>HAAPS </a:t>
            </a:r>
            <a:r>
              <a:rPr lang="en-US" sz="4000" dirty="0"/>
              <a:t>Charter and Statement of Work</a:t>
            </a:r>
            <a:endParaRPr lang="en-US" sz="4000" b="1" dirty="0">
              <a:latin typeface="Arial" pitchFamily="34" charset="0"/>
              <a:cs typeface="Arial" pitchFamily="34" charset="0"/>
            </a:endParaRPr>
          </a:p>
        </p:txBody>
      </p:sp>
      <p:sp>
        <p:nvSpPr>
          <p:cNvPr id="7" name="Content Placeholder 2"/>
          <p:cNvSpPr txBox="1">
            <a:spLocks/>
          </p:cNvSpPr>
          <p:nvPr/>
        </p:nvSpPr>
        <p:spPr bwMode="auto">
          <a:xfrm>
            <a:off x="127591" y="1052876"/>
            <a:ext cx="9016409" cy="4255011"/>
          </a:xfrm>
          <a:prstGeom prst="rect">
            <a:avLst/>
          </a:prstGeom>
          <a:noFill/>
          <a:ln w="9525">
            <a:noFill/>
            <a:miter lim="800000"/>
            <a:headEnd/>
            <a:tailEnd/>
          </a:ln>
          <a:effectLst/>
        </p:spPr>
        <p:txBody>
          <a:bodyPr wrap="square" lIns="0" tIns="0" rIns="0" bIns="0">
            <a:spAutoFit/>
          </a:bodyPr>
          <a:lstStyle/>
          <a:p>
            <a:pPr marL="285750" indent="-285750">
              <a:spcBef>
                <a:spcPts val="300"/>
              </a:spcBef>
              <a:spcAft>
                <a:spcPts val="200"/>
              </a:spcAft>
              <a:buFont typeface="Arial" panose="020B0604020202020204" pitchFamily="34" charset="0"/>
              <a:buChar char="•"/>
            </a:pPr>
            <a:r>
              <a:rPr lang="en-US" dirty="0"/>
              <a:t>Define common non-halon fire extinguishing solution(s) for use in engine/APU fire</a:t>
            </a:r>
          </a:p>
          <a:p>
            <a:r>
              <a:rPr lang="en-US" dirty="0"/>
              <a:t>    zones that…</a:t>
            </a:r>
          </a:p>
          <a:p>
            <a:pPr lvl="1">
              <a:buFont typeface="Arial" pitchFamily="34" charset="0"/>
              <a:buChar char="•"/>
            </a:pPr>
            <a:r>
              <a:rPr lang="en-US" dirty="0"/>
              <a:t>	is compliant to basic industry and international</a:t>
            </a:r>
            <a:r>
              <a:rPr lang="en-US" dirty="0">
                <a:solidFill>
                  <a:srgbClr val="FF0000"/>
                </a:solidFill>
              </a:rPr>
              <a:t> </a:t>
            </a:r>
            <a:r>
              <a:rPr lang="en-US" dirty="0"/>
              <a:t>regulatory requirements</a:t>
            </a:r>
          </a:p>
          <a:p>
            <a:pPr lvl="1"/>
            <a:r>
              <a:rPr lang="en-US" dirty="0"/>
              <a:t>• 	</a:t>
            </a:r>
            <a:r>
              <a:rPr lang="fr-FR" dirty="0"/>
              <a:t>meets multiple OEM (airframe, engine, APU, nacelle, etc.) </a:t>
            </a:r>
            <a:r>
              <a:rPr lang="en-US" dirty="0"/>
              <a:t>requirements</a:t>
            </a:r>
          </a:p>
          <a:p>
            <a:pPr lvl="1">
              <a:buFont typeface="Arial" pitchFamily="34" charset="0"/>
              <a:buChar char="•"/>
            </a:pPr>
            <a:r>
              <a:rPr lang="en-US" dirty="0"/>
              <a:t>   	meets multiple governmental agency regulatory requirements;</a:t>
            </a:r>
          </a:p>
          <a:p>
            <a:pPr lvl="1">
              <a:buFont typeface="Arial" pitchFamily="34" charset="0"/>
              <a:buChar char="•"/>
            </a:pPr>
            <a:r>
              <a:rPr lang="en-US" dirty="0"/>
              <a:t>  	provides a viable business solution for Consortium partners and suppliers; </a:t>
            </a:r>
          </a:p>
          <a:p>
            <a:pPr lvl="1">
              <a:buFont typeface="Arial" pitchFamily="34" charset="0"/>
              <a:buChar char="•"/>
            </a:pPr>
            <a:r>
              <a:rPr lang="en-US" dirty="0"/>
              <a:t> 	is production-ready</a:t>
            </a:r>
          </a:p>
          <a:p>
            <a:pPr lvl="1">
              <a:buFont typeface="Arial" pitchFamily="34" charset="0"/>
              <a:buChar char="•"/>
            </a:pPr>
            <a:endParaRPr lang="en-US" dirty="0"/>
          </a:p>
          <a:p>
            <a:pPr>
              <a:buFont typeface="Arial" pitchFamily="34" charset="0"/>
              <a:buChar char="•"/>
            </a:pPr>
            <a:r>
              <a:rPr lang="en-US" dirty="0"/>
              <a:t>  Engage…</a:t>
            </a:r>
          </a:p>
          <a:p>
            <a:pPr lvl="1">
              <a:buFont typeface="Arial" pitchFamily="34" charset="0"/>
              <a:buChar char="•"/>
            </a:pPr>
            <a:r>
              <a:rPr lang="en-US" dirty="0"/>
              <a:t> 	Primary Stakeholders = Airframer OEMs</a:t>
            </a:r>
          </a:p>
          <a:p>
            <a:pPr lvl="1"/>
            <a:r>
              <a:rPr lang="en-US" dirty="0"/>
              <a:t>•  	Firex Agents/System Suppliers, Airlines, engine companies,</a:t>
            </a:r>
          </a:p>
          <a:p>
            <a:r>
              <a:rPr lang="en-US" dirty="0"/>
              <a:t>	nacelle suppliers, airworthiness authorities, etc.</a:t>
            </a:r>
          </a:p>
          <a:p>
            <a:pPr lvl="1">
              <a:buFont typeface="Arial" pitchFamily="34" charset="0"/>
              <a:buChar char="•"/>
            </a:pPr>
            <a:r>
              <a:rPr lang="en-US" dirty="0"/>
              <a:t> 	Focal point, facilitator &amp; fiscal/contracting administrator “Managing Entity” (ME)</a:t>
            </a:r>
          </a:p>
          <a:p>
            <a:pPr marL="117475" lvl="1" indent="-234950">
              <a:lnSpc>
                <a:spcPts val="2000"/>
              </a:lnSpc>
              <a:spcBef>
                <a:spcPts val="300"/>
              </a:spcBef>
              <a:spcAft>
                <a:spcPts val="300"/>
              </a:spcAft>
            </a:pPr>
            <a:endParaRPr lang="en-GB" dirty="0">
              <a:latin typeface="Arial"/>
              <a:ea typeface="Calibri"/>
              <a:cs typeface="Times New Roman"/>
            </a:endParaRPr>
          </a:p>
          <a:p>
            <a:pPr marL="117475" lvl="1" indent="-234950">
              <a:lnSpc>
                <a:spcPts val="2000"/>
              </a:lnSpc>
              <a:spcBef>
                <a:spcPts val="300"/>
              </a:spcBef>
              <a:spcAft>
                <a:spcPts val="300"/>
              </a:spcAft>
            </a:pPr>
            <a:r>
              <a:rPr lang="en-GB" dirty="0">
                <a:latin typeface="Arial"/>
                <a:ea typeface="Calibri"/>
                <a:cs typeface="Times New Roman"/>
              </a:rPr>
              <a:t>	</a:t>
            </a:r>
            <a:endParaRPr lang="en-GB" dirty="0"/>
          </a:p>
        </p:txBody>
      </p:sp>
    </p:spTree>
    <p:extLst>
      <p:ext uri="{BB962C8B-B14F-4D97-AF65-F5344CB8AC3E}">
        <p14:creationId xmlns:p14="http://schemas.microsoft.com/office/powerpoint/2010/main" val="293748856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Freeform 3"/>
          <p:cNvSpPr>
            <a:spLocks/>
          </p:cNvSpPr>
          <p:nvPr/>
        </p:nvSpPr>
        <p:spPr bwMode="auto">
          <a:xfrm rot="7950022" flipH="1">
            <a:off x="1490978" y="1379744"/>
            <a:ext cx="2220886" cy="1808596"/>
          </a:xfrm>
          <a:custGeom>
            <a:avLst/>
            <a:gdLst>
              <a:gd name="T0" fmla="*/ 0 w 3016"/>
              <a:gd name="T1" fmla="*/ 2147483647 h 1673"/>
              <a:gd name="T2" fmla="*/ 2147483647 w 3016"/>
              <a:gd name="T3" fmla="*/ 2147483647 h 1673"/>
              <a:gd name="T4" fmla="*/ 2147483647 w 3016"/>
              <a:gd name="T5" fmla="*/ 2147483647 h 1673"/>
              <a:gd name="T6" fmla="*/ 2147483647 w 3016"/>
              <a:gd name="T7" fmla="*/ 2147483647 h 1673"/>
              <a:gd name="T8" fmla="*/ 2147483647 w 3016"/>
              <a:gd name="T9" fmla="*/ 0 h 1673"/>
              <a:gd name="T10" fmla="*/ 2147483647 w 3016"/>
              <a:gd name="T11" fmla="*/ 2147483647 h 1673"/>
              <a:gd name="T12" fmla="*/ 2147483647 w 3016"/>
              <a:gd name="T13" fmla="*/ 2147483647 h 1673"/>
              <a:gd name="T14" fmla="*/ 2147483647 w 3016"/>
              <a:gd name="T15" fmla="*/ 2147483647 h 1673"/>
              <a:gd name="T16" fmla="*/ 2147483647 w 3016"/>
              <a:gd name="T17" fmla="*/ 2147483647 h 1673"/>
              <a:gd name="T18" fmla="*/ 0 w 3016"/>
              <a:gd name="T19" fmla="*/ 2147483647 h 167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016"/>
              <a:gd name="T31" fmla="*/ 0 h 1673"/>
              <a:gd name="T32" fmla="*/ 3016 w 3016"/>
              <a:gd name="T33" fmla="*/ 1673 h 167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016" h="1673">
                <a:moveTo>
                  <a:pt x="0" y="1135"/>
                </a:moveTo>
                <a:cubicBezTo>
                  <a:pt x="241" y="1071"/>
                  <a:pt x="1040" y="898"/>
                  <a:pt x="1441" y="727"/>
                </a:cubicBezTo>
                <a:cubicBezTo>
                  <a:pt x="1843" y="557"/>
                  <a:pt x="2263" y="376"/>
                  <a:pt x="2378" y="261"/>
                </a:cubicBezTo>
                <a:lnTo>
                  <a:pt x="2004" y="172"/>
                </a:lnTo>
                <a:lnTo>
                  <a:pt x="3016" y="0"/>
                </a:lnTo>
                <a:lnTo>
                  <a:pt x="2792" y="582"/>
                </a:lnTo>
                <a:lnTo>
                  <a:pt x="2618" y="390"/>
                </a:lnTo>
                <a:cubicBezTo>
                  <a:pt x="2478" y="429"/>
                  <a:pt x="2147" y="604"/>
                  <a:pt x="1954" y="818"/>
                </a:cubicBezTo>
                <a:cubicBezTo>
                  <a:pt x="1632" y="1114"/>
                  <a:pt x="1686" y="1100"/>
                  <a:pt x="1457" y="1673"/>
                </a:cubicBezTo>
                <a:cubicBezTo>
                  <a:pt x="1104" y="1570"/>
                  <a:pt x="61" y="1215"/>
                  <a:pt x="0" y="1135"/>
                </a:cubicBezTo>
                <a:close/>
              </a:path>
            </a:pathLst>
          </a:custGeom>
          <a:gradFill rotWithShape="0">
            <a:gsLst>
              <a:gs pos="0">
                <a:srgbClr val="CCECFF"/>
              </a:gs>
              <a:gs pos="100000">
                <a:srgbClr val="6699FF"/>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04516" name="Rectangle 4"/>
          <p:cNvSpPr>
            <a:spLocks noGrp="1" noChangeArrowheads="1"/>
          </p:cNvSpPr>
          <p:nvPr>
            <p:ph type="title"/>
          </p:nvPr>
        </p:nvSpPr>
        <p:spPr>
          <a:xfrm>
            <a:off x="441298" y="-22941"/>
            <a:ext cx="7533861" cy="860372"/>
          </a:xfrm>
        </p:spPr>
        <p:txBody>
          <a:bodyPr>
            <a:normAutofit fontScale="90000"/>
          </a:bodyPr>
          <a:lstStyle/>
          <a:p>
            <a:pPr>
              <a:tabLst>
                <a:tab pos="3657600" algn="l"/>
              </a:tabLst>
              <a:defRPr/>
            </a:pPr>
            <a:r>
              <a:rPr lang="en-US" dirty="0"/>
              <a:t/>
            </a:r>
            <a:br>
              <a:rPr lang="en-US" dirty="0"/>
            </a:br>
            <a:r>
              <a:rPr lang="en-US" b="1" dirty="0"/>
              <a:t>HAAPS Organization</a:t>
            </a:r>
            <a:br>
              <a:rPr lang="en-US" b="1" dirty="0"/>
            </a:br>
            <a:r>
              <a:rPr lang="en-US" sz="2000" b="1" dirty="0"/>
              <a:t>Halon Alternatives for Aircraft Propulsion Systems (HAAPS)</a:t>
            </a:r>
            <a:r>
              <a:rPr lang="en-US" b="0" dirty="0"/>
              <a:t/>
            </a:r>
            <a:br>
              <a:rPr lang="en-US" b="0" dirty="0"/>
            </a:br>
            <a:endParaRPr lang="en-US" b="0" dirty="0"/>
          </a:p>
        </p:txBody>
      </p:sp>
      <p:graphicFrame>
        <p:nvGraphicFramePr>
          <p:cNvPr id="704600" name="Group 88"/>
          <p:cNvGraphicFramePr>
            <a:graphicFrameLocks noGrp="1"/>
          </p:cNvGraphicFramePr>
          <p:nvPr>
            <p:ph idx="4294967295"/>
            <p:extLst>
              <p:ext uri="{D42A27DB-BD31-4B8C-83A1-F6EECF244321}">
                <p14:modId xmlns:p14="http://schemas.microsoft.com/office/powerpoint/2010/main" val="2085421569"/>
              </p:ext>
            </p:extLst>
          </p:nvPr>
        </p:nvGraphicFramePr>
        <p:xfrm>
          <a:off x="160201" y="1768657"/>
          <a:ext cx="1414789" cy="2975240"/>
        </p:xfrm>
        <a:graphic>
          <a:graphicData uri="http://schemas.openxmlformats.org/drawingml/2006/table">
            <a:tbl>
              <a:tblPr/>
              <a:tblGrid>
                <a:gridCol w="1414789">
                  <a:extLst>
                    <a:ext uri="{9D8B030D-6E8A-4147-A177-3AD203B41FA5}">
                      <a16:colId xmlns:a16="http://schemas.microsoft.com/office/drawing/2014/main" val="20000"/>
                    </a:ext>
                  </a:extLst>
                </a:gridCol>
              </a:tblGrid>
              <a:tr h="648732">
                <a:tc>
                  <a:txBody>
                    <a:bodyPr/>
                    <a:lstStyle/>
                    <a:p>
                      <a:pPr marL="0" marR="0" lvl="0" indent="0" algn="ctr" defTabSz="914400" rtl="0" eaLnBrk="1" fontAlgn="base" latinLnBrk="0" hangingPunct="1">
                        <a:lnSpc>
                          <a:spcPct val="100000"/>
                        </a:lnSpc>
                        <a:spcBef>
                          <a:spcPct val="20000"/>
                        </a:spcBef>
                        <a:spcAft>
                          <a:spcPct val="0"/>
                        </a:spcAft>
                        <a:buClr>
                          <a:srgbClr val="993366"/>
                        </a:buClr>
                        <a:buSzPct val="110000"/>
                        <a:buFontTx/>
                        <a:buNone/>
                        <a:tabLst/>
                      </a:pPr>
                      <a:r>
                        <a:rPr kumimoji="0" lang="en-US" sz="1800" b="0" i="0" u="none" strike="noStrike" cap="none" normalizeH="0" baseline="0" dirty="0">
                          <a:ln>
                            <a:noFill/>
                          </a:ln>
                          <a:solidFill>
                            <a:schemeClr val="bg1"/>
                          </a:solidFill>
                          <a:effectLst/>
                          <a:latin typeface="Arial" charset="0"/>
                        </a:rPr>
                        <a:t>Governing Members</a:t>
                      </a:r>
                    </a:p>
                  </a:txBody>
                  <a:tcPr marL="91463" marR="91463" marT="45723" marB="4572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360069">
                <a:tc>
                  <a:txBody>
                    <a:bodyPr/>
                    <a:lstStyle/>
                    <a:p>
                      <a:pPr marL="0" marR="0" lvl="0" indent="0" algn="ctr" defTabSz="914400" rtl="0" eaLnBrk="1" fontAlgn="base" latinLnBrk="0" hangingPunct="1">
                        <a:lnSpc>
                          <a:spcPct val="100000"/>
                        </a:lnSpc>
                        <a:spcBef>
                          <a:spcPct val="20000"/>
                        </a:spcBef>
                        <a:spcAft>
                          <a:spcPct val="0"/>
                        </a:spcAft>
                        <a:buClr>
                          <a:srgbClr val="993366"/>
                        </a:buClr>
                        <a:buSzPct val="110000"/>
                        <a:buFontTx/>
                        <a:buNone/>
                        <a:tabLst/>
                      </a:pPr>
                      <a:r>
                        <a:rPr kumimoji="0" lang="en-US" sz="1400" b="0" i="0" u="none" strike="noStrike" cap="none" normalizeH="0" baseline="0" dirty="0">
                          <a:ln>
                            <a:noFill/>
                          </a:ln>
                          <a:solidFill>
                            <a:srgbClr val="47367E"/>
                          </a:solidFill>
                          <a:effectLst/>
                          <a:latin typeface="Arial" charset="0"/>
                        </a:rPr>
                        <a:t>Airbus </a:t>
                      </a:r>
                      <a:endParaRPr kumimoji="0" lang="en-US" sz="1400" b="0" i="0" u="none" strike="noStrike" cap="none" normalizeH="0" baseline="44000" dirty="0">
                        <a:ln>
                          <a:noFill/>
                        </a:ln>
                        <a:solidFill>
                          <a:srgbClr val="47367E"/>
                        </a:solidFill>
                        <a:effectLst/>
                        <a:latin typeface="Arial" charset="0"/>
                      </a:endParaRPr>
                    </a:p>
                  </a:txBody>
                  <a:tcPr marL="91463" marR="91463" marT="45723" marB="4572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0670">
                <a:tc>
                  <a:txBody>
                    <a:bodyPr/>
                    <a:lstStyle/>
                    <a:p>
                      <a:pPr marL="0" marR="0" lvl="0" indent="0" algn="ctr" defTabSz="914400" rtl="0" eaLnBrk="1" fontAlgn="base" latinLnBrk="0" hangingPunct="1">
                        <a:lnSpc>
                          <a:spcPct val="100000"/>
                        </a:lnSpc>
                        <a:spcBef>
                          <a:spcPct val="20000"/>
                        </a:spcBef>
                        <a:spcAft>
                          <a:spcPct val="0"/>
                        </a:spcAft>
                        <a:buClr>
                          <a:srgbClr val="993366"/>
                        </a:buClr>
                        <a:buSzPct val="110000"/>
                        <a:buFontTx/>
                        <a:buNone/>
                        <a:tabLst/>
                      </a:pPr>
                      <a:r>
                        <a:rPr kumimoji="0" lang="en-US" sz="1400" b="0" i="0" u="none" strike="noStrike" cap="none" normalizeH="0" baseline="0" dirty="0">
                          <a:ln>
                            <a:noFill/>
                          </a:ln>
                          <a:solidFill>
                            <a:srgbClr val="47367E"/>
                          </a:solidFill>
                          <a:effectLst/>
                          <a:latin typeface="Arial" charset="0"/>
                        </a:rPr>
                        <a:t>Boeing</a:t>
                      </a:r>
                      <a:endParaRPr kumimoji="0" lang="en-US" sz="1400" b="0" i="0" u="none" strike="noStrike" cap="none" normalizeH="0" baseline="44000" dirty="0">
                        <a:ln>
                          <a:noFill/>
                        </a:ln>
                        <a:solidFill>
                          <a:srgbClr val="47367E"/>
                        </a:solidFill>
                        <a:effectLst/>
                        <a:latin typeface="Arial" charset="0"/>
                      </a:endParaRPr>
                    </a:p>
                  </a:txBody>
                  <a:tcPr marL="91463" marR="91463" marT="45723" marB="4572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7766">
                <a:tc>
                  <a:txBody>
                    <a:bodyPr/>
                    <a:lstStyle/>
                    <a:p>
                      <a:pPr marL="0" marR="0" lvl="0" indent="0" algn="ctr" defTabSz="914400" rtl="0" eaLnBrk="1" fontAlgn="base" latinLnBrk="0" hangingPunct="1">
                        <a:lnSpc>
                          <a:spcPct val="100000"/>
                        </a:lnSpc>
                        <a:spcBef>
                          <a:spcPct val="20000"/>
                        </a:spcBef>
                        <a:spcAft>
                          <a:spcPct val="0"/>
                        </a:spcAft>
                        <a:buClr>
                          <a:srgbClr val="993366"/>
                        </a:buClr>
                        <a:buSzPct val="110000"/>
                        <a:buFontTx/>
                        <a:buNone/>
                        <a:tabLst/>
                      </a:pPr>
                      <a:r>
                        <a:rPr kumimoji="0" lang="en-US" sz="1400" b="0" i="0" u="none" strike="noStrike" cap="none" normalizeH="0" baseline="0" dirty="0">
                          <a:ln>
                            <a:noFill/>
                          </a:ln>
                          <a:solidFill>
                            <a:srgbClr val="47367E"/>
                          </a:solidFill>
                          <a:effectLst/>
                          <a:latin typeface="Arial" charset="0"/>
                        </a:rPr>
                        <a:t>Bombardier</a:t>
                      </a:r>
                      <a:endParaRPr kumimoji="0" lang="en-US" sz="1400" b="0" i="0" u="none" strike="noStrike" cap="none" normalizeH="0" baseline="30000" dirty="0">
                        <a:ln>
                          <a:noFill/>
                        </a:ln>
                        <a:solidFill>
                          <a:srgbClr val="47367E"/>
                        </a:solidFill>
                        <a:effectLst/>
                        <a:latin typeface="Arial" charset="0"/>
                      </a:endParaRPr>
                    </a:p>
                  </a:txBody>
                  <a:tcPr marL="91463" marR="91463" marT="45723" marB="4572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7615">
                <a:tc>
                  <a:txBody>
                    <a:bodyPr/>
                    <a:lstStyle/>
                    <a:p>
                      <a:pPr marL="0" marR="0" lvl="0" indent="0" algn="ctr" defTabSz="914400" rtl="0" eaLnBrk="1" fontAlgn="base" latinLnBrk="0" hangingPunct="1">
                        <a:lnSpc>
                          <a:spcPct val="100000"/>
                        </a:lnSpc>
                        <a:spcBef>
                          <a:spcPct val="20000"/>
                        </a:spcBef>
                        <a:spcAft>
                          <a:spcPct val="0"/>
                        </a:spcAft>
                        <a:buClr>
                          <a:srgbClr val="993366"/>
                        </a:buClr>
                        <a:buSzPct val="110000"/>
                        <a:buFontTx/>
                        <a:buNone/>
                        <a:tabLst/>
                      </a:pPr>
                      <a:r>
                        <a:rPr kumimoji="0" lang="en-US" sz="1400" b="0" i="0" u="none" strike="noStrike" cap="none" normalizeH="0" baseline="0" dirty="0">
                          <a:ln>
                            <a:noFill/>
                          </a:ln>
                          <a:solidFill>
                            <a:srgbClr val="47367E"/>
                          </a:solidFill>
                          <a:effectLst/>
                          <a:latin typeface="Arial" charset="0"/>
                        </a:rPr>
                        <a:t>Embraer</a:t>
                      </a:r>
                    </a:p>
                  </a:txBody>
                  <a:tcPr marL="91463" marR="91463" marT="45723" marB="4572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82362">
                <a:tc>
                  <a:txBody>
                    <a:bodyPr/>
                    <a:lstStyle/>
                    <a:p>
                      <a:pPr marL="0" marR="0" lvl="0" indent="0" algn="ctr" defTabSz="914400" rtl="0" eaLnBrk="1" fontAlgn="base" latinLnBrk="0" hangingPunct="1">
                        <a:lnSpc>
                          <a:spcPct val="100000"/>
                        </a:lnSpc>
                        <a:spcBef>
                          <a:spcPct val="20000"/>
                        </a:spcBef>
                        <a:spcAft>
                          <a:spcPct val="0"/>
                        </a:spcAft>
                        <a:buClr>
                          <a:srgbClr val="993366"/>
                        </a:buClr>
                        <a:buSzPct val="110000"/>
                        <a:buFontTx/>
                        <a:buNone/>
                        <a:tabLst/>
                      </a:pPr>
                      <a:r>
                        <a:rPr kumimoji="0" lang="en-US" sz="1400" b="0" i="0" u="none" strike="noStrike" cap="none" normalizeH="0" baseline="0" dirty="0">
                          <a:ln>
                            <a:noFill/>
                          </a:ln>
                          <a:solidFill>
                            <a:srgbClr val="47367E"/>
                          </a:solidFill>
                          <a:effectLst/>
                          <a:latin typeface="Arial" charset="0"/>
                        </a:rPr>
                        <a:t>Textron, Inc.</a:t>
                      </a:r>
                    </a:p>
                  </a:txBody>
                  <a:tcPr marL="91463" marR="91463" marT="45723" marB="4572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78026">
                <a:tc>
                  <a:txBody>
                    <a:bodyPr/>
                    <a:lstStyle/>
                    <a:p>
                      <a:pPr marL="0" marR="0" lvl="0" indent="0" algn="ctr" defTabSz="914400" rtl="0" eaLnBrk="1" fontAlgn="base" latinLnBrk="0" hangingPunct="1">
                        <a:lnSpc>
                          <a:spcPct val="100000"/>
                        </a:lnSpc>
                        <a:spcBef>
                          <a:spcPct val="20000"/>
                        </a:spcBef>
                        <a:spcAft>
                          <a:spcPct val="0"/>
                        </a:spcAft>
                        <a:buClr>
                          <a:srgbClr val="993366"/>
                        </a:buClr>
                        <a:buSzPct val="110000"/>
                        <a:buFontTx/>
                        <a:buNone/>
                        <a:tabLst/>
                      </a:pPr>
                      <a:r>
                        <a:rPr kumimoji="0" lang="en-US" sz="1400" b="0" i="0" u="none" strike="noStrike" cap="none" normalizeH="0" baseline="0" dirty="0">
                          <a:ln>
                            <a:noFill/>
                          </a:ln>
                          <a:solidFill>
                            <a:srgbClr val="47367E"/>
                          </a:solidFill>
                          <a:effectLst/>
                          <a:latin typeface="Arial" charset="0"/>
                        </a:rPr>
                        <a:t>OAI</a:t>
                      </a:r>
                    </a:p>
                  </a:txBody>
                  <a:tcPr marL="91463" marR="91463" marT="45723" marB="4572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7201" name="Text Box 38"/>
          <p:cNvSpPr txBox="1">
            <a:spLocks noChangeArrowheads="1"/>
          </p:cNvSpPr>
          <p:nvPr/>
        </p:nvSpPr>
        <p:spPr bwMode="auto">
          <a:xfrm>
            <a:off x="3860124" y="4010818"/>
            <a:ext cx="2603241" cy="196977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marL="228600" indent="-228600" eaLnBrk="0" hangingPunct="0">
              <a:defRPr sz="1600">
                <a:solidFill>
                  <a:srgbClr val="47367E"/>
                </a:solidFill>
                <a:latin typeface="Times New Roman" pitchFamily="18" charset="0"/>
              </a:defRPr>
            </a:lvl1pPr>
            <a:lvl2pPr marL="742950" indent="-285750" eaLnBrk="0" hangingPunct="0">
              <a:defRPr sz="1600">
                <a:solidFill>
                  <a:srgbClr val="47367E"/>
                </a:solidFill>
                <a:latin typeface="Times New Roman" pitchFamily="18" charset="0"/>
              </a:defRPr>
            </a:lvl2pPr>
            <a:lvl3pPr marL="1143000" indent="-228600" eaLnBrk="0" hangingPunct="0">
              <a:defRPr sz="1600">
                <a:solidFill>
                  <a:srgbClr val="47367E"/>
                </a:solidFill>
                <a:latin typeface="Times New Roman" pitchFamily="18" charset="0"/>
              </a:defRPr>
            </a:lvl3pPr>
            <a:lvl4pPr marL="1600200" indent="-228600" eaLnBrk="0" hangingPunct="0">
              <a:defRPr sz="1600">
                <a:solidFill>
                  <a:srgbClr val="47367E"/>
                </a:solidFill>
                <a:latin typeface="Times New Roman" pitchFamily="18" charset="0"/>
              </a:defRPr>
            </a:lvl4pPr>
            <a:lvl5pPr marL="2057400" indent="-228600" eaLnBrk="0" hangingPunct="0">
              <a:defRPr sz="1600">
                <a:solidFill>
                  <a:srgbClr val="47367E"/>
                </a:solidFill>
                <a:latin typeface="Times New Roman" pitchFamily="18" charset="0"/>
              </a:defRPr>
            </a:lvl5pPr>
            <a:lvl6pPr marL="2514600" indent="-228600" eaLnBrk="0" fontAlgn="base" hangingPunct="0">
              <a:spcBef>
                <a:spcPct val="0"/>
              </a:spcBef>
              <a:spcAft>
                <a:spcPct val="0"/>
              </a:spcAft>
              <a:defRPr sz="1600">
                <a:solidFill>
                  <a:srgbClr val="47367E"/>
                </a:solidFill>
                <a:latin typeface="Times New Roman" pitchFamily="18" charset="0"/>
              </a:defRPr>
            </a:lvl6pPr>
            <a:lvl7pPr marL="2971800" indent="-228600" eaLnBrk="0" fontAlgn="base" hangingPunct="0">
              <a:spcBef>
                <a:spcPct val="0"/>
              </a:spcBef>
              <a:spcAft>
                <a:spcPct val="0"/>
              </a:spcAft>
              <a:defRPr sz="1600">
                <a:solidFill>
                  <a:srgbClr val="47367E"/>
                </a:solidFill>
                <a:latin typeface="Times New Roman" pitchFamily="18" charset="0"/>
              </a:defRPr>
            </a:lvl7pPr>
            <a:lvl8pPr marL="3429000" indent="-228600" eaLnBrk="0" fontAlgn="base" hangingPunct="0">
              <a:spcBef>
                <a:spcPct val="0"/>
              </a:spcBef>
              <a:spcAft>
                <a:spcPct val="0"/>
              </a:spcAft>
              <a:defRPr sz="1600">
                <a:solidFill>
                  <a:srgbClr val="47367E"/>
                </a:solidFill>
                <a:latin typeface="Times New Roman" pitchFamily="18" charset="0"/>
              </a:defRPr>
            </a:lvl8pPr>
            <a:lvl9pPr marL="3886200" indent="-228600" eaLnBrk="0" fontAlgn="base" hangingPunct="0">
              <a:spcBef>
                <a:spcPct val="0"/>
              </a:spcBef>
              <a:spcAft>
                <a:spcPct val="0"/>
              </a:spcAft>
              <a:defRPr sz="1600">
                <a:solidFill>
                  <a:srgbClr val="47367E"/>
                </a:solidFill>
                <a:latin typeface="Times New Roman" pitchFamily="18" charset="0"/>
              </a:defRPr>
            </a:lvl9pPr>
          </a:lstStyle>
          <a:p>
            <a:pPr algn="ctr" eaLnBrk="1" hangingPunct="1">
              <a:spcBef>
                <a:spcPct val="20000"/>
              </a:spcBef>
            </a:pPr>
            <a:r>
              <a:rPr lang="en-US" sz="1400" b="1" dirty="0">
                <a:solidFill>
                  <a:schemeClr val="tx1"/>
                </a:solidFill>
                <a:latin typeface="Arial" charset="0"/>
              </a:rPr>
              <a:t>Project Teams </a:t>
            </a:r>
          </a:p>
          <a:p>
            <a:pPr eaLnBrk="1" hangingPunct="1">
              <a:spcBef>
                <a:spcPct val="20000"/>
              </a:spcBef>
              <a:buFontTx/>
              <a:buChar char="•"/>
            </a:pPr>
            <a:r>
              <a:rPr lang="en-US" sz="1200" dirty="0">
                <a:solidFill>
                  <a:schemeClr val="tx1"/>
                </a:solidFill>
                <a:latin typeface="Arial" charset="0"/>
              </a:rPr>
              <a:t>Established by GB</a:t>
            </a:r>
          </a:p>
          <a:p>
            <a:pPr eaLnBrk="1" hangingPunct="1">
              <a:spcBef>
                <a:spcPct val="20000"/>
              </a:spcBef>
              <a:buFontTx/>
              <a:buChar char="•"/>
            </a:pPr>
            <a:r>
              <a:rPr lang="en-US" sz="1200" dirty="0">
                <a:solidFill>
                  <a:schemeClr val="tx1"/>
                </a:solidFill>
                <a:latin typeface="Arial" charset="0"/>
              </a:rPr>
              <a:t>Prepare proposals in response to GB defined requirements and relevant funding opportunities</a:t>
            </a:r>
          </a:p>
          <a:p>
            <a:pPr eaLnBrk="1" hangingPunct="1">
              <a:spcBef>
                <a:spcPct val="20000"/>
              </a:spcBef>
              <a:buFontTx/>
              <a:buChar char="•"/>
            </a:pPr>
            <a:r>
              <a:rPr lang="en-US" sz="1200" dirty="0">
                <a:solidFill>
                  <a:schemeClr val="tx1"/>
                </a:solidFill>
                <a:latin typeface="Arial" charset="0"/>
              </a:rPr>
              <a:t>Resources, cost share commitment (as appropriate)</a:t>
            </a:r>
          </a:p>
          <a:p>
            <a:pPr eaLnBrk="1" hangingPunct="1">
              <a:spcBef>
                <a:spcPct val="20000"/>
              </a:spcBef>
              <a:buFontTx/>
              <a:buChar char="•"/>
            </a:pPr>
            <a:r>
              <a:rPr lang="en-US" sz="1200" dirty="0">
                <a:solidFill>
                  <a:schemeClr val="tx1"/>
                </a:solidFill>
                <a:latin typeface="Arial" charset="0"/>
              </a:rPr>
              <a:t>Execute funded projects </a:t>
            </a:r>
          </a:p>
          <a:p>
            <a:pPr eaLnBrk="1" hangingPunct="1">
              <a:spcBef>
                <a:spcPct val="20000"/>
              </a:spcBef>
              <a:buFontTx/>
              <a:buChar char="•"/>
            </a:pPr>
            <a:r>
              <a:rPr lang="en-US" sz="1200" dirty="0">
                <a:solidFill>
                  <a:schemeClr val="tx1"/>
                </a:solidFill>
                <a:latin typeface="Arial" charset="0"/>
              </a:rPr>
              <a:t>Share results through GB</a:t>
            </a:r>
          </a:p>
        </p:txBody>
      </p:sp>
      <p:sp>
        <p:nvSpPr>
          <p:cNvPr id="7205" name="Text Box 43"/>
          <p:cNvSpPr txBox="1">
            <a:spLocks noChangeArrowheads="1"/>
          </p:cNvSpPr>
          <p:nvPr/>
        </p:nvSpPr>
        <p:spPr bwMode="auto">
          <a:xfrm>
            <a:off x="1761921" y="2039567"/>
            <a:ext cx="13557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1600">
                <a:solidFill>
                  <a:srgbClr val="47367E"/>
                </a:solidFill>
                <a:latin typeface="Times New Roman" pitchFamily="18" charset="0"/>
              </a:defRPr>
            </a:lvl1pPr>
            <a:lvl2pPr marL="742950" indent="-285750" eaLnBrk="0" hangingPunct="0">
              <a:defRPr sz="1600">
                <a:solidFill>
                  <a:srgbClr val="47367E"/>
                </a:solidFill>
                <a:latin typeface="Times New Roman" pitchFamily="18" charset="0"/>
              </a:defRPr>
            </a:lvl2pPr>
            <a:lvl3pPr marL="1143000" indent="-228600" eaLnBrk="0" hangingPunct="0">
              <a:defRPr sz="1600">
                <a:solidFill>
                  <a:srgbClr val="47367E"/>
                </a:solidFill>
                <a:latin typeface="Times New Roman" pitchFamily="18" charset="0"/>
              </a:defRPr>
            </a:lvl3pPr>
            <a:lvl4pPr marL="1600200" indent="-228600" eaLnBrk="0" hangingPunct="0">
              <a:defRPr sz="1600">
                <a:solidFill>
                  <a:srgbClr val="47367E"/>
                </a:solidFill>
                <a:latin typeface="Times New Roman" pitchFamily="18" charset="0"/>
              </a:defRPr>
            </a:lvl4pPr>
            <a:lvl5pPr marL="2057400" indent="-228600" eaLnBrk="0" hangingPunct="0">
              <a:defRPr sz="1600">
                <a:solidFill>
                  <a:srgbClr val="47367E"/>
                </a:solidFill>
                <a:latin typeface="Times New Roman" pitchFamily="18" charset="0"/>
              </a:defRPr>
            </a:lvl5pPr>
            <a:lvl6pPr marL="2514600" indent="-228600" eaLnBrk="0" fontAlgn="base" hangingPunct="0">
              <a:spcBef>
                <a:spcPct val="0"/>
              </a:spcBef>
              <a:spcAft>
                <a:spcPct val="0"/>
              </a:spcAft>
              <a:defRPr sz="1600">
                <a:solidFill>
                  <a:srgbClr val="47367E"/>
                </a:solidFill>
                <a:latin typeface="Times New Roman" pitchFamily="18" charset="0"/>
              </a:defRPr>
            </a:lvl6pPr>
            <a:lvl7pPr marL="2971800" indent="-228600" eaLnBrk="0" fontAlgn="base" hangingPunct="0">
              <a:spcBef>
                <a:spcPct val="0"/>
              </a:spcBef>
              <a:spcAft>
                <a:spcPct val="0"/>
              </a:spcAft>
              <a:defRPr sz="1600">
                <a:solidFill>
                  <a:srgbClr val="47367E"/>
                </a:solidFill>
                <a:latin typeface="Times New Roman" pitchFamily="18" charset="0"/>
              </a:defRPr>
            </a:lvl7pPr>
            <a:lvl8pPr marL="3429000" indent="-228600" eaLnBrk="0" fontAlgn="base" hangingPunct="0">
              <a:spcBef>
                <a:spcPct val="0"/>
              </a:spcBef>
              <a:spcAft>
                <a:spcPct val="0"/>
              </a:spcAft>
              <a:defRPr sz="1600">
                <a:solidFill>
                  <a:srgbClr val="47367E"/>
                </a:solidFill>
                <a:latin typeface="Times New Roman" pitchFamily="18" charset="0"/>
              </a:defRPr>
            </a:lvl8pPr>
            <a:lvl9pPr marL="3886200" indent="-228600" eaLnBrk="0" fontAlgn="base" hangingPunct="0">
              <a:spcBef>
                <a:spcPct val="0"/>
              </a:spcBef>
              <a:spcAft>
                <a:spcPct val="0"/>
              </a:spcAft>
              <a:defRPr sz="1600">
                <a:solidFill>
                  <a:srgbClr val="47367E"/>
                </a:solidFill>
                <a:latin typeface="Times New Roman" pitchFamily="18" charset="0"/>
              </a:defRPr>
            </a:lvl9pPr>
          </a:lstStyle>
          <a:p>
            <a:pPr eaLnBrk="1" hangingPunct="1">
              <a:spcBef>
                <a:spcPct val="20000"/>
              </a:spcBef>
            </a:pPr>
            <a:r>
              <a:rPr lang="en-US" sz="1000" b="1" i="1" dirty="0">
                <a:solidFill>
                  <a:schemeClr val="tx1"/>
                </a:solidFill>
                <a:latin typeface="Arial" charset="0"/>
              </a:rPr>
              <a:t>Technical Direction</a:t>
            </a:r>
          </a:p>
        </p:txBody>
      </p:sp>
      <p:sp>
        <p:nvSpPr>
          <p:cNvPr id="7208" name="AutoShape 46"/>
          <p:cNvSpPr>
            <a:spLocks noChangeArrowheads="1"/>
          </p:cNvSpPr>
          <p:nvPr/>
        </p:nvSpPr>
        <p:spPr bwMode="auto">
          <a:xfrm>
            <a:off x="4876800" y="3534062"/>
            <a:ext cx="533400" cy="416513"/>
          </a:xfrm>
          <a:prstGeom prst="downArrow">
            <a:avLst>
              <a:gd name="adj1" fmla="val 46148"/>
              <a:gd name="adj2" fmla="val 25000"/>
            </a:avLst>
          </a:prstGeom>
          <a:solidFill>
            <a:srgbClr val="99CCFF"/>
          </a:solidFill>
          <a:ln w="9525">
            <a:solidFill>
              <a:srgbClr val="969696"/>
            </a:solidFill>
            <a:miter lim="800000"/>
            <a:headEnd/>
            <a:tailEnd/>
          </a:ln>
        </p:spPr>
        <p:txBody>
          <a:bodyPr wrap="none" anchor="ctr"/>
          <a:lstStyle/>
          <a:p>
            <a:endParaRPr lang="en-US" dirty="0"/>
          </a:p>
        </p:txBody>
      </p:sp>
      <p:sp>
        <p:nvSpPr>
          <p:cNvPr id="6" name="TextBox 5"/>
          <p:cNvSpPr txBox="1"/>
          <p:nvPr/>
        </p:nvSpPr>
        <p:spPr>
          <a:xfrm>
            <a:off x="4068146" y="1561125"/>
            <a:ext cx="2358209" cy="1938992"/>
          </a:xfrm>
          <a:prstGeom prst="rect">
            <a:avLst/>
          </a:prstGeom>
          <a:noFill/>
          <a:ln>
            <a:solidFill>
              <a:schemeClr val="tx1"/>
            </a:solidFill>
          </a:ln>
        </p:spPr>
        <p:txBody>
          <a:bodyPr wrap="square">
            <a:spAutoFit/>
          </a:bodyPr>
          <a:lstStyle/>
          <a:p>
            <a:pPr algn="ctr">
              <a:defRPr/>
            </a:pPr>
            <a:r>
              <a:rPr lang="en-US" b="1" dirty="0"/>
              <a:t>Governance Board (GB)</a:t>
            </a:r>
          </a:p>
          <a:p>
            <a:pPr marL="171450" indent="-171450">
              <a:buFont typeface="Arial" pitchFamily="34" charset="0"/>
              <a:buChar char="•"/>
              <a:defRPr/>
            </a:pPr>
            <a:r>
              <a:rPr lang="en-US" sz="1200" dirty="0"/>
              <a:t>Strategy,  Advocacy</a:t>
            </a:r>
          </a:p>
          <a:p>
            <a:pPr marL="171450" indent="-171450">
              <a:buFont typeface="Arial" pitchFamily="34" charset="0"/>
              <a:buChar char="•"/>
              <a:defRPr/>
            </a:pPr>
            <a:r>
              <a:rPr lang="en-US" sz="1200" dirty="0"/>
              <a:t>Consortium Oversight</a:t>
            </a:r>
          </a:p>
          <a:p>
            <a:pPr marL="171450" indent="-171450">
              <a:buFont typeface="Arial" pitchFamily="34" charset="0"/>
              <a:buChar char="•"/>
              <a:defRPr/>
            </a:pPr>
            <a:r>
              <a:rPr lang="en-US" sz="1200" dirty="0"/>
              <a:t>Approve Participants</a:t>
            </a:r>
          </a:p>
          <a:p>
            <a:pPr marL="171450" indent="-171450">
              <a:buFont typeface="Arial" pitchFamily="34" charset="0"/>
              <a:buChar char="•"/>
              <a:defRPr/>
            </a:pPr>
            <a:r>
              <a:rPr lang="en-US" sz="1200" dirty="0"/>
              <a:t>Budgets, Funding Allocation</a:t>
            </a:r>
          </a:p>
          <a:p>
            <a:pPr marL="171450" indent="-171450">
              <a:buFont typeface="Arial" pitchFamily="34" charset="0"/>
              <a:buChar char="•"/>
              <a:defRPr/>
            </a:pPr>
            <a:r>
              <a:rPr lang="en-US" sz="1200" dirty="0"/>
              <a:t>Define Project  Requirements / Selection</a:t>
            </a:r>
          </a:p>
          <a:p>
            <a:pPr marL="171450" indent="-171450">
              <a:buFont typeface="Arial" pitchFamily="34" charset="0"/>
              <a:buChar char="•"/>
              <a:defRPr/>
            </a:pPr>
            <a:r>
              <a:rPr lang="en-US" sz="1200" dirty="0"/>
              <a:t>Product Integration</a:t>
            </a:r>
          </a:p>
        </p:txBody>
      </p:sp>
      <p:sp>
        <p:nvSpPr>
          <p:cNvPr id="30" name="Line 8"/>
          <p:cNvSpPr>
            <a:spLocks noChangeShapeType="1"/>
          </p:cNvSpPr>
          <p:nvPr/>
        </p:nvSpPr>
        <p:spPr bwMode="auto">
          <a:xfrm>
            <a:off x="0" y="838200"/>
            <a:ext cx="9144000" cy="0"/>
          </a:xfrm>
          <a:prstGeom prst="line">
            <a:avLst/>
          </a:prstGeom>
          <a:ln>
            <a:solidFill>
              <a:srgbClr val="00B0F0"/>
            </a:solidFill>
            <a:headEnd/>
            <a:tailEnd/>
          </a:ln>
        </p:spPr>
        <p:style>
          <a:lnRef idx="2">
            <a:schemeClr val="accent1"/>
          </a:lnRef>
          <a:fillRef idx="0">
            <a:schemeClr val="accent1"/>
          </a:fillRef>
          <a:effectRef idx="1">
            <a:schemeClr val="accent1"/>
          </a:effectRef>
          <a:fontRef idx="minor">
            <a:schemeClr val="tx1"/>
          </a:fontRef>
        </p:style>
        <p:txBody>
          <a:bodyPr/>
          <a:lstStyle/>
          <a:p>
            <a:pPr>
              <a:defRPr/>
            </a:pPr>
            <a:endParaRPr lang="en-US" dirty="0"/>
          </a:p>
        </p:txBody>
      </p:sp>
      <p:sp>
        <p:nvSpPr>
          <p:cNvPr id="34" name="TextBox 33"/>
          <p:cNvSpPr txBox="1"/>
          <p:nvPr/>
        </p:nvSpPr>
        <p:spPr>
          <a:xfrm>
            <a:off x="6614032" y="3699516"/>
            <a:ext cx="2331666" cy="2677656"/>
          </a:xfrm>
          <a:prstGeom prst="rect">
            <a:avLst/>
          </a:prstGeom>
          <a:noFill/>
          <a:ln>
            <a:solidFill>
              <a:schemeClr val="tx1"/>
            </a:solidFill>
          </a:ln>
        </p:spPr>
        <p:txBody>
          <a:bodyPr wrap="square">
            <a:spAutoFit/>
          </a:bodyPr>
          <a:lstStyle/>
          <a:p>
            <a:pPr algn="ctr">
              <a:defRPr/>
            </a:pPr>
            <a:r>
              <a:rPr lang="en-US" b="1" dirty="0"/>
              <a:t>Industry and Advisor Members</a:t>
            </a:r>
          </a:p>
          <a:p>
            <a:pPr marL="171450" indent="-171450">
              <a:buFont typeface="Arial" pitchFamily="34" charset="0"/>
              <a:buChar char="•"/>
              <a:defRPr/>
            </a:pPr>
            <a:r>
              <a:rPr lang="en-US" sz="1200" dirty="0"/>
              <a:t>Airworthiness Certification Authorities</a:t>
            </a:r>
          </a:p>
          <a:p>
            <a:pPr marL="171450" indent="-171450">
              <a:buFont typeface="Arial" pitchFamily="34" charset="0"/>
              <a:buChar char="•"/>
              <a:defRPr/>
            </a:pPr>
            <a:r>
              <a:rPr lang="en-US" sz="1200" dirty="0"/>
              <a:t>Environmental regulatory authorities</a:t>
            </a:r>
          </a:p>
          <a:p>
            <a:pPr marL="171450" indent="-171450">
              <a:buFont typeface="Arial" pitchFamily="34" charset="0"/>
              <a:buChar char="•"/>
              <a:defRPr/>
            </a:pPr>
            <a:r>
              <a:rPr lang="en-US" sz="1200" dirty="0"/>
              <a:t>Aircraft Operators</a:t>
            </a:r>
          </a:p>
          <a:p>
            <a:pPr marL="171450" indent="-171450">
              <a:buFont typeface="Arial" pitchFamily="34" charset="0"/>
              <a:buChar char="•"/>
              <a:defRPr/>
            </a:pPr>
            <a:r>
              <a:rPr lang="en-US" sz="1200" dirty="0"/>
              <a:t>Aircraft Component OEMs</a:t>
            </a:r>
          </a:p>
          <a:p>
            <a:pPr marL="171450" indent="-171450">
              <a:buFont typeface="Arial" pitchFamily="34" charset="0"/>
              <a:buChar char="•"/>
              <a:defRPr/>
            </a:pPr>
            <a:r>
              <a:rPr lang="en-US" sz="1200" dirty="0"/>
              <a:t>Extinguisher system suppliers</a:t>
            </a:r>
          </a:p>
          <a:p>
            <a:pPr marL="171450" indent="-171450">
              <a:buFont typeface="Arial" pitchFamily="34" charset="0"/>
              <a:buChar char="•"/>
              <a:defRPr/>
            </a:pPr>
            <a:r>
              <a:rPr lang="en-US" sz="1200" dirty="0"/>
              <a:t>Universities</a:t>
            </a:r>
          </a:p>
          <a:p>
            <a:pPr marL="171450" indent="-171450">
              <a:buFont typeface="Arial" pitchFamily="34" charset="0"/>
              <a:buChar char="•"/>
              <a:defRPr/>
            </a:pPr>
            <a:r>
              <a:rPr lang="en-US" sz="1200" dirty="0"/>
              <a:t>Consultants</a:t>
            </a:r>
          </a:p>
          <a:p>
            <a:pPr marL="171450" indent="-171450">
              <a:buFont typeface="Arial" pitchFamily="34" charset="0"/>
              <a:buChar char="•"/>
              <a:defRPr/>
            </a:pPr>
            <a:r>
              <a:rPr lang="en-US" sz="1200" dirty="0"/>
              <a:t>Other Stakeholders</a:t>
            </a:r>
          </a:p>
        </p:txBody>
      </p:sp>
      <p:sp>
        <p:nvSpPr>
          <p:cNvPr id="5" name="TextBox 4"/>
          <p:cNvSpPr txBox="1"/>
          <p:nvPr/>
        </p:nvSpPr>
        <p:spPr>
          <a:xfrm>
            <a:off x="1828913" y="2890082"/>
            <a:ext cx="1731387" cy="2523768"/>
          </a:xfrm>
          <a:prstGeom prst="rect">
            <a:avLst/>
          </a:prstGeom>
          <a:noFill/>
          <a:ln w="12700" cmpd="sng">
            <a:solidFill>
              <a:schemeClr val="tx1"/>
            </a:solidFill>
            <a:prstDash val="solid"/>
          </a:ln>
        </p:spPr>
        <p:txBody>
          <a:bodyPr wrap="square" rtlCol="0">
            <a:spAutoFit/>
          </a:bodyPr>
          <a:lstStyle/>
          <a:p>
            <a:r>
              <a:rPr lang="en-US" b="1" dirty="0"/>
              <a:t>Administrator</a:t>
            </a:r>
          </a:p>
          <a:p>
            <a:pPr algn="ctr"/>
            <a:r>
              <a:rPr lang="en-US" sz="1600" dirty="0"/>
              <a:t>Ohio Aerospace Institute (ME)</a:t>
            </a:r>
          </a:p>
          <a:p>
            <a:endParaRPr lang="en-US" dirty="0"/>
          </a:p>
          <a:p>
            <a:r>
              <a:rPr lang="en-US" dirty="0"/>
              <a:t> </a:t>
            </a:r>
          </a:p>
          <a:p>
            <a:pPr marL="171450" indent="-171450">
              <a:buFont typeface="Arial" panose="020B0604020202020204" pitchFamily="34" charset="0"/>
              <a:buChar char="•"/>
            </a:pPr>
            <a:r>
              <a:rPr lang="en-US" sz="1200" dirty="0"/>
              <a:t>Fiscal, legal representative</a:t>
            </a:r>
          </a:p>
          <a:p>
            <a:pPr marL="171450" indent="-171450">
              <a:buFont typeface="Arial" panose="020B0604020202020204" pitchFamily="34" charset="0"/>
              <a:buChar char="•"/>
            </a:pPr>
            <a:r>
              <a:rPr lang="en-US" sz="1200" dirty="0"/>
              <a:t>Day-to-day Administrative &amp; Contract Mgmt.</a:t>
            </a:r>
          </a:p>
          <a:p>
            <a:pPr marL="171450" indent="-171450">
              <a:buFont typeface="Arial" panose="020B0604020202020204" pitchFamily="34" charset="0"/>
              <a:buChar char="•"/>
            </a:pPr>
            <a:r>
              <a:rPr lang="en-US" sz="1200" dirty="0"/>
              <a:t>Facilitator</a:t>
            </a:r>
          </a:p>
        </p:txBody>
      </p:sp>
      <p:sp>
        <p:nvSpPr>
          <p:cNvPr id="9" name="TextBox 8"/>
          <p:cNvSpPr txBox="1"/>
          <p:nvPr/>
        </p:nvSpPr>
        <p:spPr>
          <a:xfrm>
            <a:off x="6934200" y="3124200"/>
            <a:ext cx="1447800" cy="584775"/>
          </a:xfrm>
          <a:prstGeom prst="rect">
            <a:avLst/>
          </a:prstGeom>
          <a:noFill/>
        </p:spPr>
        <p:txBody>
          <a:bodyPr wrap="square" rtlCol="0">
            <a:spAutoFit/>
          </a:bodyPr>
          <a:lstStyle/>
          <a:p>
            <a:pPr algn="ctr"/>
            <a:r>
              <a:rPr lang="en-US" sz="1100" b="1" dirty="0">
                <a:solidFill>
                  <a:srgbClr val="00B050"/>
                </a:solidFill>
                <a:latin typeface="Arial" panose="020B0604020202020204" pitchFamily="34" charset="0"/>
                <a:cs typeface="Arial" panose="020B0604020202020204" pitchFamily="34" charset="0"/>
              </a:rPr>
              <a:t>Negotiated</a:t>
            </a:r>
            <a:r>
              <a:rPr lang="en-US" sz="1100" dirty="0">
                <a:solidFill>
                  <a:srgbClr val="00B050"/>
                </a:solidFill>
                <a:latin typeface="Arial" panose="020B0604020202020204" pitchFamily="34" charset="0"/>
                <a:cs typeface="Arial" panose="020B0604020202020204" pitchFamily="34" charset="0"/>
              </a:rPr>
              <a:t> </a:t>
            </a:r>
            <a:r>
              <a:rPr lang="en-US" sz="1100" b="1" dirty="0">
                <a:solidFill>
                  <a:srgbClr val="00B050"/>
                </a:solidFill>
                <a:latin typeface="Arial" panose="020B0604020202020204" pitchFamily="34" charset="0"/>
                <a:cs typeface="Arial" panose="020B0604020202020204" pitchFamily="34" charset="0"/>
              </a:rPr>
              <a:t>Agreements</a:t>
            </a:r>
          </a:p>
          <a:p>
            <a:pPr algn="ctr"/>
            <a:r>
              <a:rPr lang="en-US" sz="1000" dirty="0">
                <a:latin typeface="Arial" panose="020B0604020202020204" pitchFamily="34" charset="0"/>
                <a:cs typeface="Arial" panose="020B0604020202020204" pitchFamily="34" charset="0"/>
              </a:rPr>
              <a:t>(as appropriate)</a:t>
            </a:r>
          </a:p>
        </p:txBody>
      </p:sp>
      <p:sp>
        <p:nvSpPr>
          <p:cNvPr id="26" name="Left-Right Arrow 25"/>
          <p:cNvSpPr/>
          <p:nvPr/>
        </p:nvSpPr>
        <p:spPr>
          <a:xfrm rot="2164159">
            <a:off x="6430828" y="2990838"/>
            <a:ext cx="899324" cy="308001"/>
          </a:xfrm>
          <a:prstGeom prst="leftRightArrow">
            <a:avLst>
              <a:gd name="adj1" fmla="val 50000"/>
              <a:gd name="adj2" fmla="val 44624"/>
            </a:avLst>
          </a:prstGeom>
          <a:solidFill>
            <a:srgbClr val="99CCFF">
              <a:alpha val="82353"/>
            </a:srgbClr>
          </a:solidFill>
          <a:ln w="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2" name="TextBox 11"/>
          <p:cNvSpPr txBox="1"/>
          <p:nvPr/>
        </p:nvSpPr>
        <p:spPr>
          <a:xfrm>
            <a:off x="2220686" y="1553214"/>
            <a:ext cx="1492898" cy="430887"/>
          </a:xfrm>
          <a:prstGeom prst="rect">
            <a:avLst/>
          </a:prstGeom>
          <a:noFill/>
        </p:spPr>
        <p:txBody>
          <a:bodyPr wrap="square" rtlCol="0">
            <a:spAutoFit/>
          </a:bodyPr>
          <a:lstStyle/>
          <a:p>
            <a:r>
              <a:rPr lang="en-US" sz="1100" b="1" dirty="0">
                <a:solidFill>
                  <a:srgbClr val="00B050"/>
                </a:solidFill>
                <a:latin typeface="Arial" panose="020B0604020202020204" pitchFamily="34" charset="0"/>
                <a:cs typeface="Arial" panose="020B0604020202020204" pitchFamily="34" charset="0"/>
              </a:rPr>
              <a:t>Joint Collaboration Agreement (JCA</a:t>
            </a:r>
            <a:r>
              <a:rPr lang="en-US" sz="1100" b="1" dirty="0">
                <a:solidFill>
                  <a:srgbClr val="00B050"/>
                </a:solidFill>
              </a:rPr>
              <a:t>)</a:t>
            </a:r>
          </a:p>
        </p:txBody>
      </p:sp>
      <p:pic>
        <p:nvPicPr>
          <p:cNvPr id="24" name="Picture 3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52772" y="3700523"/>
            <a:ext cx="614363" cy="343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0930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a:xfrm>
            <a:off x="522774" y="-290440"/>
            <a:ext cx="8229600" cy="1143000"/>
          </a:xfrm>
        </p:spPr>
        <p:txBody>
          <a:bodyPr>
            <a:noAutofit/>
          </a:bodyPr>
          <a:lstStyle/>
          <a:p>
            <a:pPr fontAlgn="auto">
              <a:spcAft>
                <a:spcPts val="0"/>
              </a:spcAft>
            </a:pPr>
            <a:r>
              <a:rPr lang="en-US" sz="4000" u="sng" dirty="0"/>
              <a:t>HAAPS Critical Milestones</a:t>
            </a:r>
          </a:p>
        </p:txBody>
      </p:sp>
      <p:cxnSp>
        <p:nvCxnSpPr>
          <p:cNvPr id="11307" name="Straight Arrow Connector 96"/>
          <p:cNvCxnSpPr>
            <a:cxnSpLocks noChangeShapeType="1"/>
          </p:cNvCxnSpPr>
          <p:nvPr/>
        </p:nvCxnSpPr>
        <p:spPr bwMode="auto">
          <a:xfrm flipH="1">
            <a:off x="1041236" y="2326678"/>
            <a:ext cx="412797" cy="348098"/>
          </a:xfrm>
          <a:prstGeom prst="straightConnector1">
            <a:avLst/>
          </a:prstGeom>
          <a:noFill/>
          <a:ln w="12700" algn="ctr">
            <a:solidFill>
              <a:schemeClr val="tx1"/>
            </a:solidFill>
            <a:round/>
            <a:headEnd type="none" w="sm" len="sm"/>
            <a:tailEnd type="arrow" w="med" len="med"/>
          </a:ln>
        </p:spPr>
      </p:cxnSp>
      <p:sp>
        <p:nvSpPr>
          <p:cNvPr id="134" name="Rectangle 118"/>
          <p:cNvSpPr>
            <a:spLocks noChangeArrowheads="1"/>
          </p:cNvSpPr>
          <p:nvPr/>
        </p:nvSpPr>
        <p:spPr bwMode="auto">
          <a:xfrm>
            <a:off x="2527300" y="2711739"/>
            <a:ext cx="6350" cy="222250"/>
          </a:xfrm>
          <a:prstGeom prst="rect">
            <a:avLst/>
          </a:prstGeom>
          <a:solidFill>
            <a:srgbClr val="000000"/>
          </a:solidFill>
          <a:ln w="9525">
            <a:noFill/>
            <a:miter lim="800000"/>
            <a:headEnd/>
            <a:tailEnd/>
          </a:ln>
        </p:spPr>
        <p:txBody>
          <a:bodyPr/>
          <a:lstStyle/>
          <a:p>
            <a:pPr>
              <a:lnSpc>
                <a:spcPts val="1000"/>
              </a:lnSpc>
            </a:pPr>
            <a:endParaRPr lang="en-US" dirty="0"/>
          </a:p>
        </p:txBody>
      </p:sp>
      <p:sp>
        <p:nvSpPr>
          <p:cNvPr id="133" name="Rectangle 118"/>
          <p:cNvSpPr>
            <a:spLocks noChangeArrowheads="1"/>
          </p:cNvSpPr>
          <p:nvPr/>
        </p:nvSpPr>
        <p:spPr bwMode="auto">
          <a:xfrm>
            <a:off x="2524125" y="2753076"/>
            <a:ext cx="6350" cy="222250"/>
          </a:xfrm>
          <a:prstGeom prst="rect">
            <a:avLst/>
          </a:prstGeom>
          <a:solidFill>
            <a:srgbClr val="000000"/>
          </a:solidFill>
          <a:ln w="9525">
            <a:noFill/>
            <a:miter lim="800000"/>
            <a:headEnd/>
            <a:tailEnd/>
          </a:ln>
        </p:spPr>
        <p:txBody>
          <a:bodyPr/>
          <a:lstStyle/>
          <a:p>
            <a:pPr>
              <a:lnSpc>
                <a:spcPts val="1000"/>
              </a:lnSpc>
            </a:pPr>
            <a:endParaRPr lang="en-US" dirty="0"/>
          </a:p>
        </p:txBody>
      </p:sp>
      <p:sp>
        <p:nvSpPr>
          <p:cNvPr id="11318" name="Rectangle 72"/>
          <p:cNvSpPr>
            <a:spLocks noChangeArrowheads="1"/>
          </p:cNvSpPr>
          <p:nvPr/>
        </p:nvSpPr>
        <p:spPr bwMode="auto">
          <a:xfrm>
            <a:off x="798992" y="1661022"/>
            <a:ext cx="31750" cy="128588"/>
          </a:xfrm>
          <a:prstGeom prst="rect">
            <a:avLst/>
          </a:prstGeom>
          <a:noFill/>
          <a:ln w="9525">
            <a:noFill/>
            <a:miter lim="800000"/>
            <a:headEnd/>
            <a:tailEnd/>
          </a:ln>
        </p:spPr>
        <p:txBody>
          <a:bodyPr wrap="none" lIns="0" tIns="0" rIns="0" bIns="0">
            <a:spAutoFit/>
          </a:bodyPr>
          <a:lstStyle/>
          <a:p>
            <a:pPr>
              <a:lnSpc>
                <a:spcPts val="1000"/>
              </a:lnSpc>
            </a:pPr>
            <a:r>
              <a:rPr lang="en-US" sz="1100" dirty="0">
                <a:solidFill>
                  <a:srgbClr val="000000"/>
                </a:solidFill>
                <a:latin typeface="Calibri" pitchFamily="34" charset="0"/>
              </a:rPr>
              <a:t> </a:t>
            </a:r>
            <a:endParaRPr lang="en-US" dirty="0"/>
          </a:p>
        </p:txBody>
      </p:sp>
      <p:sp>
        <p:nvSpPr>
          <p:cNvPr id="11319" name="Rectangle 73"/>
          <p:cNvSpPr>
            <a:spLocks noChangeArrowheads="1"/>
          </p:cNvSpPr>
          <p:nvPr/>
        </p:nvSpPr>
        <p:spPr bwMode="auto">
          <a:xfrm>
            <a:off x="830743" y="1661022"/>
            <a:ext cx="31750" cy="128588"/>
          </a:xfrm>
          <a:prstGeom prst="rect">
            <a:avLst/>
          </a:prstGeom>
          <a:noFill/>
          <a:ln w="9525">
            <a:noFill/>
            <a:miter lim="800000"/>
            <a:headEnd/>
            <a:tailEnd/>
          </a:ln>
        </p:spPr>
        <p:txBody>
          <a:bodyPr wrap="none" lIns="0" tIns="0" rIns="0" bIns="0">
            <a:spAutoFit/>
          </a:bodyPr>
          <a:lstStyle/>
          <a:p>
            <a:pPr>
              <a:lnSpc>
                <a:spcPts val="1000"/>
              </a:lnSpc>
            </a:pPr>
            <a:r>
              <a:rPr lang="en-US" sz="1100" dirty="0">
                <a:solidFill>
                  <a:srgbClr val="000000"/>
                </a:solidFill>
                <a:latin typeface="Calibri" pitchFamily="34" charset="0"/>
              </a:rPr>
              <a:t> </a:t>
            </a:r>
            <a:endParaRPr lang="en-US" dirty="0"/>
          </a:p>
        </p:txBody>
      </p:sp>
      <p:sp>
        <p:nvSpPr>
          <p:cNvPr id="11320" name="Rectangle 74"/>
          <p:cNvSpPr>
            <a:spLocks noChangeArrowheads="1"/>
          </p:cNvSpPr>
          <p:nvPr/>
        </p:nvSpPr>
        <p:spPr bwMode="auto">
          <a:xfrm>
            <a:off x="895830" y="1661022"/>
            <a:ext cx="31750" cy="128588"/>
          </a:xfrm>
          <a:prstGeom prst="rect">
            <a:avLst/>
          </a:prstGeom>
          <a:noFill/>
          <a:ln w="9525">
            <a:noFill/>
            <a:miter lim="800000"/>
            <a:headEnd/>
            <a:tailEnd/>
          </a:ln>
        </p:spPr>
        <p:txBody>
          <a:bodyPr wrap="none" lIns="0" tIns="0" rIns="0" bIns="0">
            <a:spAutoFit/>
          </a:bodyPr>
          <a:lstStyle/>
          <a:p>
            <a:pPr>
              <a:lnSpc>
                <a:spcPts val="1000"/>
              </a:lnSpc>
            </a:pPr>
            <a:r>
              <a:rPr lang="en-US" sz="1100" dirty="0">
                <a:solidFill>
                  <a:srgbClr val="000000"/>
                </a:solidFill>
                <a:latin typeface="Calibri" pitchFamily="34" charset="0"/>
              </a:rPr>
              <a:t> </a:t>
            </a:r>
            <a:endParaRPr lang="en-US" dirty="0"/>
          </a:p>
        </p:txBody>
      </p:sp>
      <p:sp>
        <p:nvSpPr>
          <p:cNvPr id="11321" name="Rectangle 75"/>
          <p:cNvSpPr>
            <a:spLocks noChangeArrowheads="1"/>
          </p:cNvSpPr>
          <p:nvPr/>
        </p:nvSpPr>
        <p:spPr bwMode="auto">
          <a:xfrm>
            <a:off x="1353031" y="1661022"/>
            <a:ext cx="31750" cy="128588"/>
          </a:xfrm>
          <a:prstGeom prst="rect">
            <a:avLst/>
          </a:prstGeom>
          <a:noFill/>
          <a:ln w="9525">
            <a:noFill/>
            <a:miter lim="800000"/>
            <a:headEnd/>
            <a:tailEnd/>
          </a:ln>
        </p:spPr>
        <p:txBody>
          <a:bodyPr wrap="none" lIns="0" tIns="0" rIns="0" bIns="0">
            <a:spAutoFit/>
          </a:bodyPr>
          <a:lstStyle/>
          <a:p>
            <a:pPr>
              <a:lnSpc>
                <a:spcPts val="1000"/>
              </a:lnSpc>
            </a:pPr>
            <a:r>
              <a:rPr lang="en-US" sz="1100" dirty="0">
                <a:solidFill>
                  <a:srgbClr val="000000"/>
                </a:solidFill>
                <a:latin typeface="Calibri" pitchFamily="34" charset="0"/>
              </a:rPr>
              <a:t> </a:t>
            </a:r>
            <a:endParaRPr lang="en-US" dirty="0"/>
          </a:p>
        </p:txBody>
      </p:sp>
      <p:sp>
        <p:nvSpPr>
          <p:cNvPr id="11322" name="Rectangle 76"/>
          <p:cNvSpPr>
            <a:spLocks noChangeArrowheads="1"/>
          </p:cNvSpPr>
          <p:nvPr/>
        </p:nvSpPr>
        <p:spPr bwMode="auto">
          <a:xfrm>
            <a:off x="3413608" y="1661022"/>
            <a:ext cx="474997" cy="128588"/>
          </a:xfrm>
          <a:prstGeom prst="rect">
            <a:avLst/>
          </a:prstGeom>
          <a:noFill/>
          <a:ln w="9525">
            <a:noFill/>
            <a:miter lim="800000"/>
            <a:headEnd/>
            <a:tailEnd/>
          </a:ln>
        </p:spPr>
        <p:txBody>
          <a:bodyPr wrap="square" lIns="0" tIns="0" rIns="0" bIns="0">
            <a:spAutoFit/>
          </a:bodyPr>
          <a:lstStyle/>
          <a:p>
            <a:pPr>
              <a:lnSpc>
                <a:spcPts val="1000"/>
              </a:lnSpc>
            </a:pPr>
            <a:r>
              <a:rPr lang="en-US" sz="1100" dirty="0">
                <a:solidFill>
                  <a:srgbClr val="000000"/>
                </a:solidFill>
                <a:latin typeface="Calibri" pitchFamily="34" charset="0"/>
              </a:rPr>
              <a:t> </a:t>
            </a:r>
            <a:endParaRPr lang="en-US" dirty="0"/>
          </a:p>
        </p:txBody>
      </p:sp>
      <p:sp>
        <p:nvSpPr>
          <p:cNvPr id="11325" name="Rectangle 80"/>
          <p:cNvSpPr>
            <a:spLocks noChangeArrowheads="1"/>
          </p:cNvSpPr>
          <p:nvPr/>
        </p:nvSpPr>
        <p:spPr bwMode="auto">
          <a:xfrm>
            <a:off x="1052993" y="2735760"/>
            <a:ext cx="31750" cy="128588"/>
          </a:xfrm>
          <a:prstGeom prst="rect">
            <a:avLst/>
          </a:prstGeom>
          <a:noFill/>
          <a:ln w="9525">
            <a:noFill/>
            <a:miter lim="800000"/>
            <a:headEnd/>
            <a:tailEnd/>
          </a:ln>
        </p:spPr>
        <p:txBody>
          <a:bodyPr wrap="none" lIns="0" tIns="0" rIns="0" bIns="0">
            <a:spAutoFit/>
          </a:bodyPr>
          <a:lstStyle/>
          <a:p>
            <a:pPr>
              <a:lnSpc>
                <a:spcPts val="1000"/>
              </a:lnSpc>
            </a:pPr>
            <a:r>
              <a:rPr lang="en-US" sz="1100" dirty="0">
                <a:solidFill>
                  <a:srgbClr val="000000"/>
                </a:solidFill>
                <a:latin typeface="Calibri" pitchFamily="34" charset="0"/>
              </a:rPr>
              <a:t> </a:t>
            </a:r>
            <a:endParaRPr lang="en-US" dirty="0"/>
          </a:p>
        </p:txBody>
      </p:sp>
      <p:sp>
        <p:nvSpPr>
          <p:cNvPr id="11329" name="Rectangle 84"/>
          <p:cNvSpPr>
            <a:spLocks noChangeArrowheads="1"/>
          </p:cNvSpPr>
          <p:nvPr/>
        </p:nvSpPr>
        <p:spPr bwMode="auto">
          <a:xfrm>
            <a:off x="3221521" y="2735760"/>
            <a:ext cx="31750" cy="128588"/>
          </a:xfrm>
          <a:prstGeom prst="rect">
            <a:avLst/>
          </a:prstGeom>
          <a:noFill/>
          <a:ln w="9525">
            <a:noFill/>
            <a:miter lim="800000"/>
            <a:headEnd/>
            <a:tailEnd/>
          </a:ln>
        </p:spPr>
        <p:txBody>
          <a:bodyPr wrap="none" lIns="0" tIns="0" rIns="0" bIns="0">
            <a:spAutoFit/>
          </a:bodyPr>
          <a:lstStyle/>
          <a:p>
            <a:pPr>
              <a:lnSpc>
                <a:spcPts val="1000"/>
              </a:lnSpc>
            </a:pPr>
            <a:r>
              <a:rPr lang="en-US" sz="1100" dirty="0">
                <a:solidFill>
                  <a:srgbClr val="000000"/>
                </a:solidFill>
                <a:latin typeface="Calibri" pitchFamily="34" charset="0"/>
              </a:rPr>
              <a:t> </a:t>
            </a:r>
            <a:endParaRPr lang="en-US" dirty="0"/>
          </a:p>
        </p:txBody>
      </p:sp>
      <p:sp>
        <p:nvSpPr>
          <p:cNvPr id="11331" name="Rectangle 86"/>
          <p:cNvSpPr>
            <a:spLocks noChangeArrowheads="1"/>
          </p:cNvSpPr>
          <p:nvPr/>
        </p:nvSpPr>
        <p:spPr bwMode="auto">
          <a:xfrm>
            <a:off x="4307373" y="2735760"/>
            <a:ext cx="31750" cy="128588"/>
          </a:xfrm>
          <a:prstGeom prst="rect">
            <a:avLst/>
          </a:prstGeom>
          <a:noFill/>
          <a:ln w="9525">
            <a:noFill/>
            <a:miter lim="800000"/>
            <a:headEnd/>
            <a:tailEnd/>
          </a:ln>
        </p:spPr>
        <p:txBody>
          <a:bodyPr wrap="none" lIns="0" tIns="0" rIns="0" bIns="0">
            <a:spAutoFit/>
          </a:bodyPr>
          <a:lstStyle/>
          <a:p>
            <a:pPr>
              <a:lnSpc>
                <a:spcPts val="1000"/>
              </a:lnSpc>
            </a:pPr>
            <a:r>
              <a:rPr lang="en-US" sz="1100" dirty="0">
                <a:solidFill>
                  <a:srgbClr val="000000"/>
                </a:solidFill>
                <a:latin typeface="Calibri" pitchFamily="34" charset="0"/>
              </a:rPr>
              <a:t> </a:t>
            </a:r>
            <a:endParaRPr lang="en-US" dirty="0"/>
          </a:p>
        </p:txBody>
      </p:sp>
      <p:sp>
        <p:nvSpPr>
          <p:cNvPr id="11333" name="Rectangle 88"/>
          <p:cNvSpPr>
            <a:spLocks noChangeArrowheads="1"/>
          </p:cNvSpPr>
          <p:nvPr/>
        </p:nvSpPr>
        <p:spPr bwMode="auto">
          <a:xfrm>
            <a:off x="5391638" y="2735760"/>
            <a:ext cx="31750" cy="128588"/>
          </a:xfrm>
          <a:prstGeom prst="rect">
            <a:avLst/>
          </a:prstGeom>
          <a:noFill/>
          <a:ln w="9525">
            <a:noFill/>
            <a:miter lim="800000"/>
            <a:headEnd/>
            <a:tailEnd/>
          </a:ln>
        </p:spPr>
        <p:txBody>
          <a:bodyPr wrap="none" lIns="0" tIns="0" rIns="0" bIns="0">
            <a:spAutoFit/>
          </a:bodyPr>
          <a:lstStyle/>
          <a:p>
            <a:pPr>
              <a:lnSpc>
                <a:spcPts val="1000"/>
              </a:lnSpc>
            </a:pPr>
            <a:r>
              <a:rPr lang="en-US" sz="1100" dirty="0">
                <a:solidFill>
                  <a:srgbClr val="000000"/>
                </a:solidFill>
                <a:latin typeface="Calibri" pitchFamily="34" charset="0"/>
              </a:rPr>
              <a:t> </a:t>
            </a:r>
            <a:endParaRPr lang="en-US" dirty="0"/>
          </a:p>
        </p:txBody>
      </p:sp>
      <p:sp>
        <p:nvSpPr>
          <p:cNvPr id="11335" name="Rectangle 90"/>
          <p:cNvSpPr>
            <a:spLocks noChangeArrowheads="1"/>
          </p:cNvSpPr>
          <p:nvPr/>
        </p:nvSpPr>
        <p:spPr bwMode="auto">
          <a:xfrm>
            <a:off x="6477489" y="2735760"/>
            <a:ext cx="31750" cy="128588"/>
          </a:xfrm>
          <a:prstGeom prst="rect">
            <a:avLst/>
          </a:prstGeom>
          <a:noFill/>
          <a:ln w="9525">
            <a:noFill/>
            <a:miter lim="800000"/>
            <a:headEnd/>
            <a:tailEnd/>
          </a:ln>
        </p:spPr>
        <p:txBody>
          <a:bodyPr wrap="none" lIns="0" tIns="0" rIns="0" bIns="0">
            <a:spAutoFit/>
          </a:bodyPr>
          <a:lstStyle/>
          <a:p>
            <a:pPr>
              <a:lnSpc>
                <a:spcPts val="1000"/>
              </a:lnSpc>
            </a:pPr>
            <a:r>
              <a:rPr lang="en-US" sz="1100" dirty="0">
                <a:solidFill>
                  <a:srgbClr val="000000"/>
                </a:solidFill>
                <a:latin typeface="Calibri" pitchFamily="34" charset="0"/>
              </a:rPr>
              <a:t> </a:t>
            </a:r>
            <a:endParaRPr lang="en-US" dirty="0"/>
          </a:p>
        </p:txBody>
      </p:sp>
      <p:sp>
        <p:nvSpPr>
          <p:cNvPr id="11337" name="Rectangle 92"/>
          <p:cNvSpPr>
            <a:spLocks noChangeArrowheads="1"/>
          </p:cNvSpPr>
          <p:nvPr/>
        </p:nvSpPr>
        <p:spPr bwMode="auto">
          <a:xfrm>
            <a:off x="7563341" y="2735760"/>
            <a:ext cx="31750" cy="128588"/>
          </a:xfrm>
          <a:prstGeom prst="rect">
            <a:avLst/>
          </a:prstGeom>
          <a:noFill/>
          <a:ln w="9525">
            <a:noFill/>
            <a:miter lim="800000"/>
            <a:headEnd/>
            <a:tailEnd/>
          </a:ln>
        </p:spPr>
        <p:txBody>
          <a:bodyPr wrap="none" lIns="0" tIns="0" rIns="0" bIns="0">
            <a:spAutoFit/>
          </a:bodyPr>
          <a:lstStyle/>
          <a:p>
            <a:pPr>
              <a:lnSpc>
                <a:spcPts val="1000"/>
              </a:lnSpc>
            </a:pPr>
            <a:r>
              <a:rPr lang="en-US" sz="1100" dirty="0">
                <a:solidFill>
                  <a:srgbClr val="000000"/>
                </a:solidFill>
                <a:latin typeface="Calibri" pitchFamily="34" charset="0"/>
              </a:rPr>
              <a:t> </a:t>
            </a:r>
            <a:endParaRPr lang="en-US" dirty="0"/>
          </a:p>
        </p:txBody>
      </p:sp>
      <p:sp>
        <p:nvSpPr>
          <p:cNvPr id="11339" name="Rectangle 94"/>
          <p:cNvSpPr>
            <a:spLocks noChangeArrowheads="1"/>
          </p:cNvSpPr>
          <p:nvPr/>
        </p:nvSpPr>
        <p:spPr bwMode="auto">
          <a:xfrm>
            <a:off x="8649193" y="2735760"/>
            <a:ext cx="31750" cy="128588"/>
          </a:xfrm>
          <a:prstGeom prst="rect">
            <a:avLst/>
          </a:prstGeom>
          <a:noFill/>
          <a:ln w="9525">
            <a:noFill/>
            <a:miter lim="800000"/>
            <a:headEnd/>
            <a:tailEnd/>
          </a:ln>
        </p:spPr>
        <p:txBody>
          <a:bodyPr wrap="none" lIns="0" tIns="0" rIns="0" bIns="0">
            <a:spAutoFit/>
          </a:bodyPr>
          <a:lstStyle/>
          <a:p>
            <a:pPr>
              <a:lnSpc>
                <a:spcPts val="1000"/>
              </a:lnSpc>
            </a:pPr>
            <a:r>
              <a:rPr lang="en-US" sz="1100" dirty="0">
                <a:solidFill>
                  <a:srgbClr val="000000"/>
                </a:solidFill>
                <a:latin typeface="Calibri" pitchFamily="34" charset="0"/>
              </a:rPr>
              <a:t> </a:t>
            </a:r>
            <a:endParaRPr lang="en-US" dirty="0"/>
          </a:p>
        </p:txBody>
      </p:sp>
      <p:sp>
        <p:nvSpPr>
          <p:cNvPr id="11342" name="Rectangle 98"/>
          <p:cNvSpPr>
            <a:spLocks noChangeArrowheads="1"/>
          </p:cNvSpPr>
          <p:nvPr/>
        </p:nvSpPr>
        <p:spPr bwMode="auto">
          <a:xfrm>
            <a:off x="1378431" y="2730997"/>
            <a:ext cx="6350" cy="6350"/>
          </a:xfrm>
          <a:prstGeom prst="rect">
            <a:avLst/>
          </a:prstGeom>
          <a:solidFill>
            <a:srgbClr val="000000"/>
          </a:solidFill>
          <a:ln w="9525">
            <a:noFill/>
            <a:miter lim="800000"/>
            <a:headEnd/>
            <a:tailEnd/>
          </a:ln>
        </p:spPr>
        <p:txBody>
          <a:bodyPr/>
          <a:lstStyle/>
          <a:p>
            <a:pPr>
              <a:lnSpc>
                <a:spcPts val="1000"/>
              </a:lnSpc>
            </a:pPr>
            <a:endParaRPr lang="en-US" dirty="0"/>
          </a:p>
        </p:txBody>
      </p:sp>
      <p:sp>
        <p:nvSpPr>
          <p:cNvPr id="11344" name="Rectangle 102"/>
          <p:cNvSpPr>
            <a:spLocks noChangeArrowheads="1"/>
          </p:cNvSpPr>
          <p:nvPr/>
        </p:nvSpPr>
        <p:spPr bwMode="auto">
          <a:xfrm>
            <a:off x="3546960" y="2730997"/>
            <a:ext cx="6350" cy="6350"/>
          </a:xfrm>
          <a:prstGeom prst="rect">
            <a:avLst/>
          </a:prstGeom>
          <a:solidFill>
            <a:srgbClr val="000000"/>
          </a:solidFill>
          <a:ln w="9525">
            <a:noFill/>
            <a:miter lim="800000"/>
            <a:headEnd/>
            <a:tailEnd/>
          </a:ln>
        </p:spPr>
        <p:txBody>
          <a:bodyPr/>
          <a:lstStyle/>
          <a:p>
            <a:pPr>
              <a:lnSpc>
                <a:spcPts val="1000"/>
              </a:lnSpc>
            </a:pPr>
            <a:endParaRPr lang="en-US" dirty="0"/>
          </a:p>
        </p:txBody>
      </p:sp>
      <p:sp>
        <p:nvSpPr>
          <p:cNvPr id="11345" name="Rectangle 104"/>
          <p:cNvSpPr>
            <a:spLocks noChangeArrowheads="1"/>
          </p:cNvSpPr>
          <p:nvPr/>
        </p:nvSpPr>
        <p:spPr bwMode="auto">
          <a:xfrm>
            <a:off x="4631224" y="2730997"/>
            <a:ext cx="6350" cy="6350"/>
          </a:xfrm>
          <a:prstGeom prst="rect">
            <a:avLst/>
          </a:prstGeom>
          <a:solidFill>
            <a:srgbClr val="000000"/>
          </a:solidFill>
          <a:ln w="9525">
            <a:noFill/>
            <a:miter lim="800000"/>
            <a:headEnd/>
            <a:tailEnd/>
          </a:ln>
        </p:spPr>
        <p:txBody>
          <a:bodyPr/>
          <a:lstStyle/>
          <a:p>
            <a:pPr>
              <a:lnSpc>
                <a:spcPts val="1000"/>
              </a:lnSpc>
            </a:pPr>
            <a:endParaRPr lang="en-US" dirty="0"/>
          </a:p>
        </p:txBody>
      </p:sp>
      <p:sp>
        <p:nvSpPr>
          <p:cNvPr id="11347" name="Rectangle 108"/>
          <p:cNvSpPr>
            <a:spLocks noChangeArrowheads="1"/>
          </p:cNvSpPr>
          <p:nvPr/>
        </p:nvSpPr>
        <p:spPr bwMode="auto">
          <a:xfrm>
            <a:off x="6802927" y="2730997"/>
            <a:ext cx="6350" cy="6350"/>
          </a:xfrm>
          <a:prstGeom prst="rect">
            <a:avLst/>
          </a:prstGeom>
          <a:solidFill>
            <a:srgbClr val="000000"/>
          </a:solidFill>
          <a:ln w="9525">
            <a:noFill/>
            <a:miter lim="800000"/>
            <a:headEnd/>
            <a:tailEnd/>
          </a:ln>
        </p:spPr>
        <p:txBody>
          <a:bodyPr/>
          <a:lstStyle/>
          <a:p>
            <a:pPr>
              <a:lnSpc>
                <a:spcPts val="1000"/>
              </a:lnSpc>
            </a:pPr>
            <a:endParaRPr lang="en-US" dirty="0"/>
          </a:p>
        </p:txBody>
      </p:sp>
      <p:sp>
        <p:nvSpPr>
          <p:cNvPr id="11349" name="Rectangle 112"/>
          <p:cNvSpPr>
            <a:spLocks noChangeArrowheads="1"/>
          </p:cNvSpPr>
          <p:nvPr/>
        </p:nvSpPr>
        <p:spPr bwMode="auto">
          <a:xfrm>
            <a:off x="8974631" y="2730997"/>
            <a:ext cx="6350" cy="6350"/>
          </a:xfrm>
          <a:prstGeom prst="rect">
            <a:avLst/>
          </a:prstGeom>
          <a:solidFill>
            <a:srgbClr val="000000"/>
          </a:solidFill>
          <a:ln w="9525">
            <a:noFill/>
            <a:miter lim="800000"/>
            <a:headEnd/>
            <a:tailEnd/>
          </a:ln>
        </p:spPr>
        <p:txBody>
          <a:bodyPr/>
          <a:lstStyle/>
          <a:p>
            <a:pPr>
              <a:lnSpc>
                <a:spcPts val="1000"/>
              </a:lnSpc>
            </a:pPr>
            <a:endParaRPr lang="en-US" dirty="0"/>
          </a:p>
        </p:txBody>
      </p:sp>
      <p:sp>
        <p:nvSpPr>
          <p:cNvPr id="11350" name="Rectangle 113"/>
          <p:cNvSpPr>
            <a:spLocks noChangeArrowheads="1"/>
          </p:cNvSpPr>
          <p:nvPr/>
        </p:nvSpPr>
        <p:spPr bwMode="auto">
          <a:xfrm>
            <a:off x="8974631" y="2730997"/>
            <a:ext cx="6350" cy="6350"/>
          </a:xfrm>
          <a:prstGeom prst="rect">
            <a:avLst/>
          </a:prstGeom>
          <a:solidFill>
            <a:srgbClr val="000000"/>
          </a:solidFill>
          <a:ln w="9525">
            <a:noFill/>
            <a:miter lim="800000"/>
            <a:headEnd/>
            <a:tailEnd/>
          </a:ln>
        </p:spPr>
        <p:txBody>
          <a:bodyPr/>
          <a:lstStyle/>
          <a:p>
            <a:pPr>
              <a:lnSpc>
                <a:spcPts val="1000"/>
              </a:lnSpc>
            </a:pPr>
            <a:endParaRPr lang="en-US" dirty="0"/>
          </a:p>
        </p:txBody>
      </p:sp>
      <p:sp>
        <p:nvSpPr>
          <p:cNvPr id="11355" name="Rectangle 118"/>
          <p:cNvSpPr>
            <a:spLocks noChangeArrowheads="1"/>
          </p:cNvSpPr>
          <p:nvPr/>
        </p:nvSpPr>
        <p:spPr bwMode="auto">
          <a:xfrm>
            <a:off x="1435581" y="2737347"/>
            <a:ext cx="6350" cy="222250"/>
          </a:xfrm>
          <a:prstGeom prst="rect">
            <a:avLst/>
          </a:prstGeom>
          <a:solidFill>
            <a:srgbClr val="000000"/>
          </a:solidFill>
          <a:ln w="9525">
            <a:noFill/>
            <a:miter lim="800000"/>
            <a:headEnd/>
            <a:tailEnd/>
          </a:ln>
        </p:spPr>
        <p:txBody>
          <a:bodyPr/>
          <a:lstStyle/>
          <a:p>
            <a:pPr>
              <a:lnSpc>
                <a:spcPts val="1000"/>
              </a:lnSpc>
            </a:pPr>
            <a:endParaRPr lang="en-US" dirty="0"/>
          </a:p>
        </p:txBody>
      </p:sp>
      <p:sp>
        <p:nvSpPr>
          <p:cNvPr id="11356" name="Rectangle 119"/>
          <p:cNvSpPr>
            <a:spLocks noChangeArrowheads="1"/>
          </p:cNvSpPr>
          <p:nvPr/>
        </p:nvSpPr>
        <p:spPr bwMode="auto">
          <a:xfrm>
            <a:off x="1378431" y="2959597"/>
            <a:ext cx="6350" cy="6350"/>
          </a:xfrm>
          <a:prstGeom prst="rect">
            <a:avLst/>
          </a:prstGeom>
          <a:solidFill>
            <a:srgbClr val="000000"/>
          </a:solidFill>
          <a:ln w="9525">
            <a:noFill/>
            <a:miter lim="800000"/>
            <a:headEnd/>
            <a:tailEnd/>
          </a:ln>
        </p:spPr>
        <p:txBody>
          <a:bodyPr/>
          <a:lstStyle/>
          <a:p>
            <a:pPr>
              <a:lnSpc>
                <a:spcPts val="1000"/>
              </a:lnSpc>
            </a:pPr>
            <a:endParaRPr lang="en-US" dirty="0"/>
          </a:p>
        </p:txBody>
      </p:sp>
      <p:sp>
        <p:nvSpPr>
          <p:cNvPr id="11358" name="Rectangle 122"/>
          <p:cNvSpPr>
            <a:spLocks noChangeArrowheads="1"/>
          </p:cNvSpPr>
          <p:nvPr/>
        </p:nvSpPr>
        <p:spPr bwMode="auto">
          <a:xfrm>
            <a:off x="2461108" y="2959597"/>
            <a:ext cx="6350" cy="6350"/>
          </a:xfrm>
          <a:prstGeom prst="rect">
            <a:avLst/>
          </a:prstGeom>
          <a:solidFill>
            <a:srgbClr val="000000"/>
          </a:solidFill>
          <a:ln w="9525">
            <a:noFill/>
            <a:miter lim="800000"/>
            <a:headEnd/>
            <a:tailEnd/>
          </a:ln>
        </p:spPr>
        <p:txBody>
          <a:bodyPr/>
          <a:lstStyle/>
          <a:p>
            <a:pPr>
              <a:lnSpc>
                <a:spcPts val="1000"/>
              </a:lnSpc>
            </a:pPr>
            <a:endParaRPr lang="en-US" dirty="0"/>
          </a:p>
        </p:txBody>
      </p:sp>
      <p:sp>
        <p:nvSpPr>
          <p:cNvPr id="11360" name="Rectangle 125"/>
          <p:cNvSpPr>
            <a:spLocks noChangeArrowheads="1"/>
          </p:cNvSpPr>
          <p:nvPr/>
        </p:nvSpPr>
        <p:spPr bwMode="auto">
          <a:xfrm>
            <a:off x="3546960" y="2959597"/>
            <a:ext cx="6350" cy="6350"/>
          </a:xfrm>
          <a:prstGeom prst="rect">
            <a:avLst/>
          </a:prstGeom>
          <a:solidFill>
            <a:srgbClr val="000000"/>
          </a:solidFill>
          <a:ln w="9525">
            <a:noFill/>
            <a:miter lim="800000"/>
            <a:headEnd/>
            <a:tailEnd/>
          </a:ln>
        </p:spPr>
        <p:txBody>
          <a:bodyPr/>
          <a:lstStyle/>
          <a:p>
            <a:pPr>
              <a:lnSpc>
                <a:spcPts val="1000"/>
              </a:lnSpc>
            </a:pPr>
            <a:endParaRPr lang="en-US" dirty="0"/>
          </a:p>
        </p:txBody>
      </p:sp>
      <p:sp>
        <p:nvSpPr>
          <p:cNvPr id="11362" name="Rectangle 128"/>
          <p:cNvSpPr>
            <a:spLocks noChangeArrowheads="1"/>
          </p:cNvSpPr>
          <p:nvPr/>
        </p:nvSpPr>
        <p:spPr bwMode="auto">
          <a:xfrm>
            <a:off x="4631224" y="2959597"/>
            <a:ext cx="6350" cy="6350"/>
          </a:xfrm>
          <a:prstGeom prst="rect">
            <a:avLst/>
          </a:prstGeom>
          <a:solidFill>
            <a:srgbClr val="000000"/>
          </a:solidFill>
          <a:ln w="9525">
            <a:noFill/>
            <a:miter lim="800000"/>
            <a:headEnd/>
            <a:tailEnd/>
          </a:ln>
        </p:spPr>
        <p:txBody>
          <a:bodyPr/>
          <a:lstStyle/>
          <a:p>
            <a:pPr>
              <a:lnSpc>
                <a:spcPts val="1000"/>
              </a:lnSpc>
            </a:pPr>
            <a:endParaRPr lang="en-US" dirty="0"/>
          </a:p>
        </p:txBody>
      </p:sp>
      <p:sp>
        <p:nvSpPr>
          <p:cNvPr id="11364" name="Rectangle 130"/>
          <p:cNvSpPr>
            <a:spLocks noChangeArrowheads="1"/>
          </p:cNvSpPr>
          <p:nvPr/>
        </p:nvSpPr>
        <p:spPr bwMode="auto">
          <a:xfrm>
            <a:off x="6852140" y="2737347"/>
            <a:ext cx="6350" cy="222250"/>
          </a:xfrm>
          <a:prstGeom prst="rect">
            <a:avLst/>
          </a:prstGeom>
          <a:solidFill>
            <a:srgbClr val="000000"/>
          </a:solidFill>
          <a:ln w="9525">
            <a:noFill/>
            <a:miter lim="800000"/>
            <a:headEnd/>
            <a:tailEnd/>
          </a:ln>
        </p:spPr>
        <p:txBody>
          <a:bodyPr/>
          <a:lstStyle/>
          <a:p>
            <a:pPr>
              <a:lnSpc>
                <a:spcPts val="1000"/>
              </a:lnSpc>
            </a:pPr>
            <a:endParaRPr lang="en-US" dirty="0"/>
          </a:p>
        </p:txBody>
      </p:sp>
      <p:sp>
        <p:nvSpPr>
          <p:cNvPr id="11367" name="Rectangle 134"/>
          <p:cNvSpPr>
            <a:spLocks noChangeArrowheads="1"/>
          </p:cNvSpPr>
          <p:nvPr/>
        </p:nvSpPr>
        <p:spPr bwMode="auto">
          <a:xfrm>
            <a:off x="6802927" y="2959597"/>
            <a:ext cx="6350" cy="6350"/>
          </a:xfrm>
          <a:prstGeom prst="rect">
            <a:avLst/>
          </a:prstGeom>
          <a:solidFill>
            <a:srgbClr val="000000"/>
          </a:solidFill>
          <a:ln w="9525">
            <a:noFill/>
            <a:miter lim="800000"/>
            <a:headEnd/>
            <a:tailEnd/>
          </a:ln>
        </p:spPr>
        <p:txBody>
          <a:bodyPr/>
          <a:lstStyle/>
          <a:p>
            <a:pPr>
              <a:lnSpc>
                <a:spcPts val="1000"/>
              </a:lnSpc>
            </a:pPr>
            <a:endParaRPr lang="en-US" dirty="0"/>
          </a:p>
        </p:txBody>
      </p:sp>
      <p:sp>
        <p:nvSpPr>
          <p:cNvPr id="11371" name="Rectangle 140"/>
          <p:cNvSpPr>
            <a:spLocks noChangeArrowheads="1"/>
          </p:cNvSpPr>
          <p:nvPr/>
        </p:nvSpPr>
        <p:spPr bwMode="auto">
          <a:xfrm>
            <a:off x="8974631" y="2959597"/>
            <a:ext cx="6350" cy="6350"/>
          </a:xfrm>
          <a:prstGeom prst="rect">
            <a:avLst/>
          </a:prstGeom>
          <a:solidFill>
            <a:srgbClr val="000000"/>
          </a:solidFill>
          <a:ln w="9525">
            <a:noFill/>
            <a:miter lim="800000"/>
            <a:headEnd/>
            <a:tailEnd/>
          </a:ln>
        </p:spPr>
        <p:txBody>
          <a:bodyPr/>
          <a:lstStyle/>
          <a:p>
            <a:pPr>
              <a:lnSpc>
                <a:spcPts val="1000"/>
              </a:lnSpc>
            </a:pPr>
            <a:endParaRPr lang="en-US" dirty="0"/>
          </a:p>
        </p:txBody>
      </p:sp>
      <p:sp>
        <p:nvSpPr>
          <p:cNvPr id="11372" name="Rectangle 141"/>
          <p:cNvSpPr>
            <a:spLocks noChangeArrowheads="1"/>
          </p:cNvSpPr>
          <p:nvPr/>
        </p:nvSpPr>
        <p:spPr bwMode="auto">
          <a:xfrm>
            <a:off x="8974631" y="2959597"/>
            <a:ext cx="6350" cy="6350"/>
          </a:xfrm>
          <a:prstGeom prst="rect">
            <a:avLst/>
          </a:prstGeom>
          <a:solidFill>
            <a:srgbClr val="000000"/>
          </a:solidFill>
          <a:ln w="9525">
            <a:noFill/>
            <a:miter lim="800000"/>
            <a:headEnd/>
            <a:tailEnd/>
          </a:ln>
        </p:spPr>
        <p:txBody>
          <a:bodyPr/>
          <a:lstStyle/>
          <a:p>
            <a:pPr>
              <a:lnSpc>
                <a:spcPts val="1000"/>
              </a:lnSpc>
            </a:pPr>
            <a:endParaRPr lang="en-US" dirty="0"/>
          </a:p>
        </p:txBody>
      </p:sp>
      <p:sp>
        <p:nvSpPr>
          <p:cNvPr id="11375" name="Rectangle 150"/>
          <p:cNvSpPr>
            <a:spLocks noChangeArrowheads="1"/>
          </p:cNvSpPr>
          <p:nvPr/>
        </p:nvSpPr>
        <p:spPr bwMode="auto">
          <a:xfrm>
            <a:off x="1653069" y="4756153"/>
            <a:ext cx="31750" cy="128588"/>
          </a:xfrm>
          <a:prstGeom prst="rect">
            <a:avLst/>
          </a:prstGeom>
          <a:noFill/>
          <a:ln w="9525">
            <a:noFill/>
            <a:miter lim="800000"/>
            <a:headEnd/>
            <a:tailEnd/>
          </a:ln>
        </p:spPr>
        <p:txBody>
          <a:bodyPr wrap="none" lIns="0" tIns="0" rIns="0" bIns="0">
            <a:spAutoFit/>
          </a:bodyPr>
          <a:lstStyle/>
          <a:p>
            <a:pPr>
              <a:lnSpc>
                <a:spcPts val="1000"/>
              </a:lnSpc>
            </a:pPr>
            <a:r>
              <a:rPr lang="en-US" sz="1100" dirty="0">
                <a:solidFill>
                  <a:srgbClr val="000000"/>
                </a:solidFill>
                <a:latin typeface="Calibri" pitchFamily="34" charset="0"/>
              </a:rPr>
              <a:t> </a:t>
            </a:r>
            <a:endParaRPr lang="en-US" dirty="0"/>
          </a:p>
        </p:txBody>
      </p:sp>
      <p:sp>
        <p:nvSpPr>
          <p:cNvPr id="11376" name="Rectangle 153"/>
          <p:cNvSpPr>
            <a:spLocks noChangeArrowheads="1"/>
          </p:cNvSpPr>
          <p:nvPr/>
        </p:nvSpPr>
        <p:spPr bwMode="auto">
          <a:xfrm>
            <a:off x="1124431" y="5153028"/>
            <a:ext cx="31750" cy="128588"/>
          </a:xfrm>
          <a:prstGeom prst="rect">
            <a:avLst/>
          </a:prstGeom>
          <a:noFill/>
          <a:ln w="9525">
            <a:noFill/>
            <a:miter lim="800000"/>
            <a:headEnd/>
            <a:tailEnd/>
          </a:ln>
        </p:spPr>
        <p:txBody>
          <a:bodyPr wrap="none" lIns="0" tIns="0" rIns="0" bIns="0">
            <a:spAutoFit/>
          </a:bodyPr>
          <a:lstStyle/>
          <a:p>
            <a:pPr>
              <a:lnSpc>
                <a:spcPts val="1000"/>
              </a:lnSpc>
            </a:pPr>
            <a:r>
              <a:rPr lang="en-US" sz="1100" dirty="0">
                <a:solidFill>
                  <a:srgbClr val="000000"/>
                </a:solidFill>
                <a:latin typeface="Calibri" pitchFamily="34" charset="0"/>
              </a:rPr>
              <a:t> </a:t>
            </a:r>
            <a:endParaRPr lang="en-US" dirty="0"/>
          </a:p>
        </p:txBody>
      </p:sp>
      <p:sp>
        <p:nvSpPr>
          <p:cNvPr id="11378" name="Rectangle 158"/>
          <p:cNvSpPr>
            <a:spLocks noChangeArrowheads="1"/>
          </p:cNvSpPr>
          <p:nvPr/>
        </p:nvSpPr>
        <p:spPr bwMode="auto">
          <a:xfrm>
            <a:off x="593059" y="4348752"/>
            <a:ext cx="31750" cy="128588"/>
          </a:xfrm>
          <a:prstGeom prst="rect">
            <a:avLst/>
          </a:prstGeom>
          <a:noFill/>
          <a:ln w="9525">
            <a:noFill/>
            <a:miter lim="800000"/>
            <a:headEnd/>
            <a:tailEnd/>
          </a:ln>
        </p:spPr>
        <p:txBody>
          <a:bodyPr wrap="none" lIns="0" tIns="0" rIns="0" bIns="0">
            <a:spAutoFit/>
          </a:bodyPr>
          <a:lstStyle/>
          <a:p>
            <a:pPr>
              <a:lnSpc>
                <a:spcPts val="1000"/>
              </a:lnSpc>
            </a:pPr>
            <a:r>
              <a:rPr lang="en-US" sz="1100" dirty="0">
                <a:solidFill>
                  <a:srgbClr val="000000"/>
                </a:solidFill>
                <a:latin typeface="Calibri" pitchFamily="34" charset="0"/>
              </a:rPr>
              <a:t> </a:t>
            </a:r>
            <a:endParaRPr lang="en-US" dirty="0"/>
          </a:p>
        </p:txBody>
      </p:sp>
      <p:sp>
        <p:nvSpPr>
          <p:cNvPr id="11381" name="Rectangle 163"/>
          <p:cNvSpPr>
            <a:spLocks noChangeArrowheads="1"/>
          </p:cNvSpPr>
          <p:nvPr/>
        </p:nvSpPr>
        <p:spPr bwMode="auto">
          <a:xfrm>
            <a:off x="2303945" y="6462716"/>
            <a:ext cx="31750" cy="128588"/>
          </a:xfrm>
          <a:prstGeom prst="rect">
            <a:avLst/>
          </a:prstGeom>
          <a:noFill/>
          <a:ln w="9525">
            <a:noFill/>
            <a:miter lim="800000"/>
            <a:headEnd/>
            <a:tailEnd/>
          </a:ln>
        </p:spPr>
        <p:txBody>
          <a:bodyPr wrap="none" lIns="0" tIns="0" rIns="0" bIns="0">
            <a:spAutoFit/>
          </a:bodyPr>
          <a:lstStyle/>
          <a:p>
            <a:pPr>
              <a:lnSpc>
                <a:spcPts val="1000"/>
              </a:lnSpc>
            </a:pPr>
            <a:r>
              <a:rPr lang="en-US" sz="1100" dirty="0">
                <a:solidFill>
                  <a:srgbClr val="000000"/>
                </a:solidFill>
                <a:latin typeface="Calibri" pitchFamily="34" charset="0"/>
              </a:rPr>
              <a:t> </a:t>
            </a:r>
            <a:endParaRPr lang="en-US" dirty="0"/>
          </a:p>
        </p:txBody>
      </p:sp>
      <p:sp>
        <p:nvSpPr>
          <p:cNvPr id="11383" name="Rectangle 165"/>
          <p:cNvSpPr>
            <a:spLocks noChangeArrowheads="1"/>
          </p:cNvSpPr>
          <p:nvPr/>
        </p:nvSpPr>
        <p:spPr bwMode="auto">
          <a:xfrm>
            <a:off x="6926753" y="5519741"/>
            <a:ext cx="31750" cy="128588"/>
          </a:xfrm>
          <a:prstGeom prst="rect">
            <a:avLst/>
          </a:prstGeom>
          <a:noFill/>
          <a:ln w="9525">
            <a:noFill/>
            <a:miter lim="800000"/>
            <a:headEnd/>
            <a:tailEnd/>
          </a:ln>
        </p:spPr>
        <p:txBody>
          <a:bodyPr wrap="none" lIns="0" tIns="0" rIns="0" bIns="0">
            <a:spAutoFit/>
          </a:bodyPr>
          <a:lstStyle/>
          <a:p>
            <a:pPr>
              <a:lnSpc>
                <a:spcPts val="1000"/>
              </a:lnSpc>
            </a:pPr>
            <a:r>
              <a:rPr lang="en-US" sz="1100" dirty="0">
                <a:solidFill>
                  <a:srgbClr val="000000"/>
                </a:solidFill>
                <a:latin typeface="Calibri" pitchFamily="34" charset="0"/>
              </a:rPr>
              <a:t> </a:t>
            </a:r>
            <a:endParaRPr lang="en-US" dirty="0"/>
          </a:p>
        </p:txBody>
      </p:sp>
      <p:sp>
        <p:nvSpPr>
          <p:cNvPr id="11385" name="Rectangle 170"/>
          <p:cNvSpPr>
            <a:spLocks noChangeArrowheads="1"/>
          </p:cNvSpPr>
          <p:nvPr/>
        </p:nvSpPr>
        <p:spPr bwMode="auto">
          <a:xfrm>
            <a:off x="3986698" y="4152903"/>
            <a:ext cx="31750" cy="128588"/>
          </a:xfrm>
          <a:prstGeom prst="rect">
            <a:avLst/>
          </a:prstGeom>
          <a:noFill/>
          <a:ln w="9525">
            <a:noFill/>
            <a:miter lim="800000"/>
            <a:headEnd/>
            <a:tailEnd/>
          </a:ln>
        </p:spPr>
        <p:txBody>
          <a:bodyPr wrap="none" lIns="0" tIns="0" rIns="0" bIns="0">
            <a:spAutoFit/>
          </a:bodyPr>
          <a:lstStyle/>
          <a:p>
            <a:pPr>
              <a:lnSpc>
                <a:spcPts val="1000"/>
              </a:lnSpc>
            </a:pPr>
            <a:r>
              <a:rPr lang="en-US" sz="1100" dirty="0">
                <a:solidFill>
                  <a:srgbClr val="000000"/>
                </a:solidFill>
                <a:latin typeface="Calibri" pitchFamily="34" charset="0"/>
              </a:rPr>
              <a:t> </a:t>
            </a:r>
            <a:endParaRPr lang="en-US" dirty="0"/>
          </a:p>
        </p:txBody>
      </p:sp>
      <p:sp>
        <p:nvSpPr>
          <p:cNvPr id="11387" name="Rectangle 172"/>
          <p:cNvSpPr>
            <a:spLocks noChangeArrowheads="1"/>
          </p:cNvSpPr>
          <p:nvPr/>
        </p:nvSpPr>
        <p:spPr bwMode="auto">
          <a:xfrm>
            <a:off x="2972284" y="1973759"/>
            <a:ext cx="31750" cy="128588"/>
          </a:xfrm>
          <a:prstGeom prst="rect">
            <a:avLst/>
          </a:prstGeom>
          <a:noFill/>
          <a:ln w="9525">
            <a:noFill/>
            <a:miter lim="800000"/>
            <a:headEnd/>
            <a:tailEnd/>
          </a:ln>
        </p:spPr>
        <p:txBody>
          <a:bodyPr wrap="none" lIns="0" tIns="0" rIns="0" bIns="0">
            <a:spAutoFit/>
          </a:bodyPr>
          <a:lstStyle/>
          <a:p>
            <a:pPr>
              <a:lnSpc>
                <a:spcPts val="1000"/>
              </a:lnSpc>
            </a:pPr>
            <a:r>
              <a:rPr lang="en-US" sz="1100" dirty="0">
                <a:solidFill>
                  <a:srgbClr val="000000"/>
                </a:solidFill>
                <a:latin typeface="Calibri" pitchFamily="34" charset="0"/>
              </a:rPr>
              <a:t> </a:t>
            </a:r>
            <a:endParaRPr lang="en-US" dirty="0"/>
          </a:p>
        </p:txBody>
      </p:sp>
      <p:sp>
        <p:nvSpPr>
          <p:cNvPr id="11388" name="Rectangle 174"/>
          <p:cNvSpPr>
            <a:spLocks noChangeArrowheads="1"/>
          </p:cNvSpPr>
          <p:nvPr/>
        </p:nvSpPr>
        <p:spPr bwMode="auto">
          <a:xfrm>
            <a:off x="2800833" y="2172197"/>
            <a:ext cx="31750" cy="128588"/>
          </a:xfrm>
          <a:prstGeom prst="rect">
            <a:avLst/>
          </a:prstGeom>
          <a:noFill/>
          <a:ln w="9525">
            <a:noFill/>
            <a:miter lim="800000"/>
            <a:headEnd/>
            <a:tailEnd/>
          </a:ln>
        </p:spPr>
        <p:txBody>
          <a:bodyPr wrap="none" lIns="0" tIns="0" rIns="0" bIns="0">
            <a:spAutoFit/>
          </a:bodyPr>
          <a:lstStyle/>
          <a:p>
            <a:pPr>
              <a:lnSpc>
                <a:spcPts val="1000"/>
              </a:lnSpc>
            </a:pPr>
            <a:r>
              <a:rPr lang="en-US" sz="1100" dirty="0">
                <a:solidFill>
                  <a:srgbClr val="000000"/>
                </a:solidFill>
                <a:latin typeface="Calibri" pitchFamily="34" charset="0"/>
              </a:rPr>
              <a:t> </a:t>
            </a:r>
            <a:endParaRPr lang="en-US" dirty="0"/>
          </a:p>
        </p:txBody>
      </p:sp>
      <p:sp>
        <p:nvSpPr>
          <p:cNvPr id="11390" name="Rectangle 178"/>
          <p:cNvSpPr>
            <a:spLocks noChangeArrowheads="1"/>
          </p:cNvSpPr>
          <p:nvPr/>
        </p:nvSpPr>
        <p:spPr bwMode="auto">
          <a:xfrm>
            <a:off x="2570645" y="3192960"/>
            <a:ext cx="31750" cy="128588"/>
          </a:xfrm>
          <a:prstGeom prst="rect">
            <a:avLst/>
          </a:prstGeom>
          <a:noFill/>
          <a:ln w="9525">
            <a:noFill/>
            <a:miter lim="800000"/>
            <a:headEnd/>
            <a:tailEnd/>
          </a:ln>
        </p:spPr>
        <p:txBody>
          <a:bodyPr wrap="none" lIns="0" tIns="0" rIns="0" bIns="0">
            <a:spAutoFit/>
          </a:bodyPr>
          <a:lstStyle/>
          <a:p>
            <a:pPr>
              <a:lnSpc>
                <a:spcPts val="1000"/>
              </a:lnSpc>
            </a:pPr>
            <a:r>
              <a:rPr lang="en-US" sz="1100" dirty="0">
                <a:solidFill>
                  <a:srgbClr val="000000"/>
                </a:solidFill>
                <a:latin typeface="Calibri" pitchFamily="34" charset="0"/>
              </a:rPr>
              <a:t> </a:t>
            </a:r>
            <a:endParaRPr lang="en-US" dirty="0"/>
          </a:p>
        </p:txBody>
      </p:sp>
      <p:sp>
        <p:nvSpPr>
          <p:cNvPr id="11391" name="Rectangle 181"/>
          <p:cNvSpPr>
            <a:spLocks noChangeArrowheads="1"/>
          </p:cNvSpPr>
          <p:nvPr/>
        </p:nvSpPr>
        <p:spPr bwMode="auto">
          <a:xfrm>
            <a:off x="2515083" y="3586660"/>
            <a:ext cx="31750" cy="128588"/>
          </a:xfrm>
          <a:prstGeom prst="rect">
            <a:avLst/>
          </a:prstGeom>
          <a:noFill/>
          <a:ln w="9525">
            <a:noFill/>
            <a:miter lim="800000"/>
            <a:headEnd/>
            <a:tailEnd/>
          </a:ln>
        </p:spPr>
        <p:txBody>
          <a:bodyPr wrap="none" lIns="0" tIns="0" rIns="0" bIns="0">
            <a:spAutoFit/>
          </a:bodyPr>
          <a:lstStyle/>
          <a:p>
            <a:pPr>
              <a:lnSpc>
                <a:spcPts val="1000"/>
              </a:lnSpc>
            </a:pPr>
            <a:r>
              <a:rPr lang="en-US" sz="1100" dirty="0">
                <a:solidFill>
                  <a:srgbClr val="000000"/>
                </a:solidFill>
                <a:latin typeface="Calibri" pitchFamily="34" charset="0"/>
              </a:rPr>
              <a:t> </a:t>
            </a:r>
            <a:endParaRPr lang="en-US" dirty="0"/>
          </a:p>
        </p:txBody>
      </p:sp>
      <p:sp>
        <p:nvSpPr>
          <p:cNvPr id="11392" name="Rectangle 183"/>
          <p:cNvSpPr>
            <a:spLocks noChangeArrowheads="1"/>
          </p:cNvSpPr>
          <p:nvPr/>
        </p:nvSpPr>
        <p:spPr bwMode="auto">
          <a:xfrm>
            <a:off x="2840521" y="3586660"/>
            <a:ext cx="31750" cy="128588"/>
          </a:xfrm>
          <a:prstGeom prst="rect">
            <a:avLst/>
          </a:prstGeom>
          <a:noFill/>
          <a:ln w="9525">
            <a:noFill/>
            <a:miter lim="800000"/>
            <a:headEnd/>
            <a:tailEnd/>
          </a:ln>
        </p:spPr>
        <p:txBody>
          <a:bodyPr wrap="none" lIns="0" tIns="0" rIns="0" bIns="0">
            <a:spAutoFit/>
          </a:bodyPr>
          <a:lstStyle/>
          <a:p>
            <a:pPr>
              <a:lnSpc>
                <a:spcPts val="1000"/>
              </a:lnSpc>
            </a:pPr>
            <a:r>
              <a:rPr lang="en-US" sz="1100" dirty="0">
                <a:solidFill>
                  <a:srgbClr val="000000"/>
                </a:solidFill>
                <a:latin typeface="Calibri" pitchFamily="34" charset="0"/>
              </a:rPr>
              <a:t> </a:t>
            </a:r>
            <a:endParaRPr lang="en-US" dirty="0"/>
          </a:p>
        </p:txBody>
      </p:sp>
      <p:graphicFrame>
        <p:nvGraphicFramePr>
          <p:cNvPr id="135" name="Table 134"/>
          <p:cNvGraphicFramePr>
            <a:graphicFrameLocks noGrp="1"/>
          </p:cNvGraphicFramePr>
          <p:nvPr>
            <p:extLst>
              <p:ext uri="{D42A27DB-BD31-4B8C-83A1-F6EECF244321}">
                <p14:modId xmlns:p14="http://schemas.microsoft.com/office/powerpoint/2010/main" val="1590233525"/>
              </p:ext>
            </p:extLst>
          </p:nvPr>
        </p:nvGraphicFramePr>
        <p:xfrm>
          <a:off x="185194" y="2704037"/>
          <a:ext cx="8712316" cy="274320"/>
        </p:xfrm>
        <a:graphic>
          <a:graphicData uri="http://schemas.openxmlformats.org/drawingml/2006/table">
            <a:tbl>
              <a:tblPr firstRow="1" bandRow="1">
                <a:tableStyleId>{5C22544A-7EE6-4342-B048-85BDC9FD1C3A}</a:tableStyleId>
              </a:tblPr>
              <a:tblGrid>
                <a:gridCol w="2568461">
                  <a:extLst>
                    <a:ext uri="{9D8B030D-6E8A-4147-A177-3AD203B41FA5}">
                      <a16:colId xmlns:a16="http://schemas.microsoft.com/office/drawing/2014/main" val="20000"/>
                    </a:ext>
                  </a:extLst>
                </a:gridCol>
                <a:gridCol w="1796689">
                  <a:extLst>
                    <a:ext uri="{9D8B030D-6E8A-4147-A177-3AD203B41FA5}">
                      <a16:colId xmlns:a16="http://schemas.microsoft.com/office/drawing/2014/main" val="20001"/>
                    </a:ext>
                  </a:extLst>
                </a:gridCol>
                <a:gridCol w="2173583">
                  <a:extLst>
                    <a:ext uri="{9D8B030D-6E8A-4147-A177-3AD203B41FA5}">
                      <a16:colId xmlns:a16="http://schemas.microsoft.com/office/drawing/2014/main" val="20002"/>
                    </a:ext>
                  </a:extLst>
                </a:gridCol>
                <a:gridCol w="2173583">
                  <a:extLst>
                    <a:ext uri="{9D8B030D-6E8A-4147-A177-3AD203B41FA5}">
                      <a16:colId xmlns:a16="http://schemas.microsoft.com/office/drawing/2014/main" val="20003"/>
                    </a:ext>
                  </a:extLst>
                </a:gridCol>
              </a:tblGrid>
              <a:tr h="225631">
                <a:tc>
                  <a:txBody>
                    <a:bodyPr/>
                    <a:lstStyle/>
                    <a:p>
                      <a:pPr algn="ctr"/>
                      <a:r>
                        <a:rPr lang="en-US" sz="1100" dirty="0">
                          <a:solidFill>
                            <a:srgbClr val="0000FF"/>
                          </a:solidFill>
                        </a:rPr>
                        <a:t>Year 1 – Phase II</a:t>
                      </a:r>
                    </a:p>
                  </a:txBody>
                  <a:tcPr>
                    <a:solidFill>
                      <a:schemeClr val="tx2">
                        <a:lumMod val="40000"/>
                        <a:lumOff val="60000"/>
                      </a:schemeClr>
                    </a:solidFill>
                  </a:tcPr>
                </a:tc>
                <a:tc>
                  <a:txBody>
                    <a:bodyPr/>
                    <a:lstStyle/>
                    <a:p>
                      <a:pPr algn="ctr"/>
                      <a:r>
                        <a:rPr lang="en-US" sz="1200" dirty="0">
                          <a:solidFill>
                            <a:srgbClr val="0000FF"/>
                          </a:solidFill>
                        </a:rPr>
                        <a:t>Year 1 - Phase III</a:t>
                      </a:r>
                    </a:p>
                  </a:txBody>
                  <a:tcPr>
                    <a:solidFill>
                      <a:schemeClr val="tx2">
                        <a:lumMod val="40000"/>
                        <a:lumOff val="60000"/>
                      </a:schemeClr>
                    </a:solidFill>
                  </a:tcPr>
                </a:tc>
                <a:tc>
                  <a:txBody>
                    <a:bodyPr/>
                    <a:lstStyle/>
                    <a:p>
                      <a:pPr algn="ctr"/>
                      <a:r>
                        <a:rPr lang="en-US" sz="1200" dirty="0">
                          <a:solidFill>
                            <a:srgbClr val="0000FF"/>
                          </a:solidFill>
                        </a:rPr>
                        <a:t>Year 2 – Phase III</a:t>
                      </a:r>
                    </a:p>
                  </a:txBody>
                  <a:tcPr>
                    <a:solidFill>
                      <a:schemeClr val="tx2">
                        <a:lumMod val="40000"/>
                        <a:lumOff val="60000"/>
                      </a:schemeClr>
                    </a:solidFill>
                  </a:tcPr>
                </a:tc>
                <a:tc>
                  <a:txBody>
                    <a:bodyPr/>
                    <a:lstStyle/>
                    <a:p>
                      <a:pPr algn="ctr"/>
                      <a:r>
                        <a:rPr lang="en-US" sz="1200" dirty="0">
                          <a:solidFill>
                            <a:srgbClr val="0000FF"/>
                          </a:solidFill>
                        </a:rPr>
                        <a:t>Year 3 – Phase III</a:t>
                      </a:r>
                    </a:p>
                  </a:txBody>
                  <a:tcPr>
                    <a:solidFill>
                      <a:schemeClr val="tx2">
                        <a:lumMod val="40000"/>
                        <a:lumOff val="60000"/>
                      </a:schemeClr>
                    </a:solidFill>
                  </a:tcPr>
                </a:tc>
                <a:extLst>
                  <a:ext uri="{0D108BD9-81ED-4DB2-BD59-A6C34878D82A}">
                    <a16:rowId xmlns:a16="http://schemas.microsoft.com/office/drawing/2014/main" val="10000"/>
                  </a:ext>
                </a:extLst>
              </a:tr>
            </a:tbl>
          </a:graphicData>
        </a:graphic>
      </p:graphicFrame>
      <p:cxnSp>
        <p:nvCxnSpPr>
          <p:cNvPr id="11304" name="Straight Arrow Connector 24"/>
          <p:cNvCxnSpPr>
            <a:cxnSpLocks noChangeShapeType="1"/>
          </p:cNvCxnSpPr>
          <p:nvPr/>
        </p:nvCxnSpPr>
        <p:spPr bwMode="auto">
          <a:xfrm flipH="1">
            <a:off x="511952" y="1685088"/>
            <a:ext cx="942081" cy="1013300"/>
          </a:xfrm>
          <a:prstGeom prst="straightConnector1">
            <a:avLst/>
          </a:prstGeom>
          <a:noFill/>
          <a:ln w="12700" algn="ctr">
            <a:solidFill>
              <a:schemeClr val="tx1"/>
            </a:solidFill>
            <a:round/>
            <a:headEnd type="none" w="sm" len="sm"/>
            <a:tailEnd type="arrow" w="med" len="med"/>
          </a:ln>
        </p:spPr>
      </p:cxnSp>
      <p:sp>
        <p:nvSpPr>
          <p:cNvPr id="154" name="TextBox 153"/>
          <p:cNvSpPr txBox="1"/>
          <p:nvPr/>
        </p:nvSpPr>
        <p:spPr>
          <a:xfrm>
            <a:off x="1300944" y="1223423"/>
            <a:ext cx="1401488" cy="461665"/>
          </a:xfrm>
          <a:prstGeom prst="rect">
            <a:avLst/>
          </a:prstGeom>
          <a:noFill/>
          <a:ln>
            <a:noFill/>
          </a:ln>
        </p:spPr>
        <p:txBody>
          <a:bodyPr wrap="square" rtlCol="0">
            <a:spAutoFit/>
          </a:bodyPr>
          <a:lstStyle/>
          <a:p>
            <a:r>
              <a:rPr lang="en-US" sz="1200" dirty="0"/>
              <a:t>RFI to Suppliers – End Oct 2018</a:t>
            </a:r>
          </a:p>
        </p:txBody>
      </p:sp>
      <p:sp>
        <p:nvSpPr>
          <p:cNvPr id="155" name="TextBox 154"/>
          <p:cNvSpPr txBox="1"/>
          <p:nvPr/>
        </p:nvSpPr>
        <p:spPr>
          <a:xfrm>
            <a:off x="1190735" y="1611902"/>
            <a:ext cx="1971701" cy="830997"/>
          </a:xfrm>
          <a:prstGeom prst="rect">
            <a:avLst/>
          </a:prstGeom>
          <a:noFill/>
          <a:ln>
            <a:noFill/>
          </a:ln>
        </p:spPr>
        <p:txBody>
          <a:bodyPr wrap="square" rtlCol="0">
            <a:spAutoFit/>
          </a:bodyPr>
          <a:lstStyle/>
          <a:p>
            <a:pPr algn="ctr"/>
            <a:r>
              <a:rPr lang="en-US" sz="1200" dirty="0"/>
              <a:t>RFI Response Evaluations &amp; Preliminary Down Selection Workshop (March 25-28, 2019)</a:t>
            </a:r>
          </a:p>
        </p:txBody>
      </p:sp>
      <p:sp>
        <p:nvSpPr>
          <p:cNvPr id="156" name="TextBox 155"/>
          <p:cNvSpPr txBox="1"/>
          <p:nvPr/>
        </p:nvSpPr>
        <p:spPr>
          <a:xfrm>
            <a:off x="98235" y="3652415"/>
            <a:ext cx="3604363" cy="2677656"/>
          </a:xfrm>
          <a:prstGeom prst="rect">
            <a:avLst/>
          </a:prstGeom>
          <a:noFill/>
          <a:ln>
            <a:solidFill>
              <a:schemeClr val="tx1"/>
            </a:solidFill>
          </a:ln>
        </p:spPr>
        <p:txBody>
          <a:bodyPr wrap="square" rtlCol="0">
            <a:spAutoFit/>
          </a:bodyPr>
          <a:lstStyle/>
          <a:p>
            <a:pPr marL="169863" indent="-169863">
              <a:buFont typeface="Arial" panose="020B0604020202020204" pitchFamily="34" charset="0"/>
              <a:buChar char="•"/>
            </a:pPr>
            <a:r>
              <a:rPr lang="en-US" sz="1400" dirty="0"/>
              <a:t>Certification Path Proposals Development</a:t>
            </a:r>
          </a:p>
          <a:p>
            <a:pPr marL="169863" indent="-169863">
              <a:buFont typeface="Arial" panose="020B0604020202020204" pitchFamily="34" charset="0"/>
              <a:buChar char="•"/>
            </a:pPr>
            <a:r>
              <a:rPr lang="en-US" sz="1400" dirty="0"/>
              <a:t>High Level Request For Information (RFI)</a:t>
            </a:r>
          </a:p>
          <a:p>
            <a:pPr marL="169863" indent="-169863">
              <a:buFont typeface="Arial" panose="020B0604020202020204" pitchFamily="34" charset="0"/>
              <a:buChar char="•"/>
            </a:pPr>
            <a:r>
              <a:rPr lang="en-US" sz="1400" dirty="0"/>
              <a:t>1</a:t>
            </a:r>
            <a:r>
              <a:rPr lang="en-US" sz="1400" baseline="30000" dirty="0"/>
              <a:t>st</a:t>
            </a:r>
            <a:r>
              <a:rPr lang="en-US" sz="1400" dirty="0"/>
              <a:t> Down Selection (“Step 1” RFI)</a:t>
            </a:r>
          </a:p>
          <a:p>
            <a:pPr marL="169863" indent="-169863">
              <a:buFont typeface="Arial" panose="020B0604020202020204" pitchFamily="34" charset="0"/>
              <a:buChar char="•"/>
            </a:pPr>
            <a:r>
              <a:rPr lang="en-US" sz="1400" dirty="0"/>
              <a:t>Solutions(s) Requirements Definition</a:t>
            </a:r>
          </a:p>
          <a:p>
            <a:pPr marL="169863" indent="-169863">
              <a:buFont typeface="Arial" panose="020B0604020202020204" pitchFamily="34" charset="0"/>
              <a:buChar char="•"/>
            </a:pPr>
            <a:r>
              <a:rPr lang="en-US" sz="1400" dirty="0"/>
              <a:t>Detailed RFI (“Step 2” RFI)</a:t>
            </a:r>
          </a:p>
          <a:p>
            <a:pPr marL="169863" indent="-169863">
              <a:buFont typeface="Arial" panose="020B0604020202020204" pitchFamily="34" charset="0"/>
              <a:buChar char="•"/>
            </a:pPr>
            <a:r>
              <a:rPr lang="en-US" sz="1400" dirty="0" err="1"/>
              <a:t>Downselect</a:t>
            </a:r>
            <a:r>
              <a:rPr lang="en-US" sz="1400" dirty="0"/>
              <a:t> Finalists for In-Depth Evaluation in Phase III</a:t>
            </a:r>
          </a:p>
          <a:p>
            <a:pPr marL="169863" indent="-169863">
              <a:buFont typeface="Arial" panose="020B0604020202020204" pitchFamily="34" charset="0"/>
              <a:buChar char="•"/>
            </a:pPr>
            <a:r>
              <a:rPr lang="en-US" sz="1400" dirty="0"/>
              <a:t>Phase III Statement of Work Definition</a:t>
            </a:r>
          </a:p>
          <a:p>
            <a:pPr marL="169863" indent="-169863">
              <a:buFont typeface="Arial" panose="020B0604020202020204" pitchFamily="34" charset="0"/>
              <a:buChar char="•"/>
            </a:pPr>
            <a:r>
              <a:rPr lang="en-US" sz="1400" dirty="0"/>
              <a:t>Technical Readiness Level (TRL) Defined</a:t>
            </a:r>
          </a:p>
          <a:p>
            <a:pPr marL="169863" indent="-169863">
              <a:buFont typeface="Arial" panose="020B0604020202020204" pitchFamily="34" charset="0"/>
              <a:buChar char="•"/>
            </a:pPr>
            <a:r>
              <a:rPr lang="en-US" sz="1400" dirty="0"/>
              <a:t>Agreements with Supplier(s)</a:t>
            </a:r>
            <a:endParaRPr lang="en-US" sz="1600" dirty="0"/>
          </a:p>
        </p:txBody>
      </p:sp>
      <p:sp>
        <p:nvSpPr>
          <p:cNvPr id="3" name="Right Brace 2"/>
          <p:cNvSpPr/>
          <p:nvPr/>
        </p:nvSpPr>
        <p:spPr bwMode="auto">
          <a:xfrm rot="16200000">
            <a:off x="5777601" y="-1810239"/>
            <a:ext cx="180500" cy="6153089"/>
          </a:xfrm>
          <a:prstGeom prst="rightBrac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effectLst/>
              <a:latin typeface="Times New Roman" panose="02020603050405020304" pitchFamily="18" charset="0"/>
            </a:endParaRPr>
          </a:p>
        </p:txBody>
      </p:sp>
      <p:sp>
        <p:nvSpPr>
          <p:cNvPr id="4" name="TextBox 3"/>
          <p:cNvSpPr txBox="1"/>
          <p:nvPr/>
        </p:nvSpPr>
        <p:spPr>
          <a:xfrm>
            <a:off x="4765795" y="868948"/>
            <a:ext cx="2576038" cy="307777"/>
          </a:xfrm>
          <a:prstGeom prst="rect">
            <a:avLst/>
          </a:prstGeom>
          <a:noFill/>
        </p:spPr>
        <p:txBody>
          <a:bodyPr wrap="square" rtlCol="0">
            <a:spAutoFit/>
          </a:bodyPr>
          <a:lstStyle/>
          <a:p>
            <a:r>
              <a:rPr lang="en-US" sz="1400" dirty="0"/>
              <a:t>Phase III (3 Years Maximum)</a:t>
            </a:r>
          </a:p>
        </p:txBody>
      </p:sp>
      <p:sp>
        <p:nvSpPr>
          <p:cNvPr id="91" name="Right Brace 90"/>
          <p:cNvSpPr/>
          <p:nvPr/>
        </p:nvSpPr>
        <p:spPr bwMode="auto">
          <a:xfrm rot="16200000">
            <a:off x="1331865" y="5806"/>
            <a:ext cx="207432" cy="2521002"/>
          </a:xfrm>
          <a:prstGeom prst="rightBrac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endParaRPr>
          </a:p>
        </p:txBody>
      </p:sp>
      <p:sp>
        <p:nvSpPr>
          <p:cNvPr id="92" name="TextBox 91"/>
          <p:cNvSpPr txBox="1"/>
          <p:nvPr/>
        </p:nvSpPr>
        <p:spPr>
          <a:xfrm>
            <a:off x="231820" y="825739"/>
            <a:ext cx="2370575" cy="307777"/>
          </a:xfrm>
          <a:prstGeom prst="rect">
            <a:avLst/>
          </a:prstGeom>
          <a:noFill/>
        </p:spPr>
        <p:txBody>
          <a:bodyPr wrap="square" rtlCol="0">
            <a:spAutoFit/>
          </a:bodyPr>
          <a:lstStyle/>
          <a:p>
            <a:r>
              <a:rPr lang="en-US" sz="1400" dirty="0"/>
              <a:t>Phase II (1 Year Maximum)</a:t>
            </a:r>
          </a:p>
        </p:txBody>
      </p:sp>
      <p:sp>
        <p:nvSpPr>
          <p:cNvPr id="97" name="Rectangle 143"/>
          <p:cNvSpPr>
            <a:spLocks noChangeArrowheads="1"/>
          </p:cNvSpPr>
          <p:nvPr/>
        </p:nvSpPr>
        <p:spPr bwMode="auto">
          <a:xfrm>
            <a:off x="510415" y="3161708"/>
            <a:ext cx="2454604" cy="307777"/>
          </a:xfrm>
          <a:prstGeom prst="rect">
            <a:avLst/>
          </a:prstGeom>
          <a:noFill/>
          <a:ln w="9525">
            <a:noFill/>
            <a:miter lim="800000"/>
            <a:headEnd/>
            <a:tailEnd/>
          </a:ln>
        </p:spPr>
        <p:txBody>
          <a:bodyPr wrap="square" lIns="0" tIns="0" rIns="0" bIns="0">
            <a:spAutoFit/>
          </a:bodyPr>
          <a:lstStyle/>
          <a:p>
            <a:pPr>
              <a:lnSpc>
                <a:spcPts val="800"/>
              </a:lnSpc>
            </a:pPr>
            <a:r>
              <a:rPr lang="en-US" sz="1400" dirty="0">
                <a:latin typeface="+mn-lt"/>
              </a:rPr>
              <a:t>HAAPS/FAA Familiarization</a:t>
            </a:r>
          </a:p>
          <a:p>
            <a:pPr>
              <a:lnSpc>
                <a:spcPts val="800"/>
              </a:lnSpc>
            </a:pPr>
            <a:endParaRPr lang="en-US" sz="1400" dirty="0">
              <a:latin typeface="+mn-lt"/>
            </a:endParaRPr>
          </a:p>
          <a:p>
            <a:pPr>
              <a:lnSpc>
                <a:spcPts val="800"/>
              </a:lnSpc>
            </a:pPr>
            <a:r>
              <a:rPr lang="en-US" sz="1400" dirty="0">
                <a:latin typeface="+mn-lt"/>
              </a:rPr>
              <a:t>Meeting (Sept. 26 2018)</a:t>
            </a:r>
          </a:p>
        </p:txBody>
      </p:sp>
      <p:cxnSp>
        <p:nvCxnSpPr>
          <p:cNvPr id="7" name="Elbow Connector 6"/>
          <p:cNvCxnSpPr/>
          <p:nvPr/>
        </p:nvCxnSpPr>
        <p:spPr bwMode="auto">
          <a:xfrm rot="16200000" flipV="1">
            <a:off x="235434" y="3025729"/>
            <a:ext cx="332462" cy="175504"/>
          </a:xfrm>
          <a:prstGeom prst="bentConnector3">
            <a:avLst>
              <a:gd name="adj1" fmla="val 50000"/>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7" name="TextBox 86"/>
          <p:cNvSpPr txBox="1"/>
          <p:nvPr/>
        </p:nvSpPr>
        <p:spPr>
          <a:xfrm>
            <a:off x="7013318" y="1695692"/>
            <a:ext cx="1836875" cy="1015663"/>
          </a:xfrm>
          <a:prstGeom prst="rect">
            <a:avLst/>
          </a:prstGeom>
          <a:noFill/>
          <a:ln>
            <a:noFill/>
          </a:ln>
        </p:spPr>
        <p:txBody>
          <a:bodyPr wrap="square" rtlCol="0">
            <a:spAutoFit/>
          </a:bodyPr>
          <a:lstStyle/>
          <a:p>
            <a:pPr algn="ctr"/>
            <a:r>
              <a:rPr lang="en-US" sz="1200" dirty="0"/>
              <a:t>Final Solutions(s) Developed - END PHASE III</a:t>
            </a:r>
          </a:p>
          <a:p>
            <a:pPr algn="ctr"/>
            <a:r>
              <a:rPr lang="en-US" sz="1200" dirty="0"/>
              <a:t>(2 to 3 year after phase III beginning)</a:t>
            </a:r>
          </a:p>
        </p:txBody>
      </p:sp>
      <p:sp>
        <p:nvSpPr>
          <p:cNvPr id="89" name="Right Brace 88"/>
          <p:cNvSpPr/>
          <p:nvPr/>
        </p:nvSpPr>
        <p:spPr bwMode="auto">
          <a:xfrm rot="5400000">
            <a:off x="1363087" y="2253133"/>
            <a:ext cx="238673" cy="2530699"/>
          </a:xfrm>
          <a:prstGeom prst="rightBrace">
            <a:avLst>
              <a:gd name="adj1" fmla="val 14851"/>
              <a:gd name="adj2" fmla="val 49860"/>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endParaRPr>
          </a:p>
        </p:txBody>
      </p:sp>
      <p:sp>
        <p:nvSpPr>
          <p:cNvPr id="100" name="Right Brace 99"/>
          <p:cNvSpPr/>
          <p:nvPr/>
        </p:nvSpPr>
        <p:spPr bwMode="auto">
          <a:xfrm rot="5400000">
            <a:off x="5698969" y="111584"/>
            <a:ext cx="241024" cy="6138670"/>
          </a:xfrm>
          <a:prstGeom prst="rightBrace">
            <a:avLst>
              <a:gd name="adj1" fmla="val 8333"/>
              <a:gd name="adj2" fmla="val 49863"/>
            </a:avLst>
          </a:prstGeom>
          <a:noFill/>
          <a:ln w="12700"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endParaRPr>
          </a:p>
        </p:txBody>
      </p:sp>
      <p:sp>
        <p:nvSpPr>
          <p:cNvPr id="101" name="TextBox 100"/>
          <p:cNvSpPr txBox="1"/>
          <p:nvPr/>
        </p:nvSpPr>
        <p:spPr>
          <a:xfrm>
            <a:off x="3888605" y="3435452"/>
            <a:ext cx="5177822" cy="1384995"/>
          </a:xfrm>
          <a:prstGeom prst="rect">
            <a:avLst/>
          </a:prstGeom>
          <a:noFill/>
          <a:ln>
            <a:solidFill>
              <a:schemeClr val="tx1"/>
            </a:solidFill>
          </a:ln>
        </p:spPr>
        <p:txBody>
          <a:bodyPr wrap="square" rtlCol="0">
            <a:spAutoFit/>
          </a:bodyPr>
          <a:lstStyle/>
          <a:p>
            <a:pPr marL="169863" indent="-169863">
              <a:buFont typeface="Arial" panose="020B0604020202020204" pitchFamily="34" charset="0"/>
              <a:buChar char="•"/>
            </a:pPr>
            <a:r>
              <a:rPr lang="en-US" sz="1400" dirty="0"/>
              <a:t>In-Depth Evaluations of </a:t>
            </a:r>
            <a:r>
              <a:rPr lang="en-US" sz="1400" dirty="0" err="1"/>
              <a:t>Downselected</a:t>
            </a:r>
            <a:r>
              <a:rPr lang="en-US" sz="1400" dirty="0"/>
              <a:t> Candidates</a:t>
            </a:r>
          </a:p>
          <a:p>
            <a:pPr marL="515938" lvl="1" indent="-228600">
              <a:buFont typeface="Courier New" panose="02070309020205020404" pitchFamily="49" charset="0"/>
              <a:buChar char="o"/>
            </a:pPr>
            <a:r>
              <a:rPr lang="en-US" sz="1400" dirty="0"/>
              <a:t>Extinguishing performance, qualification requirements, weight/volume impact, Material compatibility, certification path refinement, certification documentation development, environmental &amp; health acceptability, new/restarted testing, etc.</a:t>
            </a:r>
          </a:p>
        </p:txBody>
      </p:sp>
      <p:cxnSp>
        <p:nvCxnSpPr>
          <p:cNvPr id="105" name="Elbow Connector 104"/>
          <p:cNvCxnSpPr/>
          <p:nvPr/>
        </p:nvCxnSpPr>
        <p:spPr bwMode="auto">
          <a:xfrm rot="16200000" flipH="1">
            <a:off x="8640574" y="2496947"/>
            <a:ext cx="262931" cy="152063"/>
          </a:xfrm>
          <a:prstGeom prst="bentConnector3">
            <a:avLst>
              <a:gd name="adj1" fmla="val 50000"/>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3" name="TextBox 112"/>
          <p:cNvSpPr txBox="1"/>
          <p:nvPr/>
        </p:nvSpPr>
        <p:spPr>
          <a:xfrm>
            <a:off x="3888605" y="5062878"/>
            <a:ext cx="4970365" cy="1169551"/>
          </a:xfrm>
          <a:prstGeom prst="rect">
            <a:avLst/>
          </a:prstGeom>
          <a:noFill/>
          <a:ln>
            <a:noFill/>
          </a:ln>
        </p:spPr>
        <p:txBody>
          <a:bodyPr wrap="square" rtlCol="0">
            <a:spAutoFit/>
          </a:bodyPr>
          <a:lstStyle/>
          <a:p>
            <a:r>
              <a:rPr lang="en-US" sz="1400" u="sng" dirty="0"/>
              <a:t>Post-HAAPS – Solution(s) Incorporation (TRL 9)</a:t>
            </a:r>
          </a:p>
          <a:p>
            <a:pPr marL="285750" indent="-285750">
              <a:buFont typeface="Arial" panose="020B0604020202020204" pitchFamily="34" charset="0"/>
              <a:buChar char="•"/>
            </a:pPr>
            <a:r>
              <a:rPr lang="en-US" sz="1400" dirty="0"/>
              <a:t>Air framer member’s independent certification activities</a:t>
            </a:r>
          </a:p>
          <a:p>
            <a:pPr marL="285750" indent="-285750">
              <a:buFont typeface="Arial" panose="020B0604020202020204" pitchFamily="34" charset="0"/>
              <a:buChar char="•"/>
            </a:pPr>
            <a:r>
              <a:rPr lang="en-US" sz="1400" dirty="0"/>
              <a:t>Utilize HAAPS Certification Path, MOCs agreements, test and qualification data, etc. and other to support airplane integration</a:t>
            </a:r>
          </a:p>
        </p:txBody>
      </p:sp>
      <p:sp>
        <p:nvSpPr>
          <p:cNvPr id="65" name="Rectangle 2"/>
          <p:cNvSpPr txBox="1">
            <a:spLocks noChangeArrowheads="1"/>
          </p:cNvSpPr>
          <p:nvPr/>
        </p:nvSpPr>
        <p:spPr>
          <a:xfrm>
            <a:off x="608934" y="738401"/>
            <a:ext cx="7772400" cy="666973"/>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b="1" kern="1200">
                <a:solidFill>
                  <a:schemeClr val="tx1"/>
                </a:solidFill>
                <a:latin typeface="+mj-lt"/>
                <a:ea typeface="+mj-ea"/>
                <a:cs typeface="+mj-cs"/>
              </a:defRPr>
            </a:lvl1pPr>
          </a:lstStyle>
          <a:p>
            <a:pPr fontAlgn="auto">
              <a:spcAft>
                <a:spcPts val="0"/>
              </a:spcAft>
            </a:pPr>
            <a:endParaRPr lang="en-US" sz="2400" b="0" u="sng" dirty="0"/>
          </a:p>
        </p:txBody>
      </p:sp>
      <p:sp>
        <p:nvSpPr>
          <p:cNvPr id="66" name="TextBox 65"/>
          <p:cNvSpPr txBox="1"/>
          <p:nvPr/>
        </p:nvSpPr>
        <p:spPr>
          <a:xfrm>
            <a:off x="68836" y="1355195"/>
            <a:ext cx="1143233" cy="830997"/>
          </a:xfrm>
          <a:prstGeom prst="rect">
            <a:avLst/>
          </a:prstGeom>
          <a:noFill/>
          <a:ln>
            <a:noFill/>
          </a:ln>
        </p:spPr>
        <p:txBody>
          <a:bodyPr wrap="square" rtlCol="0">
            <a:spAutoFit/>
          </a:bodyPr>
          <a:lstStyle/>
          <a:p>
            <a:r>
              <a:rPr lang="en-US" sz="1200" dirty="0"/>
              <a:t>Formal Start to Phase II*  - 15 Oct. 2018</a:t>
            </a:r>
          </a:p>
          <a:p>
            <a:endParaRPr lang="en-US" sz="1200" dirty="0"/>
          </a:p>
        </p:txBody>
      </p:sp>
      <p:cxnSp>
        <p:nvCxnSpPr>
          <p:cNvPr id="67" name="Straight Arrow Connector 24"/>
          <p:cNvCxnSpPr>
            <a:cxnSpLocks noChangeShapeType="1"/>
          </p:cNvCxnSpPr>
          <p:nvPr/>
        </p:nvCxnSpPr>
        <p:spPr bwMode="auto">
          <a:xfrm>
            <a:off x="184222" y="1967684"/>
            <a:ext cx="12404" cy="707093"/>
          </a:xfrm>
          <a:prstGeom prst="straightConnector1">
            <a:avLst/>
          </a:prstGeom>
          <a:noFill/>
          <a:ln w="12700" algn="ctr">
            <a:solidFill>
              <a:schemeClr val="tx1"/>
            </a:solidFill>
            <a:round/>
            <a:headEnd type="none" w="sm" len="sm"/>
            <a:tailEnd type="arrow" w="med" len="med"/>
          </a:ln>
        </p:spPr>
      </p:cxnSp>
      <p:cxnSp>
        <p:nvCxnSpPr>
          <p:cNvPr id="8" name="Straight Arrow Connector 7"/>
          <p:cNvCxnSpPr/>
          <p:nvPr/>
        </p:nvCxnSpPr>
        <p:spPr>
          <a:xfrm flipV="1">
            <a:off x="7840052" y="5217322"/>
            <a:ext cx="1226375" cy="1306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96"/>
          <p:cNvCxnSpPr>
            <a:cxnSpLocks noChangeShapeType="1"/>
          </p:cNvCxnSpPr>
          <p:nvPr/>
        </p:nvCxnSpPr>
        <p:spPr bwMode="auto">
          <a:xfrm flipH="1">
            <a:off x="2800834" y="2343956"/>
            <a:ext cx="1040385" cy="312415"/>
          </a:xfrm>
          <a:prstGeom prst="straightConnector1">
            <a:avLst/>
          </a:prstGeom>
          <a:noFill/>
          <a:ln w="12700" algn="ctr">
            <a:solidFill>
              <a:schemeClr val="tx1"/>
            </a:solidFill>
            <a:round/>
            <a:headEnd type="none" w="sm" len="sm"/>
            <a:tailEnd type="arrow" w="med" len="med"/>
          </a:ln>
        </p:spPr>
      </p:cxnSp>
      <p:sp>
        <p:nvSpPr>
          <p:cNvPr id="73" name="TextBox 72"/>
          <p:cNvSpPr txBox="1"/>
          <p:nvPr/>
        </p:nvSpPr>
        <p:spPr>
          <a:xfrm>
            <a:off x="3192821" y="1243198"/>
            <a:ext cx="4022071" cy="646331"/>
          </a:xfrm>
          <a:prstGeom prst="rect">
            <a:avLst/>
          </a:prstGeom>
          <a:noFill/>
          <a:ln>
            <a:noFill/>
          </a:ln>
        </p:spPr>
        <p:txBody>
          <a:bodyPr wrap="square" rtlCol="0">
            <a:spAutoFit/>
          </a:bodyPr>
          <a:lstStyle/>
          <a:p>
            <a:pPr algn="ctr"/>
            <a:r>
              <a:rPr lang="en-US" sz="1200" dirty="0"/>
              <a:t>Workshop at Montreal – Oct. 2019</a:t>
            </a:r>
          </a:p>
          <a:p>
            <a:pPr algn="ctr"/>
            <a:r>
              <a:rPr lang="en-US" sz="1200" dirty="0"/>
              <a:t>Phase II Down Selection process by the end of 2019</a:t>
            </a:r>
          </a:p>
          <a:p>
            <a:pPr algn="ctr"/>
            <a:r>
              <a:rPr lang="en-US" sz="1200" dirty="0"/>
              <a:t>Contractual work to be finalized by Feb 2020 </a:t>
            </a:r>
          </a:p>
        </p:txBody>
      </p:sp>
      <p:cxnSp>
        <p:nvCxnSpPr>
          <p:cNvPr id="74" name="Straight Arrow Connector 96"/>
          <p:cNvCxnSpPr>
            <a:cxnSpLocks noChangeShapeType="1"/>
            <a:stCxn id="11322" idx="2"/>
          </p:cNvCxnSpPr>
          <p:nvPr/>
        </p:nvCxnSpPr>
        <p:spPr bwMode="auto">
          <a:xfrm flipH="1">
            <a:off x="2515083" y="1789610"/>
            <a:ext cx="1136024" cy="885166"/>
          </a:xfrm>
          <a:prstGeom prst="straightConnector1">
            <a:avLst/>
          </a:prstGeom>
          <a:noFill/>
          <a:ln w="12700" algn="ctr">
            <a:solidFill>
              <a:schemeClr val="tx1"/>
            </a:solidFill>
            <a:round/>
            <a:headEnd type="none" w="sm" len="sm"/>
            <a:tailEnd type="arrow" w="med" len="med"/>
          </a:ln>
        </p:spPr>
      </p:cxnSp>
      <p:sp>
        <p:nvSpPr>
          <p:cNvPr id="2" name="Retângulo 1"/>
          <p:cNvSpPr/>
          <p:nvPr/>
        </p:nvSpPr>
        <p:spPr>
          <a:xfrm>
            <a:off x="3702598" y="2353172"/>
            <a:ext cx="3106679" cy="307777"/>
          </a:xfrm>
          <a:prstGeom prst="rect">
            <a:avLst/>
          </a:prstGeom>
        </p:spPr>
        <p:txBody>
          <a:bodyPr wrap="square">
            <a:spAutoFit/>
          </a:bodyPr>
          <a:lstStyle/>
          <a:p>
            <a:r>
              <a:rPr lang="en-US" sz="1400" dirty="0"/>
              <a:t>Phase III est. Start by Feb 2020 </a:t>
            </a:r>
          </a:p>
        </p:txBody>
      </p:sp>
      <p:cxnSp>
        <p:nvCxnSpPr>
          <p:cNvPr id="69" name="Elbow Connector 104"/>
          <p:cNvCxnSpPr/>
          <p:nvPr/>
        </p:nvCxnSpPr>
        <p:spPr bwMode="auto">
          <a:xfrm rot="5400000">
            <a:off x="6793351" y="2524810"/>
            <a:ext cx="245333" cy="127756"/>
          </a:xfrm>
          <a:prstGeom prst="bentConnector3">
            <a:avLst>
              <a:gd name="adj1" fmla="val 50000"/>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3965199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Rectangle 3"/>
          <p:cNvSpPr>
            <a:spLocks noGrp="1" noChangeArrowheads="1"/>
          </p:cNvSpPr>
          <p:nvPr>
            <p:ph type="title"/>
          </p:nvPr>
        </p:nvSpPr>
        <p:spPr>
          <a:xfrm>
            <a:off x="457199" y="-241295"/>
            <a:ext cx="8229600" cy="1143000"/>
          </a:xfrm>
        </p:spPr>
        <p:txBody>
          <a:bodyPr>
            <a:noAutofit/>
          </a:bodyPr>
          <a:lstStyle/>
          <a:p>
            <a:r>
              <a:rPr lang="en-GB" sz="4000" dirty="0"/>
              <a:t>HAAPS </a:t>
            </a:r>
            <a:r>
              <a:rPr lang="en-US" sz="4000" dirty="0"/>
              <a:t>Charter and Statement of Work</a:t>
            </a:r>
            <a:endParaRPr lang="en-US" sz="4000" dirty="0">
              <a:latin typeface="Arial" pitchFamily="34" charset="0"/>
              <a:cs typeface="Arial" pitchFamily="34" charset="0"/>
            </a:endParaRPr>
          </a:p>
        </p:txBody>
      </p:sp>
      <p:sp>
        <p:nvSpPr>
          <p:cNvPr id="48" name="TextBox 47"/>
          <p:cNvSpPr txBox="1"/>
          <p:nvPr/>
        </p:nvSpPr>
        <p:spPr>
          <a:xfrm>
            <a:off x="149288" y="990623"/>
            <a:ext cx="8845421" cy="5196294"/>
          </a:xfrm>
          <a:prstGeom prst="rect">
            <a:avLst/>
          </a:prstGeom>
          <a:noFill/>
        </p:spPr>
        <p:txBody>
          <a:bodyPr wrap="square" rtlCol="0">
            <a:spAutoFit/>
          </a:bodyPr>
          <a:lstStyle/>
          <a:p>
            <a:pPr marL="287338" indent="-287338">
              <a:spcBef>
                <a:spcPts val="300"/>
              </a:spcBef>
              <a:spcAft>
                <a:spcPts val="200"/>
              </a:spcAft>
              <a:buFont typeface="Arial" pitchFamily="34" charset="0"/>
              <a:buChar char="•"/>
            </a:pPr>
            <a:r>
              <a:rPr lang="en-US" dirty="0"/>
              <a:t>Phase I – </a:t>
            </a:r>
            <a:r>
              <a:rPr lang="en-GB" dirty="0">
                <a:latin typeface="Arial"/>
                <a:ea typeface="Calibri"/>
                <a:cs typeface="Times New Roman"/>
              </a:rPr>
              <a:t>Joint Collaboration Agreement (JCA)</a:t>
            </a:r>
          </a:p>
          <a:p>
            <a:pPr marL="682625" lvl="1" indent="-342900">
              <a:lnSpc>
                <a:spcPts val="2000"/>
              </a:lnSpc>
              <a:spcBef>
                <a:spcPts val="300"/>
              </a:spcBef>
              <a:spcAft>
                <a:spcPts val="300"/>
              </a:spcAft>
              <a:buFont typeface="Arial" panose="020B0604020202020204" pitchFamily="34" charset="0"/>
              <a:buChar char="•"/>
            </a:pPr>
            <a:r>
              <a:rPr lang="en-GB" dirty="0">
                <a:latin typeface="Arial"/>
                <a:cs typeface="Times New Roman"/>
              </a:rPr>
              <a:t>Primary working together agreement signed June 2018</a:t>
            </a:r>
          </a:p>
          <a:p>
            <a:pPr marL="1139825" lvl="2" indent="-342900">
              <a:lnSpc>
                <a:spcPts val="2000"/>
              </a:lnSpc>
              <a:spcBef>
                <a:spcPts val="300"/>
              </a:spcBef>
              <a:spcAft>
                <a:spcPts val="300"/>
              </a:spcAft>
              <a:buFont typeface="Arial" panose="020B0604020202020204" pitchFamily="34" charset="0"/>
              <a:buChar char="•"/>
            </a:pPr>
            <a:r>
              <a:rPr lang="en-GB" dirty="0">
                <a:latin typeface="Arial"/>
                <a:cs typeface="Times New Roman"/>
              </a:rPr>
              <a:t>Airbus, Boeing, Bombardier, Embraer, Textron, and Ohio Aerospace Institute</a:t>
            </a:r>
          </a:p>
          <a:p>
            <a:pPr marL="287338" indent="-287338">
              <a:buFont typeface="Arial" pitchFamily="34" charset="0"/>
              <a:buChar char="•"/>
            </a:pPr>
            <a:endParaRPr lang="en-US" dirty="0"/>
          </a:p>
          <a:p>
            <a:pPr marL="287338" indent="-287338">
              <a:buFont typeface="Arial" pitchFamily="34" charset="0"/>
              <a:buChar char="•"/>
            </a:pPr>
            <a:endParaRPr lang="en-US" dirty="0"/>
          </a:p>
          <a:p>
            <a:pPr marL="287338" indent="-287338">
              <a:buFont typeface="Arial" pitchFamily="34" charset="0"/>
              <a:buChar char="•"/>
            </a:pPr>
            <a:r>
              <a:rPr lang="en-US" dirty="0"/>
              <a:t>Phase II – Development of Technical Statement of Work &amp; Industry Engagement</a:t>
            </a:r>
          </a:p>
          <a:p>
            <a:pPr marL="744538" lvl="1" indent="-287338">
              <a:buFont typeface="Arial" pitchFamily="34" charset="0"/>
              <a:buChar char="•"/>
            </a:pPr>
            <a:r>
              <a:rPr lang="pt-BR" dirty="0" err="1"/>
              <a:t>Potential</a:t>
            </a:r>
            <a:r>
              <a:rPr lang="pt-BR" dirty="0"/>
              <a:t> </a:t>
            </a:r>
            <a:r>
              <a:rPr lang="pt-BR" dirty="0" err="1"/>
              <a:t>suppliers</a:t>
            </a:r>
            <a:r>
              <a:rPr lang="pt-BR" dirty="0"/>
              <a:t> </a:t>
            </a:r>
            <a:r>
              <a:rPr lang="pt-BR" dirty="0" err="1"/>
              <a:t>engaged</a:t>
            </a:r>
            <a:endParaRPr lang="pt-BR" dirty="0"/>
          </a:p>
          <a:p>
            <a:pPr marL="744538" lvl="1" indent="-287338">
              <a:buFont typeface="Arial" pitchFamily="34" charset="0"/>
              <a:buChar char="•"/>
            </a:pPr>
            <a:r>
              <a:rPr lang="pt-BR" dirty="0" err="1"/>
              <a:t>Requirements</a:t>
            </a:r>
            <a:r>
              <a:rPr lang="pt-BR" dirty="0"/>
              <a:t> </a:t>
            </a:r>
            <a:r>
              <a:rPr lang="pt-BR" dirty="0" err="1"/>
              <a:t>detail</a:t>
            </a:r>
            <a:r>
              <a:rPr lang="pt-BR" dirty="0"/>
              <a:t> and </a:t>
            </a:r>
            <a:r>
              <a:rPr lang="pt-BR" dirty="0" err="1"/>
              <a:t>refinement</a:t>
            </a:r>
            <a:r>
              <a:rPr lang="pt-BR" dirty="0"/>
              <a:t>  </a:t>
            </a:r>
          </a:p>
          <a:p>
            <a:pPr marL="744538" lvl="1" indent="-287338">
              <a:buFont typeface="Arial" pitchFamily="34" charset="0"/>
              <a:buChar char="•"/>
            </a:pPr>
            <a:r>
              <a:rPr lang="pt-BR" dirty="0"/>
              <a:t>Down selection process on-going</a:t>
            </a:r>
            <a:endParaRPr lang="en-US" dirty="0"/>
          </a:p>
          <a:p>
            <a:pPr marL="287338" indent="-287338">
              <a:buFont typeface="Arial" pitchFamily="34" charset="0"/>
              <a:buChar char="•"/>
            </a:pPr>
            <a:endParaRPr lang="en-US" dirty="0"/>
          </a:p>
          <a:p>
            <a:pPr marL="287338" indent="-287338">
              <a:buFont typeface="Arial" pitchFamily="34" charset="0"/>
              <a:buChar char="•"/>
            </a:pPr>
            <a:r>
              <a:rPr lang="en-US" dirty="0"/>
              <a:t>Phase III – execute activities required to produce acceptable solution(s)</a:t>
            </a:r>
          </a:p>
          <a:p>
            <a:pPr lvl="2" indent="-457200"/>
            <a:r>
              <a:rPr lang="en-US" dirty="0"/>
              <a:t>•  Solicitation of selected supplier (s) final proposals</a:t>
            </a:r>
          </a:p>
          <a:p>
            <a:pPr lvl="2" indent="-457200"/>
            <a:r>
              <a:rPr lang="en-US" dirty="0"/>
              <a:t>•  Proposal evaluation and down selection</a:t>
            </a:r>
          </a:p>
          <a:p>
            <a:pPr marL="688975" lvl="2" indent="-231775">
              <a:buFont typeface="Arial" panose="020B0604020202020204" pitchFamily="34" charset="0"/>
              <a:buChar char="•"/>
            </a:pPr>
            <a:r>
              <a:rPr lang="en-US" dirty="0"/>
              <a:t>MOC/MeOC agreement</a:t>
            </a:r>
          </a:p>
          <a:p>
            <a:pPr lvl="1"/>
            <a:r>
              <a:rPr lang="en-US" dirty="0"/>
              <a:t>•  Testing &amp; analyses  </a:t>
            </a:r>
          </a:p>
          <a:p>
            <a:pPr lvl="1"/>
            <a:r>
              <a:rPr lang="en-US" dirty="0"/>
              <a:t>•  Selected solution(s) agreement</a:t>
            </a:r>
          </a:p>
          <a:p>
            <a:pPr marL="742950" lvl="1" indent="-285750">
              <a:buFont typeface="Arial" panose="020B0604020202020204" pitchFamily="34" charset="0"/>
              <a:buChar char="•"/>
            </a:pPr>
            <a:r>
              <a:rPr lang="en-US" dirty="0"/>
              <a:t>Discussions with certification authorities in regards to final solution</a:t>
            </a:r>
          </a:p>
        </p:txBody>
      </p:sp>
      <p:sp>
        <p:nvSpPr>
          <p:cNvPr id="5" name="Rectangle 4"/>
          <p:cNvSpPr/>
          <p:nvPr/>
        </p:nvSpPr>
        <p:spPr>
          <a:xfrm rot="21159262">
            <a:off x="6680147" y="897714"/>
            <a:ext cx="1810158" cy="461665"/>
          </a:xfrm>
          <a:prstGeom prst="rect">
            <a:avLst/>
          </a:prstGeom>
          <a:noFill/>
          <a:ln>
            <a:solidFill>
              <a:schemeClr val="accent2">
                <a:alpha val="25000"/>
              </a:schemeClr>
            </a:solidFill>
          </a:ln>
          <a:effectLst>
            <a:glow>
              <a:schemeClr val="accent1"/>
            </a:glow>
            <a:reflection endPos="0" dir="5400000" sy="-100000" algn="bl" rotWithShape="0"/>
          </a:effectLst>
        </p:spPr>
        <p:style>
          <a:lnRef idx="2">
            <a:schemeClr val="accent2"/>
          </a:lnRef>
          <a:fillRef idx="1">
            <a:schemeClr val="lt1"/>
          </a:fillRef>
          <a:effectRef idx="0">
            <a:schemeClr val="accent2"/>
          </a:effectRef>
          <a:fontRef idx="minor">
            <a:schemeClr val="dk1"/>
          </a:fontRef>
        </p:style>
        <p:txBody>
          <a:bodyPr wrap="square" lIns="91440" tIns="45720" rIns="91440" bIns="45720">
            <a:spAutoFit/>
          </a:bodyPr>
          <a:lstStyle/>
          <a:p>
            <a:pPr algn="ctr"/>
            <a:r>
              <a:rPr lang="en-US" sz="2400" b="1" dirty="0">
                <a:ln w="18000">
                  <a:solidFill>
                    <a:schemeClr val="accent2">
                      <a:satMod val="140000"/>
                    </a:schemeClr>
                  </a:solidFill>
                  <a:prstDash val="solid"/>
                  <a:miter lim="800000"/>
                </a:ln>
                <a:solidFill>
                  <a:schemeClr val="bg1"/>
                </a:solidFill>
              </a:rPr>
              <a:t>COMPLETED</a:t>
            </a:r>
            <a:endParaRPr lang="en-US" sz="2400" b="1" cap="none" spc="0" dirty="0">
              <a:ln w="18000">
                <a:solidFill>
                  <a:schemeClr val="accent2">
                    <a:satMod val="140000"/>
                  </a:schemeClr>
                </a:solidFill>
                <a:prstDash val="solid"/>
                <a:miter lim="800000"/>
              </a:ln>
              <a:solidFill>
                <a:schemeClr val="bg1"/>
              </a:solidFill>
            </a:endParaRPr>
          </a:p>
        </p:txBody>
      </p:sp>
      <p:sp>
        <p:nvSpPr>
          <p:cNvPr id="8" name="Rectangle 4"/>
          <p:cNvSpPr/>
          <p:nvPr/>
        </p:nvSpPr>
        <p:spPr>
          <a:xfrm rot="21159262">
            <a:off x="6606749" y="3219437"/>
            <a:ext cx="2257508" cy="461665"/>
          </a:xfrm>
          <a:prstGeom prst="rect">
            <a:avLst/>
          </a:prstGeom>
          <a:noFill/>
          <a:ln>
            <a:solidFill>
              <a:schemeClr val="accent2">
                <a:alpha val="25000"/>
              </a:schemeClr>
            </a:solidFill>
          </a:ln>
          <a:effectLst>
            <a:glow>
              <a:schemeClr val="accent1"/>
            </a:glow>
            <a:reflection endPos="0" dir="5400000" sy="-100000" algn="bl" rotWithShape="0"/>
          </a:effectLst>
        </p:spPr>
        <p:style>
          <a:lnRef idx="2">
            <a:schemeClr val="accent2"/>
          </a:lnRef>
          <a:fillRef idx="1">
            <a:schemeClr val="lt1"/>
          </a:fillRef>
          <a:effectRef idx="0">
            <a:schemeClr val="accent2"/>
          </a:effectRef>
          <a:fontRef idx="minor">
            <a:schemeClr val="dk1"/>
          </a:fontRef>
        </p:style>
        <p:txBody>
          <a:bodyPr wrap="square" lIns="91440" tIns="45720" rIns="91440" bIns="45720">
            <a:spAutoFit/>
          </a:bodyPr>
          <a:lstStyle/>
          <a:p>
            <a:pPr algn="ctr"/>
            <a:r>
              <a:rPr lang="en-US" sz="2400" b="1" dirty="0">
                <a:ln w="18000">
                  <a:solidFill>
                    <a:schemeClr val="accent2">
                      <a:satMod val="140000"/>
                    </a:schemeClr>
                  </a:solidFill>
                  <a:prstDash val="solid"/>
                  <a:miter lim="800000"/>
                </a:ln>
                <a:solidFill>
                  <a:schemeClr val="bg1"/>
                </a:solidFill>
              </a:rPr>
              <a:t>In progress</a:t>
            </a:r>
            <a:endParaRPr lang="en-US" sz="2400" b="1" cap="none" spc="0" dirty="0">
              <a:ln w="18000">
                <a:solidFill>
                  <a:schemeClr val="accent2">
                    <a:satMod val="140000"/>
                  </a:schemeClr>
                </a:solidFill>
                <a:prstDash val="solid"/>
                <a:miter lim="800000"/>
              </a:ln>
              <a:solidFill>
                <a:schemeClr val="bg1"/>
              </a:solidFill>
            </a:endParaRPr>
          </a:p>
        </p:txBody>
      </p:sp>
      <p:sp>
        <p:nvSpPr>
          <p:cNvPr id="7" name="Rectangle 5"/>
          <p:cNvSpPr/>
          <p:nvPr/>
        </p:nvSpPr>
        <p:spPr>
          <a:xfrm rot="21020570">
            <a:off x="6118322" y="4572898"/>
            <a:ext cx="1731049" cy="1200329"/>
          </a:xfrm>
          <a:prstGeom prst="rect">
            <a:avLst/>
          </a:prstGeom>
          <a:noFill/>
          <a:ln>
            <a:solidFill>
              <a:schemeClr val="accent2">
                <a:alpha val="50000"/>
              </a:schemeClr>
            </a:solidFill>
          </a:ln>
          <a:effectLst>
            <a:glow>
              <a:schemeClr val="accent1"/>
            </a:glow>
            <a:reflection endPos="0" dir="5400000" sy="-100000" algn="bl" rotWithShape="0"/>
          </a:effectLst>
        </p:spPr>
        <p:style>
          <a:lnRef idx="2">
            <a:schemeClr val="accent2"/>
          </a:lnRef>
          <a:fillRef idx="1">
            <a:schemeClr val="lt1"/>
          </a:fillRef>
          <a:effectRef idx="0">
            <a:schemeClr val="accent2"/>
          </a:effectRef>
          <a:fontRef idx="minor">
            <a:schemeClr val="dk1"/>
          </a:fontRef>
        </p:style>
        <p:txBody>
          <a:bodyPr wrap="square" lIns="91440" tIns="45720" rIns="91440" bIns="45720">
            <a:spAutoFit/>
          </a:bodyPr>
          <a:lstStyle/>
          <a:p>
            <a:pPr algn="ctr"/>
            <a:r>
              <a:rPr lang="en-US" sz="2400" b="1" dirty="0">
                <a:ln w="18000">
                  <a:solidFill>
                    <a:schemeClr val="accent2">
                      <a:satMod val="140000"/>
                    </a:schemeClr>
                  </a:solidFill>
                  <a:prstDash val="solid"/>
                  <a:miter lim="800000"/>
                </a:ln>
                <a:solidFill>
                  <a:schemeClr val="bg1"/>
                </a:solidFill>
              </a:rPr>
              <a:t>Formal  Start est. </a:t>
            </a:r>
            <a:r>
              <a:rPr lang="en-US" sz="2400" b="1" cap="none" spc="0" dirty="0">
                <a:ln w="18000">
                  <a:solidFill>
                    <a:schemeClr val="accent2">
                      <a:satMod val="140000"/>
                    </a:schemeClr>
                  </a:solidFill>
                  <a:prstDash val="solid"/>
                  <a:miter lim="800000"/>
                </a:ln>
                <a:solidFill>
                  <a:schemeClr val="bg1"/>
                </a:solidFill>
              </a:rPr>
              <a:t>Feb 2020</a:t>
            </a:r>
          </a:p>
        </p:txBody>
      </p:sp>
    </p:spTree>
    <p:extLst>
      <p:ext uri="{BB962C8B-B14F-4D97-AF65-F5344CB8AC3E}">
        <p14:creationId xmlns:p14="http://schemas.microsoft.com/office/powerpoint/2010/main" val="149139205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Rectangle 3"/>
          <p:cNvSpPr>
            <a:spLocks noGrp="1" noChangeArrowheads="1"/>
          </p:cNvSpPr>
          <p:nvPr>
            <p:ph type="title"/>
          </p:nvPr>
        </p:nvSpPr>
        <p:spPr>
          <a:xfrm>
            <a:off x="457199" y="-250149"/>
            <a:ext cx="8229600" cy="1143000"/>
          </a:xfrm>
        </p:spPr>
        <p:txBody>
          <a:bodyPr>
            <a:noAutofit/>
          </a:bodyPr>
          <a:lstStyle/>
          <a:p>
            <a:r>
              <a:rPr lang="en-GB" sz="4000" dirty="0"/>
              <a:t>HAAPS </a:t>
            </a:r>
            <a:r>
              <a:rPr lang="en-US" sz="4000" dirty="0"/>
              <a:t>Charter and Statement of Work</a:t>
            </a:r>
            <a:endParaRPr lang="en-US" sz="4000" dirty="0">
              <a:latin typeface="Arial" pitchFamily="34" charset="0"/>
              <a:cs typeface="Arial" pitchFamily="34" charset="0"/>
            </a:endParaRPr>
          </a:p>
        </p:txBody>
      </p:sp>
      <p:sp>
        <p:nvSpPr>
          <p:cNvPr id="48" name="TextBox 47"/>
          <p:cNvSpPr txBox="1"/>
          <p:nvPr/>
        </p:nvSpPr>
        <p:spPr>
          <a:xfrm>
            <a:off x="149289" y="783889"/>
            <a:ext cx="8845421" cy="5078313"/>
          </a:xfrm>
          <a:prstGeom prst="rect">
            <a:avLst/>
          </a:prstGeom>
          <a:noFill/>
        </p:spPr>
        <p:txBody>
          <a:bodyPr wrap="square" rtlCol="0">
            <a:spAutoFit/>
          </a:bodyPr>
          <a:lstStyle/>
          <a:p>
            <a:pPr marL="287338" indent="-287338">
              <a:buFont typeface="Arial" pitchFamily="34" charset="0"/>
              <a:buChar char="•"/>
            </a:pPr>
            <a:r>
              <a:rPr lang="en-US" dirty="0"/>
              <a:t>Phase II – Development of Technical Statement of Work &amp; Industry Engagement</a:t>
            </a:r>
          </a:p>
          <a:p>
            <a:pPr marL="690563" lvl="1" indent="-233363">
              <a:buFont typeface="Arial" pitchFamily="34" charset="0"/>
              <a:buChar char="•"/>
            </a:pPr>
            <a:endParaRPr lang="en-US" dirty="0"/>
          </a:p>
          <a:p>
            <a:pPr lvl="1"/>
            <a:r>
              <a:rPr lang="en-US" b="1" dirty="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rPr>
              <a:t>COMPLETE</a:t>
            </a:r>
            <a:endParaRPr lang="en-US" dirty="0"/>
          </a:p>
          <a:p>
            <a:pPr marL="742950" lvl="1" indent="-285750">
              <a:buFont typeface="Arial" panose="020B0604020202020204" pitchFamily="34" charset="0"/>
              <a:buChar char="•"/>
            </a:pPr>
            <a:r>
              <a:rPr lang="en-US" dirty="0"/>
              <a:t>Design Requirements Document – Initial Issue </a:t>
            </a:r>
          </a:p>
          <a:p>
            <a:pPr marL="1200150" lvl="2" indent="-285750">
              <a:buFont typeface="Arial" panose="020B0604020202020204" pitchFamily="34" charset="0"/>
              <a:buChar char="•"/>
            </a:pPr>
            <a:r>
              <a:rPr lang="en-US" dirty="0"/>
              <a:t>General &amp; gaseous agent requirements</a:t>
            </a:r>
          </a:p>
          <a:p>
            <a:pPr marL="742950" lvl="1" indent="-285750">
              <a:buFont typeface="Arial" panose="020B0604020202020204" pitchFamily="34" charset="0"/>
              <a:buChar char="•"/>
            </a:pPr>
            <a:r>
              <a:rPr lang="en-US" dirty="0"/>
              <a:t>Initial FAA Engagement </a:t>
            </a:r>
          </a:p>
          <a:p>
            <a:pPr marL="742950" lvl="1" indent="-285750">
              <a:buFont typeface="Arial" panose="020B0604020202020204" pitchFamily="34" charset="0"/>
              <a:buChar char="•"/>
            </a:pPr>
            <a:r>
              <a:rPr lang="en-US" dirty="0"/>
              <a:t>Phase II supplier engagement documentation (PIAs, RFIs)</a:t>
            </a:r>
          </a:p>
          <a:p>
            <a:pPr marL="742950" lvl="1" indent="-285750">
              <a:buFont typeface="Arial" panose="020B0604020202020204" pitchFamily="34" charset="0"/>
              <a:buChar char="•"/>
            </a:pPr>
            <a:r>
              <a:rPr lang="en-US" dirty="0"/>
              <a:t>Reviewed  potential candidate supplier initial proposed solutions received by HAAPS.</a:t>
            </a:r>
          </a:p>
          <a:p>
            <a:pPr lvl="1"/>
            <a:endParaRPr lang="en-US" b="1" dirty="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endParaRPr>
          </a:p>
          <a:p>
            <a:pPr lvl="1"/>
            <a:r>
              <a:rPr lang="en-US" b="1" dirty="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rPr>
              <a:t>IN DEVELOPMENT </a:t>
            </a:r>
          </a:p>
          <a:p>
            <a:pPr marL="690563" lvl="1" indent="-233363">
              <a:buFont typeface="Arial" pitchFamily="34" charset="0"/>
              <a:buChar char="•"/>
            </a:pPr>
            <a:r>
              <a:rPr lang="en-US" dirty="0"/>
              <a:t>High level solution(s) strategy</a:t>
            </a:r>
            <a:endParaRPr lang="en-US" b="1" dirty="0">
              <a:ln w="18000">
                <a:solidFill>
                  <a:schemeClr val="accent2">
                    <a:satMod val="140000"/>
                  </a:schemeClr>
                </a:solidFill>
                <a:prstDash val="solid"/>
                <a:miter lim="800000"/>
              </a:ln>
              <a:solidFill>
                <a:schemeClr val="bg1"/>
              </a:solidFill>
            </a:endParaRPr>
          </a:p>
          <a:p>
            <a:pPr marL="690563" lvl="1" indent="-233363">
              <a:buFont typeface="Arial" pitchFamily="34" charset="0"/>
              <a:buChar char="•"/>
            </a:pPr>
            <a:r>
              <a:rPr lang="en-US" dirty="0"/>
              <a:t>Other agent types </a:t>
            </a:r>
          </a:p>
          <a:p>
            <a:pPr marL="690563" lvl="1" indent="-233363">
              <a:buFont typeface="Arial" pitchFamily="34" charset="0"/>
              <a:buChar char="•"/>
            </a:pPr>
            <a:r>
              <a:rPr lang="en-US" dirty="0"/>
              <a:t>Performance validation, down selection criteria ongoing</a:t>
            </a:r>
            <a:endParaRPr lang="en-US" b="1" dirty="0">
              <a:ln w="18000">
                <a:solidFill>
                  <a:schemeClr val="accent2">
                    <a:satMod val="140000"/>
                  </a:schemeClr>
                </a:solidFill>
                <a:prstDash val="solid"/>
                <a:miter lim="800000"/>
              </a:ln>
              <a:effectLst>
                <a:outerShdw blurRad="25500" dist="23000" dir="7020000" algn="tl">
                  <a:srgbClr val="000000">
                    <a:alpha val="50000"/>
                  </a:srgbClr>
                </a:outerShdw>
              </a:effectLst>
            </a:endParaRPr>
          </a:p>
          <a:p>
            <a:pPr marL="690563" lvl="1" indent="-233363">
              <a:buFont typeface="Arial" pitchFamily="34" charset="0"/>
              <a:buChar char="•"/>
            </a:pPr>
            <a:r>
              <a:rPr lang="en-US" dirty="0"/>
              <a:t>Compile Regulatory Requirements &amp; Develop Certification Path Proposals</a:t>
            </a:r>
          </a:p>
          <a:p>
            <a:pPr marL="690563" lvl="1" indent="-233363">
              <a:buFont typeface="Arial" pitchFamily="34" charset="0"/>
              <a:buChar char="•"/>
            </a:pPr>
            <a:r>
              <a:rPr lang="en-US" dirty="0"/>
              <a:t>Follow-up certification authorities engagement </a:t>
            </a:r>
          </a:p>
          <a:p>
            <a:pPr marL="690563" lvl="1" indent="-233363">
              <a:buFont typeface="Arial" pitchFamily="34" charset="0"/>
              <a:buChar char="•"/>
            </a:pPr>
            <a:r>
              <a:rPr lang="en-US" dirty="0"/>
              <a:t>Phase III supplier engagement documentation </a:t>
            </a:r>
          </a:p>
          <a:p>
            <a:pPr marL="690563" lvl="1" indent="-233363">
              <a:buFont typeface="Arial" pitchFamily="34" charset="0"/>
              <a:buChar char="•"/>
            </a:pPr>
            <a:r>
              <a:rPr lang="en-US" dirty="0"/>
              <a:t>Phase III schedule/TASK preparation</a:t>
            </a:r>
          </a:p>
        </p:txBody>
      </p:sp>
    </p:spTree>
    <p:extLst>
      <p:ext uri="{BB962C8B-B14F-4D97-AF65-F5344CB8AC3E}">
        <p14:creationId xmlns:p14="http://schemas.microsoft.com/office/powerpoint/2010/main" val="183030599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Rectangle 3"/>
          <p:cNvSpPr>
            <a:spLocks noGrp="1" noChangeArrowheads="1"/>
          </p:cNvSpPr>
          <p:nvPr>
            <p:ph type="title"/>
          </p:nvPr>
        </p:nvSpPr>
        <p:spPr>
          <a:xfrm>
            <a:off x="457199" y="-297856"/>
            <a:ext cx="8229600" cy="1143000"/>
          </a:xfrm>
        </p:spPr>
        <p:txBody>
          <a:bodyPr>
            <a:noAutofit/>
          </a:bodyPr>
          <a:lstStyle/>
          <a:p>
            <a:r>
              <a:rPr lang="en-GB" sz="4000" dirty="0"/>
              <a:t>HAAPS </a:t>
            </a:r>
            <a:r>
              <a:rPr lang="en-US" sz="4000" dirty="0"/>
              <a:t>Charter and Statement of Work</a:t>
            </a:r>
            <a:endParaRPr lang="en-US" sz="4000" dirty="0">
              <a:latin typeface="Arial" pitchFamily="34" charset="0"/>
              <a:cs typeface="Arial" pitchFamily="34" charset="0"/>
            </a:endParaRPr>
          </a:p>
        </p:txBody>
      </p:sp>
      <p:sp>
        <p:nvSpPr>
          <p:cNvPr id="48" name="TextBox 47"/>
          <p:cNvSpPr txBox="1"/>
          <p:nvPr/>
        </p:nvSpPr>
        <p:spPr>
          <a:xfrm>
            <a:off x="149289" y="783889"/>
            <a:ext cx="8845421" cy="5078313"/>
          </a:xfrm>
          <a:prstGeom prst="rect">
            <a:avLst/>
          </a:prstGeom>
          <a:noFill/>
        </p:spPr>
        <p:txBody>
          <a:bodyPr wrap="square" rtlCol="0">
            <a:spAutoFit/>
          </a:bodyPr>
          <a:lstStyle/>
          <a:p>
            <a:pPr marL="287338" indent="-287338">
              <a:buFont typeface="Arial" pitchFamily="34" charset="0"/>
              <a:buChar char="•"/>
            </a:pPr>
            <a:r>
              <a:rPr lang="en-US" dirty="0"/>
              <a:t>Phase II – Development of Technical Statement of Work &amp; Industry Engagement</a:t>
            </a:r>
          </a:p>
          <a:p>
            <a:pPr marL="690563" lvl="1" indent="-233363">
              <a:buFont typeface="Arial" pitchFamily="34" charset="0"/>
              <a:buChar char="•"/>
            </a:pPr>
            <a:endParaRPr lang="en-US" dirty="0"/>
          </a:p>
          <a:p>
            <a:pPr marL="690563" lvl="1" indent="-233363">
              <a:buFont typeface="Arial" pitchFamily="34" charset="0"/>
              <a:buChar char="•"/>
            </a:pPr>
            <a:r>
              <a:rPr lang="en-US" dirty="0"/>
              <a:t>RFI to Suppliers – “Step 1” </a:t>
            </a:r>
            <a:r>
              <a:rPr lang="en-US" b="1" dirty="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rPr>
              <a:t>COMPLETE</a:t>
            </a:r>
          </a:p>
          <a:p>
            <a:pPr marL="1147763" lvl="2" indent="-233363">
              <a:buFont typeface="Arial" pitchFamily="34" charset="0"/>
              <a:buChar char="•"/>
            </a:pPr>
            <a:r>
              <a:rPr lang="en-US" dirty="0"/>
              <a:t>Requested high level information on proposed Solution(s) candidates</a:t>
            </a:r>
          </a:p>
          <a:p>
            <a:pPr marL="1147763" lvl="2" indent="-233363">
              <a:buFont typeface="Arial" pitchFamily="34" charset="0"/>
              <a:buChar char="•"/>
            </a:pPr>
            <a:r>
              <a:rPr lang="en-US" dirty="0"/>
              <a:t>Numerous preliminary RFIs transmitted</a:t>
            </a:r>
          </a:p>
          <a:p>
            <a:pPr marL="1604963" lvl="3" indent="-233363">
              <a:buFont typeface="Arial" pitchFamily="34" charset="0"/>
              <a:buChar char="•"/>
            </a:pPr>
            <a:r>
              <a:rPr lang="en-US" dirty="0"/>
              <a:t>Firex system suppliers, firex agent suppliers, firex distributors, chemical companies</a:t>
            </a:r>
          </a:p>
          <a:p>
            <a:pPr marL="1147763" lvl="2" indent="-233363">
              <a:buFont typeface="Arial" pitchFamily="34" charset="0"/>
              <a:buChar char="•"/>
            </a:pPr>
            <a:r>
              <a:rPr lang="en-US" dirty="0" err="1"/>
              <a:t>Downselected</a:t>
            </a:r>
            <a:r>
              <a:rPr lang="en-US" dirty="0"/>
              <a:t> to approximately 10-12 potential solutions</a:t>
            </a:r>
          </a:p>
          <a:p>
            <a:pPr marL="1604963" lvl="3" indent="-233363">
              <a:buFont typeface="Arial" pitchFamily="34" charset="0"/>
              <a:buChar char="•"/>
            </a:pPr>
            <a:endParaRPr lang="en-US" i="1" dirty="0"/>
          </a:p>
          <a:p>
            <a:pPr marL="690563" lvl="1" indent="-233363">
              <a:buFont typeface="Arial" pitchFamily="34" charset="0"/>
              <a:buChar char="•"/>
            </a:pPr>
            <a:r>
              <a:rPr lang="en-US" dirty="0"/>
              <a:t>Follow-on RFI sent to Selected Suppliers – “Step 2” </a:t>
            </a:r>
            <a:r>
              <a:rPr lang="en-US" b="1" dirty="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rPr>
              <a:t>COMPLETE</a:t>
            </a:r>
            <a:endParaRPr lang="en-US" dirty="0"/>
          </a:p>
          <a:p>
            <a:pPr marL="1147763" lvl="2" indent="-233363">
              <a:buFont typeface="Arial" pitchFamily="34" charset="0"/>
              <a:buChar char="•"/>
            </a:pPr>
            <a:r>
              <a:rPr lang="en-US" dirty="0"/>
              <a:t>Evaluates </a:t>
            </a:r>
            <a:r>
              <a:rPr lang="en-US" dirty="0" err="1"/>
              <a:t>downselected</a:t>
            </a:r>
            <a:r>
              <a:rPr lang="en-US" dirty="0"/>
              <a:t> solutions from “Step 1” in greater detail</a:t>
            </a:r>
          </a:p>
          <a:p>
            <a:pPr marL="1604963" lvl="3" indent="-233363">
              <a:buFont typeface="Arial" pitchFamily="34" charset="0"/>
              <a:buChar char="•"/>
            </a:pPr>
            <a:r>
              <a:rPr lang="en-US" dirty="0"/>
              <a:t>Conformance to HAAPS Design Requirements Document</a:t>
            </a:r>
          </a:p>
          <a:p>
            <a:pPr marL="1604963" lvl="3" indent="-233363">
              <a:buFont typeface="Arial" pitchFamily="34" charset="0"/>
              <a:buChar char="•"/>
            </a:pPr>
            <a:r>
              <a:rPr lang="en-US" dirty="0"/>
              <a:t>Encouraged to include proprietary information (protected by PIA)</a:t>
            </a:r>
          </a:p>
          <a:p>
            <a:pPr lvl="3"/>
            <a:endParaRPr lang="en-US" dirty="0"/>
          </a:p>
          <a:p>
            <a:pPr marL="690563" lvl="1" indent="-233363">
              <a:buFont typeface="Arial" pitchFamily="34" charset="0"/>
              <a:buChar char="•"/>
            </a:pPr>
            <a:r>
              <a:rPr lang="en-US" dirty="0"/>
              <a:t>Down Selection of “Step 2” Solutions Proposals </a:t>
            </a:r>
            <a:r>
              <a:rPr lang="en-US" b="1" dirty="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rPr>
              <a:t>In progress</a:t>
            </a:r>
            <a:endParaRPr lang="en-US" dirty="0"/>
          </a:p>
          <a:p>
            <a:pPr marL="1147763" lvl="2" indent="-233363">
              <a:buFont typeface="Arial" pitchFamily="34" charset="0"/>
              <a:buChar char="•"/>
            </a:pPr>
            <a:r>
              <a:rPr lang="en-US" dirty="0"/>
              <a:t>Successful proposals move into Phase III evaluations</a:t>
            </a:r>
          </a:p>
          <a:p>
            <a:pPr marL="1604963" lvl="3" indent="-233363">
              <a:buFont typeface="Arial" pitchFamily="34" charset="0"/>
              <a:buChar char="•"/>
            </a:pPr>
            <a:r>
              <a:rPr lang="en-US" dirty="0"/>
              <a:t>Business agreements, statement of work definition, deliverables  responsibilities, schedules </a:t>
            </a:r>
          </a:p>
        </p:txBody>
      </p:sp>
    </p:spTree>
    <p:extLst>
      <p:ext uri="{BB962C8B-B14F-4D97-AF65-F5344CB8AC3E}">
        <p14:creationId xmlns:p14="http://schemas.microsoft.com/office/powerpoint/2010/main" val="221936375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3589" y="-170635"/>
            <a:ext cx="8229600" cy="1143000"/>
          </a:xfrm>
        </p:spPr>
        <p:txBody>
          <a:bodyPr>
            <a:normAutofit/>
          </a:bodyPr>
          <a:lstStyle/>
          <a:p>
            <a:r>
              <a:rPr lang="pt-BR" sz="3600" dirty="0"/>
              <a:t>Down Selection Process -  Status</a:t>
            </a:r>
            <a:endParaRPr lang="en-US" sz="3600" dirty="0"/>
          </a:p>
        </p:txBody>
      </p:sp>
      <p:sp>
        <p:nvSpPr>
          <p:cNvPr id="3" name="Espaço Reservado para Conteúdo 2"/>
          <p:cNvSpPr>
            <a:spLocks noGrp="1"/>
          </p:cNvSpPr>
          <p:nvPr>
            <p:ph idx="4294967295"/>
          </p:nvPr>
        </p:nvSpPr>
        <p:spPr>
          <a:xfrm>
            <a:off x="226612" y="1051561"/>
            <a:ext cx="8265381" cy="4525963"/>
          </a:xfrm>
        </p:spPr>
        <p:txBody>
          <a:bodyPr>
            <a:normAutofit/>
          </a:bodyPr>
          <a:lstStyle/>
          <a:p>
            <a:r>
              <a:rPr lang="pt-BR" sz="2000" dirty="0"/>
              <a:t>More than 40 potential global suppliers identified;</a:t>
            </a:r>
          </a:p>
          <a:p>
            <a:pPr lvl="1"/>
            <a:r>
              <a:rPr lang="pt-BR" sz="1800" dirty="0" err="1"/>
              <a:t>From</a:t>
            </a:r>
            <a:r>
              <a:rPr lang="pt-BR" sz="1800" dirty="0"/>
              <a:t> </a:t>
            </a:r>
            <a:r>
              <a:rPr lang="pt-BR" sz="1800" dirty="0" err="1"/>
              <a:t>chemical</a:t>
            </a:r>
            <a:r>
              <a:rPr lang="pt-BR" sz="1800" dirty="0"/>
              <a:t> </a:t>
            </a:r>
            <a:r>
              <a:rPr lang="pt-BR" sz="1800" dirty="0" err="1"/>
              <a:t>companies</a:t>
            </a:r>
            <a:r>
              <a:rPr lang="pt-BR" sz="1800" dirty="0"/>
              <a:t> to </a:t>
            </a:r>
            <a:r>
              <a:rPr lang="pt-BR" sz="1800" dirty="0" err="1"/>
              <a:t>aerospace</a:t>
            </a:r>
            <a:r>
              <a:rPr lang="pt-BR" sz="1800" dirty="0"/>
              <a:t> </a:t>
            </a:r>
            <a:r>
              <a:rPr lang="pt-BR" sz="1800" dirty="0" err="1"/>
              <a:t>suppliers</a:t>
            </a:r>
            <a:r>
              <a:rPr lang="pt-BR" sz="1800" dirty="0"/>
              <a:t>;</a:t>
            </a:r>
          </a:p>
          <a:p>
            <a:pPr lvl="1"/>
            <a:endParaRPr lang="pt-BR" sz="1800" dirty="0"/>
          </a:p>
          <a:p>
            <a:r>
              <a:rPr lang="pt-BR" sz="2000" dirty="0"/>
              <a:t>Majority were contacted who demonstrated interest</a:t>
            </a:r>
          </a:p>
          <a:p>
            <a:pPr lvl="1"/>
            <a:r>
              <a:rPr lang="pt-BR" sz="1600" dirty="0"/>
              <a:t>subset received an initial RFI with the HAAPS requirements document;</a:t>
            </a:r>
          </a:p>
          <a:p>
            <a:endParaRPr lang="pt-BR" sz="2000" dirty="0"/>
          </a:p>
          <a:p>
            <a:r>
              <a:rPr lang="pt-BR" sz="2000" dirty="0"/>
              <a:t>After several GB reviews and potential supplier telecons, approximately 10 suppliers signed PIAs and now are being evaluated in more depth by GB based on second RFI submittal which provided more details;</a:t>
            </a:r>
          </a:p>
          <a:p>
            <a:endParaRPr lang="pt-BR" sz="2000" dirty="0"/>
          </a:p>
          <a:p>
            <a:r>
              <a:rPr lang="pt-BR" sz="2000" dirty="0"/>
              <a:t>No more than 3 finalists to be selected for phase III</a:t>
            </a:r>
          </a:p>
          <a:p>
            <a:pPr lvl="1"/>
            <a:r>
              <a:rPr lang="pt-BR" sz="1600" dirty="0"/>
              <a:t> expected by the end of 2019.</a:t>
            </a:r>
          </a:p>
          <a:p>
            <a:endParaRPr lang="pt-BR" sz="2000" dirty="0"/>
          </a:p>
          <a:p>
            <a:endParaRPr lang="pt-BR" sz="2000" dirty="0"/>
          </a:p>
          <a:p>
            <a:endParaRPr lang="pt-BR" sz="2000" dirty="0"/>
          </a:p>
          <a:p>
            <a:endParaRPr lang="pt-BR" sz="2000" dirty="0"/>
          </a:p>
          <a:p>
            <a:endParaRPr lang="pt-BR" sz="2000" dirty="0"/>
          </a:p>
          <a:p>
            <a:endParaRPr lang="pt-BR" sz="2000" dirty="0"/>
          </a:p>
          <a:p>
            <a:endParaRPr lang="pt-BR" sz="2000" dirty="0"/>
          </a:p>
          <a:p>
            <a:pPr marL="0" indent="0">
              <a:buNone/>
            </a:pPr>
            <a:endParaRPr lang="en-US" sz="2000" dirty="0"/>
          </a:p>
        </p:txBody>
      </p:sp>
      <p:sp>
        <p:nvSpPr>
          <p:cNvPr id="4" name="Retângulo 3"/>
          <p:cNvSpPr/>
          <p:nvPr/>
        </p:nvSpPr>
        <p:spPr>
          <a:xfrm>
            <a:off x="6224901" y="1176994"/>
            <a:ext cx="1928733" cy="369332"/>
          </a:xfrm>
          <a:prstGeom prst="rect">
            <a:avLst/>
          </a:prstGeom>
        </p:spPr>
        <p:txBody>
          <a:bodyPr wrap="none">
            <a:spAutoFit/>
          </a:bodyPr>
          <a:lstStyle/>
          <a:p>
            <a:pPr lvl="1"/>
            <a:r>
              <a:rPr lang="en-US" b="1" dirty="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rPr>
              <a:t>COMPLETE</a:t>
            </a:r>
          </a:p>
        </p:txBody>
      </p:sp>
      <p:sp>
        <p:nvSpPr>
          <p:cNvPr id="5" name="Retângulo 4"/>
          <p:cNvSpPr/>
          <p:nvPr/>
        </p:nvSpPr>
        <p:spPr>
          <a:xfrm>
            <a:off x="6353447" y="2412097"/>
            <a:ext cx="1928733" cy="369332"/>
          </a:xfrm>
          <a:prstGeom prst="rect">
            <a:avLst/>
          </a:prstGeom>
        </p:spPr>
        <p:txBody>
          <a:bodyPr wrap="none">
            <a:spAutoFit/>
          </a:bodyPr>
          <a:lstStyle/>
          <a:p>
            <a:pPr lvl="1"/>
            <a:r>
              <a:rPr lang="en-US" b="1" dirty="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rPr>
              <a:t>COMPLETE</a:t>
            </a:r>
          </a:p>
        </p:txBody>
      </p:sp>
      <p:sp>
        <p:nvSpPr>
          <p:cNvPr id="6" name="Retângulo 5"/>
          <p:cNvSpPr/>
          <p:nvPr/>
        </p:nvSpPr>
        <p:spPr>
          <a:xfrm>
            <a:off x="7105115" y="3810144"/>
            <a:ext cx="1928733" cy="369332"/>
          </a:xfrm>
          <a:prstGeom prst="rect">
            <a:avLst/>
          </a:prstGeom>
        </p:spPr>
        <p:txBody>
          <a:bodyPr wrap="none">
            <a:spAutoFit/>
          </a:bodyPr>
          <a:lstStyle/>
          <a:p>
            <a:pPr lvl="1"/>
            <a:r>
              <a:rPr lang="en-US" b="1" dirty="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rPr>
              <a:t>COMPLETE</a:t>
            </a:r>
          </a:p>
        </p:txBody>
      </p:sp>
      <p:sp>
        <p:nvSpPr>
          <p:cNvPr id="7" name="Retângulo 6"/>
          <p:cNvSpPr/>
          <p:nvPr/>
        </p:nvSpPr>
        <p:spPr>
          <a:xfrm>
            <a:off x="6588908" y="5023525"/>
            <a:ext cx="1903085" cy="369332"/>
          </a:xfrm>
          <a:prstGeom prst="rect">
            <a:avLst/>
          </a:prstGeom>
        </p:spPr>
        <p:txBody>
          <a:bodyPr wrap="none">
            <a:spAutoFit/>
          </a:bodyPr>
          <a:lstStyle/>
          <a:p>
            <a:pPr lvl="1"/>
            <a:r>
              <a:rPr lang="en-US" b="1" dirty="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rPr>
              <a:t>In progress</a:t>
            </a:r>
          </a:p>
        </p:txBody>
      </p:sp>
    </p:spTree>
    <p:extLst>
      <p:ext uri="{BB962C8B-B14F-4D97-AF65-F5344CB8AC3E}">
        <p14:creationId xmlns:p14="http://schemas.microsoft.com/office/powerpoint/2010/main" val="962653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512859" y="-314162"/>
            <a:ext cx="8229600" cy="1143000"/>
          </a:xfrm>
        </p:spPr>
        <p:txBody>
          <a:bodyPr>
            <a:normAutofit/>
          </a:bodyPr>
          <a:lstStyle/>
          <a:p>
            <a:r>
              <a:rPr lang="en-GB" sz="2800" dirty="0">
                <a:latin typeface="Arial" pitchFamily="34" charset="0"/>
                <a:cs typeface="Arial" pitchFamily="34" charset="0"/>
              </a:rPr>
              <a:t>Contacts, Announcements &amp; History</a:t>
            </a:r>
            <a:endParaRPr lang="en-US" sz="2800" dirty="0">
              <a:latin typeface="Arial" pitchFamily="34" charset="0"/>
              <a:cs typeface="Arial" pitchFamily="34" charset="0"/>
            </a:endParaRPr>
          </a:p>
        </p:txBody>
      </p:sp>
      <p:sp>
        <p:nvSpPr>
          <p:cNvPr id="7" name="Content Placeholder 2"/>
          <p:cNvSpPr txBox="1">
            <a:spLocks/>
          </p:cNvSpPr>
          <p:nvPr/>
        </p:nvSpPr>
        <p:spPr bwMode="auto">
          <a:xfrm>
            <a:off x="214649" y="694660"/>
            <a:ext cx="8651237" cy="6032421"/>
          </a:xfrm>
          <a:prstGeom prst="rect">
            <a:avLst/>
          </a:prstGeom>
          <a:noFill/>
          <a:ln w="9525">
            <a:noFill/>
            <a:miter lim="800000"/>
            <a:headEnd/>
            <a:tailEnd/>
          </a:ln>
          <a:effectLst/>
        </p:spPr>
        <p:txBody>
          <a:bodyPr wrap="square" lIns="0" tIns="0" rIns="0" bIns="0">
            <a:spAutoFit/>
          </a:bodyPr>
          <a:lstStyle/>
          <a:p>
            <a:pPr>
              <a:buFont typeface="Arial" pitchFamily="34" charset="0"/>
              <a:buChar char="•"/>
            </a:pPr>
            <a:r>
              <a:rPr lang="en-US" dirty="0"/>
              <a:t>   </a:t>
            </a:r>
            <a:r>
              <a:rPr lang="en-US" sz="1600" dirty="0"/>
              <a:t>Ohio Aerospace Institute (OAI) </a:t>
            </a:r>
            <a:r>
              <a:rPr lang="en-US" sz="1600" dirty="0">
                <a:hlinkClick r:id="rId3"/>
              </a:rPr>
              <a:t>http://www.oai.org/</a:t>
            </a:r>
            <a:endParaRPr lang="en-US" sz="1600" dirty="0"/>
          </a:p>
          <a:p>
            <a:pPr lvl="1">
              <a:buFont typeface="Arial" pitchFamily="34" charset="0"/>
              <a:buChar char="•"/>
            </a:pPr>
            <a:r>
              <a:rPr lang="en-US" dirty="0"/>
              <a:t>  </a:t>
            </a:r>
            <a:r>
              <a:rPr lang="en-US" sz="1400" dirty="0"/>
              <a:t>Don Bailey, HAAPS Project Manager </a:t>
            </a:r>
            <a:r>
              <a:rPr lang="en-US" sz="1400" u="sng" dirty="0">
                <a:hlinkClick r:id="rId4"/>
              </a:rPr>
              <a:t>DonBailey@oai.org</a:t>
            </a:r>
            <a:r>
              <a:rPr lang="en-US" sz="1400" u="sng" dirty="0"/>
              <a:t> </a:t>
            </a:r>
            <a:r>
              <a:rPr lang="en-US" sz="1400" dirty="0"/>
              <a:t>, Phone: 440- 962-3050</a:t>
            </a:r>
            <a:endParaRPr lang="en-US" sz="1400" dirty="0">
              <a:solidFill>
                <a:srgbClr val="FF0000"/>
              </a:solidFill>
            </a:endParaRPr>
          </a:p>
          <a:p>
            <a:pPr lvl="1" indent="-169863">
              <a:spcBef>
                <a:spcPts val="0"/>
              </a:spcBef>
              <a:spcAft>
                <a:spcPts val="0"/>
              </a:spcAft>
              <a:buFont typeface="Arial" pitchFamily="34" charset="0"/>
              <a:buChar char="•"/>
            </a:pPr>
            <a:endParaRPr lang="en-US" sz="1400" dirty="0"/>
          </a:p>
          <a:p>
            <a:pPr>
              <a:buFont typeface="Arial" pitchFamily="34" charset="0"/>
              <a:buChar char="•"/>
            </a:pPr>
            <a:r>
              <a:rPr lang="en-US" dirty="0"/>
              <a:t>   </a:t>
            </a:r>
            <a:r>
              <a:rPr lang="en-US" sz="1600" dirty="0"/>
              <a:t>OAI’s HAAPS Press Release – Phase I</a:t>
            </a:r>
          </a:p>
          <a:p>
            <a:pPr lvl="1" indent="-169863">
              <a:buFont typeface="Arial" pitchFamily="34" charset="0"/>
              <a:buChar char="•"/>
            </a:pPr>
            <a:r>
              <a:rPr lang="en-US" sz="1400" dirty="0">
                <a:solidFill>
                  <a:srgbClr val="0000FF"/>
                </a:solidFill>
                <a:hlinkClick r:id="rId5"/>
              </a:rPr>
              <a:t>http://web1.oai.org/oaiweb.nsf/wnews/B16B96B2AFB1763D85257DD9004F0B28?OpenDocument&amp;sc=2</a:t>
            </a:r>
            <a:endParaRPr lang="en-US" sz="1400" dirty="0">
              <a:solidFill>
                <a:srgbClr val="0000FF"/>
              </a:solidFill>
            </a:endParaRPr>
          </a:p>
          <a:p>
            <a:pPr lvl="1" indent="-169863">
              <a:buFont typeface="Arial" pitchFamily="34" charset="0"/>
              <a:buChar char="•"/>
            </a:pPr>
            <a:endParaRPr lang="en-US" sz="1400" dirty="0">
              <a:solidFill>
                <a:srgbClr val="0000FF"/>
              </a:solidFill>
            </a:endParaRPr>
          </a:p>
          <a:p>
            <a:pPr indent="-169863">
              <a:buFont typeface="Arial" pitchFamily="34" charset="0"/>
              <a:buChar char="•"/>
            </a:pPr>
            <a:r>
              <a:rPr lang="en-US" sz="1600" dirty="0"/>
              <a:t>OAI’s HAAPS Press Release – Phase II</a:t>
            </a:r>
          </a:p>
          <a:p>
            <a:pPr lvl="1" indent="-169863">
              <a:buFont typeface="Arial" pitchFamily="34" charset="0"/>
              <a:buChar char="•"/>
            </a:pPr>
            <a:r>
              <a:rPr lang="en-US" sz="1400" u="sng" dirty="0">
                <a:hlinkClick r:id="rId6"/>
              </a:rPr>
              <a:t>https://www.prnewswire.com/news-releases/haaps-consortium-seeks-replacement-for-halon-1301-300817203.html?tc=eml_cleartime</a:t>
            </a:r>
            <a:endParaRPr lang="en-US" sz="1400" dirty="0"/>
          </a:p>
          <a:p>
            <a:pPr lvl="1" indent="-169863">
              <a:buFont typeface="Arial" pitchFamily="34" charset="0"/>
              <a:buChar char="•"/>
            </a:pPr>
            <a:endParaRPr lang="en-US" sz="1400" dirty="0">
              <a:solidFill>
                <a:schemeClr val="accent6">
                  <a:lumMod val="75000"/>
                </a:schemeClr>
              </a:solidFill>
            </a:endParaRPr>
          </a:p>
          <a:p>
            <a:pPr marL="233363" indent="-233363">
              <a:buFont typeface="Arial" pitchFamily="34" charset="0"/>
              <a:buChar char="•"/>
            </a:pPr>
            <a:r>
              <a:rPr lang="en-US" sz="1600" dirty="0"/>
              <a:t>ICCAIA Support of HAAPS Consortium</a:t>
            </a:r>
          </a:p>
          <a:p>
            <a:pPr lvl="1" indent="-169863">
              <a:buFont typeface="Arial" pitchFamily="34" charset="0"/>
              <a:buChar char="•"/>
            </a:pPr>
            <a:r>
              <a:rPr lang="en-US" sz="1400" dirty="0">
                <a:solidFill>
                  <a:srgbClr val="0000FF"/>
                </a:solidFill>
                <a:latin typeface="Arial" pitchFamily="34" charset="0"/>
                <a:ea typeface="Calibri"/>
                <a:cs typeface="Arial" pitchFamily="34" charset="0"/>
                <a:hlinkClick r:id="rId7"/>
              </a:rPr>
              <a:t>http://www.aia-aerospace.org/news/iccaia-supports-international-consortium-seeking-alternatives-to-halon-fire-suppressant/</a:t>
            </a:r>
            <a:endParaRPr lang="en-US" sz="1400" dirty="0">
              <a:solidFill>
                <a:srgbClr val="0000FF"/>
              </a:solidFill>
              <a:latin typeface="Arial" pitchFamily="34" charset="0"/>
              <a:ea typeface="Calibri"/>
              <a:cs typeface="Arial" pitchFamily="34" charset="0"/>
            </a:endParaRPr>
          </a:p>
          <a:p>
            <a:pPr marL="287337" lvl="1"/>
            <a:r>
              <a:rPr lang="en-US" sz="1400" dirty="0">
                <a:solidFill>
                  <a:schemeClr val="accent6">
                    <a:lumMod val="75000"/>
                  </a:schemeClr>
                </a:solidFill>
              </a:rPr>
              <a:t> </a:t>
            </a:r>
          </a:p>
          <a:p>
            <a:pPr marL="117475" indent="-234950">
              <a:lnSpc>
                <a:spcPts val="2000"/>
              </a:lnSpc>
              <a:spcBef>
                <a:spcPts val="300"/>
              </a:spcBef>
              <a:spcAft>
                <a:spcPts val="300"/>
              </a:spcAft>
              <a:buFont typeface="Arial" pitchFamily="34" charset="0"/>
              <a:buChar char="•"/>
            </a:pPr>
            <a:r>
              <a:rPr lang="en-US" sz="1600" dirty="0"/>
              <a:t>IASFPWG Meeting, Cologne, Germany, May 22-23, 2013 – Consortium Proposal</a:t>
            </a:r>
          </a:p>
          <a:p>
            <a:pPr marL="287338" lvl="1">
              <a:buFont typeface="Arial" pitchFamily="34" charset="0"/>
              <a:buChar char="•"/>
            </a:pPr>
            <a:r>
              <a:rPr lang="en-US" sz="1400" dirty="0">
                <a:latin typeface="Arial" pitchFamily="34" charset="0"/>
                <a:ea typeface="Calibri"/>
                <a:cs typeface="Arial" pitchFamily="34" charset="0"/>
              </a:rPr>
              <a:t>  </a:t>
            </a:r>
            <a:r>
              <a:rPr lang="en-US" sz="1400" dirty="0">
                <a:latin typeface="Arial" pitchFamily="34" charset="0"/>
                <a:ea typeface="Calibri"/>
                <a:cs typeface="Arial" pitchFamily="34" charset="0"/>
                <a:hlinkClick r:id="rId8"/>
              </a:rPr>
              <a:t>https://www.fire.tc.faa.gov/pdf/systems/May13Meeting/BennettMacias-0513-ICInterestEgineAPU.pdf</a:t>
            </a:r>
            <a:endParaRPr lang="en-US" sz="1400" dirty="0">
              <a:latin typeface="Arial" pitchFamily="34" charset="0"/>
              <a:ea typeface="Calibri"/>
              <a:cs typeface="Arial" pitchFamily="34" charset="0"/>
            </a:endParaRPr>
          </a:p>
          <a:p>
            <a:pPr marL="287338" lvl="1">
              <a:buFont typeface="Arial" pitchFamily="34" charset="0"/>
              <a:buChar char="•"/>
            </a:pPr>
            <a:endParaRPr lang="en-US" sz="1400" dirty="0">
              <a:latin typeface="Arial" pitchFamily="34" charset="0"/>
              <a:ea typeface="Calibri"/>
              <a:cs typeface="Arial" pitchFamily="34" charset="0"/>
            </a:endParaRPr>
          </a:p>
          <a:p>
            <a:pPr marL="234950" indent="-234950">
              <a:lnSpc>
                <a:spcPts val="2000"/>
              </a:lnSpc>
              <a:spcBef>
                <a:spcPts val="300"/>
              </a:spcBef>
              <a:spcAft>
                <a:spcPts val="300"/>
              </a:spcAft>
              <a:buFont typeface="Arial" pitchFamily="34" charset="0"/>
              <a:buChar char="•"/>
            </a:pPr>
            <a:r>
              <a:rPr lang="en-GB" sz="1600" dirty="0">
                <a:latin typeface="Arial" pitchFamily="34" charset="0"/>
                <a:ea typeface="Calibri"/>
                <a:cs typeface="Arial" pitchFamily="34" charset="0"/>
              </a:rPr>
              <a:t>Halon Alternatives Research Corporation (HARC) sponsored </a:t>
            </a:r>
            <a:r>
              <a:rPr lang="en-US" sz="1600" u="sng" dirty="0">
                <a:latin typeface="Arial" pitchFamily="34" charset="0"/>
                <a:ea typeface="Calibri"/>
                <a:cs typeface="Arial" pitchFamily="34" charset="0"/>
              </a:rPr>
              <a:t>Aviation Stakeholder's Meeting</a:t>
            </a:r>
            <a:r>
              <a:rPr lang="en-US" sz="1600" dirty="0">
                <a:latin typeface="Arial" pitchFamily="34" charset="0"/>
                <a:ea typeface="Calibri"/>
                <a:cs typeface="Arial" pitchFamily="34" charset="0"/>
              </a:rPr>
              <a:t> Chicago, Illinois, U.S.A., 11 June, 2013 </a:t>
            </a:r>
            <a:r>
              <a:rPr lang="en-US" sz="1600" dirty="0"/>
              <a:t>– Consortium Proposal</a:t>
            </a:r>
            <a:endParaRPr lang="en-US" sz="1600" dirty="0">
              <a:latin typeface="Arial" pitchFamily="34" charset="0"/>
              <a:ea typeface="Calibri"/>
              <a:cs typeface="Arial" pitchFamily="34" charset="0"/>
            </a:endParaRPr>
          </a:p>
          <a:p>
            <a:pPr marL="234950" indent="-234950">
              <a:spcBef>
                <a:spcPts val="0"/>
              </a:spcBef>
              <a:spcAft>
                <a:spcPts val="0"/>
              </a:spcAft>
              <a:buFont typeface="Arial" pitchFamily="34" charset="0"/>
              <a:buChar char="•"/>
            </a:pPr>
            <a:endParaRPr lang="en-US" sz="1400" dirty="0">
              <a:latin typeface="Arial" pitchFamily="34" charset="0"/>
              <a:ea typeface="Calibri"/>
              <a:cs typeface="Arial" pitchFamily="34" charset="0"/>
            </a:endParaRPr>
          </a:p>
          <a:p>
            <a:pPr marL="117475" indent="-234950">
              <a:spcBef>
                <a:spcPts val="0"/>
              </a:spcBef>
              <a:spcAft>
                <a:spcPts val="0"/>
              </a:spcAft>
              <a:buFont typeface="Arial" pitchFamily="34" charset="0"/>
              <a:buChar char="•"/>
            </a:pPr>
            <a:r>
              <a:rPr lang="en-GB" sz="1600" dirty="0">
                <a:latin typeface="Arial"/>
                <a:ea typeface="Calibri"/>
                <a:cs typeface="Times New Roman"/>
              </a:rPr>
              <a:t>2013 ICAO Assembly recognized consortium commitment , </a:t>
            </a:r>
            <a:r>
              <a:rPr lang="en-US" sz="1600" dirty="0"/>
              <a:t>Resolution 31/1: Halon</a:t>
            </a:r>
          </a:p>
          <a:p>
            <a:pPr marL="233363" indent="-350838">
              <a:spcBef>
                <a:spcPts val="0"/>
              </a:spcBef>
              <a:spcAft>
                <a:spcPts val="0"/>
              </a:spcAft>
            </a:pPr>
            <a:r>
              <a:rPr lang="en-US" sz="1600" dirty="0"/>
              <a:t> 	replacement </a:t>
            </a:r>
            <a:r>
              <a:rPr lang="en-GB" sz="1600" dirty="0">
                <a:latin typeface="Arial"/>
                <a:ea typeface="Calibri"/>
                <a:cs typeface="Times New Roman"/>
              </a:rPr>
              <a:t>(</a:t>
            </a:r>
            <a:r>
              <a:rPr lang="en-GB" sz="1600" dirty="0">
                <a:latin typeface="Arial"/>
                <a:ea typeface="Calibri"/>
                <a:cs typeface="Times New Roman"/>
                <a:hlinkClick r:id="rId9"/>
              </a:rPr>
              <a:t>link</a:t>
            </a:r>
            <a:r>
              <a:rPr lang="en-GB" sz="1600" dirty="0">
                <a:latin typeface="Arial"/>
                <a:ea typeface="Calibri"/>
                <a:cs typeface="Times New Roman"/>
              </a:rPr>
              <a:t>)</a:t>
            </a:r>
          </a:p>
          <a:p>
            <a:pPr marL="117475" indent="-234950">
              <a:spcBef>
                <a:spcPts val="0"/>
              </a:spcBef>
              <a:spcAft>
                <a:spcPts val="0"/>
              </a:spcAft>
              <a:buFont typeface="Arial" pitchFamily="34" charset="0"/>
              <a:buChar char="•"/>
            </a:pPr>
            <a:endParaRPr lang="en-GB" sz="1600" dirty="0">
              <a:latin typeface="Arial"/>
              <a:ea typeface="Calibri"/>
              <a:cs typeface="Times New Roman"/>
            </a:endParaRPr>
          </a:p>
          <a:p>
            <a:pPr marL="574675" lvl="1" indent="-234950">
              <a:spcBef>
                <a:spcPts val="0"/>
              </a:spcBef>
              <a:spcAft>
                <a:spcPts val="0"/>
              </a:spcAft>
            </a:pPr>
            <a:endParaRPr lang="en-US" sz="1600" dirty="0"/>
          </a:p>
        </p:txBody>
      </p:sp>
      <p:sp>
        <p:nvSpPr>
          <p:cNvPr id="6" name="Slide Number Placeholder 8"/>
          <p:cNvSpPr txBox="1">
            <a:spLocks/>
          </p:cNvSpPr>
          <p:nvPr/>
        </p:nvSpPr>
        <p:spPr>
          <a:xfrm>
            <a:off x="7316634" y="6563260"/>
            <a:ext cx="1828800" cy="365125"/>
          </a:xfrm>
          <a:prstGeom prst="rect">
            <a:avLst/>
          </a:prstGeom>
        </p:spPr>
        <p:txBody>
          <a:bodyPr vert="horz" lIns="91440" tIns="45720" rIns="91440" bIns="45720" rtlCol="0" anchor="ctr"/>
          <a:lstStyle>
            <a:lvl1pPr algn="r">
              <a:defRPr sz="1050" i="1">
                <a:solidFill>
                  <a:schemeClr val="tx1">
                    <a:tint val="75000"/>
                  </a:schemeClr>
                </a:solidFill>
                <a:latin typeface="Arial Narrow"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800" b="0" i="1" u="none" strike="noStrike" kern="1200" cap="none" spc="0" normalizeH="0" baseline="0" noProof="0" dirty="0">
              <a:ln>
                <a:noFill/>
              </a:ln>
              <a:solidFill>
                <a:srgbClr val="6600CC"/>
              </a:solidFill>
              <a:effectLst/>
              <a:uLnTx/>
              <a:uFillTx/>
              <a:latin typeface="Arial Narrow" pitchFamily="34" charset="0"/>
              <a:ea typeface="+mn-ea"/>
              <a:cs typeface="+mn-cs"/>
            </a:endParaRPr>
          </a:p>
        </p:txBody>
      </p:sp>
    </p:spTree>
  </p:cSld>
  <p:clrMapOvr>
    <a:masterClrMapping/>
  </p:clrMapOvr>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B050"/>
        </a:solidFill>
        <a:ln w="12700" cap="flat" cmpd="sng" algn="ctr">
          <a:solidFill>
            <a:schemeClr val="bg2">
              <a:lumMod val="60000"/>
              <a:lumOff val="4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sz="1800" b="0" i="0" u="none" strike="noStrike" cap="none" normalizeH="0" baseline="0" smtClean="0">
            <a:ln>
              <a:noFill/>
            </a:ln>
            <a:solidFill>
              <a:schemeClr val="tx1"/>
            </a:solidFill>
            <a:effectLst/>
            <a:latin typeface="Arial" charset="0"/>
          </a:defRPr>
        </a:defPPr>
      </a:lst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1318</TotalTime>
  <Words>1116</Words>
  <Application>Microsoft Office PowerPoint</Application>
  <PresentationFormat>On-screen Show (4:3)</PresentationFormat>
  <Paragraphs>231</Paragraphs>
  <Slides>10</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Arial Narrow</vt:lpstr>
      <vt:lpstr>Calibri</vt:lpstr>
      <vt:lpstr>Courier New</vt:lpstr>
      <vt:lpstr>Times New Roman</vt:lpstr>
      <vt:lpstr>1_Office Theme</vt:lpstr>
      <vt:lpstr>Engine/APU Halon Replacement Industry Consortium –  Halon Alternatives for Aircraft Propulsion  Systems (HAAPS) - Update</vt:lpstr>
      <vt:lpstr>HAAPS Charter and Statement of Work</vt:lpstr>
      <vt:lpstr> HAAPS Organization Halon Alternatives for Aircraft Propulsion Systems (HAAPS) </vt:lpstr>
      <vt:lpstr>HAAPS Critical Milestones</vt:lpstr>
      <vt:lpstr>HAAPS Charter and Statement of Work</vt:lpstr>
      <vt:lpstr>HAAPS Charter and Statement of Work</vt:lpstr>
      <vt:lpstr>HAAPS Charter and Statement of Work</vt:lpstr>
      <vt:lpstr>Down Selection Process -  Status</vt:lpstr>
      <vt:lpstr>Contacts, Announcements &amp; History</vt:lpstr>
      <vt:lpstr>PowerPoint Presentation</vt:lpstr>
    </vt:vector>
  </TitlesOfParts>
  <Company>The Boeing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many requirements for a cargo halon replacement . . .</dc:title>
  <dc:creator>Robin Gale Bennett</dc:creator>
  <cp:lastModifiedBy>Horner, April CTR (FAA)</cp:lastModifiedBy>
  <cp:revision>364</cp:revision>
  <cp:lastPrinted>2019-04-22T14:52:56Z</cp:lastPrinted>
  <dcterms:created xsi:type="dcterms:W3CDTF">2013-04-12T21:24:23Z</dcterms:created>
  <dcterms:modified xsi:type="dcterms:W3CDTF">2019-09-30T19:45:34Z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