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340" r:id="rId2"/>
    <p:sldId id="341" r:id="rId3"/>
    <p:sldId id="342" r:id="rId4"/>
    <p:sldId id="256" r:id="rId5"/>
    <p:sldId id="262" r:id="rId6"/>
    <p:sldId id="325" r:id="rId7"/>
    <p:sldId id="317" r:id="rId8"/>
    <p:sldId id="318" r:id="rId9"/>
    <p:sldId id="265" r:id="rId10"/>
    <p:sldId id="343" r:id="rId11"/>
    <p:sldId id="344" r:id="rId12"/>
    <p:sldId id="345" r:id="rId13"/>
    <p:sldId id="319" r:id="rId14"/>
    <p:sldId id="326" r:id="rId15"/>
    <p:sldId id="327" r:id="rId16"/>
    <p:sldId id="331" r:id="rId17"/>
    <p:sldId id="332" r:id="rId18"/>
    <p:sldId id="334" r:id="rId19"/>
    <p:sldId id="333" r:id="rId20"/>
    <p:sldId id="335" r:id="rId21"/>
    <p:sldId id="337" r:id="rId22"/>
    <p:sldId id="348" r:id="rId23"/>
    <p:sldId id="346" r:id="rId24"/>
    <p:sldId id="34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6" autoAdjust="0"/>
    <p:restoredTop sz="94694"/>
  </p:normalViewPr>
  <p:slideViewPr>
    <p:cSldViewPr snapToGrid="0" snapToObjects="1">
      <p:cViewPr varScale="1">
        <p:scale>
          <a:sx n="95" d="100"/>
          <a:sy n="95" d="100"/>
        </p:scale>
        <p:origin x="96" y="2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DB0B1-4AAE-9B46-8A68-FCA9DF435100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1BE63-F3A8-4547-B3E0-C325B62C1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06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1BE63-F3A8-4547-B3E0-C325B62C1D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62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1BE63-F3A8-4547-B3E0-C325B62C1D7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27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1BE63-F3A8-4547-B3E0-C325B62C1D7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81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1BE63-F3A8-4547-B3E0-C325B62C1D7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388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1BE63-F3A8-4547-B3E0-C325B62C1D7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25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1BE63-F3A8-4547-B3E0-C325B62C1D7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43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1BE63-F3A8-4547-B3E0-C325B62C1D7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63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D199E-35E7-F549-AA92-31C5BE2306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8CB6C3-F4C0-8C47-B240-828807329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9E4BA-B1D3-4C4A-9510-C1F2C09EA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9D55-2C85-C04B-BCE6-6EA93123ACF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710C78-C25B-CB4B-BB31-0C5F64D88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F7E3A-305A-2F4B-9BEA-205A33167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1A1F-A77F-B24D-B6BE-A0B02B27B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202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C94F2-E709-0046-A356-C80D34B62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E49C0F-4FA7-3B49-93A7-71764943BD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BA224-D0B1-4741-A964-1687A01A2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9D55-2C85-C04B-BCE6-6EA93123ACF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A504A-B49C-FC42-8C17-DA37A94B4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19903-827C-3347-935F-4660A5718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1A1F-A77F-B24D-B6BE-A0B02B27B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31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621DF4-5A10-6041-92C4-BF365AB536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F16F63-6D76-3C44-AA50-08C35A6A50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24FCF-34B9-034D-8903-8DCE78346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9D55-2C85-C04B-BCE6-6EA93123ACF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0C8C9-DA55-A244-8A6C-26C313594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FF8E7-C8CF-3B42-8284-8E5D9C712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1A1F-A77F-B24D-B6BE-A0B02B27B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5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C60CE-2A55-9945-99BF-193DAFE32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C3349-7FE8-E14A-BBB5-3AAACACFF0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8A951-6DC7-FE4F-9804-3C695774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9D55-2C85-C04B-BCE6-6EA93123ACF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DA5C0-D1FB-3C4F-834C-C71223CCC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7371C-458B-844E-8D03-957178D95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1A1F-A77F-B24D-B6BE-A0B02B27B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841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0B186-844A-ED49-BE1E-642811DB1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21EB3E-D1DB-B546-8164-A0E0A80E8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1290D-A6C0-6641-9E67-F2DFD02A5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9D55-2C85-C04B-BCE6-6EA93123ACF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3C9F9-6E8C-8943-B392-70F97C525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8C431-28A7-6242-9976-B71D37267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1A1F-A77F-B24D-B6BE-A0B02B27B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077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166D5-B9AB-F949-A169-E3DE191DE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BCEFB-4B3B-AC4D-85F8-8099D13752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15EF36-E408-6B4F-8A79-4093BAD88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4991D-A4C4-3942-BD2B-C0DED8180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9D55-2C85-C04B-BCE6-6EA93123ACF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261C5E-6BFC-0B40-B628-EC3058203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179DA4-AFA2-B342-963D-BCA0D13E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1A1F-A77F-B24D-B6BE-A0B02B27B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659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0CED9-EE60-A944-937E-829CA13B5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8BE042-DD11-2D4A-9315-A11DF9912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8BA368-A4AD-DE43-BBC8-73638EC26F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9DE323-F2A2-6C46-A9A6-F5074FD8EA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540978-5E64-E544-917E-DD1943B773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E206AB-A846-C248-B591-3FD836BB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9D55-2C85-C04B-BCE6-6EA93123ACF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DFE488-5E2A-FA40-808F-64B89CE6E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090499-9775-D249-A106-D20BA7FE9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1A1F-A77F-B24D-B6BE-A0B02B27B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96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2CD43-54C5-2F4D-B041-EE2037225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E77691-5945-4249-8D04-3CC341449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9D55-2C85-C04B-BCE6-6EA93123ACF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805D66-A8C9-6A4D-A72E-C1D37C30F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87FE4D-8BA7-3A44-B8A5-1FC4429DF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1A1F-A77F-B24D-B6BE-A0B02B27B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32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644E89-BC1C-934B-84BE-C6125596D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9D55-2C85-C04B-BCE6-6EA93123ACF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A4D48A-2181-5A4E-81D1-8BAE3DE50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78150-700A-3540-8784-DF39685C3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1A1F-A77F-B24D-B6BE-A0B02B27B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28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36757-FD74-AA4A-A864-772292E6B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98C4B-FC23-0041-8A19-CB7E5FA1E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2FAD21-4A3C-A848-8534-BA06EFBD6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18373-77FB-F44D-AEFF-424A24259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9D55-2C85-C04B-BCE6-6EA93123ACF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2A8486-8858-D047-AF8B-57E3BE456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1D86D6-AF2E-9645-8FBB-80872EC63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1A1F-A77F-B24D-B6BE-A0B02B27B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52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D7EE9-44B3-2446-8E29-82AB37B16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3BFEF2-685B-1343-A37A-2E913730E1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B1F396-D7B2-4A41-BBC2-0A0B8BE68B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DDEA0-D01A-5845-B7CD-3CBD04EE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9D55-2C85-C04B-BCE6-6EA93123ACF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DE94A6-D4B5-644A-A529-C6BE59597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B77465-EEFE-024E-9773-7B995056B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31A1F-A77F-B24D-B6BE-A0B02B27B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11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864F5B-41EC-A840-84EF-1077D8D2D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192B4-57A7-D042-BFD2-86A208C13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3ABCB7-18C4-1B4B-BD47-21B530110E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C9D55-2C85-C04B-BCE6-6EA93123ACF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935BF-1C88-4049-BE93-F8DA8A51C7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F9242B-BE95-2B43-8C86-40BE954283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31A1F-A77F-B24D-B6BE-A0B02B27B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74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"/><Relationship Id="rId3" Type="http://schemas.openxmlformats.org/officeDocument/2006/relationships/image" Target="../media/image21.tif"/><Relationship Id="rId7" Type="http://schemas.openxmlformats.org/officeDocument/2006/relationships/image" Target="../media/image25.t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tif"/><Relationship Id="rId5" Type="http://schemas.openxmlformats.org/officeDocument/2006/relationships/image" Target="../media/image23.tif"/><Relationship Id="rId4" Type="http://schemas.openxmlformats.org/officeDocument/2006/relationships/image" Target="../media/image22.t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"/><Relationship Id="rId3" Type="http://schemas.openxmlformats.org/officeDocument/2006/relationships/image" Target="../media/image27.tif"/><Relationship Id="rId7" Type="http://schemas.openxmlformats.org/officeDocument/2006/relationships/image" Target="../media/image31.t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tif"/><Relationship Id="rId5" Type="http://schemas.openxmlformats.org/officeDocument/2006/relationships/image" Target="../media/image29.tif"/><Relationship Id="rId4" Type="http://schemas.openxmlformats.org/officeDocument/2006/relationships/image" Target="../media/image28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tif"/><Relationship Id="rId5" Type="http://schemas.openxmlformats.org/officeDocument/2006/relationships/image" Target="../media/image35.tif"/><Relationship Id="rId4" Type="http://schemas.openxmlformats.org/officeDocument/2006/relationships/image" Target="../media/image34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tif"/><Relationship Id="rId5" Type="http://schemas.openxmlformats.org/officeDocument/2006/relationships/image" Target="../media/image38.tif"/><Relationship Id="rId4" Type="http://schemas.openxmlformats.org/officeDocument/2006/relationships/image" Target="../media/image37.t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tif"/><Relationship Id="rId5" Type="http://schemas.openxmlformats.org/officeDocument/2006/relationships/image" Target="../media/image41.tif"/><Relationship Id="rId4" Type="http://schemas.openxmlformats.org/officeDocument/2006/relationships/image" Target="../media/image40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tif"/><Relationship Id="rId5" Type="http://schemas.openxmlformats.org/officeDocument/2006/relationships/image" Target="../media/image44.tif"/><Relationship Id="rId4" Type="http://schemas.openxmlformats.org/officeDocument/2006/relationships/image" Target="../media/image43.t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"/><Relationship Id="rId7" Type="http://schemas.openxmlformats.org/officeDocument/2006/relationships/image" Target="../media/image50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tif"/><Relationship Id="rId5" Type="http://schemas.openxmlformats.org/officeDocument/2006/relationships/image" Target="../media/image48.tif"/><Relationship Id="rId4" Type="http://schemas.openxmlformats.org/officeDocument/2006/relationships/image" Target="../media/image47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6BC68A-1CF8-F94D-AF0D-D39ECB7712C0}"/>
              </a:ext>
            </a:extLst>
          </p:cNvPr>
          <p:cNvSpPr txBox="1"/>
          <p:nvPr/>
        </p:nvSpPr>
        <p:spPr>
          <a:xfrm>
            <a:off x="6527080" y="2913993"/>
            <a:ext cx="44431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latin typeface="Helvetica" pitchFamily="2" charset="0"/>
              </a:rPr>
              <a:t>Jacob B. </a:t>
            </a:r>
            <a:r>
              <a:rPr lang="en-US" sz="2200" b="1">
                <a:latin typeface="Helvetica" pitchFamily="2" charset="0"/>
              </a:rPr>
              <a:t>Putnam</a:t>
            </a:r>
            <a:endParaRPr lang="en-US" sz="2200" b="1" dirty="0">
              <a:latin typeface="Helvetica" pitchFamily="2" charset="0"/>
            </a:endParaRPr>
          </a:p>
          <a:p>
            <a:pPr algn="ctr"/>
            <a:r>
              <a:rPr lang="en-US" sz="2200" b="1" dirty="0">
                <a:latin typeface="Helvetica" pitchFamily="2" charset="0"/>
              </a:rPr>
              <a:t>NASA Langley Research Center</a:t>
            </a:r>
          </a:p>
          <a:p>
            <a:pPr algn="ctr"/>
            <a:r>
              <a:rPr lang="en-US" sz="2200" b="1" dirty="0">
                <a:latin typeface="Helvetica" pitchFamily="2" charset="0"/>
              </a:rPr>
              <a:t>Hampton, VA 23681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22B9AF-AED9-5A40-B548-B6F9DD2BDB4B}"/>
              </a:ext>
            </a:extLst>
          </p:cNvPr>
          <p:cNvSpPr txBox="1"/>
          <p:nvPr/>
        </p:nvSpPr>
        <p:spPr>
          <a:xfrm>
            <a:off x="798786" y="683172"/>
            <a:ext cx="111299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Development of a Full-Scale Finite Element Model of the Fokker </a:t>
            </a:r>
          </a:p>
          <a:p>
            <a:pPr algn="ctr"/>
            <a:r>
              <a:rPr lang="en-US" sz="2800" b="1" dirty="0">
                <a:latin typeface="Helvetica" pitchFamily="2" charset="0"/>
              </a:rPr>
              <a:t>F28 Fellowship Aircraft and Crash Simulation Predictions</a:t>
            </a:r>
            <a:endParaRPr lang="en-US" sz="2800" dirty="0">
              <a:latin typeface="Helvetica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48AD2F-6AB7-D542-A58E-DA7AF44E0EE7}"/>
              </a:ext>
            </a:extLst>
          </p:cNvPr>
          <p:cNvSpPr txBox="1"/>
          <p:nvPr/>
        </p:nvSpPr>
        <p:spPr>
          <a:xfrm>
            <a:off x="1707633" y="2913994"/>
            <a:ext cx="433894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latin typeface="Helvetica" pitchFamily="2" charset="0"/>
              </a:rPr>
              <a:t>Karen E. Jackson, Ph.D.</a:t>
            </a:r>
          </a:p>
          <a:p>
            <a:pPr algn="ctr"/>
            <a:r>
              <a:rPr lang="en-US" sz="2200" b="1" dirty="0">
                <a:latin typeface="Helvetica" pitchFamily="2" charset="0"/>
              </a:rPr>
              <a:t>National Institute of Aerospace</a:t>
            </a:r>
          </a:p>
          <a:p>
            <a:pPr algn="ctr"/>
            <a:r>
              <a:rPr lang="en-US" sz="2200" b="1" dirty="0">
                <a:latin typeface="Helvetica" pitchFamily="2" charset="0"/>
              </a:rPr>
              <a:t>Hampton, VA 23681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8C587A-C184-1D41-89CB-78A190A01DEE}"/>
              </a:ext>
            </a:extLst>
          </p:cNvPr>
          <p:cNvSpPr txBox="1"/>
          <p:nvPr/>
        </p:nvSpPr>
        <p:spPr>
          <a:xfrm>
            <a:off x="1351072" y="4845269"/>
            <a:ext cx="102313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200" b="1" dirty="0">
                <a:latin typeface="Helvetica" pitchFamily="2" charset="0"/>
              </a:rPr>
              <a:t>9th TRIENNIAL INTERNATIONAL</a:t>
            </a:r>
            <a:r>
              <a:rPr lang="en-US" sz="2200" b="1" dirty="0">
                <a:latin typeface="Helvetica" pitchFamily="2" charset="0"/>
              </a:rPr>
              <a:t> </a:t>
            </a:r>
            <a:r>
              <a:rPr lang="en-AU" sz="2200" b="1" dirty="0">
                <a:latin typeface="Helvetica" pitchFamily="2" charset="0"/>
              </a:rPr>
              <a:t>AIRCRAFT FIRE AND </a:t>
            </a:r>
          </a:p>
          <a:p>
            <a:pPr algn="ctr"/>
            <a:r>
              <a:rPr lang="en-AU" sz="2200" b="1" dirty="0">
                <a:latin typeface="Helvetica" pitchFamily="2" charset="0"/>
              </a:rPr>
              <a:t>CABIN SAFETY</a:t>
            </a:r>
            <a:r>
              <a:rPr lang="en-US" sz="2200" b="1" dirty="0">
                <a:latin typeface="Helvetica" pitchFamily="2" charset="0"/>
              </a:rPr>
              <a:t> </a:t>
            </a:r>
            <a:r>
              <a:rPr lang="en-AU" sz="2200" b="1" dirty="0">
                <a:latin typeface="Helvetica" pitchFamily="2" charset="0"/>
              </a:rPr>
              <a:t>RESEARCH CONFERENCE</a:t>
            </a:r>
            <a:endParaRPr lang="en-US" sz="2200" b="1" dirty="0">
              <a:latin typeface="Helvetica" pitchFamily="2" charset="0"/>
            </a:endParaRPr>
          </a:p>
          <a:p>
            <a:pPr algn="ctr"/>
            <a:r>
              <a:rPr lang="en-US" sz="2200" b="1" dirty="0">
                <a:latin typeface="Helvetica" pitchFamily="2" charset="0"/>
              </a:rPr>
              <a:t>Atlantic City, NJ</a:t>
            </a:r>
          </a:p>
          <a:p>
            <a:pPr algn="ctr"/>
            <a:r>
              <a:rPr lang="en-US" sz="2200" b="1" dirty="0">
                <a:latin typeface="Helvetica" pitchFamily="2" charset="0"/>
              </a:rPr>
              <a:t>October 28-31, 2019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0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1997D-CF79-7948-89BD-56867B7EB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Helvetica" pitchFamily="2" charset="0"/>
              </a:rPr>
              <a:t>Test-Analysis Comparisons: Inertial Properties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306FC93-359C-564D-955E-FFE5179D5D56}"/>
              </a:ext>
            </a:extLst>
          </p:cNvPr>
          <p:cNvCxnSpPr>
            <a:cxnSpLocks/>
          </p:cNvCxnSpPr>
          <p:nvPr/>
        </p:nvCxnSpPr>
        <p:spPr>
          <a:xfrm>
            <a:off x="1902941" y="2187146"/>
            <a:ext cx="8398573" cy="0"/>
          </a:xfrm>
          <a:prstGeom prst="line">
            <a:avLst/>
          </a:prstGeom>
          <a:ln w="444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18480C-F70B-4B4A-8DE7-73CF0AB74843}"/>
              </a:ext>
            </a:extLst>
          </p:cNvPr>
          <p:cNvCxnSpPr>
            <a:cxnSpLocks/>
          </p:cNvCxnSpPr>
          <p:nvPr/>
        </p:nvCxnSpPr>
        <p:spPr>
          <a:xfrm flipV="1">
            <a:off x="1902941" y="2701097"/>
            <a:ext cx="8398573" cy="21508"/>
          </a:xfrm>
          <a:prstGeom prst="line">
            <a:avLst/>
          </a:prstGeom>
          <a:ln w="444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35CE0C3-FC6C-DC4C-A922-463E466CA864}"/>
              </a:ext>
            </a:extLst>
          </p:cNvPr>
          <p:cNvCxnSpPr>
            <a:cxnSpLocks/>
          </p:cNvCxnSpPr>
          <p:nvPr/>
        </p:nvCxnSpPr>
        <p:spPr>
          <a:xfrm>
            <a:off x="1896738" y="5506997"/>
            <a:ext cx="8404776" cy="0"/>
          </a:xfrm>
          <a:prstGeom prst="line">
            <a:avLst/>
          </a:prstGeom>
          <a:ln w="444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B1B63D6-72E9-4E4B-AB37-61C89793EEAF}"/>
              </a:ext>
            </a:extLst>
          </p:cNvPr>
          <p:cNvSpPr txBox="1"/>
          <p:nvPr/>
        </p:nvSpPr>
        <p:spPr>
          <a:xfrm>
            <a:off x="2165954" y="2239432"/>
            <a:ext cx="8135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Helvetica" pitchFamily="2" charset="0"/>
              </a:rPr>
              <a:t>Parameter	   Model	Test	     Difference (percent)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D0E7811-5936-0741-9321-03E01F92E644}"/>
              </a:ext>
            </a:extLst>
          </p:cNvPr>
          <p:cNvCxnSpPr>
            <a:cxnSpLocks/>
          </p:cNvCxnSpPr>
          <p:nvPr/>
        </p:nvCxnSpPr>
        <p:spPr>
          <a:xfrm flipV="1">
            <a:off x="1902941" y="2187146"/>
            <a:ext cx="0" cy="3319851"/>
          </a:xfrm>
          <a:prstGeom prst="line">
            <a:avLst/>
          </a:prstGeom>
          <a:ln w="444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CA2854-1EE0-424F-A411-8C7B7ABA54FB}"/>
              </a:ext>
            </a:extLst>
          </p:cNvPr>
          <p:cNvCxnSpPr>
            <a:cxnSpLocks/>
          </p:cNvCxnSpPr>
          <p:nvPr/>
        </p:nvCxnSpPr>
        <p:spPr>
          <a:xfrm flipV="1">
            <a:off x="10301514" y="2190005"/>
            <a:ext cx="0" cy="3316992"/>
          </a:xfrm>
          <a:prstGeom prst="line">
            <a:avLst/>
          </a:prstGeom>
          <a:ln w="444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8FDB4DB-4222-B149-96F0-E3800D8DA31D}"/>
              </a:ext>
            </a:extLst>
          </p:cNvPr>
          <p:cNvCxnSpPr>
            <a:cxnSpLocks/>
          </p:cNvCxnSpPr>
          <p:nvPr/>
        </p:nvCxnSpPr>
        <p:spPr>
          <a:xfrm flipV="1">
            <a:off x="3933568" y="2187146"/>
            <a:ext cx="0" cy="3319851"/>
          </a:xfrm>
          <a:prstGeom prst="line">
            <a:avLst/>
          </a:prstGeom>
          <a:ln w="444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591A76D-E5F2-6E46-B66D-403FC8C05528}"/>
              </a:ext>
            </a:extLst>
          </p:cNvPr>
          <p:cNvCxnSpPr>
            <a:cxnSpLocks/>
          </p:cNvCxnSpPr>
          <p:nvPr/>
        </p:nvCxnSpPr>
        <p:spPr>
          <a:xfrm flipV="1">
            <a:off x="5531708" y="2187146"/>
            <a:ext cx="0" cy="3319851"/>
          </a:xfrm>
          <a:prstGeom prst="line">
            <a:avLst/>
          </a:prstGeom>
          <a:ln w="444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BEB3F8E-8061-FE4C-B3EB-0D58E8EDC41F}"/>
              </a:ext>
            </a:extLst>
          </p:cNvPr>
          <p:cNvCxnSpPr>
            <a:cxnSpLocks/>
          </p:cNvCxnSpPr>
          <p:nvPr/>
        </p:nvCxnSpPr>
        <p:spPr>
          <a:xfrm flipV="1">
            <a:off x="6981567" y="2187146"/>
            <a:ext cx="0" cy="3319851"/>
          </a:xfrm>
          <a:prstGeom prst="line">
            <a:avLst/>
          </a:prstGeom>
          <a:ln w="444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7303702-1536-7F4B-9E2C-5FE63B37763B}"/>
              </a:ext>
            </a:extLst>
          </p:cNvPr>
          <p:cNvSpPr txBox="1"/>
          <p:nvPr/>
        </p:nvSpPr>
        <p:spPr>
          <a:xfrm>
            <a:off x="2055370" y="2901090"/>
            <a:ext cx="749916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Helvetica" pitchFamily="2" charset="0"/>
              </a:rPr>
              <a:t>Weight, lb.	  32,951.4	33,306	       	354.6 (1.06%)</a:t>
            </a:r>
            <a:endParaRPr lang="en-US" sz="800" dirty="0">
              <a:latin typeface="Helvetica" pitchFamily="2" charset="0"/>
            </a:endParaRPr>
          </a:p>
          <a:p>
            <a:endParaRPr lang="en-US" sz="2200" dirty="0">
              <a:latin typeface="Helvetica" pitchFamily="2" charset="0"/>
            </a:endParaRPr>
          </a:p>
          <a:p>
            <a:r>
              <a:rPr lang="en-US" sz="2200" dirty="0" err="1">
                <a:latin typeface="Helvetica" pitchFamily="2" charset="0"/>
              </a:rPr>
              <a:t>CGx</a:t>
            </a:r>
            <a:r>
              <a:rPr lang="en-US" sz="2200" dirty="0">
                <a:latin typeface="Helvetica" pitchFamily="2" charset="0"/>
              </a:rPr>
              <a:t>, in.	    449.5	455.0	            5.5 (1.2%)</a:t>
            </a:r>
          </a:p>
          <a:p>
            <a:endParaRPr lang="en-US" sz="2200" dirty="0">
              <a:latin typeface="Helvetica" pitchFamily="2" charset="0"/>
            </a:endParaRPr>
          </a:p>
          <a:p>
            <a:r>
              <a:rPr lang="en-US" sz="2200" dirty="0" err="1">
                <a:latin typeface="Helvetica" pitchFamily="2" charset="0"/>
              </a:rPr>
              <a:t>CGy</a:t>
            </a:r>
            <a:r>
              <a:rPr lang="en-US" sz="2200" dirty="0">
                <a:latin typeface="Helvetica" pitchFamily="2" charset="0"/>
              </a:rPr>
              <a:t>, in.	    0.89	              0.0		0.89</a:t>
            </a:r>
          </a:p>
          <a:p>
            <a:endParaRPr lang="en-US" sz="2200" dirty="0">
              <a:latin typeface="Helvetica" pitchFamily="2" charset="0"/>
            </a:endParaRPr>
          </a:p>
          <a:p>
            <a:r>
              <a:rPr lang="en-US" sz="2200" dirty="0" err="1">
                <a:latin typeface="Helvetica" pitchFamily="2" charset="0"/>
              </a:rPr>
              <a:t>CGz</a:t>
            </a:r>
            <a:r>
              <a:rPr lang="en-US" sz="2200" dirty="0">
                <a:latin typeface="Helvetica" pitchFamily="2" charset="0"/>
              </a:rPr>
              <a:t>, in.	    -85.3	-80.0		5.3 (6.6%)</a:t>
            </a:r>
          </a:p>
          <a:p>
            <a:endParaRPr lang="en-US" sz="22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56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1997D-CF79-7948-89BD-56867B7EB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7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Helvetica" pitchFamily="2" charset="0"/>
              </a:rPr>
              <a:t>Test-Analysis Comparisons: Kinematics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A9C0BC-4EE6-4648-84B2-89B2DC65291C}"/>
              </a:ext>
            </a:extLst>
          </p:cNvPr>
          <p:cNvSpPr txBox="1"/>
          <p:nvPr/>
        </p:nvSpPr>
        <p:spPr>
          <a:xfrm>
            <a:off x="462089" y="1913185"/>
            <a:ext cx="28248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Photogrammetric responses</a:t>
            </a:r>
          </a:p>
          <a:p>
            <a:r>
              <a:rPr lang="en-US" dirty="0"/>
              <a:t>of 10+ targets, forward</a:t>
            </a:r>
          </a:p>
          <a:p>
            <a:r>
              <a:rPr lang="en-US" dirty="0"/>
              <a:t>and vertical velocity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B15232-4988-8140-AA88-CE5DECBD6DE1}"/>
              </a:ext>
            </a:extLst>
          </p:cNvPr>
          <p:cNvSpPr txBox="1"/>
          <p:nvPr/>
        </p:nvSpPr>
        <p:spPr>
          <a:xfrm>
            <a:off x="498027" y="4754407"/>
            <a:ext cx="288611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 and vertical velocity</a:t>
            </a:r>
          </a:p>
          <a:p>
            <a:r>
              <a:rPr lang="en-US" dirty="0"/>
              <a:t>responses of 10+ nodes on</a:t>
            </a:r>
          </a:p>
          <a:p>
            <a:r>
              <a:rPr lang="en-US" dirty="0"/>
              <a:t>the surface of the model,</a:t>
            </a:r>
          </a:p>
          <a:p>
            <a:r>
              <a:rPr lang="en-US" dirty="0"/>
              <a:t>plotted to the same scales</a:t>
            </a:r>
          </a:p>
          <a:p>
            <a:r>
              <a:rPr lang="en-US" dirty="0"/>
              <a:t>for comparison with</a:t>
            </a:r>
          </a:p>
          <a:p>
            <a:r>
              <a:rPr lang="en-US" dirty="0"/>
              <a:t>photogrammetric test data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7EE11A-EF00-EE4C-B8A6-FF12E3D7D4F4}"/>
              </a:ext>
            </a:extLst>
          </p:cNvPr>
          <p:cNvSpPr/>
          <p:nvPr/>
        </p:nvSpPr>
        <p:spPr>
          <a:xfrm>
            <a:off x="363795" y="1034440"/>
            <a:ext cx="10782000" cy="2771441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6D77CC-B1F9-AA4B-B84E-78357627EC47}"/>
              </a:ext>
            </a:extLst>
          </p:cNvPr>
          <p:cNvSpPr txBox="1"/>
          <p:nvPr/>
        </p:nvSpPr>
        <p:spPr>
          <a:xfrm>
            <a:off x="1256058" y="1325563"/>
            <a:ext cx="1101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TEST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CD9CCF-D20C-B844-8AC8-8D9B2EE0422A}"/>
              </a:ext>
            </a:extLst>
          </p:cNvPr>
          <p:cNvSpPr/>
          <p:nvPr/>
        </p:nvSpPr>
        <p:spPr>
          <a:xfrm>
            <a:off x="363795" y="3870283"/>
            <a:ext cx="10782000" cy="2892189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88F246-1020-214D-A98D-C58D5D1E67C2}"/>
              </a:ext>
            </a:extLst>
          </p:cNvPr>
          <p:cNvSpPr txBox="1"/>
          <p:nvPr/>
        </p:nvSpPr>
        <p:spPr>
          <a:xfrm>
            <a:off x="908032" y="4161406"/>
            <a:ext cx="1664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Analysis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E47F47-1DD0-974A-A996-38946127E8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41" t="16560" r="27069" b="15084"/>
          <a:stretch/>
        </p:blipFill>
        <p:spPr>
          <a:xfrm>
            <a:off x="7550949" y="1078937"/>
            <a:ext cx="3319675" cy="26487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4BD5D9-452F-2C4F-8E95-812807ED70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23" t="12867" r="33449" b="17299"/>
          <a:stretch/>
        </p:blipFill>
        <p:spPr>
          <a:xfrm>
            <a:off x="7603701" y="3928173"/>
            <a:ext cx="3264833" cy="27696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6" t="17172" r="26586" b="15505"/>
          <a:stretch/>
        </p:blipFill>
        <p:spPr>
          <a:xfrm>
            <a:off x="3739592" y="1078936"/>
            <a:ext cx="3423505" cy="26276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0795" y="3928173"/>
            <a:ext cx="3426249" cy="27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0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1997D-CF79-7948-89BD-56867B7EB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7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Helvetica" pitchFamily="2" charset="0"/>
              </a:rPr>
              <a:t>Test-Analysis Comparisons: Kinematics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D0C2F1-7523-6B4B-A029-81D0A3516346}"/>
              </a:ext>
            </a:extLst>
          </p:cNvPr>
          <p:cNvGrpSpPr/>
          <p:nvPr/>
        </p:nvGrpSpPr>
        <p:grpSpPr>
          <a:xfrm>
            <a:off x="1318736" y="1103142"/>
            <a:ext cx="9554528" cy="3172296"/>
            <a:chOff x="0" y="0"/>
            <a:chExt cx="8123434" cy="213702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57A0BFD-1EF6-BD44-B73E-FD26F03B0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7907" r="11161" b="27037"/>
            <a:stretch/>
          </p:blipFill>
          <p:spPr>
            <a:xfrm>
              <a:off x="0" y="0"/>
              <a:ext cx="8123434" cy="2137026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E1CEBB9-6CFF-6648-874F-701CD4B9C892}"/>
                </a:ext>
              </a:extLst>
            </p:cNvPr>
            <p:cNvCxnSpPr/>
            <p:nvPr/>
          </p:nvCxnSpPr>
          <p:spPr>
            <a:xfrm>
              <a:off x="500009" y="236306"/>
              <a:ext cx="0" cy="1366463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73DC99A-F2B7-6740-81C1-689118ABF36B}"/>
                </a:ext>
              </a:extLst>
            </p:cNvPr>
            <p:cNvCxnSpPr/>
            <p:nvPr/>
          </p:nvCxnSpPr>
          <p:spPr>
            <a:xfrm>
              <a:off x="1418528" y="236306"/>
              <a:ext cx="0" cy="1366463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D3680DF-BC8E-B64B-9EC2-79E414D05CFA}"/>
                </a:ext>
              </a:extLst>
            </p:cNvPr>
            <p:cNvCxnSpPr>
              <a:cxnSpLocks/>
            </p:cNvCxnSpPr>
            <p:nvPr/>
          </p:nvCxnSpPr>
          <p:spPr>
            <a:xfrm>
              <a:off x="500009" y="738351"/>
              <a:ext cx="918519" cy="0"/>
            </a:xfrm>
            <a:prstGeom prst="straightConnector1">
              <a:avLst/>
            </a:prstGeom>
            <a:ln w="25400"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4058411-43BB-7E46-9FFD-CAC59BC48595}"/>
              </a:ext>
            </a:extLst>
          </p:cNvPr>
          <p:cNvCxnSpPr/>
          <p:nvPr/>
        </p:nvCxnSpPr>
        <p:spPr>
          <a:xfrm>
            <a:off x="2296297" y="4584357"/>
            <a:ext cx="7599405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FDE498-64B9-E94A-A7B2-9AD47E306E61}"/>
              </a:ext>
            </a:extLst>
          </p:cNvPr>
          <p:cNvCxnSpPr/>
          <p:nvPr/>
        </p:nvCxnSpPr>
        <p:spPr>
          <a:xfrm>
            <a:off x="2296296" y="6454346"/>
            <a:ext cx="7599405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9DBF2EC-7EA2-1545-97C9-AB636B5ABD87}"/>
              </a:ext>
            </a:extLst>
          </p:cNvPr>
          <p:cNvSpPr txBox="1"/>
          <p:nvPr/>
        </p:nvSpPr>
        <p:spPr>
          <a:xfrm>
            <a:off x="2987164" y="4626626"/>
            <a:ext cx="5186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Helvetica" pitchFamily="2" charset="0"/>
              </a:rPr>
              <a:t>Parameter		</a:t>
            </a:r>
            <a:r>
              <a:rPr lang="en-US" sz="2400" b="1" dirty="0" smtClean="0">
                <a:latin typeface="Helvetica" pitchFamily="2" charset="0"/>
              </a:rPr>
              <a:t>           </a:t>
            </a:r>
            <a:r>
              <a:rPr lang="en-US" sz="2400" b="1" dirty="0" err="1" smtClean="0">
                <a:latin typeface="Helvetica" pitchFamily="2" charset="0"/>
              </a:rPr>
              <a:t>Slideout</a:t>
            </a:r>
            <a:endParaRPr lang="en-US" sz="2400" b="1" dirty="0">
              <a:latin typeface="Helvetica" pitchFamily="2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0267049-23AE-7D4C-86BD-EAF149785D49}"/>
              </a:ext>
            </a:extLst>
          </p:cNvPr>
          <p:cNvCxnSpPr>
            <a:cxnSpLocks/>
          </p:cNvCxnSpPr>
          <p:nvPr/>
        </p:nvCxnSpPr>
        <p:spPr>
          <a:xfrm flipV="1">
            <a:off x="5638798" y="4626626"/>
            <a:ext cx="0" cy="1869988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DD40571-8688-C24E-A69B-097071DC557B}"/>
              </a:ext>
            </a:extLst>
          </p:cNvPr>
          <p:cNvSpPr txBox="1"/>
          <p:nvPr/>
        </p:nvSpPr>
        <p:spPr>
          <a:xfrm>
            <a:off x="2336451" y="5051942"/>
            <a:ext cx="56813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Helvetica" pitchFamily="2" charset="0"/>
              </a:rPr>
              <a:t>Post-test measurement		3</a:t>
            </a:r>
            <a:r>
              <a:rPr lang="en-US" sz="2200" dirty="0" smtClean="0">
                <a:latin typeface="Helvetica" pitchFamily="2" charset="0"/>
              </a:rPr>
              <a:t>1.9-ft</a:t>
            </a:r>
            <a:r>
              <a:rPr lang="en-US" sz="2200" dirty="0">
                <a:latin typeface="Helvetica" pitchFamily="2" charset="0"/>
              </a:rPr>
              <a:t>.</a:t>
            </a:r>
          </a:p>
          <a:p>
            <a:r>
              <a:rPr lang="en-US" sz="2200" dirty="0" smtClean="0">
                <a:latin typeface="Helvetica" pitchFamily="2" charset="0"/>
              </a:rPr>
              <a:t>Simulation	</a:t>
            </a:r>
            <a:r>
              <a:rPr lang="en-US" sz="2200" dirty="0">
                <a:latin typeface="Helvetica" pitchFamily="2" charset="0"/>
              </a:rPr>
              <a:t>			</a:t>
            </a:r>
            <a:r>
              <a:rPr lang="en-US" sz="2200" dirty="0" smtClean="0">
                <a:latin typeface="Helvetica" pitchFamily="2" charset="0"/>
              </a:rPr>
              <a:t>32.2-ft</a:t>
            </a:r>
            <a:r>
              <a:rPr lang="en-US" sz="2200" dirty="0">
                <a:latin typeface="Helvetica" pitchFamily="2" charset="0"/>
              </a:rPr>
              <a:t>.</a:t>
            </a:r>
          </a:p>
          <a:p>
            <a:r>
              <a:rPr lang="en-US" sz="2200" dirty="0">
                <a:latin typeface="Helvetica" pitchFamily="2" charset="0"/>
              </a:rPr>
              <a:t>Percentage difference			</a:t>
            </a:r>
            <a:r>
              <a:rPr lang="en-US" sz="2200" dirty="0" smtClean="0">
                <a:latin typeface="Helvetica" pitchFamily="2" charset="0"/>
              </a:rPr>
              <a:t>0.9%</a:t>
            </a:r>
            <a:endParaRPr lang="en-US" sz="22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07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78FEEE-68FC-0F4D-B433-78394D303D47}"/>
              </a:ext>
            </a:extLst>
          </p:cNvPr>
          <p:cNvSpPr txBox="1"/>
          <p:nvPr/>
        </p:nvSpPr>
        <p:spPr>
          <a:xfrm>
            <a:off x="509292" y="405550"/>
            <a:ext cx="11311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Test-Analysis Comparison: Pilot Seat Vertical Responses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C10461-1EA5-3444-94FF-0D3A67A9DC6A}"/>
              </a:ext>
            </a:extLst>
          </p:cNvPr>
          <p:cNvSpPr txBox="1"/>
          <p:nvPr/>
        </p:nvSpPr>
        <p:spPr>
          <a:xfrm>
            <a:off x="893854" y="6269500"/>
            <a:ext cx="10296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*Both test and analytical responses were filtered using a Butterworth 60 Hz low pass filter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515084-5BC7-5A43-8D88-36C8B5EE8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56" y="1056221"/>
            <a:ext cx="4594202" cy="52132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31B20E-7A15-9342-A783-59256BAA5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711" y="1056221"/>
            <a:ext cx="4691551" cy="531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2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78FEEE-68FC-0F4D-B433-78394D303D47}"/>
              </a:ext>
            </a:extLst>
          </p:cNvPr>
          <p:cNvSpPr txBox="1"/>
          <p:nvPr/>
        </p:nvSpPr>
        <p:spPr>
          <a:xfrm>
            <a:off x="386002" y="456921"/>
            <a:ext cx="114699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Test-Analysis Comparison: Pilot Seat Forward Responses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62F861-C163-8D47-935E-C54081968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671" y="1162419"/>
            <a:ext cx="4514870" cy="51937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B3678F-8496-DF40-91E5-40A4185D7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708" y="1123238"/>
            <a:ext cx="4514870" cy="523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3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78FEEE-68FC-0F4D-B433-78394D303D47}"/>
              </a:ext>
            </a:extLst>
          </p:cNvPr>
          <p:cNvSpPr txBox="1"/>
          <p:nvPr/>
        </p:nvSpPr>
        <p:spPr>
          <a:xfrm>
            <a:off x="1288460" y="97444"/>
            <a:ext cx="9578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TAC: Cabin Seat Base Vertical Acceleration Responses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C2D274-C645-3A4D-9178-AFB475C106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21" t="9934" r="13181" b="6316"/>
          <a:stretch/>
        </p:blipFill>
        <p:spPr>
          <a:xfrm>
            <a:off x="2866489" y="1397145"/>
            <a:ext cx="5953551" cy="46130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4C4270-C23F-3347-A264-CDC40461E3E2}"/>
              </a:ext>
            </a:extLst>
          </p:cNvPr>
          <p:cNvSpPr/>
          <p:nvPr/>
        </p:nvSpPr>
        <p:spPr>
          <a:xfrm>
            <a:off x="1607713" y="710022"/>
            <a:ext cx="2680081" cy="2649067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EFD237-7CC5-624D-BF1D-37658FF4B01B}"/>
              </a:ext>
            </a:extLst>
          </p:cNvPr>
          <p:cNvSpPr/>
          <p:nvPr/>
        </p:nvSpPr>
        <p:spPr>
          <a:xfrm>
            <a:off x="1607713" y="4057873"/>
            <a:ext cx="2778935" cy="2670534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9CD18B-9D36-0E47-8FBA-BE14F063428B}"/>
              </a:ext>
            </a:extLst>
          </p:cNvPr>
          <p:cNvSpPr txBox="1"/>
          <p:nvPr/>
        </p:nvSpPr>
        <p:spPr>
          <a:xfrm>
            <a:off x="283425" y="5131529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" pitchFamily="2" charset="0"/>
              </a:rPr>
              <a:t>Port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6B942E-BF59-3843-9131-8C01C8CFD3E1}"/>
              </a:ext>
            </a:extLst>
          </p:cNvPr>
          <p:cNvSpPr txBox="1"/>
          <p:nvPr/>
        </p:nvSpPr>
        <p:spPr>
          <a:xfrm>
            <a:off x="244953" y="1501906"/>
            <a:ext cx="1183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" pitchFamily="2" charset="0"/>
              </a:rPr>
              <a:t>Star-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Helvetica" pitchFamily="2" charset="0"/>
              </a:rPr>
              <a:t>board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31CC0E1-B492-764F-8368-0378EE98D818}"/>
              </a:ext>
            </a:extLst>
          </p:cNvPr>
          <p:cNvSpPr/>
          <p:nvPr/>
        </p:nvSpPr>
        <p:spPr>
          <a:xfrm>
            <a:off x="5459449" y="4057873"/>
            <a:ext cx="2491334" cy="2704740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8A4CF6-6E8A-4D4B-AC6D-D4C103EA9593}"/>
              </a:ext>
            </a:extLst>
          </p:cNvPr>
          <p:cNvSpPr/>
          <p:nvPr/>
        </p:nvSpPr>
        <p:spPr>
          <a:xfrm>
            <a:off x="5350380" y="654349"/>
            <a:ext cx="2600403" cy="2704740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8656F5B-A07C-4243-AC62-BEC6CAE84252}"/>
              </a:ext>
            </a:extLst>
          </p:cNvPr>
          <p:cNvSpPr txBox="1"/>
          <p:nvPr/>
        </p:nvSpPr>
        <p:spPr>
          <a:xfrm>
            <a:off x="3768504" y="355636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Helvetica" pitchFamily="2" charset="0"/>
              </a:rPr>
              <a:t>Row 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9C61042-A9FC-4043-9130-CA7F39E381C1}"/>
              </a:ext>
            </a:extLst>
          </p:cNvPr>
          <p:cNvSpPr txBox="1"/>
          <p:nvPr/>
        </p:nvSpPr>
        <p:spPr>
          <a:xfrm>
            <a:off x="5070840" y="349771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Row 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E8750A2-9AFC-3C44-B4A2-FB75B3BECB8D}"/>
              </a:ext>
            </a:extLst>
          </p:cNvPr>
          <p:cNvSpPr txBox="1"/>
          <p:nvPr/>
        </p:nvSpPr>
        <p:spPr>
          <a:xfrm>
            <a:off x="6251428" y="351441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Helvetica" pitchFamily="2" charset="0"/>
              </a:rPr>
              <a:t>Row 10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1C6AD24-8001-9647-9224-4B14AA44CCEF}"/>
              </a:ext>
            </a:extLst>
          </p:cNvPr>
          <p:cNvSpPr/>
          <p:nvPr/>
        </p:nvSpPr>
        <p:spPr>
          <a:xfrm>
            <a:off x="9193427" y="654349"/>
            <a:ext cx="2545492" cy="270474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F03DD9E-DD7F-7740-84C4-FBDE7988DF63}"/>
              </a:ext>
            </a:extLst>
          </p:cNvPr>
          <p:cNvSpPr/>
          <p:nvPr/>
        </p:nvSpPr>
        <p:spPr>
          <a:xfrm>
            <a:off x="9136289" y="3741031"/>
            <a:ext cx="2637368" cy="2967993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0C11AF4-2FA1-A14F-9130-9D704632C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8037" y="3846030"/>
            <a:ext cx="2407082" cy="277696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4F7FA0D-F3E7-1F4E-A624-7C34B19B5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8037" y="741283"/>
            <a:ext cx="2407082" cy="25623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CE446D-633F-244A-B30A-5C41FAF60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2230" y="4119658"/>
            <a:ext cx="2629406" cy="25243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B9AA6A-CA77-5441-8A68-850E8113FA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6976" y="4119658"/>
            <a:ext cx="2298403" cy="2597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0E86C8-AFC0-B74B-B9FB-FADD8F3431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9449" y="715584"/>
            <a:ext cx="2415930" cy="25814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94BB36-9586-1C44-9FD1-8E188E6BC5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8609" y="763372"/>
            <a:ext cx="2387512" cy="251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3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78FEEE-68FC-0F4D-B433-78394D303D47}"/>
              </a:ext>
            </a:extLst>
          </p:cNvPr>
          <p:cNvSpPr txBox="1"/>
          <p:nvPr/>
        </p:nvSpPr>
        <p:spPr>
          <a:xfrm>
            <a:off x="1288460" y="97444"/>
            <a:ext cx="9716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TAC: Cabin Seat Base Forward Acceleration Responses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C2D274-C645-3A4D-9178-AFB475C106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21" t="9934" r="13181" b="6316"/>
          <a:stretch/>
        </p:blipFill>
        <p:spPr>
          <a:xfrm>
            <a:off x="2866489" y="1397145"/>
            <a:ext cx="5953551" cy="46130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4C4270-C23F-3347-A264-CDC40461E3E2}"/>
              </a:ext>
            </a:extLst>
          </p:cNvPr>
          <p:cNvSpPr/>
          <p:nvPr/>
        </p:nvSpPr>
        <p:spPr>
          <a:xfrm>
            <a:off x="1607713" y="710022"/>
            <a:ext cx="2680081" cy="2649067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EFD237-7CC5-624D-BF1D-37658FF4B01B}"/>
              </a:ext>
            </a:extLst>
          </p:cNvPr>
          <p:cNvSpPr/>
          <p:nvPr/>
        </p:nvSpPr>
        <p:spPr>
          <a:xfrm>
            <a:off x="1607713" y="4082503"/>
            <a:ext cx="2778935" cy="2670534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9CD18B-9D36-0E47-8FBA-BE14F063428B}"/>
              </a:ext>
            </a:extLst>
          </p:cNvPr>
          <p:cNvSpPr txBox="1"/>
          <p:nvPr/>
        </p:nvSpPr>
        <p:spPr>
          <a:xfrm>
            <a:off x="283425" y="5131529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" pitchFamily="2" charset="0"/>
              </a:rPr>
              <a:t>Port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6B942E-BF59-3843-9131-8C01C8CFD3E1}"/>
              </a:ext>
            </a:extLst>
          </p:cNvPr>
          <p:cNvSpPr txBox="1"/>
          <p:nvPr/>
        </p:nvSpPr>
        <p:spPr>
          <a:xfrm>
            <a:off x="244953" y="1501906"/>
            <a:ext cx="1183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" pitchFamily="2" charset="0"/>
              </a:rPr>
              <a:t>Star-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Helvetica" pitchFamily="2" charset="0"/>
              </a:rPr>
              <a:t>board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31CC0E1-B492-764F-8368-0378EE98D818}"/>
              </a:ext>
            </a:extLst>
          </p:cNvPr>
          <p:cNvSpPr/>
          <p:nvPr/>
        </p:nvSpPr>
        <p:spPr>
          <a:xfrm>
            <a:off x="5459449" y="4057873"/>
            <a:ext cx="2491334" cy="2704740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8A4CF6-6E8A-4D4B-AC6D-D4C103EA9593}"/>
              </a:ext>
            </a:extLst>
          </p:cNvPr>
          <p:cNvSpPr/>
          <p:nvPr/>
        </p:nvSpPr>
        <p:spPr>
          <a:xfrm>
            <a:off x="5405292" y="654349"/>
            <a:ext cx="2545492" cy="2704740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8656F5B-A07C-4243-AC62-BEC6CAE84252}"/>
              </a:ext>
            </a:extLst>
          </p:cNvPr>
          <p:cNvSpPr txBox="1"/>
          <p:nvPr/>
        </p:nvSpPr>
        <p:spPr>
          <a:xfrm>
            <a:off x="3768504" y="355636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Helvetica" pitchFamily="2" charset="0"/>
              </a:rPr>
              <a:t>Row 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9C61042-A9FC-4043-9130-CA7F39E381C1}"/>
              </a:ext>
            </a:extLst>
          </p:cNvPr>
          <p:cNvSpPr txBox="1"/>
          <p:nvPr/>
        </p:nvSpPr>
        <p:spPr>
          <a:xfrm>
            <a:off x="5070840" y="349771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Row 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E8750A2-9AFC-3C44-B4A2-FB75B3BECB8D}"/>
              </a:ext>
            </a:extLst>
          </p:cNvPr>
          <p:cNvSpPr txBox="1"/>
          <p:nvPr/>
        </p:nvSpPr>
        <p:spPr>
          <a:xfrm>
            <a:off x="6251428" y="351441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Helvetica" pitchFamily="2" charset="0"/>
              </a:rPr>
              <a:t>Row 10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1C6AD24-8001-9647-9224-4B14AA44CCEF}"/>
              </a:ext>
            </a:extLst>
          </p:cNvPr>
          <p:cNvSpPr/>
          <p:nvPr/>
        </p:nvSpPr>
        <p:spPr>
          <a:xfrm>
            <a:off x="9193427" y="654348"/>
            <a:ext cx="2753620" cy="2902017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F03DD9E-DD7F-7740-84C4-FBDE7988DF63}"/>
              </a:ext>
            </a:extLst>
          </p:cNvPr>
          <p:cNvSpPr/>
          <p:nvPr/>
        </p:nvSpPr>
        <p:spPr>
          <a:xfrm>
            <a:off x="9136289" y="3741031"/>
            <a:ext cx="2800338" cy="3021581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D12534-7831-1D40-972D-6B5C1291B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6770" y="3867050"/>
            <a:ext cx="2392565" cy="27262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5FF120-B5DF-EC43-82ED-E8B18689D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5510" y="723649"/>
            <a:ext cx="2494079" cy="27053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67A127-4DCC-F944-84FD-F4E48C940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8168" y="752831"/>
            <a:ext cx="2472505" cy="2507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5B179F-E9CA-564F-8123-F61CBE8F42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6024" y="4178379"/>
            <a:ext cx="2521770" cy="25189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F0D99D-5634-F84C-82D3-D3FAB31516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7113" y="4135570"/>
            <a:ext cx="2353604" cy="25187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8648E2-3F1B-D640-9480-34F1D313F1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1561" y="750879"/>
            <a:ext cx="2369155" cy="253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7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78FEEE-68FC-0F4D-B433-78394D303D47}"/>
              </a:ext>
            </a:extLst>
          </p:cNvPr>
          <p:cNvSpPr txBox="1"/>
          <p:nvPr/>
        </p:nvSpPr>
        <p:spPr>
          <a:xfrm>
            <a:off x="664236" y="200415"/>
            <a:ext cx="10932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TAC: Cabin Frame Vertical Acceleration Responses (Port Side)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EA52E6-7AA4-E043-8DFD-1B0C497DD0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36" t="59026" r="11678" b="23902"/>
          <a:stretch/>
        </p:blipFill>
        <p:spPr>
          <a:xfrm>
            <a:off x="811756" y="723635"/>
            <a:ext cx="10285950" cy="29750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A0E2E3E-885E-6A44-89CC-52C26245BB72}"/>
              </a:ext>
            </a:extLst>
          </p:cNvPr>
          <p:cNvSpPr/>
          <p:nvPr/>
        </p:nvSpPr>
        <p:spPr>
          <a:xfrm>
            <a:off x="462338" y="3863083"/>
            <a:ext cx="2531480" cy="2866490"/>
          </a:xfrm>
          <a:prstGeom prst="rect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AC5D6E3-AEF8-2B44-9624-F6B3CC9A9D93}"/>
              </a:ext>
            </a:extLst>
          </p:cNvPr>
          <p:cNvCxnSpPr>
            <a:cxnSpLocks/>
          </p:cNvCxnSpPr>
          <p:nvPr/>
        </p:nvCxnSpPr>
        <p:spPr>
          <a:xfrm flipV="1">
            <a:off x="2876764" y="3150973"/>
            <a:ext cx="842620" cy="712111"/>
          </a:xfrm>
          <a:prstGeom prst="straightConnector1">
            <a:avLst/>
          </a:prstGeom>
          <a:ln w="539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12BC88E5-65A1-584B-A1D1-B439F543EB03}"/>
              </a:ext>
            </a:extLst>
          </p:cNvPr>
          <p:cNvSpPr/>
          <p:nvPr/>
        </p:nvSpPr>
        <p:spPr>
          <a:xfrm>
            <a:off x="4188941" y="3698697"/>
            <a:ext cx="2916194" cy="3159303"/>
          </a:xfrm>
          <a:prstGeom prst="rect">
            <a:avLst/>
          </a:prstGeom>
          <a:noFill/>
          <a:ln w="508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DEF573A-8044-8C41-8438-DAB4FEA4A359}"/>
              </a:ext>
            </a:extLst>
          </p:cNvPr>
          <p:cNvCxnSpPr>
            <a:cxnSpLocks/>
          </p:cNvCxnSpPr>
          <p:nvPr/>
        </p:nvCxnSpPr>
        <p:spPr>
          <a:xfrm flipV="1">
            <a:off x="5320301" y="3150973"/>
            <a:ext cx="0" cy="547724"/>
          </a:xfrm>
          <a:prstGeom prst="straightConnector1">
            <a:avLst/>
          </a:prstGeom>
          <a:ln w="539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3ABE6DA2-0227-A34F-89F7-4D647F1D2A44}"/>
              </a:ext>
            </a:extLst>
          </p:cNvPr>
          <p:cNvSpPr/>
          <p:nvPr/>
        </p:nvSpPr>
        <p:spPr>
          <a:xfrm>
            <a:off x="8712485" y="3369924"/>
            <a:ext cx="2979506" cy="3359649"/>
          </a:xfrm>
          <a:prstGeom prst="rect">
            <a:avLst/>
          </a:prstGeom>
          <a:solidFill>
            <a:schemeClr val="bg1"/>
          </a:solidFill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1719A05-FDB6-8F4F-B59E-F0CA99F67863}"/>
              </a:ext>
            </a:extLst>
          </p:cNvPr>
          <p:cNvCxnSpPr>
            <a:cxnSpLocks/>
          </p:cNvCxnSpPr>
          <p:nvPr/>
        </p:nvCxnSpPr>
        <p:spPr>
          <a:xfrm flipH="1" flipV="1">
            <a:off x="6871700" y="3159303"/>
            <a:ext cx="1829558" cy="672959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F2F6492-982E-504C-BF6B-10D08BB66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2116" y="3790950"/>
            <a:ext cx="2641666" cy="3016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EDBB42-A3F1-0B4D-A96E-3E123F095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652" y="3973740"/>
            <a:ext cx="2377112" cy="27086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B1B163-1584-2B4B-886C-CC816A31F7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9213" y="3486467"/>
            <a:ext cx="2788738" cy="317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2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78FEEE-68FC-0F4D-B433-78394D303D47}"/>
              </a:ext>
            </a:extLst>
          </p:cNvPr>
          <p:cNvSpPr txBox="1"/>
          <p:nvPr/>
        </p:nvSpPr>
        <p:spPr>
          <a:xfrm>
            <a:off x="664236" y="200415"/>
            <a:ext cx="10990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TAC: Cabin Frame Forward Acceleration Responses (Port Side)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C4015F2-58E4-634E-AFBF-7746647A28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36" t="59026" r="11678" b="23902"/>
          <a:stretch/>
        </p:blipFill>
        <p:spPr>
          <a:xfrm>
            <a:off x="811756" y="723635"/>
            <a:ext cx="10285950" cy="297506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8401C71-7FD3-5347-A242-1A23B60A3EF5}"/>
              </a:ext>
            </a:extLst>
          </p:cNvPr>
          <p:cNvSpPr/>
          <p:nvPr/>
        </p:nvSpPr>
        <p:spPr>
          <a:xfrm>
            <a:off x="462338" y="3863083"/>
            <a:ext cx="2531480" cy="2866490"/>
          </a:xfrm>
          <a:prstGeom prst="rect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4B4DC4B-7509-9F4F-A643-0D75DC4D1728}"/>
              </a:ext>
            </a:extLst>
          </p:cNvPr>
          <p:cNvCxnSpPr>
            <a:cxnSpLocks/>
          </p:cNvCxnSpPr>
          <p:nvPr/>
        </p:nvCxnSpPr>
        <p:spPr>
          <a:xfrm flipV="1">
            <a:off x="2993818" y="3133618"/>
            <a:ext cx="745975" cy="1029820"/>
          </a:xfrm>
          <a:prstGeom prst="straightConnector1">
            <a:avLst/>
          </a:prstGeom>
          <a:ln w="539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95AD61BB-4C0B-F740-8F18-76B17FBE1289}"/>
              </a:ext>
            </a:extLst>
          </p:cNvPr>
          <p:cNvSpPr/>
          <p:nvPr/>
        </p:nvSpPr>
        <p:spPr>
          <a:xfrm>
            <a:off x="4188941" y="3698698"/>
            <a:ext cx="2916194" cy="3030876"/>
          </a:xfrm>
          <a:prstGeom prst="rect">
            <a:avLst/>
          </a:prstGeom>
          <a:noFill/>
          <a:ln w="508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A75D000-23CB-C44D-A1B3-D20BCF25EFF2}"/>
              </a:ext>
            </a:extLst>
          </p:cNvPr>
          <p:cNvCxnSpPr>
            <a:cxnSpLocks/>
          </p:cNvCxnSpPr>
          <p:nvPr/>
        </p:nvCxnSpPr>
        <p:spPr>
          <a:xfrm flipV="1">
            <a:off x="5320301" y="3133618"/>
            <a:ext cx="0" cy="565079"/>
          </a:xfrm>
          <a:prstGeom prst="straightConnector1">
            <a:avLst/>
          </a:prstGeom>
          <a:ln w="539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EBADCC7-6A7C-164E-8904-82144AB7906F}"/>
              </a:ext>
            </a:extLst>
          </p:cNvPr>
          <p:cNvSpPr/>
          <p:nvPr/>
        </p:nvSpPr>
        <p:spPr>
          <a:xfrm>
            <a:off x="8712485" y="3369924"/>
            <a:ext cx="2979506" cy="3359649"/>
          </a:xfrm>
          <a:prstGeom prst="rect">
            <a:avLst/>
          </a:prstGeom>
          <a:solidFill>
            <a:schemeClr val="bg1"/>
          </a:solidFill>
          <a:ln w="539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AF20971-1CFE-9D4D-82F4-AB4DDF54C608}"/>
              </a:ext>
            </a:extLst>
          </p:cNvPr>
          <p:cNvCxnSpPr>
            <a:cxnSpLocks/>
          </p:cNvCxnSpPr>
          <p:nvPr/>
        </p:nvCxnSpPr>
        <p:spPr>
          <a:xfrm flipH="1" flipV="1">
            <a:off x="6883685" y="3205537"/>
            <a:ext cx="1817573" cy="626725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FF7E84AA-7548-A744-84FE-376C11CEC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5745" y="3451458"/>
            <a:ext cx="2805297" cy="31965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9899C9E-E5F6-1140-B29C-E6CF733BB3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009" y="3953981"/>
            <a:ext cx="2312755" cy="26353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2FF34D6-120E-3740-8BEF-E57FC9960B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7113" y="3783361"/>
            <a:ext cx="2662898" cy="286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0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78FEEE-68FC-0F4D-B433-78394D303D47}"/>
              </a:ext>
            </a:extLst>
          </p:cNvPr>
          <p:cNvSpPr txBox="1"/>
          <p:nvPr/>
        </p:nvSpPr>
        <p:spPr>
          <a:xfrm>
            <a:off x="231750" y="244809"/>
            <a:ext cx="11832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TAC: Cabin Frame Vertical Acceleration Responses (Starboard Side)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2DBF3F-6B14-0A4B-8504-2871C359AE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36" t="59026" r="11678" b="23902"/>
          <a:stretch/>
        </p:blipFill>
        <p:spPr>
          <a:xfrm>
            <a:off x="811756" y="723635"/>
            <a:ext cx="10285950" cy="297506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7D193FB-309D-C84D-A386-7D0D1550DE98}"/>
              </a:ext>
            </a:extLst>
          </p:cNvPr>
          <p:cNvSpPr/>
          <p:nvPr/>
        </p:nvSpPr>
        <p:spPr>
          <a:xfrm>
            <a:off x="462337" y="3863083"/>
            <a:ext cx="2619909" cy="2866490"/>
          </a:xfrm>
          <a:prstGeom prst="rect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5610788-5AC5-7743-9D35-A4FBBF452DDE}"/>
              </a:ext>
            </a:extLst>
          </p:cNvPr>
          <p:cNvCxnSpPr>
            <a:cxnSpLocks/>
          </p:cNvCxnSpPr>
          <p:nvPr/>
        </p:nvCxnSpPr>
        <p:spPr>
          <a:xfrm flipV="1">
            <a:off x="2876764" y="3133618"/>
            <a:ext cx="688369" cy="729466"/>
          </a:xfrm>
          <a:prstGeom prst="straightConnector1">
            <a:avLst/>
          </a:prstGeom>
          <a:ln w="539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AC858FA0-BE66-254D-82A4-FD59C113E22B}"/>
              </a:ext>
            </a:extLst>
          </p:cNvPr>
          <p:cNvSpPr/>
          <p:nvPr/>
        </p:nvSpPr>
        <p:spPr>
          <a:xfrm>
            <a:off x="4188941" y="3698698"/>
            <a:ext cx="2916194" cy="3064232"/>
          </a:xfrm>
          <a:prstGeom prst="rect">
            <a:avLst/>
          </a:prstGeom>
          <a:noFill/>
          <a:ln w="508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6CF585A-40B2-FA43-87DD-B089609C56F7}"/>
              </a:ext>
            </a:extLst>
          </p:cNvPr>
          <p:cNvCxnSpPr>
            <a:cxnSpLocks/>
          </p:cNvCxnSpPr>
          <p:nvPr/>
        </p:nvCxnSpPr>
        <p:spPr>
          <a:xfrm flipH="1" flipV="1">
            <a:off x="5116530" y="3123344"/>
            <a:ext cx="203772" cy="575354"/>
          </a:xfrm>
          <a:prstGeom prst="straightConnector1">
            <a:avLst/>
          </a:prstGeom>
          <a:ln w="539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0CF6AE-55AC-834C-9CEF-4FED9B3A23F7}"/>
              </a:ext>
            </a:extLst>
          </p:cNvPr>
          <p:cNvSpPr/>
          <p:nvPr/>
        </p:nvSpPr>
        <p:spPr>
          <a:xfrm>
            <a:off x="8712485" y="3369924"/>
            <a:ext cx="2979506" cy="3359649"/>
          </a:xfrm>
          <a:prstGeom prst="rect">
            <a:avLst/>
          </a:prstGeom>
          <a:solidFill>
            <a:schemeClr val="bg1"/>
          </a:solidFill>
          <a:ln w="539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D161F6F-D5CD-5244-A8B1-7FD3548B9075}"/>
              </a:ext>
            </a:extLst>
          </p:cNvPr>
          <p:cNvCxnSpPr>
            <a:cxnSpLocks/>
          </p:cNvCxnSpPr>
          <p:nvPr/>
        </p:nvCxnSpPr>
        <p:spPr>
          <a:xfrm flipH="1" flipV="1">
            <a:off x="6842589" y="3164440"/>
            <a:ext cx="1858669" cy="667822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86765662-ED60-BF4B-AD2E-A18CA8355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2736" y="3488134"/>
            <a:ext cx="2719003" cy="31232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676F0B0-CCCE-AC4B-AD1D-07D7235CE6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4706" y="3780891"/>
            <a:ext cx="2664664" cy="28998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C4FC9BC-CA33-684D-9C81-42C55F3F44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801" y="3989942"/>
            <a:ext cx="2427018" cy="273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9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59242-678D-6D46-8746-CE012A219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Helvetica" pitchFamily="2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48BEE-82AC-B94A-BFFD-7DDAA5376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3635" y="1573377"/>
            <a:ext cx="7244255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" pitchFamily="2" charset="0"/>
              </a:rPr>
              <a:t>Description of the F28 Model Development</a:t>
            </a:r>
          </a:p>
          <a:p>
            <a:r>
              <a:rPr lang="en-US" dirty="0">
                <a:latin typeface="Helvetica" pitchFamily="2" charset="0"/>
              </a:rPr>
              <a:t>Test-Analysis Comparisons</a:t>
            </a:r>
          </a:p>
          <a:p>
            <a:pPr marL="457200" lvl="1" indent="0">
              <a:buNone/>
            </a:pPr>
            <a:r>
              <a:rPr lang="en-US" sz="2800" dirty="0">
                <a:latin typeface="Helvetica" pitchFamily="2" charset="0"/>
              </a:rPr>
              <a:t>- Inertial Property Comparisons</a:t>
            </a:r>
          </a:p>
          <a:p>
            <a:pPr marL="457200" lvl="1" indent="0">
              <a:buNone/>
            </a:pPr>
            <a:r>
              <a:rPr lang="en-US" sz="2800" dirty="0">
                <a:latin typeface="Helvetica" pitchFamily="2" charset="0"/>
              </a:rPr>
              <a:t>- Kinematic Comparisons</a:t>
            </a:r>
          </a:p>
          <a:p>
            <a:pPr marL="457200" lvl="1" indent="0">
              <a:buNone/>
            </a:pPr>
            <a:r>
              <a:rPr lang="en-US" sz="2800" dirty="0">
                <a:latin typeface="Helvetica" pitchFamily="2" charset="0"/>
              </a:rPr>
              <a:t>- Time History Comparisons</a:t>
            </a:r>
          </a:p>
          <a:p>
            <a:pPr marL="457200" lvl="1" indent="0">
              <a:buNone/>
            </a:pPr>
            <a:r>
              <a:rPr lang="en-US" sz="2800" dirty="0">
                <a:latin typeface="Helvetica" pitchFamily="2" charset="0"/>
              </a:rPr>
              <a:t>- Airframe Damage Comparisons</a:t>
            </a:r>
          </a:p>
          <a:p>
            <a:r>
              <a:rPr lang="en-US" dirty="0">
                <a:latin typeface="Helvetica" pitchFamily="2" charset="0"/>
              </a:rPr>
              <a:t>Conclusions</a:t>
            </a:r>
          </a:p>
          <a:p>
            <a:r>
              <a:rPr lang="en-US" dirty="0">
                <a:latin typeface="Helvetica" pitchFamily="2" charset="0"/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353757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78FEEE-68FC-0F4D-B433-78394D303D47}"/>
              </a:ext>
            </a:extLst>
          </p:cNvPr>
          <p:cNvSpPr txBox="1"/>
          <p:nvPr/>
        </p:nvSpPr>
        <p:spPr>
          <a:xfrm>
            <a:off x="231750" y="244809"/>
            <a:ext cx="11970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TAC: Cabin Frame Forward Acceleration Responses (Starboard Side)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939FB0-18B2-DE47-9FF8-96EFF4825F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36" t="59026" r="11678" b="23902"/>
          <a:stretch/>
        </p:blipFill>
        <p:spPr>
          <a:xfrm>
            <a:off x="811756" y="723635"/>
            <a:ext cx="10285950" cy="297506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58DEF74-5948-6843-AE93-541E7B8949DD}"/>
              </a:ext>
            </a:extLst>
          </p:cNvPr>
          <p:cNvSpPr/>
          <p:nvPr/>
        </p:nvSpPr>
        <p:spPr>
          <a:xfrm>
            <a:off x="462338" y="3863083"/>
            <a:ext cx="2804844" cy="2866490"/>
          </a:xfrm>
          <a:prstGeom prst="rect">
            <a:avLst/>
          </a:prstGeom>
          <a:noFill/>
          <a:ln w="508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87BF26F-3884-FE48-88A2-0F543D56682C}"/>
              </a:ext>
            </a:extLst>
          </p:cNvPr>
          <p:cNvCxnSpPr>
            <a:cxnSpLocks/>
          </p:cNvCxnSpPr>
          <p:nvPr/>
        </p:nvCxnSpPr>
        <p:spPr>
          <a:xfrm flipV="1">
            <a:off x="2876764" y="3146808"/>
            <a:ext cx="660507" cy="716276"/>
          </a:xfrm>
          <a:prstGeom prst="straightConnector1">
            <a:avLst/>
          </a:prstGeom>
          <a:ln w="539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A8879617-D25D-2047-AD3D-E0499C7D0309}"/>
              </a:ext>
            </a:extLst>
          </p:cNvPr>
          <p:cNvSpPr/>
          <p:nvPr/>
        </p:nvSpPr>
        <p:spPr>
          <a:xfrm>
            <a:off x="4188941" y="3698698"/>
            <a:ext cx="2916194" cy="3030876"/>
          </a:xfrm>
          <a:prstGeom prst="rect">
            <a:avLst/>
          </a:prstGeom>
          <a:noFill/>
          <a:ln w="508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0E3ED70-F1F7-024F-8759-61CA100F0BD4}"/>
              </a:ext>
            </a:extLst>
          </p:cNvPr>
          <p:cNvCxnSpPr>
            <a:cxnSpLocks/>
          </p:cNvCxnSpPr>
          <p:nvPr/>
        </p:nvCxnSpPr>
        <p:spPr>
          <a:xfrm flipH="1" flipV="1">
            <a:off x="5128054" y="3136611"/>
            <a:ext cx="192248" cy="562086"/>
          </a:xfrm>
          <a:prstGeom prst="straightConnector1">
            <a:avLst/>
          </a:prstGeom>
          <a:ln w="539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FFC4F629-578C-E947-90CF-B3F9E733B297}"/>
              </a:ext>
            </a:extLst>
          </p:cNvPr>
          <p:cNvSpPr/>
          <p:nvPr/>
        </p:nvSpPr>
        <p:spPr>
          <a:xfrm>
            <a:off x="8712485" y="3369924"/>
            <a:ext cx="2979506" cy="3359649"/>
          </a:xfrm>
          <a:prstGeom prst="rect">
            <a:avLst/>
          </a:prstGeom>
          <a:solidFill>
            <a:schemeClr val="bg1"/>
          </a:solidFill>
          <a:ln w="539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55A1412-DF8E-1D4B-8BC4-5DFC8D656EE1}"/>
              </a:ext>
            </a:extLst>
          </p:cNvPr>
          <p:cNvCxnSpPr>
            <a:cxnSpLocks/>
          </p:cNvCxnSpPr>
          <p:nvPr/>
        </p:nvCxnSpPr>
        <p:spPr>
          <a:xfrm flipH="1" flipV="1">
            <a:off x="6911085" y="3195263"/>
            <a:ext cx="1790173" cy="606177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7DDE40C3-00EE-E044-A583-8B35336F2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0135" y="3489483"/>
            <a:ext cx="2819114" cy="31205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AAF1EDB-0851-BA40-8584-DE58653C9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8143" y="3808566"/>
            <a:ext cx="2737789" cy="28014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A0C4576-26E7-7B46-9596-DF5E1323AA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397" y="3978576"/>
            <a:ext cx="2470726" cy="263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9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78FEEE-68FC-0F4D-B433-78394D303D47}"/>
              </a:ext>
            </a:extLst>
          </p:cNvPr>
          <p:cNvSpPr txBox="1"/>
          <p:nvPr/>
        </p:nvSpPr>
        <p:spPr>
          <a:xfrm>
            <a:off x="3552271" y="103994"/>
            <a:ext cx="5488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Helvetica" pitchFamily="2" charset="0"/>
              </a:rPr>
              <a:t>TAC: Port &amp; Starboard Engines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F65926-776E-2E4B-A577-ECF7F9F902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07" t="7009" r="9251" b="4998"/>
          <a:stretch/>
        </p:blipFill>
        <p:spPr>
          <a:xfrm rot="20420970">
            <a:off x="3579701" y="1780738"/>
            <a:ext cx="5454346" cy="425551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B774E49-262F-8C44-A758-3E5D5EF8ED06}"/>
              </a:ext>
            </a:extLst>
          </p:cNvPr>
          <p:cNvCxnSpPr>
            <a:cxnSpLocks/>
          </p:cNvCxnSpPr>
          <p:nvPr/>
        </p:nvCxnSpPr>
        <p:spPr>
          <a:xfrm>
            <a:off x="3976099" y="1818526"/>
            <a:ext cx="2320257" cy="173894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1CE6721-B0F7-444A-84B3-B8B0CF9AAE46}"/>
              </a:ext>
            </a:extLst>
          </p:cNvPr>
          <p:cNvCxnSpPr>
            <a:cxnSpLocks/>
          </p:cNvCxnSpPr>
          <p:nvPr/>
        </p:nvCxnSpPr>
        <p:spPr>
          <a:xfrm flipH="1">
            <a:off x="7152050" y="2828653"/>
            <a:ext cx="1668529" cy="1209197"/>
          </a:xfrm>
          <a:prstGeom prst="straightConnector1">
            <a:avLst/>
          </a:prstGeom>
          <a:ln w="635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2A9162C4-483E-1348-BFA2-D243CB17D20D}"/>
              </a:ext>
            </a:extLst>
          </p:cNvPr>
          <p:cNvSpPr/>
          <p:nvPr/>
        </p:nvSpPr>
        <p:spPr>
          <a:xfrm>
            <a:off x="8820579" y="575370"/>
            <a:ext cx="3294391" cy="6231276"/>
          </a:xfrm>
          <a:prstGeom prst="rect">
            <a:avLst/>
          </a:prstGeom>
          <a:noFill/>
          <a:ln w="635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0811F7-551D-1C4A-B284-419C888E752C}"/>
              </a:ext>
            </a:extLst>
          </p:cNvPr>
          <p:cNvSpPr/>
          <p:nvPr/>
        </p:nvSpPr>
        <p:spPr>
          <a:xfrm>
            <a:off x="681708" y="582857"/>
            <a:ext cx="3294391" cy="6231276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E54BA4-F261-1A45-B436-56FEF7937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032" y="678413"/>
            <a:ext cx="2762654" cy="31229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7EC210-EE1B-EA4F-9EE0-2A59F2EDF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704" y="3510536"/>
            <a:ext cx="2734981" cy="31229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1D1CD1A-F315-8C47-A8A4-FE741B5254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9389" y="3698495"/>
            <a:ext cx="2923834" cy="30498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2A366B-1954-CD4E-BABC-437F7C3F74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9389" y="613552"/>
            <a:ext cx="2834103" cy="294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6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49B75D-240D-0643-A375-8314F74D063A}"/>
              </a:ext>
            </a:extLst>
          </p:cNvPr>
          <p:cNvSpPr txBox="1"/>
          <p:nvPr/>
        </p:nvSpPr>
        <p:spPr>
          <a:xfrm>
            <a:off x="938017" y="493986"/>
            <a:ext cx="10315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Helvetica" pitchFamily="2" charset="0"/>
              </a:rPr>
              <a:t>Test-Analysis Comparisons: Airframe Damage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DC20F-D027-AA40-BB5F-067B538489D0}"/>
              </a:ext>
            </a:extLst>
          </p:cNvPr>
          <p:cNvSpPr txBox="1"/>
          <p:nvPr/>
        </p:nvSpPr>
        <p:spPr>
          <a:xfrm>
            <a:off x="591293" y="5085161"/>
            <a:ext cx="64748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Helvetica" pitchFamily="2" charset="0"/>
              </a:rPr>
              <a:t>Photo showing airframe damage, crushing and </a:t>
            </a:r>
          </a:p>
          <a:p>
            <a:pPr algn="ctr"/>
            <a:r>
              <a:rPr lang="en-US" sz="2000" b="1" dirty="0">
                <a:latin typeface="Helvetica" pitchFamily="2" charset="0"/>
              </a:rPr>
              <a:t>flattening of the bottom surface, and skin wrinkling</a:t>
            </a:r>
          </a:p>
        </p:txBody>
      </p:sp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1A33AEBC-6755-3D42-BCE3-97CAB1A4C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653" y="1331291"/>
            <a:ext cx="4491261" cy="37157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CF1475-CC50-5A4A-BB87-BEE193BE406F}"/>
              </a:ext>
            </a:extLst>
          </p:cNvPr>
          <p:cNvSpPr txBox="1"/>
          <p:nvPr/>
        </p:nvSpPr>
        <p:spPr>
          <a:xfrm>
            <a:off x="7426087" y="5085161"/>
            <a:ext cx="44005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Helvetica" pitchFamily="2" charset="0"/>
              </a:rPr>
              <a:t>Model depiction showing crushing</a:t>
            </a:r>
          </a:p>
          <a:p>
            <a:pPr algn="ctr"/>
            <a:r>
              <a:rPr lang="en-US" sz="2000" b="1" dirty="0">
                <a:latin typeface="Helvetica" pitchFamily="2" charset="0"/>
              </a:rPr>
              <a:t>of the bottom of the wing-box </a:t>
            </a:r>
          </a:p>
          <a:p>
            <a:pPr algn="ctr"/>
            <a:endParaRPr lang="en-US" sz="2000" b="1" dirty="0">
              <a:latin typeface="Helvetica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03" y="1331291"/>
            <a:ext cx="6602540" cy="363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3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F1524-B76E-A547-9853-60F69567E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503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Helvetica" pitchFamily="2" charset="0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EF7F6-5C37-4643-9AF3-DB4252985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303" y="15208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Helvetica" pitchFamily="2" charset="0"/>
              </a:rPr>
              <a:t>A finite element model of the F28 aircraft was developed and executed using LS-DYNA</a:t>
            </a:r>
            <a:endParaRPr lang="en-US" sz="800" dirty="0">
              <a:latin typeface="Helvetica" pitchFamily="2" charset="0"/>
            </a:endParaRPr>
          </a:p>
          <a:p>
            <a:pPr marL="0" indent="0">
              <a:buNone/>
            </a:pPr>
            <a:endParaRPr lang="en-US" sz="800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Inertial and kinematic comparisons with test data showed excellent agreement</a:t>
            </a:r>
            <a:endParaRPr lang="en-US" sz="800" dirty="0">
              <a:latin typeface="Helvetica" pitchFamily="2" charset="0"/>
            </a:endParaRPr>
          </a:p>
          <a:p>
            <a:pPr marL="0" indent="0">
              <a:buNone/>
            </a:pPr>
            <a:endParaRPr lang="en-US" sz="800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Time history responses were inconsistent, some channels showed good agreement with test, some showed poor agreement</a:t>
            </a:r>
            <a:endParaRPr lang="en-US" sz="900" dirty="0">
              <a:latin typeface="Helvetica" pitchFamily="2" charset="0"/>
            </a:endParaRPr>
          </a:p>
          <a:p>
            <a:pPr marL="0" indent="0">
              <a:buNone/>
            </a:pPr>
            <a:endParaRPr lang="en-US" sz="900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Currently, using the ISO 16250 standard to evaluate the test-analysis comparisons quantitatively</a:t>
            </a:r>
          </a:p>
        </p:txBody>
      </p:sp>
    </p:spTree>
    <p:extLst>
      <p:ext uri="{BB962C8B-B14F-4D97-AF65-F5344CB8AC3E}">
        <p14:creationId xmlns:p14="http://schemas.microsoft.com/office/powerpoint/2010/main" val="351059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F1524-B76E-A547-9853-60F69567E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503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Helvetica" pitchFamily="2" charset="0"/>
              </a:rPr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EF7F6-5C37-4643-9AF3-DB4252985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303" y="15208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" pitchFamily="2" charset="0"/>
              </a:rPr>
              <a:t>Once we are satisfied that the model is “validated,” water impact and ditching simulations will be performed</a:t>
            </a:r>
            <a:endParaRPr lang="en-US" sz="8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05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F5EB5-A899-7242-BD48-BA83902EF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latin typeface="Helvetica" pitchFamily="2" charset="0"/>
              </a:rPr>
              <a:t>Description of the F28 Model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79AF1-B2E7-3747-9222-57D2796D1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825"/>
            <a:ext cx="10515600" cy="4351338"/>
          </a:xfrm>
        </p:spPr>
        <p:txBody>
          <a:bodyPr/>
          <a:lstStyle/>
          <a:p>
            <a:r>
              <a:rPr lang="en-US" dirty="0"/>
              <a:t>When the F28 hardware was purchased in 2000, NASA also obtained a NASTRAN loads model of the aircraft from Fokker</a:t>
            </a:r>
          </a:p>
          <a:p>
            <a:r>
              <a:rPr lang="en-US" dirty="0"/>
              <a:t>The NASTRAN model was converted into LS-DYNA format, material properties were updated, and missing structure was added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C9D00C-ADFC-F647-9538-BF5AE91DD5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752" b="29667"/>
          <a:stretch/>
        </p:blipFill>
        <p:spPr>
          <a:xfrm>
            <a:off x="1558738" y="3400811"/>
            <a:ext cx="8864600" cy="24713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6DC310-C984-6F42-9958-736548AC8E61}"/>
              </a:ext>
            </a:extLst>
          </p:cNvPr>
          <p:cNvSpPr txBox="1"/>
          <p:nvPr/>
        </p:nvSpPr>
        <p:spPr>
          <a:xfrm>
            <a:off x="3657742" y="5984221"/>
            <a:ext cx="3009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Helvetica" pitchFamily="2" charset="0"/>
              </a:rPr>
              <a:t>NASTRAN loads model</a:t>
            </a:r>
          </a:p>
        </p:txBody>
      </p:sp>
    </p:spTree>
    <p:extLst>
      <p:ext uri="{BB962C8B-B14F-4D97-AF65-F5344CB8AC3E}">
        <p14:creationId xmlns:p14="http://schemas.microsoft.com/office/powerpoint/2010/main" val="239888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78FEEE-68FC-0F4D-B433-78394D303D47}"/>
              </a:ext>
            </a:extLst>
          </p:cNvPr>
          <p:cNvSpPr txBox="1"/>
          <p:nvPr/>
        </p:nvSpPr>
        <p:spPr>
          <a:xfrm>
            <a:off x="1788774" y="421776"/>
            <a:ext cx="8468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Helvetica" pitchFamily="2" charset="0"/>
              </a:rPr>
              <a:t>Description of the F28 Model Development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1A7D81B-D81F-DB4D-9220-56838690FA4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27364" r="5335" b="17361"/>
          <a:stretch/>
        </p:blipFill>
        <p:spPr bwMode="auto">
          <a:xfrm>
            <a:off x="1520946" y="1006551"/>
            <a:ext cx="9150108" cy="52471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3582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146AAE7-686C-5942-ACAA-405095175DE8}"/>
              </a:ext>
            </a:extLst>
          </p:cNvPr>
          <p:cNvSpPr txBox="1"/>
          <p:nvPr/>
        </p:nvSpPr>
        <p:spPr>
          <a:xfrm>
            <a:off x="306448" y="2878069"/>
            <a:ext cx="8336578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*MAT_SOIL_AND_FOAM_TITLE</a:t>
            </a:r>
          </a:p>
          <a:p>
            <a:r>
              <a:rPr lang="en-US" dirty="0">
                <a:latin typeface="Helvetica" pitchFamily="2" charset="0"/>
              </a:rPr>
              <a:t>Gantry Unwashed Sand (GUS)</a:t>
            </a:r>
          </a:p>
          <a:p>
            <a:r>
              <a:rPr lang="en-US" dirty="0">
                <a:latin typeface="Helvetica" pitchFamily="2" charset="0"/>
              </a:rPr>
              <a:t>$#     mid          </a:t>
            </a:r>
            <a:r>
              <a:rPr lang="en-US" dirty="0" err="1">
                <a:latin typeface="Helvetica" pitchFamily="2" charset="0"/>
              </a:rPr>
              <a:t>ro</a:t>
            </a:r>
            <a:r>
              <a:rPr lang="en-US" dirty="0">
                <a:latin typeface="Helvetica" pitchFamily="2" charset="0"/>
              </a:rPr>
              <a:t>           g          bulk          a0          a1           a2        pc</a:t>
            </a:r>
          </a:p>
          <a:p>
            <a:r>
              <a:rPr lang="en-US" dirty="0">
                <a:latin typeface="Helvetica" pitchFamily="2" charset="0"/>
              </a:rPr>
              <a:t>     99510 1.96E-4  3340.0   19370.0     6.326     3.707    0.5432      -1.0</a:t>
            </a:r>
          </a:p>
          <a:p>
            <a:r>
              <a:rPr lang="en-US" dirty="0">
                <a:latin typeface="Helvetica" pitchFamily="2" charset="0"/>
              </a:rPr>
              <a:t>$#     </a:t>
            </a:r>
            <a:r>
              <a:rPr lang="en-US" dirty="0" err="1">
                <a:latin typeface="Helvetica" pitchFamily="2" charset="0"/>
              </a:rPr>
              <a:t>vcr</a:t>
            </a:r>
            <a:r>
              <a:rPr lang="en-US" dirty="0">
                <a:latin typeface="Helvetica" pitchFamily="2" charset="0"/>
              </a:rPr>
              <a:t>          ref        </a:t>
            </a:r>
            <a:r>
              <a:rPr lang="en-US" dirty="0" err="1">
                <a:latin typeface="Helvetica" pitchFamily="2" charset="0"/>
              </a:rPr>
              <a:t>lcid</a:t>
            </a:r>
            <a:r>
              <a:rPr lang="en-US" dirty="0">
                <a:latin typeface="Helvetica" pitchFamily="2" charset="0"/>
              </a:rPr>
              <a:t>    </a:t>
            </a:r>
          </a:p>
          <a:p>
            <a:r>
              <a:rPr lang="en-US" dirty="0">
                <a:latin typeface="Helvetica" pitchFamily="2" charset="0"/>
              </a:rPr>
              <a:t>         0.0         0.0           0</a:t>
            </a:r>
          </a:p>
          <a:p>
            <a:r>
              <a:rPr lang="en-US" dirty="0">
                <a:latin typeface="Helvetica" pitchFamily="2" charset="0"/>
              </a:rPr>
              <a:t>$#    eps1        eps2        eps3        eps4        eps5        eps6        eps7        eps8</a:t>
            </a:r>
          </a:p>
          <a:p>
            <a:r>
              <a:rPr lang="en-US" dirty="0">
                <a:latin typeface="Helvetica" pitchFamily="2" charset="0"/>
              </a:rPr>
              <a:t>          0.0  -0.00252  -0.00479  -0.00703  -0.00917   -0.0103  -0.01143  -0.01254</a:t>
            </a:r>
          </a:p>
          <a:p>
            <a:r>
              <a:rPr lang="en-US" dirty="0">
                <a:latin typeface="Helvetica" pitchFamily="2" charset="0"/>
              </a:rPr>
              <a:t>$#    eps9       eps10     </a:t>
            </a:r>
          </a:p>
          <a:p>
            <a:r>
              <a:rPr lang="en-US" dirty="0">
                <a:latin typeface="Helvetica" pitchFamily="2" charset="0"/>
              </a:rPr>
              <a:t>  -0.01362  -0.01599</a:t>
            </a:r>
          </a:p>
          <a:p>
            <a:r>
              <a:rPr lang="en-US" dirty="0">
                <a:latin typeface="Helvetica" pitchFamily="2" charset="0"/>
              </a:rPr>
              <a:t>$#      p1         p2         p3         p4         p5         p6         p7         p8</a:t>
            </a:r>
          </a:p>
          <a:p>
            <a:r>
              <a:rPr lang="en-US" dirty="0">
                <a:latin typeface="Helvetica" pitchFamily="2" charset="0"/>
              </a:rPr>
              <a:t>         0.0      10.0      20.0      30.0      40.0      45.0      50.0      55.0</a:t>
            </a:r>
          </a:p>
          <a:p>
            <a:r>
              <a:rPr lang="en-US" dirty="0">
                <a:latin typeface="Helvetica" pitchFamily="2" charset="0"/>
              </a:rPr>
              <a:t>$#      p9       p10   </a:t>
            </a:r>
          </a:p>
          <a:p>
            <a:r>
              <a:rPr lang="en-US" dirty="0">
                <a:latin typeface="Helvetica" pitchFamily="2" charset="0"/>
              </a:rPr>
              <a:t>      60.0     71.15</a:t>
            </a:r>
          </a:p>
          <a:p>
            <a:endParaRPr lang="en-US" dirty="0">
              <a:latin typeface="Helvetica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43E72B-A462-324A-AB1D-5AF713D86180}"/>
              </a:ext>
            </a:extLst>
          </p:cNvPr>
          <p:cNvSpPr txBox="1"/>
          <p:nvPr/>
        </p:nvSpPr>
        <p:spPr>
          <a:xfrm>
            <a:off x="9490954" y="885576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 pitchFamily="2" charset="0"/>
              </a:rPr>
              <a:t>14-in.</a:t>
            </a:r>
            <a:endParaRPr lang="en-US" sz="2000" dirty="0">
              <a:latin typeface="Helvetic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23F4A-B1DA-EA40-B4A5-BC08E3758C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3" t="47235" r="19018" b="4998"/>
          <a:stretch/>
        </p:blipFill>
        <p:spPr>
          <a:xfrm>
            <a:off x="3055291" y="399234"/>
            <a:ext cx="6055443" cy="244969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1DB321-D7BE-BE4A-878B-30A78FA74BD4}"/>
              </a:ext>
            </a:extLst>
          </p:cNvPr>
          <p:cNvCxnSpPr>
            <a:cxnSpLocks/>
          </p:cNvCxnSpPr>
          <p:nvPr/>
        </p:nvCxnSpPr>
        <p:spPr>
          <a:xfrm>
            <a:off x="8540885" y="389823"/>
            <a:ext cx="633080" cy="66132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D7728C6-E173-8F4B-B158-02CCF4E929BE}"/>
              </a:ext>
            </a:extLst>
          </p:cNvPr>
          <p:cNvSpPr txBox="1"/>
          <p:nvPr/>
        </p:nvSpPr>
        <p:spPr>
          <a:xfrm>
            <a:off x="8857425" y="399234"/>
            <a:ext cx="1720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360-in. (30-ft)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B9BCF4-23F3-824D-8117-6D7996BC6847}"/>
              </a:ext>
            </a:extLst>
          </p:cNvPr>
          <p:cNvCxnSpPr/>
          <p:nvPr/>
        </p:nvCxnSpPr>
        <p:spPr>
          <a:xfrm>
            <a:off x="9110734" y="1051145"/>
            <a:ext cx="3834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3920B2-1D7F-E241-9AF5-E56C4931DF75}"/>
              </a:ext>
            </a:extLst>
          </p:cNvPr>
          <p:cNvCxnSpPr/>
          <p:nvPr/>
        </p:nvCxnSpPr>
        <p:spPr>
          <a:xfrm>
            <a:off x="9107492" y="1232715"/>
            <a:ext cx="3834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502B7D0-BAE4-BA4E-90EE-A5F0D14A4BE9}"/>
              </a:ext>
            </a:extLst>
          </p:cNvPr>
          <p:cNvCxnSpPr>
            <a:cxnSpLocks/>
          </p:cNvCxnSpPr>
          <p:nvPr/>
        </p:nvCxnSpPr>
        <p:spPr>
          <a:xfrm>
            <a:off x="9265595" y="1050576"/>
            <a:ext cx="0" cy="18213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30A16A9-B572-0E43-86FC-306FC0BDC51D}"/>
              </a:ext>
            </a:extLst>
          </p:cNvPr>
          <p:cNvCxnSpPr>
            <a:stCxn id="3" idx="1"/>
          </p:cNvCxnSpPr>
          <p:nvPr/>
        </p:nvCxnSpPr>
        <p:spPr>
          <a:xfrm>
            <a:off x="3055291" y="1624080"/>
            <a:ext cx="368845" cy="3700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DAC2A4D-4499-2F45-8D48-FD2B802D75E2}"/>
              </a:ext>
            </a:extLst>
          </p:cNvPr>
          <p:cNvCxnSpPr/>
          <p:nvPr/>
        </p:nvCxnSpPr>
        <p:spPr>
          <a:xfrm>
            <a:off x="7962895" y="0"/>
            <a:ext cx="368845" cy="3700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D53169D-1CF6-EC4A-B28A-5F099B8CB97A}"/>
              </a:ext>
            </a:extLst>
          </p:cNvPr>
          <p:cNvCxnSpPr>
            <a:cxnSpLocks/>
          </p:cNvCxnSpPr>
          <p:nvPr/>
        </p:nvCxnSpPr>
        <p:spPr>
          <a:xfrm flipV="1">
            <a:off x="3239713" y="185046"/>
            <a:ext cx="4907604" cy="169239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AF8C826-36CB-5648-9ABA-5D2C70E56F93}"/>
              </a:ext>
            </a:extLst>
          </p:cNvPr>
          <p:cNvSpPr txBox="1"/>
          <p:nvPr/>
        </p:nvSpPr>
        <p:spPr>
          <a:xfrm>
            <a:off x="4106586" y="799344"/>
            <a:ext cx="200567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1440-in. (120-ft)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126542-5F51-5A47-8415-A840EFD98BED}"/>
              </a:ext>
            </a:extLst>
          </p:cNvPr>
          <p:cNvSpPr txBox="1"/>
          <p:nvPr/>
        </p:nvSpPr>
        <p:spPr>
          <a:xfrm>
            <a:off x="8055710" y="1566564"/>
            <a:ext cx="348364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Helvetica" pitchFamily="2" charset="0"/>
              </a:rPr>
              <a:t>Soil Model Contains: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D78D23-B504-CC49-B616-0F2915B9BC66}"/>
              </a:ext>
            </a:extLst>
          </p:cNvPr>
          <p:cNvSpPr txBox="1"/>
          <p:nvPr/>
        </p:nvSpPr>
        <p:spPr>
          <a:xfrm>
            <a:off x="8199010" y="2059007"/>
            <a:ext cx="399981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2 Parts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2 Material cards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170,082 Nodes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125,280 Solid elements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1 Boundary SPC to fix</a:t>
            </a:r>
          </a:p>
          <a:p>
            <a:r>
              <a:rPr lang="en-US" sz="2400" dirty="0">
                <a:latin typeface="Helvetica" pitchFamily="2" charset="0"/>
              </a:rPr>
              <a:t>     bottom nodes and nodes</a:t>
            </a:r>
          </a:p>
          <a:p>
            <a:r>
              <a:rPr lang="en-US" sz="2400" dirty="0">
                <a:latin typeface="Helvetica" pitchFamily="2" charset="0"/>
              </a:rPr>
              <a:t>     on two sides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E8C805-EFCD-0D4D-9C8A-0A99411DC77B}"/>
              </a:ext>
            </a:extLst>
          </p:cNvPr>
          <p:cNvSpPr txBox="1"/>
          <p:nvPr/>
        </p:nvSpPr>
        <p:spPr>
          <a:xfrm>
            <a:off x="197471" y="424130"/>
            <a:ext cx="363349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Top Layer is Gantry </a:t>
            </a:r>
          </a:p>
          <a:p>
            <a:pPr algn="ctr"/>
            <a:r>
              <a:rPr lang="en-US" sz="2800" b="1" dirty="0">
                <a:latin typeface="Helvetica" pitchFamily="2" charset="0"/>
              </a:rPr>
              <a:t>Unwashed</a:t>
            </a:r>
          </a:p>
          <a:p>
            <a:pPr algn="ctr"/>
            <a:r>
              <a:rPr lang="en-US" sz="2800" b="1" dirty="0">
                <a:latin typeface="Helvetica" pitchFamily="2" charset="0"/>
              </a:rPr>
              <a:t>Sand (GUS)</a:t>
            </a:r>
          </a:p>
        </p:txBody>
      </p:sp>
    </p:spTree>
    <p:extLst>
      <p:ext uri="{BB962C8B-B14F-4D97-AF65-F5344CB8AC3E}">
        <p14:creationId xmlns:p14="http://schemas.microsoft.com/office/powerpoint/2010/main" val="110155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16D78D23-B504-CC49-B616-0F2915B9BC66}"/>
              </a:ext>
            </a:extLst>
          </p:cNvPr>
          <p:cNvSpPr txBox="1"/>
          <p:nvPr/>
        </p:nvSpPr>
        <p:spPr>
          <a:xfrm>
            <a:off x="7949904" y="2797976"/>
            <a:ext cx="399981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2 Parts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2 Material cards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170,082 Nodes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125,280 Solid elements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1 Boundary SPC to fix</a:t>
            </a:r>
          </a:p>
          <a:p>
            <a:r>
              <a:rPr lang="en-US" sz="2400" dirty="0">
                <a:latin typeface="Helvetica" pitchFamily="2" charset="0"/>
              </a:rPr>
              <a:t>     bottom nodes and nodes</a:t>
            </a:r>
          </a:p>
          <a:p>
            <a:r>
              <a:rPr lang="en-US" sz="2400" dirty="0">
                <a:latin typeface="Helvetica" pitchFamily="2" charset="0"/>
              </a:rPr>
              <a:t>     on two sides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CC0C28-D894-924E-800B-98B5D8B8FCC7}"/>
              </a:ext>
            </a:extLst>
          </p:cNvPr>
          <p:cNvSpPr/>
          <p:nvPr/>
        </p:nvSpPr>
        <p:spPr>
          <a:xfrm>
            <a:off x="256489" y="2486613"/>
            <a:ext cx="82843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*MAT_SOIL_AND_FOAM_TITLE</a:t>
            </a:r>
          </a:p>
          <a:p>
            <a:r>
              <a:rPr lang="en-US" dirty="0">
                <a:latin typeface="Helvetica" pitchFamily="2" charset="0"/>
              </a:rPr>
              <a:t>Carson Sink Wet     </a:t>
            </a:r>
          </a:p>
          <a:p>
            <a:r>
              <a:rPr lang="en-US" dirty="0">
                <a:latin typeface="Helvetica" pitchFamily="2" charset="0"/>
              </a:rPr>
              <a:t>$    MID           RO        G           K       A0        A1        A2        PC</a:t>
            </a:r>
          </a:p>
          <a:p>
            <a:r>
              <a:rPr lang="en-US" dirty="0">
                <a:latin typeface="Helvetica" pitchFamily="2" charset="0"/>
              </a:rPr>
              <a:t>      504  0.000135     500   12600   1.968   1.858     0.439        -1</a:t>
            </a:r>
          </a:p>
          <a:p>
            <a:r>
              <a:rPr lang="en-US" dirty="0">
                <a:latin typeface="Helvetica" pitchFamily="2" charset="0"/>
              </a:rPr>
              <a:t>$   VCR         REF</a:t>
            </a:r>
          </a:p>
          <a:p>
            <a:r>
              <a:rPr lang="en-US" dirty="0">
                <a:latin typeface="Helvetica" pitchFamily="2" charset="0"/>
              </a:rPr>
              <a:t>       0.0           0.0</a:t>
            </a:r>
          </a:p>
          <a:p>
            <a:r>
              <a:rPr lang="en-US" dirty="0">
                <a:latin typeface="Helvetica" pitchFamily="2" charset="0"/>
              </a:rPr>
              <a:t>$  EPS1     EPS2     EPS3   EPS4    EPS5    EPS6    EPS7   EPS8</a:t>
            </a:r>
          </a:p>
          <a:p>
            <a:r>
              <a:rPr lang="en-US" dirty="0">
                <a:latin typeface="Helvetica" pitchFamily="2" charset="0"/>
              </a:rPr>
              <a:t>           0    -0.007  -0.0102   -0.013  -0.019   -0.063   -0.125  -0.185</a:t>
            </a:r>
          </a:p>
          <a:p>
            <a:r>
              <a:rPr lang="en-US" dirty="0">
                <a:latin typeface="Helvetica" pitchFamily="2" charset="0"/>
              </a:rPr>
              <a:t>$     EPS9     EPS10</a:t>
            </a:r>
          </a:p>
          <a:p>
            <a:r>
              <a:rPr lang="en-US" dirty="0">
                <a:latin typeface="Helvetica" pitchFamily="2" charset="0"/>
              </a:rPr>
              <a:t>        -0.22      -0.259</a:t>
            </a:r>
          </a:p>
          <a:p>
            <a:r>
              <a:rPr lang="en-US" dirty="0">
                <a:latin typeface="Helvetica" pitchFamily="2" charset="0"/>
              </a:rPr>
              <a:t>$       P1        P2         P3        P4        P5       P6        P7        P8</a:t>
            </a:r>
          </a:p>
          <a:p>
            <a:r>
              <a:rPr lang="en-US" dirty="0">
                <a:latin typeface="Helvetica" pitchFamily="2" charset="0"/>
              </a:rPr>
              <a:t>         0          4.5      5.36          6          7        12      19.6        32</a:t>
            </a:r>
          </a:p>
          <a:p>
            <a:r>
              <a:rPr lang="en-US" dirty="0">
                <a:latin typeface="Helvetica" pitchFamily="2" charset="0"/>
              </a:rPr>
              <a:t>$       P9       P10</a:t>
            </a:r>
          </a:p>
          <a:p>
            <a:r>
              <a:rPr lang="en-US" dirty="0">
                <a:latin typeface="Helvetica" pitchFamily="2" charset="0"/>
              </a:rPr>
              <a:t>         47         67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3AD9D1-4357-964A-B883-C285FE3F04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4" t="37424" r="3304" b="14189"/>
          <a:stretch/>
        </p:blipFill>
        <p:spPr>
          <a:xfrm>
            <a:off x="3507121" y="158421"/>
            <a:ext cx="6174769" cy="232819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78C4AF5-74CD-214F-BCB9-505B9ACE6355}"/>
              </a:ext>
            </a:extLst>
          </p:cNvPr>
          <p:cNvSpPr txBox="1"/>
          <p:nvPr/>
        </p:nvSpPr>
        <p:spPr>
          <a:xfrm>
            <a:off x="9890058" y="559360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 pitchFamily="2" charset="0"/>
              </a:rPr>
              <a:t>10-in</a:t>
            </a:r>
            <a:r>
              <a:rPr lang="en-US" sz="2000" dirty="0">
                <a:latin typeface="Helvetica" pitchFamily="2" charset="0"/>
              </a:rPr>
              <a:t>. 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4D5455F-D1F7-9549-A4F4-2752F940288D}"/>
              </a:ext>
            </a:extLst>
          </p:cNvPr>
          <p:cNvCxnSpPr>
            <a:cxnSpLocks/>
          </p:cNvCxnSpPr>
          <p:nvPr/>
        </p:nvCxnSpPr>
        <p:spPr>
          <a:xfrm>
            <a:off x="8704329" y="166021"/>
            <a:ext cx="1006118" cy="445214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AC5E7FA-605D-0640-BC43-8F773CD4EAAD}"/>
              </a:ext>
            </a:extLst>
          </p:cNvPr>
          <p:cNvSpPr txBox="1"/>
          <p:nvPr/>
        </p:nvSpPr>
        <p:spPr>
          <a:xfrm>
            <a:off x="9207388" y="60680"/>
            <a:ext cx="1720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360-in. (30-ft)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1964934-7411-4A42-B32F-2278464996E4}"/>
              </a:ext>
            </a:extLst>
          </p:cNvPr>
          <p:cNvGrpSpPr/>
          <p:nvPr/>
        </p:nvGrpSpPr>
        <p:grpSpPr>
          <a:xfrm>
            <a:off x="9552344" y="642802"/>
            <a:ext cx="386704" cy="182139"/>
            <a:chOff x="9107492" y="1050576"/>
            <a:chExt cx="386704" cy="182139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C5AB98E-0FC2-EB4B-99E7-74DE0DA6CFF7}"/>
                </a:ext>
              </a:extLst>
            </p:cNvPr>
            <p:cNvCxnSpPr/>
            <p:nvPr/>
          </p:nvCxnSpPr>
          <p:spPr>
            <a:xfrm>
              <a:off x="9110734" y="1051145"/>
              <a:ext cx="383462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EECB031-2B1A-ED40-9439-DCCC991EF6CA}"/>
                </a:ext>
              </a:extLst>
            </p:cNvPr>
            <p:cNvCxnSpPr/>
            <p:nvPr/>
          </p:nvCxnSpPr>
          <p:spPr>
            <a:xfrm>
              <a:off x="9107492" y="1232715"/>
              <a:ext cx="383462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0B800F4-9DBA-8643-A68A-84A86AB005A1}"/>
                </a:ext>
              </a:extLst>
            </p:cNvPr>
            <p:cNvCxnSpPr>
              <a:cxnSpLocks/>
            </p:cNvCxnSpPr>
            <p:nvPr/>
          </p:nvCxnSpPr>
          <p:spPr>
            <a:xfrm>
              <a:off x="9265595" y="1050576"/>
              <a:ext cx="0" cy="182139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59210FA-4216-FD4A-8C8E-86FA72D9C327}"/>
              </a:ext>
            </a:extLst>
          </p:cNvPr>
          <p:cNvCxnSpPr>
            <a:cxnSpLocks/>
          </p:cNvCxnSpPr>
          <p:nvPr/>
        </p:nvCxnSpPr>
        <p:spPr>
          <a:xfrm flipV="1">
            <a:off x="3403823" y="103754"/>
            <a:ext cx="5236016" cy="1785559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EE55BC2-0D25-9A46-B7C5-A0D3DF59DAB1}"/>
              </a:ext>
            </a:extLst>
          </p:cNvPr>
          <p:cNvSpPr txBox="1"/>
          <p:nvPr/>
        </p:nvSpPr>
        <p:spPr>
          <a:xfrm>
            <a:off x="4322324" y="611235"/>
            <a:ext cx="2005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1440-in. (120-ft)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69E90B9-4FBA-E949-9582-DC0A470729C6}"/>
              </a:ext>
            </a:extLst>
          </p:cNvPr>
          <p:cNvSpPr txBox="1"/>
          <p:nvPr/>
        </p:nvSpPr>
        <p:spPr>
          <a:xfrm>
            <a:off x="7875089" y="2160629"/>
            <a:ext cx="348364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Helvetica" pitchFamily="2" charset="0"/>
              </a:rPr>
              <a:t>Soil Model Contains: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A4631F-147A-1546-938F-40DCF15CAF60}"/>
              </a:ext>
            </a:extLst>
          </p:cNvPr>
          <p:cNvSpPr txBox="1"/>
          <p:nvPr/>
        </p:nvSpPr>
        <p:spPr>
          <a:xfrm>
            <a:off x="330761" y="399916"/>
            <a:ext cx="303333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Bottom Layer is </a:t>
            </a:r>
          </a:p>
          <a:p>
            <a:pPr algn="ctr"/>
            <a:r>
              <a:rPr lang="en-US" sz="2800" b="1" dirty="0">
                <a:latin typeface="Helvetica" pitchFamily="2" charset="0"/>
              </a:rPr>
              <a:t>Modeled as</a:t>
            </a:r>
          </a:p>
          <a:p>
            <a:pPr algn="ctr"/>
            <a:r>
              <a:rPr lang="en-US" sz="2800" b="1" dirty="0">
                <a:latin typeface="Helvetica" pitchFamily="2" charset="0"/>
              </a:rPr>
              <a:t>Carson Sink Wet</a:t>
            </a:r>
          </a:p>
          <a:p>
            <a:pPr algn="ctr"/>
            <a:r>
              <a:rPr lang="en-US" sz="2800" b="1" dirty="0">
                <a:latin typeface="Helvetica" pitchFamily="2" charset="0"/>
              </a:rPr>
              <a:t>Soil</a:t>
            </a:r>
          </a:p>
        </p:txBody>
      </p:sp>
    </p:spTree>
    <p:extLst>
      <p:ext uri="{BB962C8B-B14F-4D97-AF65-F5344CB8AC3E}">
        <p14:creationId xmlns:p14="http://schemas.microsoft.com/office/powerpoint/2010/main" val="148981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B7E8E9D-8F05-E944-A49A-13E21D90A254}"/>
              </a:ext>
            </a:extLst>
          </p:cNvPr>
          <p:cNvSpPr txBox="1"/>
          <p:nvPr/>
        </p:nvSpPr>
        <p:spPr>
          <a:xfrm>
            <a:off x="2012652" y="5768105"/>
            <a:ext cx="3050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Helvetica" pitchFamily="2" charset="0"/>
              </a:rPr>
              <a:t>Seat Accelerometer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F10DF7-9A18-634E-8C98-3F1EE4F249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03" r="23145" b="11988"/>
          <a:stretch/>
        </p:blipFill>
        <p:spPr>
          <a:xfrm>
            <a:off x="7572054" y="1243172"/>
            <a:ext cx="4430591" cy="35137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D91A9A-572D-E44E-905D-5AD313C5EF12}"/>
              </a:ext>
            </a:extLst>
          </p:cNvPr>
          <p:cNvSpPr txBox="1"/>
          <p:nvPr/>
        </p:nvSpPr>
        <p:spPr>
          <a:xfrm>
            <a:off x="7363664" y="4886491"/>
            <a:ext cx="46458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latin typeface="Helvetica" pitchFamily="2" charset="0"/>
              </a:rPr>
              <a:t>Four nodes where the seat mass </a:t>
            </a:r>
          </a:p>
          <a:p>
            <a:pPr algn="ctr"/>
            <a:r>
              <a:rPr lang="en-US" sz="2200" b="1" dirty="0">
                <a:latin typeface="Helvetica" pitchFamily="2" charset="0"/>
              </a:rPr>
              <a:t>attaches to the rear seat rail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467765-BDE0-004B-A2EA-5C90230061C6}"/>
              </a:ext>
            </a:extLst>
          </p:cNvPr>
          <p:cNvSpPr txBox="1"/>
          <p:nvPr/>
        </p:nvSpPr>
        <p:spPr>
          <a:xfrm>
            <a:off x="2183965" y="379468"/>
            <a:ext cx="8468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Description of the F28 Model Development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79" y="1174472"/>
            <a:ext cx="6572058" cy="438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3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78FEEE-68FC-0F4D-B433-78394D303D47}"/>
              </a:ext>
            </a:extLst>
          </p:cNvPr>
          <p:cNvSpPr txBox="1"/>
          <p:nvPr/>
        </p:nvSpPr>
        <p:spPr>
          <a:xfrm>
            <a:off x="1616933" y="5873634"/>
            <a:ext cx="332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Helvetica" pitchFamily="2" charset="0"/>
              </a:rPr>
              <a:t>Frame Accelerometer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7B6A27-0F90-144D-8B40-1E637C4479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16" t="16329" r="14877" b="10861"/>
          <a:stretch/>
        </p:blipFill>
        <p:spPr>
          <a:xfrm>
            <a:off x="472611" y="1316837"/>
            <a:ext cx="6873412" cy="44718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B2B816-38A0-AB41-B16D-1C923F60EC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25" r="37369" b="9714"/>
          <a:stretch/>
        </p:blipFill>
        <p:spPr>
          <a:xfrm>
            <a:off x="7664521" y="1316837"/>
            <a:ext cx="3976099" cy="44718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8D0DBC-FAA6-AE45-9714-F7103952F8E2}"/>
              </a:ext>
            </a:extLst>
          </p:cNvPr>
          <p:cNvSpPr txBox="1"/>
          <p:nvPr/>
        </p:nvSpPr>
        <p:spPr>
          <a:xfrm>
            <a:off x="7346023" y="5893359"/>
            <a:ext cx="43893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Helvetica" pitchFamily="2" charset="0"/>
              </a:rPr>
              <a:t>Nodes on the frame, located </a:t>
            </a:r>
          </a:p>
          <a:p>
            <a:pPr algn="ctr"/>
            <a:r>
              <a:rPr lang="en-US" sz="2400" b="1" dirty="0">
                <a:latin typeface="Helvetica" pitchFamily="2" charset="0"/>
              </a:rPr>
              <a:t>3-4-inches above the floor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74675-4768-F04A-A9AA-0C82B95C7284}"/>
              </a:ext>
            </a:extLst>
          </p:cNvPr>
          <p:cNvSpPr txBox="1"/>
          <p:nvPr/>
        </p:nvSpPr>
        <p:spPr>
          <a:xfrm>
            <a:off x="2183965" y="379468"/>
            <a:ext cx="8468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Description of the F28 Model Development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5060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78FEEE-68FC-0F4D-B433-78394D303D47}"/>
              </a:ext>
            </a:extLst>
          </p:cNvPr>
          <p:cNvSpPr txBox="1"/>
          <p:nvPr/>
        </p:nvSpPr>
        <p:spPr>
          <a:xfrm>
            <a:off x="2748770" y="181449"/>
            <a:ext cx="66944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Helvetica" pitchFamily="2" charset="0"/>
              </a:rPr>
              <a:t>Description of the F28 </a:t>
            </a:r>
            <a:r>
              <a:rPr lang="en-US" sz="3200" b="1" dirty="0" smtClean="0">
                <a:latin typeface="Helvetica" pitchFamily="2" charset="0"/>
              </a:rPr>
              <a:t>Simulation</a:t>
            </a:r>
            <a:endParaRPr lang="en-US" sz="3200" b="1" dirty="0">
              <a:latin typeface="Helvetic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5E86FF-AECD-C140-B1B3-473B07F87907}"/>
              </a:ext>
            </a:extLst>
          </p:cNvPr>
          <p:cNvSpPr txBox="1"/>
          <p:nvPr/>
        </p:nvSpPr>
        <p:spPr>
          <a:xfrm>
            <a:off x="756402" y="1103341"/>
            <a:ext cx="4013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Helvetica" pitchFamily="2" charset="0"/>
              </a:rPr>
              <a:t>Measured Initial Velocities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38FD32-FFF5-8840-91B2-1D42B4CC3573}"/>
              </a:ext>
            </a:extLst>
          </p:cNvPr>
          <p:cNvSpPr txBox="1"/>
          <p:nvPr/>
        </p:nvSpPr>
        <p:spPr>
          <a:xfrm>
            <a:off x="657547" y="1479167"/>
            <a:ext cx="45612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Forward Velocity = 65.3-ft/s, 783.6-in/s</a:t>
            </a:r>
          </a:p>
          <a:p>
            <a:r>
              <a:rPr lang="en-US" sz="2000" dirty="0">
                <a:latin typeface="Helvetica" pitchFamily="2" charset="0"/>
              </a:rPr>
              <a:t>Vertical Velocity = 31.8-ft/s, 381.6-in/s</a:t>
            </a:r>
          </a:p>
          <a:p>
            <a:r>
              <a:rPr lang="en-US" sz="2000" dirty="0">
                <a:latin typeface="Helvetica" pitchFamily="2" charset="0"/>
              </a:rPr>
              <a:t>Lateral Velocity = 0.0=ft/s, 0.0-in/s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DA08BF-A710-BE4A-91B7-A38E43DD708C}"/>
              </a:ext>
            </a:extLst>
          </p:cNvPr>
          <p:cNvSpPr txBox="1"/>
          <p:nvPr/>
        </p:nvSpPr>
        <p:spPr>
          <a:xfrm>
            <a:off x="6300510" y="1069293"/>
            <a:ext cx="391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Helvetica" pitchFamily="2" charset="0"/>
              </a:rPr>
              <a:t>Measured Initial Attitudes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A5D1DD-B075-FC43-A1E6-5941F0B7308F}"/>
              </a:ext>
            </a:extLst>
          </p:cNvPr>
          <p:cNvSpPr txBox="1"/>
          <p:nvPr/>
        </p:nvSpPr>
        <p:spPr>
          <a:xfrm>
            <a:off x="6417465" y="1442632"/>
            <a:ext cx="37994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Pitch = 0.38° nose down</a:t>
            </a:r>
          </a:p>
          <a:p>
            <a:r>
              <a:rPr lang="en-US" sz="2000" dirty="0">
                <a:latin typeface="Helvetica" pitchFamily="2" charset="0"/>
              </a:rPr>
              <a:t>Roll = 4.3° Starboard side down</a:t>
            </a:r>
          </a:p>
          <a:p>
            <a:r>
              <a:rPr lang="en-US" sz="2000" dirty="0">
                <a:latin typeface="Helvetica" pitchFamily="2" charset="0"/>
              </a:rPr>
              <a:t>Yaw = 2.58° nose left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ADF101-9D42-2245-8714-F2BA4112D433}"/>
              </a:ext>
            </a:extLst>
          </p:cNvPr>
          <p:cNvSpPr txBox="1"/>
          <p:nvPr/>
        </p:nvSpPr>
        <p:spPr>
          <a:xfrm>
            <a:off x="756402" y="4907900"/>
            <a:ext cx="11107528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● </a:t>
            </a:r>
            <a:r>
              <a:rPr lang="en-US" sz="2000" dirty="0">
                <a:latin typeface="Helvetica" pitchFamily="2" charset="0"/>
              </a:rPr>
              <a:t>The </a:t>
            </a:r>
            <a:r>
              <a:rPr lang="en-US" sz="2000" dirty="0" smtClean="0">
                <a:latin typeface="Helvetica" pitchFamily="2" charset="0"/>
              </a:rPr>
              <a:t>model </a:t>
            </a:r>
            <a:r>
              <a:rPr lang="en-US" sz="2000" dirty="0">
                <a:latin typeface="Helvetica" pitchFamily="2" charset="0"/>
              </a:rPr>
              <a:t>was executed to an end time of 1.75-seconds and required approx. </a:t>
            </a:r>
          </a:p>
          <a:p>
            <a:r>
              <a:rPr lang="en-US" sz="2000" dirty="0">
                <a:latin typeface="Helvetica" pitchFamily="2" charset="0"/>
              </a:rPr>
              <a:t>    26 hours to execute to normal completion on 8 processors of a Linux-based workstation. </a:t>
            </a:r>
          </a:p>
          <a:p>
            <a:r>
              <a:rPr lang="en-US" sz="2000" dirty="0">
                <a:latin typeface="Helvetica" pitchFamily="2" charset="0"/>
              </a:rPr>
              <a:t>    Version ls1010d (double precision) of LS-DYNA was used</a:t>
            </a:r>
            <a:r>
              <a:rPr lang="en-US" sz="2400" dirty="0">
                <a:latin typeface="Helvetica" pitchFamily="2" charset="0"/>
              </a:rPr>
              <a:t>.</a:t>
            </a:r>
          </a:p>
          <a:p>
            <a:endParaRPr lang="en-US" sz="800" dirty="0"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● </a:t>
            </a:r>
            <a:r>
              <a:rPr lang="en-US" sz="2000" dirty="0">
                <a:latin typeface="Helvetica" pitchFamily="2" charset="0"/>
              </a:rPr>
              <a:t>Nodal output was requested for frame and seat base accelerometers (in local coordinates) </a:t>
            </a:r>
          </a:p>
          <a:p>
            <a:endParaRPr lang="en-US" sz="2400" dirty="0"/>
          </a:p>
        </p:txBody>
      </p:sp>
      <p:pic>
        <p:nvPicPr>
          <p:cNvPr id="10" name="movie_0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661" t="6396" b="52174"/>
          <a:stretch>
            <a:fillRect/>
          </a:stretch>
        </p:blipFill>
        <p:spPr>
          <a:xfrm>
            <a:off x="1186488" y="2494830"/>
            <a:ext cx="9591843" cy="211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7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2148</TotalTime>
  <Words>856</Words>
  <Application>Microsoft Office PowerPoint</Application>
  <PresentationFormat>Widescreen</PresentationFormat>
  <Paragraphs>175</Paragraphs>
  <Slides>24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Helvetica</vt:lpstr>
      <vt:lpstr>Office Theme</vt:lpstr>
      <vt:lpstr>PowerPoint Presentation</vt:lpstr>
      <vt:lpstr>Outline</vt:lpstr>
      <vt:lpstr>Description of the F28 Model Development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Test-Analysis Comparisons: Inertial Properties</vt:lpstr>
      <vt:lpstr>Test-Analysis Comparisons: Kinematics</vt:lpstr>
      <vt:lpstr>Test-Analysis Comparisons: Kinematics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JACKSON, KAREN E. (LARC-D322)[NATIONAL INSTITUTE OF AEROSPACE]</dc:creator>
  <cp:lastModifiedBy>Conference</cp:lastModifiedBy>
  <cp:revision>213</cp:revision>
  <cp:lastPrinted>2019-05-15T16:45:41Z</cp:lastPrinted>
  <dcterms:created xsi:type="dcterms:W3CDTF">2019-04-23T18:03:47Z</dcterms:created>
  <dcterms:modified xsi:type="dcterms:W3CDTF">2019-10-31T17:05:01Z</dcterms:modified>
</cp:coreProperties>
</file>