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sldIdLst>
    <p:sldId id="257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67" r:id="rId13"/>
    <p:sldId id="269" r:id="rId14"/>
    <p:sldId id="270" r:id="rId15"/>
    <p:sldId id="276" r:id="rId16"/>
    <p:sldId id="271" r:id="rId17"/>
    <p:sldId id="272" r:id="rId18"/>
    <p:sldId id="273" r:id="rId19"/>
    <p:sldId id="274" r:id="rId20"/>
    <p:sldId id="275" r:id="rId21"/>
    <p:sldId id="258" r:id="rId2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hn Cress" initials="JC" lastIdx="19" clrIdx="0">
    <p:extLst/>
  </p:cmAuthor>
  <p:cmAuthor id="2" name="Lance C" initials="LC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6494" autoAdjust="0"/>
  </p:normalViewPr>
  <p:slideViewPr>
    <p:cSldViewPr>
      <p:cViewPr varScale="1">
        <p:scale>
          <a:sx n="82" d="100"/>
          <a:sy n="82" d="100"/>
        </p:scale>
        <p:origin x="834" y="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260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0A366E-1705-44DA-A480-A0325AD6B1A9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B86E5B4-CA04-4258-A9B2-1CA610B9A63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2770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Paper is</a:t>
            </a:r>
            <a:r>
              <a:rPr lang="en-US" baseline="0" dirty="0" smtClean="0"/>
              <a:t> meant to make you aware of the existence of this report.</a:t>
            </a:r>
          </a:p>
          <a:p>
            <a:r>
              <a:rPr lang="en-US" baseline="0" dirty="0" smtClean="0"/>
              <a:t>The report is too large to attempt presenting all of the results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3413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 report is 125 pages, so there is only time to present a few findings.  The report is meant to be a </a:t>
            </a:r>
            <a:r>
              <a:rPr lang="en-US" smtClean="0"/>
              <a:t>design resource.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496942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Evident</a:t>
            </a:r>
            <a:r>
              <a:rPr lang="en-US" baseline="0" dirty="0"/>
              <a:t> that the conditions for ditching without thrust are more “severe” than ditching with thrust.</a:t>
            </a:r>
          </a:p>
          <a:p>
            <a:r>
              <a:rPr lang="en-US" baseline="0" dirty="0"/>
              <a:t>Velocities both higher, vertical velocity substantially higher.  Vertical KE is 4.3 x and Airspeed KE is 1.6x.</a:t>
            </a:r>
          </a:p>
          <a:p>
            <a:r>
              <a:rPr lang="en-US" baseline="0" dirty="0"/>
              <a:t>Steeper “impact angle” will lead to greater vertical velocity at nose.  “</a:t>
            </a:r>
            <a:r>
              <a:rPr lang="en-US" baseline="0" dirty="0" err="1"/>
              <a:t>Slapdown</a:t>
            </a:r>
            <a:r>
              <a:rPr lang="en-US" baseline="0" dirty="0"/>
              <a:t>”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503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Damage</a:t>
            </a:r>
            <a:r>
              <a:rPr lang="en-US" baseline="0" dirty="0"/>
              <a:t> is greater in mishaps occurring without thrust</a:t>
            </a:r>
            <a:r>
              <a:rPr lang="en-US" baseline="0" dirty="0" smtClean="0"/>
              <a:t>.</a:t>
            </a:r>
          </a:p>
          <a:p>
            <a:endParaRPr lang="en-US" baseline="0" dirty="0"/>
          </a:p>
          <a:p>
            <a:r>
              <a:rPr lang="en-US" baseline="0" dirty="0"/>
              <a:t>One ditching with thrust sank in deep water and was not recovered.  The 15 of 24 damage fields could </a:t>
            </a:r>
            <a:r>
              <a:rPr lang="en-US" baseline="0" dirty="0" smtClean="0"/>
              <a:t>not </a:t>
            </a:r>
            <a:r>
              <a:rPr lang="en-US" baseline="0" dirty="0"/>
              <a:t>be filled.  The report noted that this aircraft “did not break up,” but little else was reported about the damage.  No explanation for why it sank so quickly.  A substantial </a:t>
            </a:r>
            <a:r>
              <a:rPr lang="en-US" baseline="0" dirty="0" smtClean="0"/>
              <a:t>fraction of occupants </a:t>
            </a:r>
            <a:r>
              <a:rPr lang="en-US" baseline="0" dirty="0"/>
              <a:t>were lost in the sinking.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5598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Although</a:t>
            </a:r>
            <a:r>
              <a:rPr lang="en-US" baseline="0" dirty="0"/>
              <a:t> ditchings with thrust have minimal data, the ditchings without thrust had higher rates of injury consistent with the higher damage and more frequent fuselage breaks.  1 of 3 </a:t>
            </a:r>
            <a:r>
              <a:rPr lang="en-US" baseline="0" dirty="0" smtClean="0"/>
              <a:t>with-thrust mishaps </a:t>
            </a:r>
            <a:r>
              <a:rPr lang="en-US" baseline="0" dirty="0"/>
              <a:t>had incomplete data, i.e. the sinking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518312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Generally fewer portals</a:t>
            </a:r>
            <a:r>
              <a:rPr lang="en-US" baseline="0" dirty="0"/>
              <a:t> are usable than available.   </a:t>
            </a:r>
            <a:endParaRPr lang="en-US" baseline="0" dirty="0" smtClean="0"/>
          </a:p>
          <a:p>
            <a:r>
              <a:rPr lang="en-US" baseline="0" dirty="0" smtClean="0"/>
              <a:t>Ditching with Thrust generally resulted in more usable portals compared to ditching without thrust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682962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As the aircraft in this class have grown, the capacity has encroached</a:t>
            </a:r>
            <a:r>
              <a:rPr lang="en-US" baseline="0" dirty="0"/>
              <a:t> on the low end of the “narrow-body” class such as the B737-100 and A318.  Original “concept” a stretched biz jet.  In fact a couple of larger chartered biz jet mishaps were included</a:t>
            </a:r>
            <a:r>
              <a:rPr lang="en-US" baseline="0" dirty="0" smtClean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677440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Compromised landings included</a:t>
            </a:r>
            <a:r>
              <a:rPr lang="en-US" baseline="0" dirty="0" smtClean="0"/>
              <a:t> retracted gear, collapsing gear, &amp; tail strikes.</a:t>
            </a:r>
            <a:endParaRPr lang="en-US" dirty="0" smtClean="0"/>
          </a:p>
          <a:p>
            <a:r>
              <a:rPr lang="en-US" dirty="0" smtClean="0"/>
              <a:t>Lost</a:t>
            </a:r>
            <a:r>
              <a:rPr lang="en-US" baseline="0" dirty="0" smtClean="0"/>
              <a:t> </a:t>
            </a:r>
            <a:r>
              <a:rPr lang="en-US" baseline="0" dirty="0"/>
              <a:t>control TOGA events included several instances of contaminated wings.  Pilots seemed unaware of how sensitive the wings were to </a:t>
            </a:r>
            <a:r>
              <a:rPr lang="en-US" baseline="0" dirty="0" smtClean="0"/>
              <a:t>contamination particularly in earlier mishaps.</a:t>
            </a:r>
            <a:endParaRPr lang="en-US" baseline="0" dirty="0"/>
          </a:p>
          <a:p>
            <a:r>
              <a:rPr lang="en-US" baseline="0" dirty="0" smtClean="0"/>
              <a:t>TOGAs had worst </a:t>
            </a:r>
            <a:r>
              <a:rPr lang="en-US" baseline="0" dirty="0"/>
              <a:t>outcomes as can be seen from the damage metric values.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532326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Percent of occupants in each segment receiving severe injury</a:t>
            </a:r>
          </a:p>
          <a:p>
            <a:r>
              <a:rPr lang="en-US" baseline="0" dirty="0" smtClean="0"/>
              <a:t>In </a:t>
            </a:r>
            <a:r>
              <a:rPr lang="en-US" baseline="0" dirty="0"/>
              <a:t>these small aircraft the cockpit is vulnerable, as is the tail.</a:t>
            </a:r>
          </a:p>
          <a:p>
            <a:r>
              <a:rPr lang="en-US" baseline="0" dirty="0"/>
              <a:t>Cabin attendant seats are often counted in the </a:t>
            </a:r>
            <a:r>
              <a:rPr lang="en-US" baseline="0" dirty="0" smtClean="0"/>
              <a:t>cockpit.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4161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Counts only intended</a:t>
            </a:r>
            <a:r>
              <a:rPr lang="en-US" baseline="0" dirty="0" smtClean="0"/>
              <a:t> portals, does not attempt to count fuselage breaks as potential exits.</a:t>
            </a:r>
            <a:endParaRPr lang="en-US" dirty="0" smtClean="0"/>
          </a:p>
          <a:p>
            <a:r>
              <a:rPr lang="en-US" dirty="0" smtClean="0"/>
              <a:t>Usable </a:t>
            </a:r>
            <a:r>
              <a:rPr lang="en-US" dirty="0"/>
              <a:t>is both functional and usable</a:t>
            </a:r>
            <a:r>
              <a:rPr lang="en-US" baseline="0" dirty="0"/>
              <a:t> to escape, i.e. no fire, slide or jump height</a:t>
            </a:r>
          </a:p>
          <a:p>
            <a:r>
              <a:rPr lang="en-US" baseline="0" dirty="0"/>
              <a:t>More severe scenarios have fewer usable portals.</a:t>
            </a:r>
          </a:p>
          <a:p>
            <a:r>
              <a:rPr lang="en-US" baseline="0" dirty="0" err="1"/>
              <a:t>Avg</a:t>
            </a:r>
            <a:r>
              <a:rPr lang="en-US" baseline="0" dirty="0"/>
              <a:t> value &lt;1 implies some mishaps had zero.  </a:t>
            </a:r>
          </a:p>
          <a:p>
            <a:r>
              <a:rPr lang="en-US" baseline="0" dirty="0"/>
              <a:t>More detail in the report.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2019664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Citation for the report.  </a:t>
            </a:r>
          </a:p>
          <a:p>
            <a:r>
              <a:rPr lang="en-US" dirty="0" smtClean="0"/>
              <a:t>I</a:t>
            </a:r>
            <a:r>
              <a:rPr lang="en-US" baseline="0" dirty="0" smtClean="0"/>
              <a:t> would like to thank the FAA and in particular Joseph and Alan for soliciting and funding this work</a:t>
            </a:r>
            <a:r>
              <a:rPr lang="en-US" baseline="0" smtClean="0"/>
              <a:t>. </a:t>
            </a:r>
          </a:p>
          <a:p>
            <a:r>
              <a:rPr lang="en-US" baseline="0" smtClean="0"/>
              <a:t> </a:t>
            </a:r>
            <a:r>
              <a:rPr lang="en-US" baseline="0" dirty="0" smtClean="0"/>
              <a:t>And Dr. Tomblin for his participation in the funding of the work.  The work was very satisfying to perform.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29315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The overarching purpose</a:t>
            </a:r>
            <a:r>
              <a:rPr lang="en-US" baseline="0" dirty="0"/>
              <a:t> of both studies is to assure that the current regulations are suitable for defining crashworthiness </a:t>
            </a:r>
            <a:r>
              <a:rPr lang="en-US" baseline="0" dirty="0" smtClean="0"/>
              <a:t>and </a:t>
            </a:r>
            <a:r>
              <a:rPr lang="en-US" baseline="0" dirty="0"/>
              <a:t>survivability of future aircraft.  </a:t>
            </a:r>
          </a:p>
          <a:p>
            <a:r>
              <a:rPr lang="en-US" baseline="0" dirty="0"/>
              <a:t>The concept </a:t>
            </a:r>
            <a:r>
              <a:rPr lang="en-US" baseline="0" dirty="0" smtClean="0"/>
              <a:t>behind </a:t>
            </a:r>
            <a:r>
              <a:rPr lang="en-US" baseline="0" dirty="0"/>
              <a:t>the term </a:t>
            </a:r>
            <a:r>
              <a:rPr lang="en-US" baseline="0" dirty="0" smtClean="0"/>
              <a:t>‘ditching’ </a:t>
            </a:r>
            <a:r>
              <a:rPr lang="en-US" baseline="0" dirty="0"/>
              <a:t>as addressed in the regulations appears to </a:t>
            </a:r>
            <a:r>
              <a:rPr lang="en-US" baseline="0" dirty="0" smtClean="0"/>
              <a:t>be that </a:t>
            </a:r>
            <a:r>
              <a:rPr lang="en-US" baseline="0" dirty="0"/>
              <a:t>of an aircraft under-power and in control unable to reach a suitable landing strip and forced to put down in the sea.  The crew and the passengers have time to prepare for the water impact and </a:t>
            </a:r>
            <a:r>
              <a:rPr lang="en-US" baseline="0" dirty="0" smtClean="0"/>
              <a:t>post-crash </a:t>
            </a:r>
            <a:r>
              <a:rPr lang="en-US" baseline="0" dirty="0"/>
              <a:t>egress.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8857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Survivable</a:t>
            </a:r>
            <a:r>
              <a:rPr lang="en-US" baseline="0" dirty="0" smtClean="0"/>
              <a:t> mishaps only because the point of the study is to improve survivability and understand losses.</a:t>
            </a:r>
          </a:p>
          <a:p>
            <a:r>
              <a:rPr lang="en-US" baseline="0" dirty="0" smtClean="0"/>
              <a:t>The requirement that a thorough investigation was conducted and documented was necessary to conduct the study, but that requirement also eliminated a lot of mishaps, and essentially eliminated eastern bloc manufactured aircraft.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42001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Configuration included engine type, engine positons</a:t>
            </a:r>
            <a:r>
              <a:rPr lang="en-US" baseline="0" dirty="0"/>
              <a:t> and wing high/low</a:t>
            </a:r>
          </a:p>
          <a:p>
            <a:r>
              <a:rPr lang="en-US" baseline="0" dirty="0"/>
              <a:t>Landing gear status: collapsed, not deployed</a:t>
            </a:r>
          </a:p>
          <a:p>
            <a:r>
              <a:rPr lang="en-US" baseline="0" dirty="0"/>
              <a:t>Drowning data were incomplete and could not be  used conclusively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599332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Already here is a finding:  There are more ditchings </a:t>
            </a:r>
            <a:r>
              <a:rPr lang="en-US" dirty="0" smtClean="0"/>
              <a:t>WITHOUT</a:t>
            </a:r>
            <a:r>
              <a:rPr lang="en-US" baseline="0" dirty="0" smtClean="0"/>
              <a:t> </a:t>
            </a:r>
            <a:r>
              <a:rPr lang="en-US" baseline="0" dirty="0"/>
              <a:t>thrust than with thrust.</a:t>
            </a:r>
          </a:p>
          <a:p>
            <a:r>
              <a:rPr lang="en-US" baseline="0" dirty="0"/>
              <a:t>5 unplanned landings short of the runway.  With thrust, but aircraft not being placed in the “ditching </a:t>
            </a:r>
            <a:r>
              <a:rPr lang="en-US" baseline="0" dirty="0" smtClean="0"/>
              <a:t>attitude,” AIRCRAFT ARE NOT PREPARED FOR WATER ENTRY, CABIN IS NOT PREPARED FOR WATER ENTRY</a:t>
            </a:r>
          </a:p>
          <a:p>
            <a:r>
              <a:rPr lang="en-US" baseline="0" dirty="0" smtClean="0"/>
              <a:t>Only 3 of the 22 water entry mishaps are consistent with a ‘classic ditch’ scenario.</a:t>
            </a:r>
          </a:p>
          <a:p>
            <a:r>
              <a:rPr lang="en-US" baseline="0" dirty="0" smtClean="0"/>
              <a:t>In all of the others one or more of the “resources” for survivability are missing.  Thrust, control of impact attitude, cabin preparation.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502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Overview</a:t>
            </a:r>
            <a:r>
              <a:rPr lang="en-US" baseline="0" dirty="0" smtClean="0"/>
              <a:t> of how the analysis was conducted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66963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slide describes</a:t>
            </a:r>
            <a:r>
              <a:rPr lang="en-US" baseline="0" dirty="0" smtClean="0"/>
              <a:t> how the aircraft damage was quantified.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46462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Describes the types of analysis conducted on the injury data</a:t>
            </a:r>
          </a:p>
          <a:p>
            <a:r>
              <a:rPr lang="en-US" dirty="0" smtClean="0"/>
              <a:t>Data analyzed at the aircraft segment level.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8455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86E5B4-CA04-4258-A9B2-1CA610B9A630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622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819968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9454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36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7805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0939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38418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20249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12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82277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11841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448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6E5338A-4341-4497-87B7-2F4389D0B6CA}" type="datetimeFigureOut">
              <a:rPr lang="en-US" smtClean="0"/>
              <a:t>8/22/2019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B6EFEE-BE00-4E54-A2BE-8CD82DD486C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04095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1600200"/>
          </a:xfrm>
        </p:spPr>
        <p:txBody>
          <a:bodyPr>
            <a:noAutofit/>
          </a:bodyPr>
          <a:lstStyle/>
          <a:p>
            <a:r>
              <a:rPr lang="en-US" sz="4000" dirty="0"/>
              <a:t>Transport Aircraft Water Mishap Kinematics &amp; Regional Jet Mishap Kinematics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514600"/>
            <a:ext cx="6400800" cy="1752600"/>
          </a:xfrm>
        </p:spPr>
        <p:txBody>
          <a:bodyPr/>
          <a:lstStyle/>
          <a:p>
            <a:r>
              <a:rPr lang="en-US" i="1" dirty="0"/>
              <a:t>Lance C. Labun</a:t>
            </a:r>
          </a:p>
          <a:p>
            <a:r>
              <a:rPr lang="en-US" dirty="0"/>
              <a:t>John (Jack) P. Cress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752600" y="4419600"/>
            <a:ext cx="586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prstClr val="black"/>
                </a:solidFill>
              </a:rPr>
              <a:t>9</a:t>
            </a:r>
            <a:r>
              <a:rPr lang="en-US" sz="2000" baseline="30000" dirty="0" smtClean="0">
                <a:solidFill>
                  <a:prstClr val="black"/>
                </a:solidFill>
              </a:rPr>
              <a:t>th</a:t>
            </a:r>
            <a:r>
              <a:rPr lang="en-US" sz="2000" dirty="0" smtClean="0">
                <a:solidFill>
                  <a:prstClr val="black"/>
                </a:solidFill>
              </a:rPr>
              <a:t> Triennial International </a:t>
            </a:r>
            <a:r>
              <a:rPr lang="en-US" sz="2000" dirty="0">
                <a:solidFill>
                  <a:prstClr val="black"/>
                </a:solidFill>
              </a:rPr>
              <a:t>Fire &amp; Cabin Safety </a:t>
            </a:r>
            <a:r>
              <a:rPr lang="en-US" sz="2000" dirty="0" smtClean="0">
                <a:solidFill>
                  <a:prstClr val="black"/>
                </a:solidFill>
              </a:rPr>
              <a:t>Research Conference</a:t>
            </a:r>
            <a:endParaRPr lang="en-US" sz="2000" i="1" dirty="0">
              <a:solidFill>
                <a:srgbClr val="FF0000"/>
              </a:solidFill>
            </a:endParaRPr>
          </a:p>
          <a:p>
            <a:pPr algn="ctr"/>
            <a:r>
              <a:rPr lang="en-US" sz="2000" dirty="0" smtClean="0"/>
              <a:t>October 28-31, 2019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16203095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Evacuation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Fraction of mishaps with emergency evacuations</a:t>
            </a:r>
          </a:p>
          <a:p>
            <a:r>
              <a:rPr lang="en-US" dirty="0"/>
              <a:t>Fraction of doors and exits functional and usable </a:t>
            </a:r>
          </a:p>
          <a:p>
            <a:r>
              <a:rPr lang="en-US" dirty="0"/>
              <a:t>Also recorded the minimum number of </a:t>
            </a:r>
            <a:r>
              <a:rPr lang="en-US" dirty="0" smtClean="0"/>
              <a:t>escape portals </a:t>
            </a:r>
            <a:r>
              <a:rPr lang="en-US" dirty="0"/>
              <a:t>usable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18536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2362200"/>
            <a:ext cx="7772400" cy="136207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Findings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108913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Ditching with &amp; without Thrust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52850260"/>
              </p:ext>
            </p:extLst>
          </p:nvPr>
        </p:nvGraphicFramePr>
        <p:xfrm>
          <a:off x="457200" y="1600200"/>
          <a:ext cx="8229600" cy="460248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3434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52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36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763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Ditching</a:t>
                      </a:r>
                      <a:r>
                        <a:rPr lang="en-US" sz="2000" baseline="0" dirty="0"/>
                        <a:t> with Thrust (</a:t>
                      </a:r>
                      <a:r>
                        <a:rPr lang="en-US" sz="2000" baseline="0" dirty="0" smtClean="0"/>
                        <a:t>3 </a:t>
                      </a:r>
                      <a:r>
                        <a:rPr lang="en-US" sz="2000" baseline="0" dirty="0" err="1" smtClean="0"/>
                        <a:t>mhps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Ditching without</a:t>
                      </a:r>
                      <a:r>
                        <a:rPr lang="en-US" sz="2000" baseline="0" dirty="0"/>
                        <a:t> Thrust (</a:t>
                      </a:r>
                      <a:r>
                        <a:rPr lang="en-US" sz="2000" baseline="0" dirty="0" smtClean="0"/>
                        <a:t>7 </a:t>
                      </a:r>
                      <a:r>
                        <a:rPr lang="en-US" sz="2000" baseline="0" dirty="0" err="1" smtClean="0"/>
                        <a:t>mshps</a:t>
                      </a:r>
                      <a:r>
                        <a:rPr lang="en-US" sz="2000" baseline="0" dirty="0" smtClean="0"/>
                        <a:t>)</a:t>
                      </a:r>
                      <a:endParaRPr lang="en-US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sz="2000" dirty="0"/>
                        <a:t>Median Vertical</a:t>
                      </a:r>
                      <a:r>
                        <a:rPr lang="en-US" sz="2000" baseline="0" dirty="0"/>
                        <a:t> Velocity (</a:t>
                      </a:r>
                      <a:r>
                        <a:rPr lang="en-US" sz="2000" baseline="0" dirty="0" err="1" smtClean="0"/>
                        <a:t>ft</a:t>
                      </a:r>
                      <a:r>
                        <a:rPr lang="en-US" sz="2000" baseline="0" dirty="0" smtClean="0"/>
                        <a:t>/s,  </a:t>
                      </a:r>
                      <a:r>
                        <a:rPr lang="en-US" sz="2000" baseline="0" dirty="0"/>
                        <a:t>– is downward)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-9.4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-19.5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/>
                        <a:t>Median Airspeed (</a:t>
                      </a:r>
                      <a:r>
                        <a:rPr lang="en-US" sz="2000" dirty="0" err="1"/>
                        <a:t>ft</a:t>
                      </a:r>
                      <a:r>
                        <a:rPr lang="en-US" sz="2000" dirty="0"/>
                        <a:t>/s)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148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187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76300">
                <a:tc>
                  <a:txBody>
                    <a:bodyPr/>
                    <a:lstStyle/>
                    <a:p>
                      <a:r>
                        <a:rPr lang="en-US" sz="2000" dirty="0"/>
                        <a:t>Flight-path Angle (degrees,</a:t>
                      </a:r>
                      <a:r>
                        <a:rPr lang="en-US" sz="2000" baseline="0" dirty="0"/>
                        <a:t> – is downward)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-3.6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-7.0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/>
                        <a:t>Pitch angle (degrees ,</a:t>
                      </a:r>
                      <a:r>
                        <a:rPr lang="en-US" sz="2000" baseline="0" dirty="0"/>
                        <a:t> + i</a:t>
                      </a:r>
                      <a:r>
                        <a:rPr lang="en-US" sz="2000" dirty="0"/>
                        <a:t>s  nose up)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71500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Impact Angle [Pitch </a:t>
                      </a:r>
                      <a:r>
                        <a:rPr lang="en-US" sz="2000" dirty="0"/>
                        <a:t>Angle – </a:t>
                      </a:r>
                      <a:r>
                        <a:rPr lang="en-US" sz="2000" dirty="0" smtClean="0"/>
                        <a:t>Flight-path Angle] 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baseline="0" dirty="0"/>
                        <a:t>(degrees)</a:t>
                      </a:r>
                      <a:endParaRPr lang="en-US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9.8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15.1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403549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Damage &amp; Breaks by Scenario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65769230"/>
              </p:ext>
            </p:extLst>
          </p:nvPr>
        </p:nvGraphicFramePr>
        <p:xfrm>
          <a:off x="457200" y="1295402"/>
          <a:ext cx="8229600" cy="4968238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743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5608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Ditching with Thrust (Total</a:t>
                      </a:r>
                      <a:r>
                        <a:rPr lang="en-US" sz="2400" baseline="0" dirty="0"/>
                        <a:t> Damage Metric /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</a:t>
                      </a:r>
                      <a:r>
                        <a:rPr lang="en-US" sz="2400" baseline="0" dirty="0"/>
                        <a:t> Mishaps</a:t>
                      </a:r>
                      <a:r>
                        <a:rPr lang="en-US" sz="2400" baseline="0" dirty="0" smtClean="0"/>
                        <a:t>)</a:t>
                      </a:r>
                    </a:p>
                    <a:p>
                      <a:pPr algn="ctr"/>
                      <a:r>
                        <a:rPr lang="en-US" sz="2400" baseline="0" dirty="0" smtClean="0">
                          <a:solidFill>
                            <a:srgbClr val="0070C0"/>
                          </a:solidFill>
                        </a:rPr>
                        <a:t>{1 of 3 sank}</a:t>
                      </a:r>
                      <a:endParaRPr lang="en-US" sz="2400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Ditching without Thrust (Total Damage Metric / </a:t>
                      </a:r>
                      <a:r>
                        <a:rPr lang="en-US" sz="2400" dirty="0" smtClean="0"/>
                        <a:t>7 Mishaps</a:t>
                      </a:r>
                      <a:r>
                        <a:rPr lang="en-US" sz="2400" dirty="0"/>
                        <a:t>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487082">
                <a:tc>
                  <a:txBody>
                    <a:bodyPr/>
                    <a:lstStyle/>
                    <a:p>
                      <a:r>
                        <a:rPr lang="en-US" sz="2400" dirty="0"/>
                        <a:t>Cockpit</a:t>
                      </a:r>
                      <a:r>
                        <a:rPr lang="en-US" sz="2400" baseline="0" dirty="0"/>
                        <a:t> 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7082">
                <a:tc>
                  <a:txBody>
                    <a:bodyPr/>
                    <a:lstStyle/>
                    <a:p>
                      <a:r>
                        <a:rPr lang="en-US" sz="2400" dirty="0"/>
                        <a:t>Forward</a:t>
                      </a:r>
                      <a:r>
                        <a:rPr lang="en-US" sz="2400" baseline="0" dirty="0"/>
                        <a:t> Cabin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87082">
                <a:tc>
                  <a:txBody>
                    <a:bodyPr/>
                    <a:lstStyle/>
                    <a:p>
                      <a:r>
                        <a:rPr lang="en-US" sz="2400" dirty="0"/>
                        <a:t>Overwing Cabin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87082">
                <a:tc>
                  <a:txBody>
                    <a:bodyPr/>
                    <a:lstStyle/>
                    <a:p>
                      <a:r>
                        <a:rPr lang="en-US" sz="2400" dirty="0"/>
                        <a:t>Aft</a:t>
                      </a:r>
                      <a:r>
                        <a:rPr lang="en-US" sz="2400" baseline="0" dirty="0"/>
                        <a:t> Cabin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082">
                <a:tc>
                  <a:txBody>
                    <a:bodyPr/>
                    <a:lstStyle/>
                    <a:p>
                      <a:r>
                        <a:rPr lang="en-US" sz="2400" dirty="0"/>
                        <a:t>Tail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876748">
                <a:tc>
                  <a:txBody>
                    <a:bodyPr/>
                    <a:lstStyle/>
                    <a:p>
                      <a:r>
                        <a:rPr lang="en-US" sz="2400" dirty="0"/>
                        <a:t># Fuselage Breaks /</a:t>
                      </a:r>
                      <a:r>
                        <a:rPr lang="en-US" sz="2400" baseline="0" dirty="0"/>
                        <a:t> # Mishaps</a:t>
                      </a:r>
                      <a:endParaRPr lang="en-US" sz="2400" dirty="0"/>
                    </a:p>
                  </a:txBody>
                  <a:tcPr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 /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>
                          <a:solidFill>
                            <a:srgbClr val="FF0000"/>
                          </a:solidFill>
                        </a:rPr>
                        <a:t>2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 / 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7640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solidFill>
                  <a:schemeClr val="tx2">
                    <a:lumMod val="75000"/>
                  </a:schemeClr>
                </a:solidFill>
              </a:rPr>
              <a:t>Injuries by Segment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54545049"/>
              </p:ext>
            </p:extLst>
          </p:nvPr>
        </p:nvGraphicFramePr>
        <p:xfrm>
          <a:off x="457200" y="1600200"/>
          <a:ext cx="8229600" cy="44983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362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819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69850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Ditching with</a:t>
                      </a:r>
                      <a:r>
                        <a:rPr lang="en-US" sz="2000" baseline="0" dirty="0"/>
                        <a:t> </a:t>
                      </a:r>
                      <a:r>
                        <a:rPr lang="en-US" sz="2000" baseline="0" dirty="0" smtClean="0"/>
                        <a:t>Thrust (2) </a:t>
                      </a:r>
                      <a:r>
                        <a:rPr lang="en-US" sz="2000" baseline="0" dirty="0"/>
                        <a:t>(</a:t>
                      </a:r>
                      <a:r>
                        <a:rPr lang="en-US" sz="2000" dirty="0"/>
                        <a:t>Fatal</a:t>
                      </a:r>
                      <a:r>
                        <a:rPr lang="en-US" sz="2000" baseline="0" dirty="0"/>
                        <a:t> + Severe Injury  Percent)</a:t>
                      </a:r>
                      <a:endParaRPr lang="en-US" sz="20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/>
                        <a:t>Ditching without </a:t>
                      </a:r>
                      <a:r>
                        <a:rPr lang="en-US" sz="2000" dirty="0" smtClean="0"/>
                        <a:t>Thrust (7) </a:t>
                      </a:r>
                      <a:r>
                        <a:rPr lang="en-US" sz="2000" dirty="0"/>
                        <a:t>(Fatal + Severe Injury  Percent)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r>
                        <a:rPr lang="en-US" sz="2400" dirty="0"/>
                        <a:t>Cockpit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r>
                        <a:rPr lang="en-US" sz="2400" dirty="0"/>
                        <a:t>Forward Cabin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40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r>
                        <a:rPr lang="en-US" sz="2400" dirty="0"/>
                        <a:t>Overwing Cabin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r>
                        <a:rPr lang="en-US" sz="2400" dirty="0"/>
                        <a:t>Aft Cabin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No occupants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98500">
                <a:tc>
                  <a:txBody>
                    <a:bodyPr/>
                    <a:lstStyle/>
                    <a:p>
                      <a:r>
                        <a:rPr lang="en-US" sz="2400" dirty="0"/>
                        <a:t>Tail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100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88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392089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accent1">
                    <a:lumMod val="75000"/>
                  </a:schemeClr>
                </a:solidFill>
              </a:rPr>
              <a:t>Evacuation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02688167"/>
              </p:ext>
            </p:extLst>
          </p:nvPr>
        </p:nvGraphicFramePr>
        <p:xfrm>
          <a:off x="457200" y="1600200"/>
          <a:ext cx="8229600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83920">
                <a:tc>
                  <a:txBody>
                    <a:bodyPr/>
                    <a:lstStyle/>
                    <a:p>
                      <a:r>
                        <a:rPr lang="en-US" sz="2200" dirty="0"/>
                        <a:t>Scenario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Doors Avg</a:t>
                      </a:r>
                      <a:r>
                        <a:rPr lang="en-US" sz="2200" baseline="0" dirty="0" smtClean="0"/>
                        <a:t>. # </a:t>
                      </a:r>
                      <a:r>
                        <a:rPr lang="en-US" sz="2200" baseline="0" dirty="0"/>
                        <a:t>on Aircraft</a:t>
                      </a:r>
                      <a:endParaRPr lang="en-US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Doors Avg. # Usable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Exits Avg.  # on Aircraft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Exits Avg. # Usable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r>
                        <a:rPr lang="en-US" sz="2400" dirty="0"/>
                        <a:t>Ditching</a:t>
                      </a:r>
                      <a:r>
                        <a:rPr lang="en-US" sz="2400" baseline="0" dirty="0"/>
                        <a:t> with Thrust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2.50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r>
                        <a:rPr lang="en-US" sz="2400" dirty="0"/>
                        <a:t>Ditching without Thrust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2.70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2.43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1.60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r>
                        <a:rPr lang="en-US" sz="2400" dirty="0"/>
                        <a:t>Landing Short of Runway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2.20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2.80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3920">
                <a:tc>
                  <a:txBody>
                    <a:bodyPr/>
                    <a:lstStyle/>
                    <a:p>
                      <a:r>
                        <a:rPr lang="en-US" sz="2400" dirty="0"/>
                        <a:t>Overrun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2.66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713823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685800" y="1828800"/>
            <a:ext cx="7772400" cy="136207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92D050"/>
                </a:solidFill>
              </a:rPr>
              <a:t>Regional jets</a:t>
            </a:r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2808287"/>
          </a:xfrm>
        </p:spPr>
        <p:txBody>
          <a:bodyPr anchor="t"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8733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Regional Jets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>
                <a:solidFill>
                  <a:prstClr val="black"/>
                </a:solidFill>
              </a:rPr>
              <a:t>24</a:t>
            </a:r>
            <a:r>
              <a:rPr lang="en-US" dirty="0">
                <a:solidFill>
                  <a:prstClr val="black"/>
                </a:solidFill>
              </a:rPr>
              <a:t> mishaps    Time range:    1972-2010</a:t>
            </a:r>
          </a:p>
          <a:p>
            <a:r>
              <a:rPr lang="en-US" dirty="0" smtClean="0"/>
              <a:t>Turbojet </a:t>
            </a:r>
            <a:r>
              <a:rPr lang="en-US" dirty="0"/>
              <a:t>powered</a:t>
            </a:r>
          </a:p>
          <a:p>
            <a:r>
              <a:rPr lang="en-US" dirty="0"/>
              <a:t>Transport aircraft seating &lt;100  (</a:t>
            </a:r>
            <a:r>
              <a:rPr lang="en-US" dirty="0" err="1"/>
              <a:t>Avg</a:t>
            </a:r>
            <a:r>
              <a:rPr lang="en-US" dirty="0"/>
              <a:t> = 66)</a:t>
            </a:r>
          </a:p>
          <a:p>
            <a:r>
              <a:rPr lang="en-US" dirty="0"/>
              <a:t>Small diameter fuselage, generally minimal underfloor space</a:t>
            </a:r>
          </a:p>
          <a:p>
            <a:r>
              <a:rPr lang="en-US" dirty="0" err="1"/>
              <a:t>Wt</a:t>
            </a:r>
            <a:r>
              <a:rPr lang="en-US" dirty="0"/>
              <a:t> 12,500 to 100,000 </a:t>
            </a:r>
            <a:r>
              <a:rPr lang="en-US" dirty="0" err="1"/>
              <a:t>lb</a:t>
            </a:r>
            <a:r>
              <a:rPr lang="en-US" dirty="0"/>
              <a:t> as search criterion</a:t>
            </a:r>
          </a:p>
          <a:p>
            <a:r>
              <a:rPr lang="en-US" dirty="0"/>
              <a:t>Dominant design: low wing, 2 aft engines, 4-5 seats per row. 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4084241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Mishap Scenarios</a:t>
            </a:r>
            <a:endParaRPr lang="en-US" dirty="0">
              <a:solidFill>
                <a:srgbClr val="92D05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05976282"/>
              </p:ext>
            </p:extLst>
          </p:nvPr>
        </p:nvGraphicFramePr>
        <p:xfrm>
          <a:off x="457200" y="1219200"/>
          <a:ext cx="8229600" cy="502920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3352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0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893345">
                <a:tc>
                  <a:txBody>
                    <a:bodyPr/>
                    <a:lstStyle/>
                    <a:p>
                      <a:r>
                        <a:rPr lang="en-US" sz="2400" dirty="0"/>
                        <a:t>Scenario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Mishaps (#)</a:t>
                      </a:r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Average</a:t>
                      </a:r>
                      <a:r>
                        <a:rPr lang="en-US" sz="2400" baseline="0" dirty="0"/>
                        <a:t> Damage Metric for Mishaps</a:t>
                      </a:r>
                      <a:endParaRPr lang="en-US" sz="2400" dirty="0"/>
                    </a:p>
                  </a:txBody>
                  <a:tcPr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7171">
                <a:tc>
                  <a:txBody>
                    <a:bodyPr/>
                    <a:lstStyle/>
                    <a:p>
                      <a:r>
                        <a:rPr lang="en-US" sz="2400" dirty="0"/>
                        <a:t>Runway Overrun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7.8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7171">
                <a:tc>
                  <a:txBody>
                    <a:bodyPr/>
                    <a:lstStyle/>
                    <a:p>
                      <a:r>
                        <a:rPr lang="en-US" sz="2400" dirty="0"/>
                        <a:t>Compromised Landing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6.9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7171">
                <a:tc>
                  <a:txBody>
                    <a:bodyPr/>
                    <a:lstStyle/>
                    <a:p>
                      <a:r>
                        <a:rPr lang="en-US" sz="2400" dirty="0"/>
                        <a:t>Impacted Terrain Short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60.3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27171">
                <a:tc>
                  <a:txBody>
                    <a:bodyPr/>
                    <a:lstStyle/>
                    <a:p>
                      <a:r>
                        <a:rPr lang="en-US" sz="2400" dirty="0"/>
                        <a:t>Hard</a:t>
                      </a:r>
                      <a:r>
                        <a:rPr lang="en-US" sz="2400" baseline="0" dirty="0"/>
                        <a:t> Landing Lost Ctrl.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12.6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27171">
                <a:tc>
                  <a:txBody>
                    <a:bodyPr/>
                    <a:lstStyle/>
                    <a:p>
                      <a:r>
                        <a:rPr lang="en-US" sz="2400" dirty="0"/>
                        <a:t>Lost Control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smtClean="0"/>
                        <a:t>TOGA (Take-off  or Go Around)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6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73.8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230191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Injuries by Scenario &amp; Segment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52581307"/>
              </p:ext>
            </p:extLst>
          </p:nvPr>
        </p:nvGraphicFramePr>
        <p:xfrm>
          <a:off x="381000" y="1219202"/>
          <a:ext cx="8153400" cy="528428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19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09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430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56206">
                <a:tc>
                  <a:txBody>
                    <a:bodyPr/>
                    <a:lstStyle/>
                    <a:p>
                      <a:pPr algn="l"/>
                      <a:r>
                        <a:rPr lang="en-US" sz="2400" dirty="0"/>
                        <a:t>Scenario</a:t>
                      </a: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Cockpit (% Severe)</a:t>
                      </a: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Forward Cabin (% Severe</a:t>
                      </a: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Overwing (%</a:t>
                      </a:r>
                      <a:r>
                        <a:rPr lang="en-US" sz="2400" baseline="0" dirty="0"/>
                        <a:t> Severe)</a:t>
                      </a:r>
                      <a:endParaRPr lang="en-US" sz="2400" dirty="0"/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Aft Cabin (% Severe)</a:t>
                      </a:r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Tail (%</a:t>
                      </a:r>
                      <a:r>
                        <a:rPr lang="en-US" sz="2400" baseline="0" dirty="0"/>
                        <a:t> Severe)</a:t>
                      </a:r>
                      <a:endParaRPr lang="en-US" sz="2400" dirty="0"/>
                    </a:p>
                  </a:txBody>
                  <a:tcPr anchor="b"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36238">
                <a:tc>
                  <a:txBody>
                    <a:bodyPr/>
                    <a:lstStyle/>
                    <a:p>
                      <a:r>
                        <a:rPr lang="en-US" sz="2400" dirty="0"/>
                        <a:t>Overrun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36238">
                <a:tc>
                  <a:txBody>
                    <a:bodyPr/>
                    <a:lstStyle/>
                    <a:p>
                      <a:r>
                        <a:rPr lang="en-US" sz="2400" dirty="0" err="1"/>
                        <a:t>Compro-mised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Ldg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36238">
                <a:tc>
                  <a:txBody>
                    <a:bodyPr/>
                    <a:lstStyle/>
                    <a:p>
                      <a:r>
                        <a:rPr lang="en-US" sz="2400" dirty="0"/>
                        <a:t>Impact </a:t>
                      </a:r>
                      <a:r>
                        <a:rPr lang="en-US" sz="2400" dirty="0" smtClean="0"/>
                        <a:t>Short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64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I.D.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I.D.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I.D.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N.O.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736238">
                <a:tc>
                  <a:txBody>
                    <a:bodyPr/>
                    <a:lstStyle/>
                    <a:p>
                      <a:r>
                        <a:rPr lang="en-US" sz="2400" dirty="0" err="1"/>
                        <a:t>Ldg</a:t>
                      </a:r>
                      <a:r>
                        <a:rPr lang="en-US" sz="2400" dirty="0"/>
                        <a:t> </a:t>
                      </a:r>
                      <a:r>
                        <a:rPr lang="en-US" sz="2400" dirty="0" smtClean="0"/>
                        <a:t>Lost </a:t>
                      </a:r>
                      <a:r>
                        <a:rPr lang="en-US" sz="2400" dirty="0"/>
                        <a:t>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28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N.O.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736238">
                <a:tc>
                  <a:txBody>
                    <a:bodyPr/>
                    <a:lstStyle/>
                    <a:p>
                      <a:r>
                        <a:rPr lang="en-US" sz="2400" dirty="0"/>
                        <a:t>TOGA </a:t>
                      </a:r>
                      <a:r>
                        <a:rPr lang="en-US" sz="2400" dirty="0" smtClean="0"/>
                        <a:t>Lost</a:t>
                      </a:r>
                      <a:r>
                        <a:rPr lang="en-US" sz="2400" baseline="0" dirty="0" smtClean="0"/>
                        <a:t> </a:t>
                      </a:r>
                      <a:r>
                        <a:rPr lang="en-US" sz="2400" baseline="0" dirty="0"/>
                        <a:t>Ctrl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78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59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97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86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38200" y="6477000"/>
            <a:ext cx="708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I.D. = Insufficient Data    N.O. = No Occupants.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34056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Study Objectives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Verify that the </a:t>
            </a:r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ditching</a:t>
            </a:r>
            <a:r>
              <a:rPr lang="en-US" dirty="0"/>
              <a:t> requirements in </a:t>
            </a:r>
            <a:r>
              <a:rPr lang="en-US" dirty="0" smtClean="0"/>
              <a:t>existing </a:t>
            </a:r>
            <a:r>
              <a:rPr lang="en-US" dirty="0"/>
              <a:t>regulations are consistent with the characteristics of </a:t>
            </a:r>
            <a:r>
              <a:rPr lang="en-US" dirty="0" smtClean="0"/>
              <a:t>recent mishaps wherein </a:t>
            </a:r>
            <a:r>
              <a:rPr lang="en-US" dirty="0"/>
              <a:t>aircraft enter water</a:t>
            </a:r>
          </a:p>
          <a:p>
            <a:r>
              <a:rPr lang="en-US" dirty="0"/>
              <a:t>Quantify the kinematics of </a:t>
            </a:r>
            <a:r>
              <a:rPr lang="en-US" dirty="0">
                <a:solidFill>
                  <a:srgbClr val="92D050"/>
                </a:solidFill>
              </a:rPr>
              <a:t>regional jet </a:t>
            </a:r>
            <a:r>
              <a:rPr lang="en-US" dirty="0"/>
              <a:t>mishaps </a:t>
            </a:r>
          </a:p>
          <a:p>
            <a:r>
              <a:rPr lang="en-US" dirty="0"/>
              <a:t>Quantify the damage and injury outcomes of </a:t>
            </a:r>
            <a:r>
              <a:rPr lang="en-US" dirty="0">
                <a:solidFill>
                  <a:srgbClr val="92D050"/>
                </a:solidFill>
              </a:rPr>
              <a:t>regional jet </a:t>
            </a:r>
            <a:r>
              <a:rPr lang="en-US" dirty="0"/>
              <a:t>mishaps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18756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92D050"/>
                </a:solidFill>
              </a:rPr>
              <a:t>Evacuation Portals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15499338"/>
              </p:ext>
            </p:extLst>
          </p:nvPr>
        </p:nvGraphicFramePr>
        <p:xfrm>
          <a:off x="457200" y="1219200"/>
          <a:ext cx="8229600" cy="52476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64592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4592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9164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849044">
                <a:tc>
                  <a:txBody>
                    <a:bodyPr/>
                    <a:lstStyle/>
                    <a:p>
                      <a:r>
                        <a:rPr lang="en-US" sz="2200" dirty="0"/>
                        <a:t>Scenario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Doors Avg</a:t>
                      </a:r>
                      <a:r>
                        <a:rPr lang="en-US" sz="2200" baseline="0" dirty="0" smtClean="0"/>
                        <a:t>. # </a:t>
                      </a:r>
                      <a:r>
                        <a:rPr lang="en-US" sz="2200" baseline="0" dirty="0"/>
                        <a:t>on Aircraft</a:t>
                      </a:r>
                      <a:endParaRPr lang="en-US" sz="22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Doors Avg. # Usable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Exits Avg.  # on Aircraft</a:t>
                      </a:r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200" dirty="0"/>
                        <a:t>Exits Avg. # Usable</a:t>
                      </a:r>
                    </a:p>
                  </a:txBody>
                  <a:tcPr anchor="b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49044">
                <a:tc>
                  <a:txBody>
                    <a:bodyPr/>
                    <a:lstStyle/>
                    <a:p>
                      <a:r>
                        <a:rPr lang="en-US" sz="2400" dirty="0"/>
                        <a:t>Overrun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2.38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1.75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1.13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87388">
                <a:tc>
                  <a:txBody>
                    <a:bodyPr/>
                    <a:lstStyle/>
                    <a:p>
                      <a:r>
                        <a:rPr lang="en-US" sz="2400" dirty="0" err="1"/>
                        <a:t>Compro-mised</a:t>
                      </a:r>
                      <a:r>
                        <a:rPr lang="en-US" sz="2400" baseline="0" dirty="0"/>
                        <a:t> </a:t>
                      </a:r>
                      <a:r>
                        <a:rPr lang="en-US" sz="2400" baseline="0" dirty="0" err="1"/>
                        <a:t>Ldg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3.00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87388">
                <a:tc>
                  <a:txBody>
                    <a:bodyPr/>
                    <a:lstStyle/>
                    <a:p>
                      <a:r>
                        <a:rPr lang="en-US" sz="2400" dirty="0"/>
                        <a:t>Impact Short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1.50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0.33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87388">
                <a:tc>
                  <a:txBody>
                    <a:bodyPr/>
                    <a:lstStyle/>
                    <a:p>
                      <a:r>
                        <a:rPr lang="en-US" sz="2400" dirty="0" err="1" smtClean="0"/>
                        <a:t>Landg</a:t>
                      </a:r>
                      <a:r>
                        <a:rPr lang="en-US" sz="2400" dirty="0" smtClean="0"/>
                        <a:t> Lost </a:t>
                      </a:r>
                      <a:r>
                        <a:rPr lang="en-US" sz="2400" dirty="0"/>
                        <a:t>Control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2.00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2.00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887388">
                <a:tc>
                  <a:txBody>
                    <a:bodyPr/>
                    <a:lstStyle/>
                    <a:p>
                      <a:r>
                        <a:rPr lang="en-US" sz="2400" dirty="0"/>
                        <a:t>TOGA </a:t>
                      </a:r>
                      <a:r>
                        <a:rPr lang="en-US" sz="2400" dirty="0" smtClean="0"/>
                        <a:t>Lost</a:t>
                      </a:r>
                      <a:r>
                        <a:rPr lang="en-US" sz="2400" baseline="0" dirty="0" smtClean="0"/>
                        <a:t> Control</a:t>
                      </a:r>
                      <a:endParaRPr lang="en-US" sz="24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1.67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0.33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2.67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/>
                        <a:t>0.25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5187289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Funded by </a:t>
            </a:r>
            <a:r>
              <a:rPr lang="en-US" dirty="0">
                <a:solidFill>
                  <a:srgbClr val="00B050"/>
                </a:solidFill>
              </a:rPr>
              <a:t>Federal Aviation Administration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Joseph Pellettierre &amp; Alan </a:t>
            </a:r>
            <a:r>
              <a:rPr lang="en-US" dirty="0" smtClean="0">
                <a:solidFill>
                  <a:srgbClr val="00B050"/>
                </a:solidFill>
              </a:rPr>
              <a:t>Abramowitz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dirty="0"/>
              <a:t>Funded through: </a:t>
            </a:r>
            <a:r>
              <a:rPr lang="en-US" dirty="0">
                <a:solidFill>
                  <a:srgbClr val="00B050"/>
                </a:solidFill>
              </a:rPr>
              <a:t>National Institute for Aviation Research, Wichita State University </a:t>
            </a:r>
          </a:p>
          <a:p>
            <a:pPr lvl="1"/>
            <a:r>
              <a:rPr lang="en-US" dirty="0">
                <a:solidFill>
                  <a:srgbClr val="00B050"/>
                </a:solidFill>
              </a:rPr>
              <a:t>John </a:t>
            </a:r>
            <a:r>
              <a:rPr lang="en-US" dirty="0" smtClean="0">
                <a:solidFill>
                  <a:srgbClr val="00B050"/>
                </a:solidFill>
              </a:rPr>
              <a:t>Tomblin, </a:t>
            </a:r>
            <a:endParaRPr lang="en-US" dirty="0">
              <a:solidFill>
                <a:srgbClr val="00B050"/>
              </a:solidFill>
            </a:endParaRPr>
          </a:p>
          <a:p>
            <a:r>
              <a:rPr lang="en-US" sz="2800" dirty="0">
                <a:solidFill>
                  <a:schemeClr val="tx2">
                    <a:lumMod val="75000"/>
                  </a:schemeClr>
                </a:solidFill>
              </a:rPr>
              <a:t>Labun, L.C.; Cress, J.P.; STUDY OF TRANSPORT AIRCRAFT WATER MISHAP KINEMATICS AND REGIONAL JET MISHAP KINEMATICS; DOT/FAA/TC-17/52  for Federal Aviation Administration, October 2017.</a:t>
            </a:r>
          </a:p>
        </p:txBody>
      </p:sp>
    </p:spTree>
    <p:extLst>
      <p:ext uri="{BB962C8B-B14F-4D97-AF65-F5344CB8AC3E}">
        <p14:creationId xmlns:p14="http://schemas.microsoft.com/office/powerpoint/2010/main" val="32641146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Water Entry Mishaps</a:t>
            </a: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4572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Water Mishap Selection Criteria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All transport aircraft </a:t>
            </a:r>
            <a:r>
              <a:rPr lang="en-US" dirty="0" smtClean="0"/>
              <a:t>types</a:t>
            </a:r>
          </a:p>
          <a:p>
            <a:pPr lvl="1"/>
            <a:r>
              <a:rPr lang="en-US" dirty="0"/>
              <a:t> </a:t>
            </a:r>
            <a:r>
              <a:rPr lang="en-US" dirty="0" smtClean="0"/>
              <a:t>Range of types: SD-360 </a:t>
            </a:r>
            <a:r>
              <a:rPr lang="en-US" dirty="0"/>
              <a:t>to B747</a:t>
            </a:r>
          </a:p>
          <a:p>
            <a:r>
              <a:rPr lang="en-US" dirty="0" smtClean="0"/>
              <a:t>Primary </a:t>
            </a:r>
            <a:r>
              <a:rPr lang="en-US" dirty="0"/>
              <a:t>aircraft impact was with water</a:t>
            </a:r>
          </a:p>
          <a:p>
            <a:r>
              <a:rPr lang="en-US" dirty="0"/>
              <a:t>Final resting place of the aircraft was in water</a:t>
            </a:r>
          </a:p>
          <a:p>
            <a:r>
              <a:rPr lang="en-US" dirty="0"/>
              <a:t>Mishap was potentially survivable</a:t>
            </a:r>
          </a:p>
          <a:p>
            <a:r>
              <a:rPr lang="en-US" dirty="0">
                <a:solidFill>
                  <a:srgbClr val="00B050"/>
                </a:solidFill>
              </a:rPr>
              <a:t>A thorough investigation was conducted and the documentation was available</a:t>
            </a:r>
          </a:p>
          <a:p>
            <a:r>
              <a:rPr lang="en-US" dirty="0"/>
              <a:t>22 Mishaps included  </a:t>
            </a:r>
            <a:r>
              <a:rPr lang="en-US" dirty="0" smtClean="0"/>
              <a:t>1967-2013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32161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Water Mishap Data Extracted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Aircraft type &amp; </a:t>
            </a:r>
            <a:r>
              <a:rPr lang="en-US" dirty="0" smtClean="0"/>
              <a:t>configuration</a:t>
            </a:r>
          </a:p>
          <a:p>
            <a:r>
              <a:rPr lang="en-US" dirty="0" smtClean="0"/>
              <a:t>Kinematics</a:t>
            </a:r>
            <a:r>
              <a:rPr lang="en-US" dirty="0"/>
              <a:t>: speeds, angles, accelerations</a:t>
            </a:r>
          </a:p>
          <a:p>
            <a:r>
              <a:rPr lang="en-US" dirty="0"/>
              <a:t>Damage: skin, floor, seats, fuselage breaks, survivable volume; by fuselage segment</a:t>
            </a:r>
          </a:p>
          <a:p>
            <a:r>
              <a:rPr lang="en-US" dirty="0"/>
              <a:t>Aircraft conditions: landing gear status, fire</a:t>
            </a:r>
          </a:p>
          <a:p>
            <a:r>
              <a:rPr lang="en-US" dirty="0"/>
              <a:t>Occupants &amp; seats: # by segment</a:t>
            </a:r>
          </a:p>
          <a:p>
            <a:r>
              <a:rPr lang="en-US" dirty="0"/>
              <a:t>Injuries: minor/none, serious, fatal, </a:t>
            </a:r>
            <a:r>
              <a:rPr lang="en-US" i="1" dirty="0">
                <a:solidFill>
                  <a:schemeClr val="tx2">
                    <a:lumMod val="60000"/>
                    <a:lumOff val="40000"/>
                  </a:schemeClr>
                </a:solidFill>
              </a:rPr>
              <a:t>drowning</a:t>
            </a:r>
            <a:endParaRPr lang="en-US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en-US" dirty="0"/>
              <a:t>Evacuation: functionality &amp; usability of portals</a:t>
            </a:r>
          </a:p>
        </p:txBody>
      </p:sp>
    </p:spTree>
    <p:extLst>
      <p:ext uri="{BB962C8B-B14F-4D97-AF65-F5344CB8AC3E}">
        <p14:creationId xmlns:p14="http://schemas.microsoft.com/office/powerpoint/2010/main" val="4305638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Water Mishap Scenarios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Mishaps were assigned to a scenario for analysis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Ditching with some thrust (3)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Ditching without thrust (7)</a:t>
            </a:r>
          </a:p>
          <a:p>
            <a:pPr lvl="1"/>
            <a:r>
              <a:rPr lang="en-US" dirty="0">
                <a:solidFill>
                  <a:schemeClr val="accent6">
                    <a:lumMod val="75000"/>
                  </a:schemeClr>
                </a:solidFill>
              </a:rPr>
              <a:t>Landing on water short of the runway (5)</a:t>
            </a:r>
          </a:p>
          <a:p>
            <a:pPr lvl="1"/>
            <a:r>
              <a:rPr lang="en-US" dirty="0"/>
              <a:t>Impact water during climb out (1)</a:t>
            </a:r>
          </a:p>
          <a:p>
            <a:pPr lvl="1"/>
            <a:r>
              <a:rPr lang="en-US" dirty="0"/>
              <a:t>Runway overrun landing or takeoff (6)</a:t>
            </a:r>
          </a:p>
        </p:txBody>
      </p:sp>
    </p:spTree>
    <p:extLst>
      <p:ext uri="{BB962C8B-B14F-4D97-AF65-F5344CB8AC3E}">
        <p14:creationId xmlns:p14="http://schemas.microsoft.com/office/powerpoint/2010/main" val="12236268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5800" y="2286000"/>
            <a:ext cx="7772400" cy="1362075"/>
          </a:xfrm>
        </p:spPr>
        <p:txBody>
          <a:bodyPr/>
          <a:lstStyle/>
          <a:p>
            <a:pPr algn="ctr"/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Analysis</a:t>
            </a:r>
          </a:p>
        </p:txBody>
      </p:sp>
    </p:spTree>
    <p:extLst>
      <p:ext uri="{BB962C8B-B14F-4D97-AF65-F5344CB8AC3E}">
        <p14:creationId xmlns:p14="http://schemas.microsoft.com/office/powerpoint/2010/main" val="10869724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Aircraft Damage by Occupied Segment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Segments: Cockpit, forward cabin, overwing, aft cabin, tail  (reflects break patterns)</a:t>
            </a:r>
          </a:p>
          <a:p>
            <a:r>
              <a:rPr lang="en-US" dirty="0"/>
              <a:t>Breaks between segments recorded (Y/N)</a:t>
            </a:r>
          </a:p>
          <a:p>
            <a:r>
              <a:rPr lang="en-US" dirty="0"/>
              <a:t>Underside skin damage (</a:t>
            </a:r>
            <a:r>
              <a:rPr lang="en-US" b="1" dirty="0"/>
              <a:t>W</a:t>
            </a:r>
            <a:r>
              <a:rPr lang="en-US" dirty="0"/>
              <a:t>idespread / </a:t>
            </a:r>
            <a:r>
              <a:rPr lang="en-US" b="1" dirty="0"/>
              <a:t>L</a:t>
            </a:r>
            <a:r>
              <a:rPr lang="en-US" dirty="0"/>
              <a:t>ocalized / </a:t>
            </a:r>
            <a:r>
              <a:rPr lang="en-US" b="1" dirty="0"/>
              <a:t>N</a:t>
            </a:r>
            <a:r>
              <a:rPr lang="en-US" dirty="0"/>
              <a:t>one) </a:t>
            </a:r>
          </a:p>
          <a:p>
            <a:r>
              <a:rPr lang="en-US" dirty="0"/>
              <a:t>Floor disruption (</a:t>
            </a:r>
            <a:r>
              <a:rPr lang="en-US" b="1" dirty="0"/>
              <a:t>W</a:t>
            </a:r>
            <a:r>
              <a:rPr lang="en-US" dirty="0"/>
              <a:t> / </a:t>
            </a:r>
            <a:r>
              <a:rPr lang="en-US" b="1" dirty="0"/>
              <a:t>L</a:t>
            </a:r>
            <a:r>
              <a:rPr lang="en-US" dirty="0"/>
              <a:t> / </a:t>
            </a:r>
            <a:r>
              <a:rPr lang="en-US" b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Seat failure (</a:t>
            </a:r>
            <a:r>
              <a:rPr lang="en-US" b="1" dirty="0"/>
              <a:t>W</a:t>
            </a:r>
            <a:r>
              <a:rPr lang="en-US" dirty="0"/>
              <a:t> / </a:t>
            </a:r>
            <a:r>
              <a:rPr lang="en-US" b="1" dirty="0"/>
              <a:t>L</a:t>
            </a:r>
            <a:r>
              <a:rPr lang="en-US" dirty="0"/>
              <a:t> / </a:t>
            </a:r>
            <a:r>
              <a:rPr lang="en-US" b="1" dirty="0"/>
              <a:t>N</a:t>
            </a:r>
            <a:r>
              <a:rPr lang="en-US" dirty="0"/>
              <a:t>)</a:t>
            </a:r>
          </a:p>
          <a:p>
            <a:r>
              <a:rPr lang="en-US" dirty="0"/>
              <a:t>Loss of occupant volume (</a:t>
            </a:r>
            <a:r>
              <a:rPr lang="en-US" b="1" dirty="0"/>
              <a:t>W</a:t>
            </a:r>
            <a:r>
              <a:rPr lang="en-US" dirty="0"/>
              <a:t> / </a:t>
            </a:r>
            <a:r>
              <a:rPr lang="en-US" b="1" dirty="0"/>
              <a:t>L</a:t>
            </a:r>
            <a:r>
              <a:rPr lang="en-US" dirty="0"/>
              <a:t> / </a:t>
            </a:r>
            <a:r>
              <a:rPr lang="en-US" b="1" dirty="0"/>
              <a:t>N</a:t>
            </a:r>
            <a:r>
              <a:rPr lang="en-US" dirty="0"/>
              <a:t>)</a:t>
            </a:r>
          </a:p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Combined to form a Damage Metric (0-112)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4348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2">
                    <a:lumMod val="60000"/>
                    <a:lumOff val="40000"/>
                  </a:schemeClr>
                </a:solidFill>
              </a:rPr>
              <a:t>Occupant Injury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Injury severity: None/minor, serious, fatal</a:t>
            </a:r>
          </a:p>
          <a:p>
            <a:r>
              <a:rPr lang="en-US" dirty="0"/>
              <a:t>Occupants and their injuries were analyzed at the </a:t>
            </a:r>
            <a:r>
              <a:rPr lang="en-US" u="sng" dirty="0" smtClean="0"/>
              <a:t>aircraft segment </a:t>
            </a:r>
            <a:r>
              <a:rPr lang="en-US" u="sng" dirty="0"/>
              <a:t>level</a:t>
            </a:r>
          </a:p>
          <a:p>
            <a:r>
              <a:rPr lang="en-US" dirty="0"/>
              <a:t>Injury fractions, (# of injuries/# of occupants) were correlated with: aircraft design, mishap scenario, kinematics, damage metric, external obstacles.</a:t>
            </a:r>
          </a:p>
          <a:p>
            <a:r>
              <a:rPr lang="en-US" dirty="0"/>
              <a:t>Binary logistical models were created to predict injury based on various parameters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12118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1157</TotalTime>
  <Words>1735</Words>
  <Application>Microsoft Office PowerPoint</Application>
  <PresentationFormat>On-screen Show (4:3)</PresentationFormat>
  <Paragraphs>299</Paragraphs>
  <Slides>21</Slides>
  <Notes>19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4" baseType="lpstr">
      <vt:lpstr>Arial</vt:lpstr>
      <vt:lpstr>Calibri</vt:lpstr>
      <vt:lpstr>Office Theme</vt:lpstr>
      <vt:lpstr>Transport Aircraft Water Mishap Kinematics &amp; Regional Jet Mishap Kinematics</vt:lpstr>
      <vt:lpstr>Study Objectives</vt:lpstr>
      <vt:lpstr>Water Entry Mishaps</vt:lpstr>
      <vt:lpstr>Water Mishap Selection Criteria</vt:lpstr>
      <vt:lpstr>Water Mishap Data Extracted</vt:lpstr>
      <vt:lpstr>Water Mishap Scenarios</vt:lpstr>
      <vt:lpstr>Analysis</vt:lpstr>
      <vt:lpstr>Aircraft Damage by Occupied Segment</vt:lpstr>
      <vt:lpstr>Occupant Injury</vt:lpstr>
      <vt:lpstr>Evacuation</vt:lpstr>
      <vt:lpstr>Findings</vt:lpstr>
      <vt:lpstr>Ditching with &amp; without Thrust</vt:lpstr>
      <vt:lpstr>Damage &amp; Breaks by Scenario</vt:lpstr>
      <vt:lpstr>Injuries by Segment</vt:lpstr>
      <vt:lpstr>Evacuation</vt:lpstr>
      <vt:lpstr>Regional jets</vt:lpstr>
      <vt:lpstr>Regional Jets</vt:lpstr>
      <vt:lpstr>Mishap Scenarios</vt:lpstr>
      <vt:lpstr>Injuries by Scenario &amp; Segment</vt:lpstr>
      <vt:lpstr>Evacuation Portals</vt:lpstr>
      <vt:lpstr>Acknowledgments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Transport Aircraft Water Mishap Kinematics &amp; Regional Jet Mishap Kinematics</dc:title>
  <dc:creator>Lance C</dc:creator>
  <cp:lastModifiedBy>Horner, April CTR (FAA)</cp:lastModifiedBy>
  <cp:revision>55</cp:revision>
  <dcterms:created xsi:type="dcterms:W3CDTF">2019-04-16T02:23:22Z</dcterms:created>
  <dcterms:modified xsi:type="dcterms:W3CDTF">2019-08-22T18:26:04Z</dcterms:modified>
</cp:coreProperties>
</file>