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71" r:id="rId13"/>
    <p:sldId id="270" r:id="rId14"/>
    <p:sldId id="272" r:id="rId15"/>
    <p:sldId id="275" r:id="rId16"/>
    <p:sldId id="273" r:id="rId17"/>
    <p:sldId id="274" r:id="rId18"/>
    <p:sldId id="267" r:id="rId19"/>
    <p:sldId id="276" r:id="rId20"/>
    <p:sldId id="261" r:id="rId2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14" autoAdjust="0"/>
  </p:normalViewPr>
  <p:slideViewPr>
    <p:cSldViewPr>
      <p:cViewPr varScale="1">
        <p:scale>
          <a:sx n="77" d="100"/>
          <a:sy n="77" d="100"/>
        </p:scale>
        <p:origin x="98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59A3910-006A-41EF-8AC3-42D12368ACE6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A02D6725-39F2-4117-BA3C-37A5F5F41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06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9172BBDA-F5C6-403A-A3FD-66857C7ECA78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578EDB8C-C162-402B-9AA5-5336B0BE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8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Primary</a:t>
            </a:r>
            <a:r>
              <a:rPr lang="en-US" baseline="0" dirty="0" smtClean="0"/>
              <a:t> purpose of this presentation is to make the audience aware that his work has done and data been collected.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68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Evacuation</a:t>
            </a:r>
            <a:r>
              <a:rPr lang="en-US" baseline="0" dirty="0" smtClean="0"/>
              <a:t> is an important survival consideration in potentially survivable mishaps.</a:t>
            </a:r>
          </a:p>
          <a:p>
            <a:r>
              <a:rPr lang="en-US" baseline="0" dirty="0" smtClean="0"/>
              <a:t>Beyond the occupant’s injuries, evacuation is critically dependent on the availability of escape portals</a:t>
            </a:r>
          </a:p>
          <a:p>
            <a:r>
              <a:rPr lang="en-US" baseline="0" dirty="0" smtClean="0"/>
              <a:t>Fuselage breaks were not counted as escape portals, although they often became such.  Some breaks did not result in large openings but did cause localized injuries.  </a:t>
            </a:r>
          </a:p>
          <a:p>
            <a:r>
              <a:rPr lang="en-US" baseline="0" dirty="0" smtClean="0"/>
              <a:t>The report contains information on the frequency of post-crash fire.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59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Cannot possibly present all of the findings in a 20 minute presentation.</a:t>
            </a:r>
          </a:p>
          <a:p>
            <a:r>
              <a:rPr lang="en-US" dirty="0" smtClean="0"/>
              <a:t>Encourage you to go to the report</a:t>
            </a:r>
            <a:r>
              <a:rPr lang="en-US" baseline="0" dirty="0" smtClean="0"/>
              <a:t> and study the parts of interest to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44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Presenting</a:t>
            </a:r>
            <a:r>
              <a:rPr lang="en-US" baseline="0" dirty="0" smtClean="0"/>
              <a:t> the mix of scenarios.</a:t>
            </a:r>
          </a:p>
          <a:p>
            <a:r>
              <a:rPr lang="en-US" baseline="0" dirty="0" smtClean="0"/>
              <a:t>Generally similar between the two aircraft types. </a:t>
            </a:r>
          </a:p>
          <a:p>
            <a:r>
              <a:rPr lang="en-US" baseline="0" dirty="0" smtClean="0"/>
              <a:t>More overruns on the N-B</a:t>
            </a:r>
          </a:p>
          <a:p>
            <a:r>
              <a:rPr lang="en-US" baseline="0" dirty="0" smtClean="0"/>
              <a:t>More compromised landings on the W-B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5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Overruns were excluded because they were generally lower in velocity and the outcome</a:t>
            </a:r>
            <a:r>
              <a:rPr lang="en-US" baseline="0" dirty="0" smtClean="0"/>
              <a:t> was sensitive to presence/absence of obstacles.  Data and discussion of this is in the report.</a:t>
            </a:r>
            <a:endParaRPr lang="en-US" dirty="0" smtClean="0"/>
          </a:p>
          <a:p>
            <a:r>
              <a:rPr lang="en-US" dirty="0" smtClean="0"/>
              <a:t>Remarkably similar values for</a:t>
            </a:r>
            <a:r>
              <a:rPr lang="en-US" baseline="0" dirty="0" smtClean="0"/>
              <a:t> the two aircraft types.</a:t>
            </a:r>
          </a:p>
          <a:p>
            <a:r>
              <a:rPr lang="en-US" baseline="0" dirty="0" smtClean="0"/>
              <a:t>Vertical velocities exceed the landing gear capability by a large margin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33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the range for the metric is 0-112.  A tail strike might lead to a 1.  A</a:t>
            </a:r>
            <a:r>
              <a:rPr lang="en-US" baseline="0" dirty="0" smtClean="0"/>
              <a:t>n impact short of the runway that severely damages the aircraft would be over 100.</a:t>
            </a:r>
            <a:endParaRPr lang="en-US" dirty="0" smtClean="0"/>
          </a:p>
          <a:p>
            <a:r>
              <a:rPr lang="en-US" dirty="0" smtClean="0"/>
              <a:t>Average</a:t>
            </a:r>
            <a:r>
              <a:rPr lang="en-US" baseline="0" dirty="0" smtClean="0"/>
              <a:t> whole aircraft damage metric for all mishaps in the scenario. </a:t>
            </a:r>
            <a:endParaRPr lang="en-US" dirty="0" smtClean="0"/>
          </a:p>
          <a:p>
            <a:r>
              <a:rPr lang="en-US" dirty="0" smtClean="0"/>
              <a:t>In terms of damage Impacting Short</a:t>
            </a:r>
            <a:r>
              <a:rPr lang="en-US" baseline="0" dirty="0" smtClean="0"/>
              <a:t> and Loss of Control during TOGA are the most severe scenarios.</a:t>
            </a:r>
          </a:p>
          <a:p>
            <a:r>
              <a:rPr lang="en-US" baseline="0" dirty="0" smtClean="0"/>
              <a:t>Wind involvement appears to lead to less severe crashes in both impacting short and TOGA mishaps, no reason evident for this.  </a:t>
            </a:r>
          </a:p>
          <a:p>
            <a:r>
              <a:rPr lang="en-US" baseline="0" dirty="0" smtClean="0"/>
              <a:t>Wide-</a:t>
            </a:r>
            <a:r>
              <a:rPr lang="en-US" baseline="0" dirty="0" err="1" smtClean="0"/>
              <a:t>bodys</a:t>
            </a:r>
            <a:r>
              <a:rPr lang="en-US" baseline="0" dirty="0" smtClean="0"/>
              <a:t> experience greater damage in the severe scenarios.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27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Overall injury rates are</a:t>
            </a:r>
            <a:r>
              <a:rPr lang="en-US" baseline="0" dirty="0" smtClean="0"/>
              <a:t> very similar for the two aircraft types.</a:t>
            </a:r>
          </a:p>
          <a:p>
            <a:r>
              <a:rPr lang="en-US" baseline="0" dirty="0" smtClean="0"/>
              <a:t>Most occupants sustain only minor or no injuries.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419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Severe Injuries are Fatalities plus Serious injuries</a:t>
            </a:r>
          </a:p>
          <a:p>
            <a:r>
              <a:rPr lang="en-US" dirty="0" smtClean="0"/>
              <a:t>The same scenarios that experience high</a:t>
            </a:r>
            <a:r>
              <a:rPr lang="en-US" baseline="0" dirty="0" smtClean="0"/>
              <a:t> damage metrics, also experience high injury fractions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138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People</a:t>
            </a:r>
            <a:r>
              <a:rPr lang="en-US" baseline="0" dirty="0" smtClean="0"/>
              <a:t> ask where is the best place to sit.  </a:t>
            </a:r>
          </a:p>
          <a:p>
            <a:r>
              <a:rPr lang="en-US" baseline="0" dirty="0" smtClean="0"/>
              <a:t>No one area stands out as especially safe.</a:t>
            </a:r>
          </a:p>
          <a:p>
            <a:r>
              <a:rPr lang="en-US" baseline="0" dirty="0" smtClean="0"/>
              <a:t>Avoid the likely break locations, yet cabin attendants tend to be behind cockpit or near tail break.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333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Importance of emergency</a:t>
            </a:r>
            <a:r>
              <a:rPr lang="en-US" baseline="0" dirty="0" smtClean="0"/>
              <a:t> evacuation planning.</a:t>
            </a:r>
          </a:p>
          <a:p>
            <a:r>
              <a:rPr lang="en-US" baseline="0" dirty="0" smtClean="0"/>
              <a:t>Emergency evacuations occurred in over 2/3 of these mishaps.</a:t>
            </a:r>
          </a:p>
          <a:p>
            <a:r>
              <a:rPr lang="en-US" baseline="0" dirty="0" smtClean="0"/>
              <a:t>There was post-crash fire present in more than 40 percent of the mishaps, higher for wide-body.</a:t>
            </a:r>
          </a:p>
          <a:p>
            <a:r>
              <a:rPr lang="en-US" baseline="0" dirty="0" smtClean="0"/>
              <a:t>In more than half of the emergency evacuations, the occupants were ‘contending’ with presence of fire, i.e. number of portals reduced or access to some portals blocked.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445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Narrow body  335 portals (doors + exits) usable of 444 reported.   Wide body 109 doors usable of 196 reported.</a:t>
            </a:r>
          </a:p>
          <a:p>
            <a:r>
              <a:rPr lang="en-US" dirty="0" smtClean="0"/>
              <a:t>Requiring that the evacuation test</a:t>
            </a:r>
            <a:r>
              <a:rPr lang="en-US" baseline="0" dirty="0" smtClean="0"/>
              <a:t> be run with half of the available portals is not overly conservative.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57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Overall incentive</a:t>
            </a:r>
            <a:r>
              <a:rPr lang="en-US" baseline="0" dirty="0" smtClean="0"/>
              <a:t> is to understand the crashworthiness behavior of metal airframes to establish performance expectations for composite airframes.  </a:t>
            </a:r>
          </a:p>
          <a:p>
            <a:r>
              <a:rPr lang="en-US" baseline="0" dirty="0" smtClean="0"/>
              <a:t>To attempt to quantify what properties have contributed to crashworthiness in metal airframes.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912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would like to thank the FAA and in particular Joseph and Alan for soliciting and funding this work.  And Dr. Tomblin for his participation in the funding of the work.  </a:t>
            </a:r>
            <a:r>
              <a:rPr lang="en-US" smtClean="0"/>
              <a:t>The work was very satisfying to perform.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92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>
              <a:buFont typeface="Arial" panose="020B0604020202020204" pitchFamily="34" charset="0"/>
              <a:buChar char="•"/>
            </a:pPr>
            <a:r>
              <a:rPr lang="en-US" dirty="0" smtClean="0"/>
              <a:t>Narrow</a:t>
            </a:r>
            <a:r>
              <a:rPr lang="en-US" baseline="0" dirty="0" smtClean="0"/>
              <a:t> body and wide body aircraft were the study charter</a:t>
            </a:r>
          </a:p>
          <a:p>
            <a:pPr marL="176131" indent="-176131">
              <a:buFont typeface="Arial" panose="020B0604020202020204" pitchFamily="34" charset="0"/>
              <a:buChar char="•"/>
            </a:pPr>
            <a:r>
              <a:rPr lang="en-US" baseline="0" dirty="0" smtClean="0"/>
              <a:t>Mishaps for which there was no chance of survival were not of interest.</a:t>
            </a:r>
          </a:p>
          <a:p>
            <a:pPr marL="176131" indent="-176131">
              <a:buFont typeface="Arial" panose="020B0604020202020204" pitchFamily="34" charset="0"/>
              <a:buChar char="•"/>
            </a:pPr>
            <a:r>
              <a:rPr lang="en-US" baseline="0" dirty="0" smtClean="0"/>
              <a:t>Time period covered is over 40 years.  Definite evolution of investigation and report techniques and completeness. </a:t>
            </a:r>
          </a:p>
          <a:p>
            <a:pPr marL="176131" indent="-176131">
              <a:buFont typeface="Arial" panose="020B0604020202020204" pitchFamily="34" charset="0"/>
              <a:buChar char="•"/>
            </a:pPr>
            <a:r>
              <a:rPr lang="en-US" baseline="0" dirty="0" smtClean="0"/>
              <a:t>More reports available from outside US and Europe as time progressed.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94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turbojets,</a:t>
            </a:r>
            <a:r>
              <a:rPr lang="en-US" baseline="0" dirty="0" smtClean="0"/>
              <a:t> all low wing, engine configuration is essentially engine location.</a:t>
            </a:r>
            <a:endParaRPr lang="en-US" dirty="0" smtClean="0"/>
          </a:p>
          <a:p>
            <a:r>
              <a:rPr lang="en-US" dirty="0" smtClean="0"/>
              <a:t>Numbers</a:t>
            </a:r>
            <a:r>
              <a:rPr lang="en-US" baseline="0" dirty="0" smtClean="0"/>
              <a:t> of seats and occupants by segment is important to analyzing injury outcomes.</a:t>
            </a:r>
          </a:p>
          <a:p>
            <a:r>
              <a:rPr lang="en-US" baseline="0" dirty="0" smtClean="0"/>
              <a:t>Injuries limited to three levels consistent across reports.  </a:t>
            </a:r>
          </a:p>
          <a:p>
            <a:r>
              <a:rPr lang="en-US" baseline="0" dirty="0" smtClean="0"/>
              <a:t>Portals = doors and “exits”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73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Scenarios each had distinctive characteristics</a:t>
            </a:r>
            <a:endParaRPr lang="en-US" baseline="0" dirty="0" smtClean="0"/>
          </a:p>
          <a:p>
            <a:r>
              <a:rPr lang="en-US" baseline="0" dirty="0" smtClean="0"/>
              <a:t>In an earlier study, looking at outcome as a function of the scenario was beneficial</a:t>
            </a:r>
          </a:p>
          <a:p>
            <a:r>
              <a:rPr lang="en-US" baseline="0" dirty="0" smtClean="0"/>
              <a:t>“Localized wind influence” is wind shear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03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Having collected the data from</a:t>
            </a:r>
            <a:r>
              <a:rPr lang="en-US" baseline="0" dirty="0" smtClean="0"/>
              <a:t> the database, the data were transferred from the database queries into MS Excel worksheets.</a:t>
            </a:r>
          </a:p>
          <a:p>
            <a:r>
              <a:rPr lang="en-US" baseline="0" dirty="0" smtClean="0"/>
              <a:t>The worksheets enabled data to be organized by different parameters and to used to converted to other units, calculated into metrics, ordered, plotted, and tabulated.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02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some</a:t>
            </a:r>
            <a:r>
              <a:rPr lang="en-US" baseline="0" dirty="0" smtClean="0"/>
              <a:t> cases these data had to be created using accident reconstruction techniques.</a:t>
            </a:r>
          </a:p>
          <a:p>
            <a:r>
              <a:rPr lang="en-US" baseline="0" dirty="0" smtClean="0"/>
              <a:t>Most of the reconstructions were done by Jack Cress.</a:t>
            </a:r>
          </a:p>
          <a:p>
            <a:r>
              <a:rPr lang="en-US" baseline="0" dirty="0" smtClean="0"/>
              <a:t>Some of these data were available from the flight data recorder, but the recording frequency was not sufficiently high to catch crash values.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35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Survivability</a:t>
            </a:r>
            <a:r>
              <a:rPr lang="en-US" baseline="0" dirty="0" smtClean="0"/>
              <a:t> is strongly influenced by maintenance of a survivable volume and occupant retention.</a:t>
            </a:r>
          </a:p>
          <a:p>
            <a:r>
              <a:rPr lang="en-US" baseline="0" dirty="0" smtClean="0"/>
              <a:t>Each type of damage is weighted according to its potential to contribute to severe injury and its quantity.</a:t>
            </a:r>
          </a:p>
          <a:p>
            <a:r>
              <a:rPr lang="en-US" baseline="0" dirty="0" smtClean="0"/>
              <a:t>These are the damage types that were included in the damage metric and the levels that were recorded for each.</a:t>
            </a:r>
          </a:p>
          <a:p>
            <a:r>
              <a:rPr lang="en-US" baseline="0" dirty="0" smtClean="0"/>
              <a:t>Floor disruption refers to floor buckling which potentially can lead to seat release.</a:t>
            </a:r>
          </a:p>
          <a:p>
            <a:r>
              <a:rPr lang="en-US" baseline="0" dirty="0" smtClean="0"/>
              <a:t>Seat failure includes seat detachment regardless of whether the seat failed or the floor attachment.</a:t>
            </a:r>
          </a:p>
          <a:p>
            <a:r>
              <a:rPr lang="en-US" dirty="0" smtClean="0"/>
              <a:t>Example:  Seat failure widespread would imply that there were seat failures throughout the entire segment as opposed to a few seat failures in one area of the segment.</a:t>
            </a:r>
          </a:p>
          <a:p>
            <a:r>
              <a:rPr lang="en-US" dirty="0" smtClean="0"/>
              <a:t>The range of values for the damage</a:t>
            </a:r>
            <a:r>
              <a:rPr lang="en-US" baseline="0" dirty="0" smtClean="0"/>
              <a:t> metric 0-112 for the entire aircraft, and 0-23 for each segment behind the cockpit.</a:t>
            </a:r>
          </a:p>
          <a:p>
            <a:r>
              <a:rPr lang="en-US" baseline="0" dirty="0" smtClean="0"/>
              <a:t>Weighting:  W=2x, L=1x, N=0x.  Skin=1, Floor Disruption=2, Seat Failure = 3, Volume Loss =4, Break add 3 to the segment behind score.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92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Serious and fatal were often combined into</a:t>
            </a:r>
            <a:r>
              <a:rPr lang="en-US" baseline="0" dirty="0" smtClean="0"/>
              <a:t> “Severe injury”  on basis that serious injuries were life changing events, rather than performing two analyses one for fatality and one for serious injury.</a:t>
            </a:r>
          </a:p>
          <a:p>
            <a:r>
              <a:rPr lang="en-US" baseline="0" dirty="0" smtClean="0"/>
              <a:t>Binary logistical models were developed to provide predictive tools for severe injury fraction based on the various parameters.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DB8C-C162-402B-9AA5-5336B0BEC1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7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5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6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2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3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5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8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7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2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5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51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8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C5B03-DF9C-434E-BA39-CFAC0BFF1981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50781-545E-40C3-8309-4BCA1A7A9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8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dirty="0" smtClean="0"/>
              <a:t>Narrow-body &amp; Wide-body Mishap Kinematics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1752600"/>
          </a:xfrm>
        </p:spPr>
        <p:txBody>
          <a:bodyPr/>
          <a:lstStyle/>
          <a:p>
            <a:r>
              <a:rPr lang="en-US" i="1" dirty="0" smtClean="0"/>
              <a:t>Lance C. Labun</a:t>
            </a:r>
          </a:p>
          <a:p>
            <a:r>
              <a:rPr lang="en-US" dirty="0" smtClean="0"/>
              <a:t>John (Jack) P. Cress</a:t>
            </a:r>
          </a:p>
          <a:p>
            <a:r>
              <a:rPr lang="en-US" dirty="0" smtClean="0"/>
              <a:t>Dale Kennedy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4419600"/>
            <a:ext cx="5867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Triennial International Aircraft Fire &amp; Cabin Safety Research Conference</a:t>
            </a:r>
          </a:p>
          <a:p>
            <a:pPr algn="ctr"/>
            <a:r>
              <a:rPr lang="en-US" sz="2000" dirty="0" smtClean="0"/>
              <a:t>October 28-31, 2019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Evacuation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Fraction of mishaps with emergency evacuations</a:t>
            </a:r>
          </a:p>
          <a:p>
            <a:r>
              <a:rPr lang="en-US" dirty="0" smtClean="0"/>
              <a:t>Fraction of doors and exits functional and usable </a:t>
            </a:r>
          </a:p>
          <a:p>
            <a:r>
              <a:rPr lang="en-US" dirty="0" smtClean="0"/>
              <a:t>Also recorded the minimum number of portals usable </a:t>
            </a:r>
          </a:p>
        </p:txBody>
      </p:sp>
    </p:spTree>
    <p:extLst>
      <p:ext uri="{BB962C8B-B14F-4D97-AF65-F5344CB8AC3E}">
        <p14:creationId xmlns:p14="http://schemas.microsoft.com/office/powerpoint/2010/main" val="20043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050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419600"/>
            <a:ext cx="7772400" cy="15001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55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625500"/>
              </p:ext>
            </p:extLst>
          </p:nvPr>
        </p:nvGraphicFramePr>
        <p:xfrm>
          <a:off x="457200" y="1219200"/>
          <a:ext cx="8229600" cy="4823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Narrow-Body</a:t>
                      </a:r>
                      <a:r>
                        <a:rPr lang="en-US" sz="2400" baseline="0" dirty="0" smtClean="0"/>
                        <a:t> (percent of 86)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Wide-Body</a:t>
                      </a:r>
                      <a:r>
                        <a:rPr lang="en-US" sz="2400" baseline="0" dirty="0" smtClean="0"/>
                        <a:t> (percent of 29)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Runway Overrun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Compromised Landing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Impacted</a:t>
                      </a:r>
                      <a:r>
                        <a:rPr lang="en-US" sz="2400" baseline="0" dirty="0" smtClean="0"/>
                        <a:t> Short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Impacted Short (Wind)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Hard Landing Lost Control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Lost Control TOGA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lvl="0"/>
                      <a:r>
                        <a:rPr lang="en-US" sz="2400" dirty="0" smtClean="0"/>
                        <a:t>Lost</a:t>
                      </a:r>
                      <a:r>
                        <a:rPr lang="en-US" sz="2400" baseline="0" dirty="0" smtClean="0"/>
                        <a:t> Control TOGA (Wind)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3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559075"/>
              </p:ext>
            </p:extLst>
          </p:nvPr>
        </p:nvGraphicFramePr>
        <p:xfrm>
          <a:off x="457200" y="1600200"/>
          <a:ext cx="8229600" cy="4831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solidFill>
                            <a:srgbClr val="FFC000"/>
                          </a:solidFill>
                        </a:rPr>
                        <a:t>Mean for all mishaps excluding overruns </a:t>
                      </a:r>
                      <a:endParaRPr lang="en-US" sz="2400" b="1" i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Narrow-body (60</a:t>
                      </a:r>
                      <a:r>
                        <a:rPr lang="en-US" sz="2800" baseline="0" dirty="0" smtClean="0"/>
                        <a:t> mishaps)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Wide-Body (22 mishaps)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Vertical Velocity (</a:t>
                      </a:r>
                      <a:r>
                        <a:rPr lang="en-US" sz="2400" dirty="0" err="1" smtClean="0"/>
                        <a:t>ft</a:t>
                      </a:r>
                      <a:r>
                        <a:rPr lang="en-US" sz="2400" dirty="0" smtClean="0"/>
                        <a:t>/s)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22.3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22.2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Vertical Deceleration (G</a:t>
                      </a:r>
                      <a:r>
                        <a:rPr lang="en-US" sz="2400" baseline="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4.0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Airspeed (</a:t>
                      </a:r>
                      <a:r>
                        <a:rPr lang="en-US" sz="2400" dirty="0" err="1" smtClean="0"/>
                        <a:t>ft</a:t>
                      </a:r>
                      <a:r>
                        <a:rPr lang="en-US" sz="2400" dirty="0" smtClean="0"/>
                        <a:t>/s)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232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Long. Deceleration (G)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-3.5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-2.8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Flight Path Angle</a:t>
                      </a:r>
                      <a:r>
                        <a:rPr lang="en-US" sz="2400" baseline="0" dirty="0" smtClean="0"/>
                        <a:t> (deg.)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-7.0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-5.0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Pitch Angle (deg.)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+4.3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+4.2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2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Damage Metric Whole Aircraft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991713"/>
              </p:ext>
            </p:extLst>
          </p:nvPr>
        </p:nvGraphicFramePr>
        <p:xfrm>
          <a:off x="457200" y="1600200"/>
          <a:ext cx="8229600" cy="4956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Mishap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Scenario</a:t>
                      </a:r>
                      <a:endParaRPr lang="en-US" sz="240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Narrow</a:t>
                      </a:r>
                      <a:r>
                        <a:rPr lang="en-US" sz="2400" baseline="0" dirty="0" smtClean="0"/>
                        <a:t> Body (damage metric)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Wide Body </a:t>
                      </a:r>
                    </a:p>
                    <a:p>
                      <a:pPr algn="ctr"/>
                      <a:r>
                        <a:rPr lang="en-US" sz="2400" dirty="0" smtClean="0"/>
                        <a:t>(damage metric}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Runway Overrun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22.0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13.9</a:t>
                      </a:r>
                      <a:endParaRPr lang="en-US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Compromised Landing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Impacted Short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59.1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74.5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Impacted Short (wind)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61.5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Hard Land. Lost</a:t>
                      </a:r>
                      <a:r>
                        <a:rPr lang="en-US" sz="2400" baseline="0" dirty="0" smtClean="0"/>
                        <a:t> Ctrl.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36.4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Lost Ctrl. TOGA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72.6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75.5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Lost</a:t>
                      </a:r>
                      <a:r>
                        <a:rPr lang="en-US" sz="2400" baseline="0" dirty="0" smtClean="0"/>
                        <a:t> Ctrl. TOGA (wind)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55.1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16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Severity of Injuries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515285"/>
              </p:ext>
            </p:extLst>
          </p:nvPr>
        </p:nvGraphicFramePr>
        <p:xfrm>
          <a:off x="457200" y="1600200"/>
          <a:ext cx="8229600" cy="4678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Narrow Body</a:t>
                      </a:r>
                    </a:p>
                    <a:p>
                      <a:pPr algn="ctr"/>
                      <a:r>
                        <a:rPr lang="en-US" sz="2400" dirty="0" smtClean="0"/>
                        <a:t> (no.</a:t>
                      </a:r>
                      <a:r>
                        <a:rPr lang="en-US" sz="2400" baseline="0" dirty="0" smtClean="0"/>
                        <a:t> &amp; 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Wide Body</a:t>
                      </a:r>
                    </a:p>
                    <a:p>
                      <a:pPr algn="ctr"/>
                      <a:r>
                        <a:rPr lang="en-US" sz="2400" dirty="0" smtClean="0"/>
                        <a:t>(no.</a:t>
                      </a:r>
                      <a:r>
                        <a:rPr lang="en-US" sz="2400" baseline="0" dirty="0" smtClean="0"/>
                        <a:t> &amp; %)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Fatal (all causes)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1,818 (17.6 %)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1,163 (16.9 %)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Fatal (reported as</a:t>
                      </a:r>
                      <a:r>
                        <a:rPr lang="en-US" sz="2400" baseline="0" dirty="0" smtClean="0"/>
                        <a:t> thermal)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517 (5.0 %)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373 (5.4 %)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Serious Injury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788 (7.6 %)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535 (7.8 %)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Minor or Not Injured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7,704 (74.4%)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5,213 (75.5%)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 Occupants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10,310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6,877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46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Severe Injury Percent by Scenario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424068"/>
              </p:ext>
            </p:extLst>
          </p:nvPr>
        </p:nvGraphicFramePr>
        <p:xfrm>
          <a:off x="457200" y="1600200"/>
          <a:ext cx="8229600" cy="4956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Narrow Body (Severe</a:t>
                      </a:r>
                      <a:r>
                        <a:rPr lang="en-US" sz="2400" baseline="0" dirty="0" smtClean="0"/>
                        <a:t> Injury 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Wide Body (Severe Injury %)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Runway Overrun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Compromised Land.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Impacted Short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63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Impacted Short (wind)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47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Hard Land. Lost</a:t>
                      </a:r>
                      <a:r>
                        <a:rPr lang="en-US" sz="2400" baseline="0" dirty="0" smtClean="0"/>
                        <a:t> Ctrl.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Lost Ctrl. TOGA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84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Lost</a:t>
                      </a:r>
                      <a:r>
                        <a:rPr lang="en-US" sz="2400" baseline="0" dirty="0" smtClean="0"/>
                        <a:t> Ctrl. TOGA (wind)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0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Injury Fraction by Segment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990874"/>
              </p:ext>
            </p:extLst>
          </p:nvPr>
        </p:nvGraphicFramePr>
        <p:xfrm>
          <a:off x="457200" y="1600200"/>
          <a:ext cx="8229600" cy="481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Does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not include Runway Overruns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Narrow Body (%</a:t>
                      </a:r>
                      <a:r>
                        <a:rPr lang="en-US" sz="2400" baseline="0" dirty="0" smtClean="0"/>
                        <a:t> severely injured)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Wide Body (% severely injured)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Cockpit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Forward Cabin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55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Overwing Cabin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47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Aft Cabin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36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Tail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01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Evacuation Results Overview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684769"/>
              </p:ext>
            </p:extLst>
          </p:nvPr>
        </p:nvGraphicFramePr>
        <p:xfrm>
          <a:off x="457200" y="1600200"/>
          <a:ext cx="8229600" cy="415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485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Narrow-body</a:t>
                      </a:r>
                    </a:p>
                    <a:p>
                      <a:pPr algn="ctr"/>
                      <a:r>
                        <a:rPr lang="en-US" sz="2800" dirty="0" smtClean="0"/>
                        <a:t>(# </a:t>
                      </a:r>
                      <a:r>
                        <a:rPr lang="en-US" sz="2800" baseline="0" dirty="0" smtClean="0"/>
                        <a:t>/ # mishaps, percent)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Wide-body</a:t>
                      </a:r>
                    </a:p>
                    <a:p>
                      <a:pPr algn="ctr"/>
                      <a:r>
                        <a:rPr lang="en-US" sz="2800" dirty="0" smtClean="0"/>
                        <a:t>(# / # mishaps, [percent])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Emerg</a:t>
                      </a:r>
                      <a:r>
                        <a:rPr lang="en-US" sz="2800" dirty="0" smtClean="0"/>
                        <a:t>. Evacuation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57/86  [66]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20/29  [69]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Post-crash fire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35/86  [41]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17/29  [59]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Emerg</a:t>
                      </a:r>
                      <a:r>
                        <a:rPr lang="en-US" sz="2800" dirty="0" smtClean="0"/>
                        <a:t>.</a:t>
                      </a:r>
                      <a:r>
                        <a:rPr lang="en-US" sz="2800" baseline="0" dirty="0" smtClean="0"/>
                        <a:t> Evac. Fire a factor in Evac.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35/57  [61]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11/20  [55]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65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Portals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110099"/>
              </p:ext>
            </p:extLst>
          </p:nvPr>
        </p:nvGraphicFramePr>
        <p:xfrm>
          <a:off x="457200" y="1290321"/>
          <a:ext cx="8229600" cy="47802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427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Narrow-Body</a:t>
                      </a:r>
                    </a:p>
                    <a:p>
                      <a:pPr algn="ctr"/>
                      <a:r>
                        <a:rPr lang="en-US" sz="2400" dirty="0" smtClean="0"/>
                        <a:t> (Avg. # </a:t>
                      </a:r>
                      <a:r>
                        <a:rPr lang="en-US" sz="2400" dirty="0" err="1" smtClean="0"/>
                        <a:t>Rptd</a:t>
                      </a:r>
                      <a:r>
                        <a:rPr lang="en-US" sz="2400" dirty="0" smtClean="0"/>
                        <a:t> – Avg. # Usable)</a:t>
                      </a:r>
                      <a:endParaRPr lang="en-US" sz="24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Wide-Body</a:t>
                      </a:r>
                    </a:p>
                    <a:p>
                      <a:pPr algn="ctr"/>
                      <a:r>
                        <a:rPr lang="en-US" sz="2400" dirty="0" smtClean="0"/>
                        <a:t> (Avg. # </a:t>
                      </a:r>
                      <a:r>
                        <a:rPr lang="en-US" sz="2400" dirty="0" err="1" smtClean="0"/>
                        <a:t>Rptd</a:t>
                      </a:r>
                      <a:r>
                        <a:rPr lang="en-US" sz="2400" dirty="0" smtClean="0"/>
                        <a:t> – Avg. # Usable)</a:t>
                      </a:r>
                      <a:endParaRPr lang="en-US" sz="24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Overrun 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6.7 – 5.4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7.2 – 4.6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Compromised Ldg.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4.7 – 4.2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8.0 – 4.3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Land Short</a:t>
                      </a:r>
                      <a:r>
                        <a:rPr lang="en-US" sz="2400" baseline="0" dirty="0" smtClean="0"/>
                        <a:t> (All)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6.8 – 4.7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4.2  -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3.8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Hard Ldg. Loss of Ctrl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7.2 –</a:t>
                      </a:r>
                      <a:r>
                        <a:rPr lang="en-US" sz="2400" baseline="0" dirty="0" smtClean="0"/>
                        <a:t> 5.6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5.0 – 4.3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TOGA (All)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4.3 – 3.0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10.0 – 4.0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32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Quantify the kinematics of potentially survivable mishaps</a:t>
            </a:r>
          </a:p>
          <a:p>
            <a:r>
              <a:rPr lang="en-US" dirty="0" smtClean="0"/>
              <a:t>Quantify the damage outcomes of mishaps</a:t>
            </a:r>
          </a:p>
          <a:p>
            <a:r>
              <a:rPr lang="en-US" dirty="0" smtClean="0"/>
              <a:t>Quantify the injury outcomes of mishaps</a:t>
            </a:r>
          </a:p>
          <a:p>
            <a:r>
              <a:rPr lang="en-US" dirty="0" smtClean="0"/>
              <a:t>Correlate outcomes to kinematics</a:t>
            </a:r>
          </a:p>
          <a:p>
            <a:r>
              <a:rPr lang="en-US" dirty="0" smtClean="0"/>
              <a:t>Identify trends in outcomes</a:t>
            </a:r>
          </a:p>
          <a:p>
            <a:r>
              <a:rPr lang="en-US" dirty="0" smtClean="0"/>
              <a:t>Add to the knowledge developed in the </a:t>
            </a:r>
            <a:r>
              <a:rPr lang="en-US" i="1" dirty="0" smtClean="0"/>
              <a:t>ditching regional jet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5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Funded by </a:t>
            </a:r>
            <a:r>
              <a:rPr lang="en-US" dirty="0" smtClean="0">
                <a:solidFill>
                  <a:srgbClr val="00B050"/>
                </a:solidFill>
              </a:rPr>
              <a:t>Federal Aviation Administration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Joseph Pellettierre &amp; Alan Abramowitz</a:t>
            </a:r>
          </a:p>
          <a:p>
            <a:r>
              <a:rPr lang="en-US" dirty="0" smtClean="0"/>
              <a:t>Funded through: </a:t>
            </a:r>
            <a:r>
              <a:rPr lang="en-US" dirty="0" smtClean="0">
                <a:solidFill>
                  <a:srgbClr val="00B050"/>
                </a:solidFill>
              </a:rPr>
              <a:t>National Institute for Aviation Research, Wichita State University 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John Tomblin</a:t>
            </a:r>
          </a:p>
          <a:p>
            <a:r>
              <a:rPr lang="en-US" b="1" i="1" dirty="0" smtClean="0">
                <a:solidFill>
                  <a:srgbClr val="FF0000"/>
                </a:solidFill>
              </a:rPr>
              <a:t>Report  </a:t>
            </a:r>
            <a:r>
              <a:rPr lang="en-US" b="1" i="1" smtClean="0">
                <a:solidFill>
                  <a:srgbClr val="FF0000"/>
                </a:solidFill>
              </a:rPr>
              <a:t>Status: Submitted </a:t>
            </a:r>
            <a:r>
              <a:rPr lang="en-US" b="1" i="1" dirty="0" smtClean="0">
                <a:solidFill>
                  <a:srgbClr val="FF0000"/>
                </a:solidFill>
              </a:rPr>
              <a:t>to the FAA May 2018.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Report Title:  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0070C0"/>
                </a:solidFill>
              </a:rPr>
              <a:t>Study of Transport Aircraft Water Mishap Kinematics and Regional Jet Mishap Kinematic</a:t>
            </a:r>
          </a:p>
        </p:txBody>
      </p:sp>
    </p:spTree>
    <p:extLst>
      <p:ext uri="{BB962C8B-B14F-4D97-AF65-F5344CB8AC3E}">
        <p14:creationId xmlns:p14="http://schemas.microsoft.com/office/powerpoint/2010/main" val="360256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Mishap 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Mishaps of single aisle and multiple aisle commercial transport aircraft</a:t>
            </a:r>
          </a:p>
          <a:p>
            <a:r>
              <a:rPr lang="en-US" dirty="0" smtClean="0"/>
              <a:t>Mishaps that were considered to be potentially survivable.</a:t>
            </a:r>
          </a:p>
          <a:p>
            <a:r>
              <a:rPr lang="en-US" dirty="0" smtClean="0"/>
              <a:t>Mishaps for which detailed investigations were conducted and the reports were readily obtainable.  </a:t>
            </a:r>
            <a:r>
              <a:rPr lang="en-US" i="1" dirty="0" smtClean="0">
                <a:solidFill>
                  <a:srgbClr val="92D050"/>
                </a:solidFill>
              </a:rPr>
              <a:t>Result: All western built airframes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86</a:t>
            </a:r>
            <a:r>
              <a:rPr lang="en-US" dirty="0" smtClean="0"/>
              <a:t> narrow-body &amp; </a:t>
            </a:r>
            <a:r>
              <a:rPr lang="en-US" dirty="0" smtClean="0">
                <a:solidFill>
                  <a:srgbClr val="0070C0"/>
                </a:solidFill>
              </a:rPr>
              <a:t>29</a:t>
            </a:r>
            <a:r>
              <a:rPr lang="en-US" dirty="0" smtClean="0"/>
              <a:t> wide-body mishaps</a:t>
            </a:r>
          </a:p>
          <a:p>
            <a:r>
              <a:rPr lang="en-US" dirty="0" smtClean="0"/>
              <a:t>N-B 1975-2014	W-B 1971-2014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42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/>
              <a:t>E</a:t>
            </a:r>
            <a:r>
              <a:rPr lang="en-US" dirty="0" smtClean="0"/>
              <a:t>xtracted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Aircraft type, engine configuration, # of seats, # of occupants</a:t>
            </a:r>
          </a:p>
          <a:p>
            <a:r>
              <a:rPr lang="en-US" dirty="0" smtClean="0"/>
              <a:t>Kinematics: speeds, angles, accelerations</a:t>
            </a:r>
          </a:p>
          <a:p>
            <a:r>
              <a:rPr lang="en-US" dirty="0" smtClean="0"/>
              <a:t>Aircraft damage: skin, floor, seats, fuselage breaks, survivable volume, by segment</a:t>
            </a:r>
            <a:endParaRPr lang="en-US" i="1" dirty="0" smtClean="0"/>
          </a:p>
          <a:p>
            <a:r>
              <a:rPr lang="en-US" dirty="0" smtClean="0"/>
              <a:t>Aircraft conditions: landing gear status, fire</a:t>
            </a:r>
          </a:p>
          <a:p>
            <a:r>
              <a:rPr lang="en-US" dirty="0" smtClean="0"/>
              <a:t>Occupants &amp; seats: # &amp; location by segment </a:t>
            </a:r>
          </a:p>
          <a:p>
            <a:r>
              <a:rPr lang="en-US" dirty="0" smtClean="0"/>
              <a:t>Injuries: minor/none, serious, fatal</a:t>
            </a:r>
          </a:p>
          <a:p>
            <a:r>
              <a:rPr lang="en-US" dirty="0" smtClean="0"/>
              <a:t>Evacuation: functionality &amp; usability of portals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Mishap Scenarios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for both aircraft types broken down into “Mishap Scenarios” for additional analysis</a:t>
            </a:r>
          </a:p>
          <a:p>
            <a:pPr lvl="1"/>
            <a:r>
              <a:rPr lang="en-US" dirty="0" smtClean="0"/>
              <a:t>Runway overruns</a:t>
            </a:r>
          </a:p>
          <a:p>
            <a:pPr lvl="1"/>
            <a:r>
              <a:rPr lang="en-US" dirty="0" smtClean="0"/>
              <a:t>Compromised landing, remained on or near runway (gear up, gear collapsed, tail strike)</a:t>
            </a:r>
          </a:p>
          <a:p>
            <a:pPr lvl="1"/>
            <a:r>
              <a:rPr lang="en-US" dirty="0" smtClean="0"/>
              <a:t>Terrain contact short of runway during landing (tracked with or without localized wind influence)</a:t>
            </a:r>
          </a:p>
          <a:p>
            <a:pPr lvl="1"/>
            <a:r>
              <a:rPr lang="en-US" dirty="0" smtClean="0"/>
              <a:t>Landing on runway with loss of control</a:t>
            </a:r>
          </a:p>
          <a:p>
            <a:pPr lvl="1"/>
            <a:r>
              <a:rPr lang="en-US" dirty="0" smtClean="0"/>
              <a:t>Loss of control on take-off or go around (tracked with or without localized wind influence)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7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8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Kinematics of the mishap impact</a:t>
            </a:r>
          </a:p>
          <a:p>
            <a:r>
              <a:rPr lang="en-US" dirty="0" smtClean="0"/>
              <a:t>Airspeed, vertical velocity, flight path angle</a:t>
            </a:r>
          </a:p>
          <a:p>
            <a:r>
              <a:rPr lang="en-US" dirty="0" smtClean="0"/>
              <a:t>Attitude angles at impact: pitch, roll, &amp; yaw</a:t>
            </a:r>
          </a:p>
          <a:p>
            <a:r>
              <a:rPr lang="en-US" dirty="0" smtClean="0"/>
              <a:t>Acceleration: longitudinal, vertical, lateral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3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Aircraft Damage by Occupied Segment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Segments: Cockpit, forward cabin, overwing, aft cabin, tail  (</a:t>
            </a:r>
            <a:r>
              <a:rPr lang="en-US" i="1" dirty="0" smtClean="0"/>
              <a:t>reflects break patterns)</a:t>
            </a:r>
            <a:endParaRPr lang="en-US" dirty="0" smtClean="0"/>
          </a:p>
          <a:p>
            <a:r>
              <a:rPr lang="en-US" dirty="0" smtClean="0"/>
              <a:t>Breaks between segments recorded (</a:t>
            </a:r>
            <a:r>
              <a:rPr lang="en-US" b="1" dirty="0" smtClean="0"/>
              <a:t>Y</a:t>
            </a:r>
            <a:r>
              <a:rPr lang="en-US" dirty="0" smtClean="0"/>
              <a:t>/</a:t>
            </a:r>
            <a:r>
              <a:rPr lang="en-US" b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Underside skin damage (</a:t>
            </a:r>
            <a:r>
              <a:rPr lang="en-US" b="1" dirty="0" smtClean="0"/>
              <a:t>W</a:t>
            </a:r>
            <a:r>
              <a:rPr lang="en-US" dirty="0" smtClean="0"/>
              <a:t>idespread / </a:t>
            </a:r>
            <a:r>
              <a:rPr lang="en-US" b="1" dirty="0" smtClean="0"/>
              <a:t>L</a:t>
            </a:r>
            <a:r>
              <a:rPr lang="en-US" dirty="0" smtClean="0"/>
              <a:t>ocalized / </a:t>
            </a:r>
            <a:r>
              <a:rPr lang="en-US" b="1" dirty="0" smtClean="0"/>
              <a:t>N</a:t>
            </a:r>
            <a:r>
              <a:rPr lang="en-US" dirty="0" smtClean="0"/>
              <a:t>one) </a:t>
            </a:r>
          </a:p>
          <a:p>
            <a:r>
              <a:rPr lang="en-US" dirty="0" smtClean="0"/>
              <a:t>Floor disruption (</a:t>
            </a:r>
            <a:r>
              <a:rPr lang="en-US" b="1" dirty="0" smtClean="0"/>
              <a:t>W</a:t>
            </a:r>
            <a:r>
              <a:rPr lang="en-US" dirty="0" smtClean="0"/>
              <a:t> / </a:t>
            </a:r>
            <a:r>
              <a:rPr lang="en-US" b="1" dirty="0" smtClean="0"/>
              <a:t>L</a:t>
            </a:r>
            <a:r>
              <a:rPr lang="en-US" dirty="0" smtClean="0"/>
              <a:t> / </a:t>
            </a:r>
            <a:r>
              <a:rPr lang="en-US" b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Seat failure (</a:t>
            </a:r>
            <a:r>
              <a:rPr lang="en-US" b="1" dirty="0" smtClean="0"/>
              <a:t>W</a:t>
            </a:r>
            <a:r>
              <a:rPr lang="en-US" dirty="0" smtClean="0"/>
              <a:t> / </a:t>
            </a:r>
            <a:r>
              <a:rPr lang="en-US" b="1" dirty="0" smtClean="0"/>
              <a:t>L</a:t>
            </a:r>
            <a:r>
              <a:rPr lang="en-US" dirty="0" smtClean="0"/>
              <a:t> / </a:t>
            </a:r>
            <a:r>
              <a:rPr lang="en-US" b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Loss of occupant volume (</a:t>
            </a:r>
            <a:r>
              <a:rPr lang="en-US" b="1" dirty="0" smtClean="0"/>
              <a:t>W</a:t>
            </a:r>
            <a:r>
              <a:rPr lang="en-US" dirty="0" smtClean="0"/>
              <a:t> / </a:t>
            </a:r>
            <a:r>
              <a:rPr lang="en-US" b="1" dirty="0" smtClean="0"/>
              <a:t>L</a:t>
            </a:r>
            <a:r>
              <a:rPr lang="en-US" dirty="0" smtClean="0"/>
              <a:t> / </a:t>
            </a:r>
            <a:r>
              <a:rPr lang="en-US" b="1" dirty="0" smtClean="0"/>
              <a:t>N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Combined to form a Damage Metric (0-112)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9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Occupant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Injury severity: None/minor, serious, fatal</a:t>
            </a:r>
          </a:p>
          <a:p>
            <a:r>
              <a:rPr lang="en-US" dirty="0" smtClean="0"/>
              <a:t>Occupants and their injuries were analyzed at the segment level</a:t>
            </a:r>
          </a:p>
          <a:p>
            <a:r>
              <a:rPr lang="en-US" dirty="0" smtClean="0"/>
              <a:t>Injury fractions, (# of injuries/# of occupants) were correlated with: aircraft design, mishap scenario, kinematics, damage metric, external obstacles, and fire.</a:t>
            </a:r>
          </a:p>
          <a:p>
            <a:r>
              <a:rPr lang="en-US" dirty="0" smtClean="0"/>
              <a:t>Binary logistical models were created to predict injury based on various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2021</Words>
  <Application>Microsoft Office PowerPoint</Application>
  <PresentationFormat>On-screen Show (4:3)</PresentationFormat>
  <Paragraphs>316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Narrow-body &amp; Wide-body Mishap Kinematics Study</vt:lpstr>
      <vt:lpstr>Study Objectives</vt:lpstr>
      <vt:lpstr>Mishap Selection Criteria</vt:lpstr>
      <vt:lpstr>Data Extracted</vt:lpstr>
      <vt:lpstr>Mishap Scenarios</vt:lpstr>
      <vt:lpstr>Analysis</vt:lpstr>
      <vt:lpstr>Kinematics</vt:lpstr>
      <vt:lpstr>Aircraft Damage by Occupied Segment</vt:lpstr>
      <vt:lpstr>Occupant Injury</vt:lpstr>
      <vt:lpstr>Evacuation</vt:lpstr>
      <vt:lpstr>Findings</vt:lpstr>
      <vt:lpstr>Scenarios</vt:lpstr>
      <vt:lpstr>Kinematics</vt:lpstr>
      <vt:lpstr>Damage Metric Whole Aircraft</vt:lpstr>
      <vt:lpstr>Severity of Injuries</vt:lpstr>
      <vt:lpstr>Severe Injury Percent by Scenario</vt:lpstr>
      <vt:lpstr>Injury Fraction by Segment</vt:lpstr>
      <vt:lpstr>Evacuation Results Overview </vt:lpstr>
      <vt:lpstr>Escape Portals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Narrow-body &amp; Wide-body Mishap Kinematics Study</dc:title>
  <dc:creator>Lance C</dc:creator>
  <cp:lastModifiedBy>Horner, April CTR (FAA)</cp:lastModifiedBy>
  <cp:revision>62</cp:revision>
  <cp:lastPrinted>2019-04-16T02:17:16Z</cp:lastPrinted>
  <dcterms:created xsi:type="dcterms:W3CDTF">2019-04-05T20:57:53Z</dcterms:created>
  <dcterms:modified xsi:type="dcterms:W3CDTF">2019-08-22T18:23:59Z</dcterms:modified>
</cp:coreProperties>
</file>