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  <p:sldMasterId id="2147483661" r:id="rId2"/>
  </p:sldMasterIdLst>
  <p:notesMasterIdLst>
    <p:notesMasterId r:id="rId32"/>
  </p:notesMasterIdLst>
  <p:handoutMasterIdLst>
    <p:handoutMasterId r:id="rId33"/>
  </p:handoutMasterIdLst>
  <p:sldIdLst>
    <p:sldId id="273" r:id="rId3"/>
    <p:sldId id="297" r:id="rId4"/>
    <p:sldId id="302" r:id="rId5"/>
    <p:sldId id="303" r:id="rId6"/>
    <p:sldId id="298" r:id="rId7"/>
    <p:sldId id="274" r:id="rId8"/>
    <p:sldId id="275" r:id="rId9"/>
    <p:sldId id="276" r:id="rId10"/>
    <p:sldId id="277" r:id="rId11"/>
    <p:sldId id="278" r:id="rId12"/>
    <p:sldId id="281" r:id="rId13"/>
    <p:sldId id="280" r:id="rId14"/>
    <p:sldId id="279" r:id="rId15"/>
    <p:sldId id="291" r:id="rId16"/>
    <p:sldId id="300" r:id="rId17"/>
    <p:sldId id="289" r:id="rId18"/>
    <p:sldId id="294" r:id="rId19"/>
    <p:sldId id="290" r:id="rId20"/>
    <p:sldId id="293" r:id="rId21"/>
    <p:sldId id="292" r:id="rId22"/>
    <p:sldId id="283" r:id="rId23"/>
    <p:sldId id="284" r:id="rId24"/>
    <p:sldId id="288" r:id="rId25"/>
    <p:sldId id="286" r:id="rId26"/>
    <p:sldId id="301" r:id="rId27"/>
    <p:sldId id="299" r:id="rId28"/>
    <p:sldId id="282" r:id="rId29"/>
    <p:sldId id="296" r:id="rId30"/>
    <p:sldId id="287" r:id="rId31"/>
  </p:sldIdLst>
  <p:sldSz cx="9144000" cy="5143500" type="screen16x9"/>
  <p:notesSz cx="6858000" cy="9296400"/>
  <p:defaultTextStyle>
    <a:defPPr>
      <a:defRPr lang="en-US"/>
    </a:defPPr>
    <a:lvl1pPr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D0E1773-2C58-4A1C-9F4D-09A126D9EB70}">
          <p14:sldIdLst>
            <p14:sldId id="273"/>
            <p14:sldId id="297"/>
            <p14:sldId id="302"/>
            <p14:sldId id="303"/>
            <p14:sldId id="298"/>
            <p14:sldId id="274"/>
            <p14:sldId id="275"/>
            <p14:sldId id="276"/>
            <p14:sldId id="277"/>
            <p14:sldId id="278"/>
            <p14:sldId id="281"/>
            <p14:sldId id="280"/>
            <p14:sldId id="279"/>
            <p14:sldId id="291"/>
            <p14:sldId id="300"/>
            <p14:sldId id="289"/>
            <p14:sldId id="294"/>
            <p14:sldId id="290"/>
            <p14:sldId id="293"/>
            <p14:sldId id="292"/>
            <p14:sldId id="283"/>
            <p14:sldId id="284"/>
            <p14:sldId id="288"/>
            <p14:sldId id="286"/>
            <p14:sldId id="301"/>
            <p14:sldId id="299"/>
            <p14:sldId id="282"/>
            <p14:sldId id="296"/>
            <p14:sldId id="28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02">
          <p15:clr>
            <a:srgbClr val="A4A3A4"/>
          </p15:clr>
        </p15:guide>
        <p15:guide id="2" pos="3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00"/>
    <a:srgbClr val="FFFF99"/>
    <a:srgbClr val="FFCC00"/>
    <a:srgbClr val="DDDDDD"/>
    <a:srgbClr val="C0C0C0"/>
    <a:srgbClr val="1D2F68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78" autoAdjust="0"/>
    <p:restoredTop sz="81139" autoAdjust="0"/>
  </p:normalViewPr>
  <p:slideViewPr>
    <p:cSldViewPr snapToGrid="0">
      <p:cViewPr varScale="1">
        <p:scale>
          <a:sx n="124" d="100"/>
          <a:sy n="124" d="100"/>
        </p:scale>
        <p:origin x="1200" y="102"/>
      </p:cViewPr>
      <p:guideLst>
        <p:guide orient="horz" pos="402"/>
        <p:guide pos="3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fld id="{87C48A99-3596-4E58-ABE8-9D998A9384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560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1788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6425"/>
            <a:ext cx="502920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fld id="{55D68406-F15C-4303-97CE-0E3EE59880C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67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338345-9CBA-4181-BEB7-82A779821C66}" type="slidenum">
              <a:rPr lang="en-US"/>
              <a:pPr/>
              <a:t>1</a:t>
            </a:fld>
            <a:endParaRPr lang="en-US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1788" y="696913"/>
            <a:ext cx="6197600" cy="3486150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12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1788" y="696913"/>
            <a:ext cx="6197600" cy="3486150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9096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13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1788" y="696913"/>
            <a:ext cx="6197600" cy="3486150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4646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12 channels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8406-F15C-4303-97CE-0E3EE59880C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8770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44-45: mag error 0.9%, shape 2.6%</a:t>
            </a:r>
          </a:p>
          <a:p>
            <a:r>
              <a:rPr lang="en-US" dirty="0" smtClean="0"/>
              <a:t>44-46: mag error 0.8%, shape 3.1%</a:t>
            </a:r>
          </a:p>
          <a:p>
            <a:r>
              <a:rPr lang="en-US" dirty="0" smtClean="0"/>
              <a:t>45-46: mag error 1.7%, shape 5.1%</a:t>
            </a:r>
          </a:p>
          <a:p>
            <a:endParaRPr lang="en-US" dirty="0" smtClean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47-48:</a:t>
            </a:r>
            <a:r>
              <a:rPr lang="en-US" baseline="0" dirty="0" smtClean="0"/>
              <a:t> </a:t>
            </a:r>
            <a:r>
              <a:rPr lang="en-US" dirty="0" smtClean="0"/>
              <a:t>mag error 8.8%, shape 5.9%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8406-F15C-4303-97CE-0E3EE59880C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025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45-46: mag error 3.8%, shape 4.6%</a:t>
            </a:r>
          </a:p>
          <a:p>
            <a:endParaRPr lang="en-US" dirty="0" smtClean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47-48:</a:t>
            </a:r>
            <a:r>
              <a:rPr lang="en-US" baseline="0" dirty="0" smtClean="0"/>
              <a:t> </a:t>
            </a:r>
            <a:r>
              <a:rPr lang="en-US" dirty="0" smtClean="0"/>
              <a:t>mag error 2.5%, shape 5.1%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8406-F15C-4303-97CE-0E3EE59880C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844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44-46: mag error 3.6%, shape 3.8%</a:t>
            </a:r>
          </a:p>
          <a:p>
            <a:endParaRPr lang="en-US" dirty="0" smtClean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47-49:</a:t>
            </a:r>
            <a:r>
              <a:rPr lang="en-US" baseline="0" dirty="0" smtClean="0"/>
              <a:t> </a:t>
            </a:r>
            <a:r>
              <a:rPr lang="en-US" dirty="0" smtClean="0"/>
              <a:t>mag error 10.2%, shape 8.6%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8406-F15C-4303-97CE-0E3EE59880C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3441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44-46: mag error 6.6%, shape 5.1%</a:t>
            </a:r>
          </a:p>
          <a:p>
            <a:endParaRPr lang="en-US" dirty="0" smtClean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49-50:</a:t>
            </a:r>
            <a:r>
              <a:rPr lang="en-US" baseline="0" dirty="0" smtClean="0"/>
              <a:t> </a:t>
            </a:r>
            <a:r>
              <a:rPr lang="en-US" dirty="0" smtClean="0"/>
              <a:t>mag error 6.7%, shape 5.45%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8406-F15C-4303-97CE-0E3EE59880C4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1043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44-45: mag error 14.0%, shape 14.8%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44-46: mag error 4.2%, shape 17.1%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r>
              <a:rPr lang="en-US" dirty="0" smtClean="0"/>
              <a:t>Abdomen force &lt; 50 </a:t>
            </a:r>
            <a:r>
              <a:rPr lang="en-US" dirty="0" err="1" smtClean="0"/>
              <a:t>lbs</a:t>
            </a:r>
            <a:r>
              <a:rPr lang="en-US" dirty="0" smtClean="0"/>
              <a:t> each</a:t>
            </a:r>
          </a:p>
          <a:p>
            <a:r>
              <a:rPr lang="en-US" dirty="0" smtClean="0"/>
              <a:t>Pubic Symphysis force 210 </a:t>
            </a:r>
            <a:r>
              <a:rPr lang="en-US" dirty="0" err="1" smtClean="0"/>
              <a:t>lbs</a:t>
            </a:r>
            <a:r>
              <a:rPr lang="en-US" dirty="0" smtClean="0"/>
              <a:t> for A16044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8406-F15C-4303-97CE-0E3EE59880C4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5754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21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1788" y="696913"/>
            <a:ext cx="6197600" cy="3486150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1506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22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1788" y="696913"/>
            <a:ext cx="6197600" cy="3486150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198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2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1788" y="696913"/>
            <a:ext cx="6197600" cy="3486150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6549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23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1788" y="696913"/>
            <a:ext cx="6197600" cy="3486150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physical ATD going 80</a:t>
            </a:r>
            <a:r>
              <a:rPr lang="en-US" baseline="0" dirty="0" smtClean="0"/>
              <a:t> degrees, f</a:t>
            </a:r>
            <a:r>
              <a:rPr lang="en-US" dirty="0" smtClean="0"/>
              <a:t>lail</a:t>
            </a:r>
            <a:r>
              <a:rPr lang="en-US" baseline="0" dirty="0" smtClean="0"/>
              <a:t> of 70 degrees or 90 degrees is good enough .</a:t>
            </a:r>
          </a:p>
          <a:p>
            <a:r>
              <a:rPr lang="en-US" baseline="0" dirty="0" smtClean="0"/>
              <a:t>Replace picture with gif?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3361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24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1788" y="696913"/>
            <a:ext cx="6197600" cy="3486150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2316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8406-F15C-4303-97CE-0E3EE59880C4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352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27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1788" y="696913"/>
            <a:ext cx="6197600" cy="3486150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3096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29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1788" y="696913"/>
            <a:ext cx="6197600" cy="3486150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068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5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1788" y="696913"/>
            <a:ext cx="6197600" cy="3486150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Overall height,</a:t>
            </a:r>
            <a:r>
              <a:rPr lang="en-US" baseline="0" dirty="0" smtClean="0"/>
              <a:t> weight, segment dimensions and weights, component tests, 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030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6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1788" y="696913"/>
            <a:ext cx="6197600" cy="3486150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7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1788" y="696913"/>
            <a:ext cx="6197600" cy="3486150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General</a:t>
            </a:r>
            <a:r>
              <a:rPr lang="en-US" baseline="0" dirty="0" smtClean="0"/>
              <a:t> meaning it applies to all ATDs and was previously defined for the H2 + H3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6140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8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1788" y="696913"/>
            <a:ext cx="6197600" cy="3486150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7 sub-assembly tests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0134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9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1788" y="696913"/>
            <a:ext cx="6197600" cy="3486150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5472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10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1788" y="696913"/>
            <a:ext cx="6197600" cy="3486150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016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11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1788" y="696913"/>
            <a:ext cx="6197600" cy="3486150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742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814" y="1884870"/>
            <a:ext cx="9102852" cy="3250692"/>
          </a:xfrm>
          <a:prstGeom prst="rect">
            <a:avLst/>
          </a:prstGeom>
        </p:spPr>
      </p:pic>
      <p:sp>
        <p:nvSpPr>
          <p:cNvPr id="634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085011" y="250169"/>
            <a:ext cx="6941611" cy="892831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dirty="0" smtClean="0"/>
              <a:t>Select to edit master title</a:t>
            </a:r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085012" y="1156621"/>
            <a:ext cx="6904622" cy="724567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 smtClean="0"/>
              <a:t>Select to edit master subtitle</a:t>
            </a:r>
          </a:p>
        </p:txBody>
      </p:sp>
      <p:sp>
        <p:nvSpPr>
          <p:cNvPr id="63515" name="Text Box 1051"/>
          <p:cNvSpPr txBox="1">
            <a:spLocks noChangeArrowheads="1"/>
          </p:cNvSpPr>
          <p:nvPr userDrawn="1"/>
        </p:nvSpPr>
        <p:spPr bwMode="auto">
          <a:xfrm>
            <a:off x="1060999" y="2123306"/>
            <a:ext cx="5746201" cy="1420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Presented to:</a:t>
            </a:r>
          </a:p>
          <a:p>
            <a:pPr>
              <a:spcBef>
                <a:spcPts val="3000"/>
              </a:spcBef>
              <a:buFontTx/>
              <a:buNone/>
            </a:pPr>
            <a:r>
              <a:rPr lang="en-US" sz="1600" dirty="0" smtClean="0">
                <a:solidFill>
                  <a:srgbClr val="1D2F68"/>
                </a:solidFill>
              </a:rPr>
              <a:t>By</a:t>
            </a:r>
            <a:r>
              <a:rPr lang="en-US" sz="1600" dirty="0">
                <a:solidFill>
                  <a:srgbClr val="1D2F68"/>
                </a:solidFill>
              </a:rPr>
              <a:t>:</a:t>
            </a:r>
          </a:p>
          <a:p>
            <a:pPr>
              <a:spcBef>
                <a:spcPts val="1600"/>
              </a:spcBef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Date:</a:t>
            </a:r>
          </a:p>
        </p:txBody>
      </p:sp>
      <p:pic>
        <p:nvPicPr>
          <p:cNvPr id="10" name="Picture 9" descr="FAA logo&amp;text_white_ds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9" y="3953445"/>
            <a:ext cx="3397250" cy="11900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3339" y="4686300"/>
            <a:ext cx="1672032" cy="3429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96798" y="4686300"/>
            <a:ext cx="2895600" cy="3429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34188" y="4686300"/>
            <a:ext cx="1707316" cy="342900"/>
          </a:xfrm>
        </p:spPr>
        <p:txBody>
          <a:bodyPr/>
          <a:lstStyle>
            <a:lvl1pPr>
              <a:defRPr/>
            </a:lvl1pPr>
          </a:lstStyle>
          <a:p>
            <a:fld id="{78D3ABA1-EA94-43C0-B992-7CBCC31144F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255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1" y="1131094"/>
            <a:ext cx="3948113" cy="32932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131094"/>
            <a:ext cx="3949700" cy="32932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6266C2-23C9-4679-9EA6-D74DA6C8C2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009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6FF14-FC6A-41B6-B2DC-884C6B7C3F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631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79F915-29B1-4ADF-B1F4-B910889950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371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87D554-CBC1-41AB-90CF-337CEC897E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986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4526757"/>
            <a:ext cx="9144000" cy="611981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258366"/>
            <a:ext cx="8472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1" y="1131094"/>
            <a:ext cx="8050213" cy="3293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Select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4686300"/>
            <a:ext cx="173736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r>
              <a:rPr lang="en-US" dirty="0" smtClean="0"/>
              <a:t>Oct 2019</a:t>
            </a:r>
            <a:endParaRPr lang="en-US" dirty="0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4686300"/>
            <a:ext cx="2895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69125" y="4686300"/>
            <a:ext cx="158704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fld id="{74438B1A-AF1B-4C8B-993E-1BADE62A24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6349" name="Text Box 29" hidden="1"/>
          <p:cNvSpPr txBox="1">
            <a:spLocks noChangeArrowheads="1"/>
          </p:cNvSpPr>
          <p:nvPr userDrawn="1"/>
        </p:nvSpPr>
        <p:spPr bwMode="auto">
          <a:xfrm>
            <a:off x="449264" y="4654154"/>
            <a:ext cx="478472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b="1" dirty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 userDrawn="1"/>
        </p:nvSpPr>
        <p:spPr bwMode="auto">
          <a:xfrm>
            <a:off x="441325" y="4788694"/>
            <a:ext cx="37401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  <p:pic>
        <p:nvPicPr>
          <p:cNvPr id="2" name="Picture 1" descr="FAA logo&amp;text_white_ds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4" y="4587400"/>
            <a:ext cx="1587500" cy="556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5" r:id="rId3"/>
    <p:sldLayoutId id="2147483657" r:id="rId4"/>
    <p:sldLayoutId id="2147483658" r:id="rId5"/>
    <p:sldLayoutId id="2147483660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4526757"/>
            <a:ext cx="9144000" cy="61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258366"/>
            <a:ext cx="8472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1" y="1131094"/>
            <a:ext cx="8050213" cy="3293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Select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4686300"/>
            <a:ext cx="173736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solidFill>
                  <a:schemeClr val="accent6"/>
                </a:solidFill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4686300"/>
            <a:ext cx="2895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solidFill>
                  <a:schemeClr val="accent6"/>
                </a:solidFill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34187" y="4686300"/>
            <a:ext cx="1721977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solidFill>
                  <a:schemeClr val="accent6"/>
                </a:solidFill>
                <a:latin typeface="Times New Roman" pitchFamily="18" charset="0"/>
              </a:defRPr>
            </a:lvl1pPr>
          </a:lstStyle>
          <a:p>
            <a:fld id="{74438B1A-AF1B-4C8B-993E-1BADE62A24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6349" name="Text Box 29" hidden="1"/>
          <p:cNvSpPr txBox="1">
            <a:spLocks noChangeArrowheads="1"/>
          </p:cNvSpPr>
          <p:nvPr userDrawn="1"/>
        </p:nvSpPr>
        <p:spPr bwMode="auto">
          <a:xfrm>
            <a:off x="449264" y="4654154"/>
            <a:ext cx="478472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b="1" dirty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 userDrawn="1"/>
        </p:nvSpPr>
        <p:spPr bwMode="auto">
          <a:xfrm>
            <a:off x="441325" y="4788694"/>
            <a:ext cx="37401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  <p:pic>
        <p:nvPicPr>
          <p:cNvPr id="14" name="Picture 13" descr="FAA logo&amp;text_white_d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4" y="4587400"/>
            <a:ext cx="1587500" cy="55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165268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9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197771" y="232062"/>
            <a:ext cx="8719891" cy="1642005"/>
          </a:xfrm>
        </p:spPr>
        <p:txBody>
          <a:bodyPr/>
          <a:lstStyle/>
          <a:p>
            <a:r>
              <a:rPr lang="en-US" sz="3200" dirty="0"/>
              <a:t>A </a:t>
            </a:r>
            <a:r>
              <a:rPr lang="en-US" sz="3200" dirty="0" smtClean="0"/>
              <a:t>Data Set </a:t>
            </a:r>
            <a:r>
              <a:rPr lang="en-US" sz="3200" dirty="0"/>
              <a:t>for </a:t>
            </a:r>
            <a:r>
              <a:rPr lang="en-US" sz="3200" dirty="0" smtClean="0"/>
              <a:t>Calibrating </a:t>
            </a:r>
            <a:r>
              <a:rPr lang="en-US" sz="3200" dirty="0"/>
              <a:t>the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ES-2re </a:t>
            </a:r>
            <a:r>
              <a:rPr lang="en-US" sz="3200" dirty="0"/>
              <a:t>Virtual Anthropomorphic Test Device for Aviation Configurations</a:t>
            </a:r>
          </a:p>
        </p:txBody>
      </p:sp>
      <p:sp>
        <p:nvSpPr>
          <p:cNvPr id="32785" name="Text Box 17"/>
          <p:cNvSpPr txBox="1">
            <a:spLocks noChangeArrowheads="1"/>
          </p:cNvSpPr>
          <p:nvPr/>
        </p:nvSpPr>
        <p:spPr bwMode="auto">
          <a:xfrm>
            <a:off x="2626807" y="2163742"/>
            <a:ext cx="3867125" cy="502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  <a:spcBef>
                <a:spcPts val="0"/>
              </a:spcBef>
              <a:buFontTx/>
              <a:buNone/>
            </a:pPr>
            <a:r>
              <a:rPr lang="en-US" sz="1600" dirty="0" smtClean="0"/>
              <a:t>FAA Triennial Fire and Cabin Safety Conference</a:t>
            </a:r>
            <a:endParaRPr lang="en-US" sz="1600" dirty="0"/>
          </a:p>
        </p:txBody>
      </p:sp>
      <p:sp>
        <p:nvSpPr>
          <p:cNvPr id="32786" name="Text Box 18"/>
          <p:cNvSpPr txBox="1">
            <a:spLocks noChangeArrowheads="1"/>
          </p:cNvSpPr>
          <p:nvPr/>
        </p:nvSpPr>
        <p:spPr bwMode="auto">
          <a:xfrm>
            <a:off x="2619934" y="2782026"/>
            <a:ext cx="346551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600" dirty="0" smtClean="0"/>
              <a:t>David Moorcroft</a:t>
            </a:r>
            <a:endParaRPr lang="en-US" sz="1600" dirty="0"/>
          </a:p>
        </p:txBody>
      </p:sp>
      <p:sp>
        <p:nvSpPr>
          <p:cNvPr id="32787" name="Text Box 19"/>
          <p:cNvSpPr txBox="1">
            <a:spLocks noChangeArrowheads="1"/>
          </p:cNvSpPr>
          <p:nvPr/>
        </p:nvSpPr>
        <p:spPr bwMode="auto">
          <a:xfrm>
            <a:off x="2636288" y="3206549"/>
            <a:ext cx="346551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600" dirty="0" smtClean="0"/>
              <a:t>October, 2019</a:t>
            </a:r>
            <a:endParaRPr lang="en-US" sz="1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Conditions [160.8 </a:t>
            </a:r>
            <a:r>
              <a:rPr lang="en-US" dirty="0" err="1" smtClean="0"/>
              <a:t>lb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1794D-CE01-4982-8A1C-98D478D9AB49}" type="slidenum">
              <a:rPr lang="en-US"/>
              <a:pPr/>
              <a:t>10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407" y="898045"/>
            <a:ext cx="4152158" cy="33871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02" y="881013"/>
            <a:ext cx="4443585" cy="342119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>
            <a:off x="4744423" y="715566"/>
            <a:ext cx="18107" cy="3820220"/>
          </a:xfrm>
          <a:prstGeom prst="line">
            <a:avLst/>
          </a:prstGeom>
          <a:noFill/>
          <a:ln w="50800">
            <a:solidFill>
              <a:srgbClr val="FF0000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55403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91294" y="95350"/>
            <a:ext cx="8472488" cy="457200"/>
          </a:xfrm>
        </p:spPr>
        <p:txBody>
          <a:bodyPr/>
          <a:lstStyle/>
          <a:p>
            <a:r>
              <a:rPr lang="en-US" dirty="0" smtClean="0"/>
              <a:t>Video (With Armrest)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1794D-CE01-4982-8A1C-98D478D9AB49}" type="slidenum">
              <a:rPr lang="en-US"/>
              <a:pPr/>
              <a:t>11</a:t>
            </a:fld>
            <a:endParaRPr lang="en-US"/>
          </a:p>
        </p:txBody>
      </p:sp>
      <p:pic>
        <p:nvPicPr>
          <p:cNvPr id="6" name="A16044_Bw9T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64061" y="637365"/>
            <a:ext cx="6015879" cy="4512454"/>
          </a:xfrm>
        </p:spPr>
      </p:pic>
    </p:spTree>
    <p:extLst>
      <p:ext uri="{BB962C8B-B14F-4D97-AF65-F5344CB8AC3E}">
        <p14:creationId xmlns:p14="http://schemas.microsoft.com/office/powerpoint/2010/main" val="290656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91294" y="95350"/>
            <a:ext cx="8472488" cy="457200"/>
          </a:xfrm>
        </p:spPr>
        <p:txBody>
          <a:bodyPr/>
          <a:lstStyle/>
          <a:p>
            <a:r>
              <a:rPr lang="en-US" dirty="0" smtClean="0"/>
              <a:t>Video (No Armrest)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1794D-CE01-4982-8A1C-98D478D9AB49}" type="slidenum">
              <a:rPr lang="en-US"/>
              <a:pPr/>
              <a:t>12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A16047_Bw9T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 bwMode="auto">
          <a:xfrm>
            <a:off x="1592052" y="673039"/>
            <a:ext cx="5959896" cy="4470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264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91294" y="95350"/>
            <a:ext cx="8472488" cy="457200"/>
          </a:xfrm>
        </p:spPr>
        <p:txBody>
          <a:bodyPr/>
          <a:lstStyle/>
          <a:p>
            <a:r>
              <a:rPr lang="en-US" dirty="0" smtClean="0"/>
              <a:t>Test Summary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1794D-CE01-4982-8A1C-98D478D9AB49}" type="slidenum">
              <a:rPr lang="en-US"/>
              <a:pPr/>
              <a:t>13</a:t>
            </a:fld>
            <a:endParaRPr lang="en-US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8498951"/>
              </p:ext>
            </p:extLst>
          </p:nvPr>
        </p:nvGraphicFramePr>
        <p:xfrm>
          <a:off x="546895" y="801432"/>
          <a:ext cx="8050210" cy="425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4087">
                  <a:extLst>
                    <a:ext uri="{9D8B030D-6E8A-4147-A177-3AD203B41FA5}">
                      <a16:colId xmlns:a16="http://schemas.microsoft.com/office/drawing/2014/main" val="2207700499"/>
                    </a:ext>
                  </a:extLst>
                </a:gridCol>
                <a:gridCol w="1113576">
                  <a:extLst>
                    <a:ext uri="{9D8B030D-6E8A-4147-A177-3AD203B41FA5}">
                      <a16:colId xmlns:a16="http://schemas.microsoft.com/office/drawing/2014/main" val="1355547076"/>
                    </a:ext>
                  </a:extLst>
                </a:gridCol>
                <a:gridCol w="1041149">
                  <a:extLst>
                    <a:ext uri="{9D8B030D-6E8A-4147-A177-3AD203B41FA5}">
                      <a16:colId xmlns:a16="http://schemas.microsoft.com/office/drawing/2014/main" val="2394184124"/>
                    </a:ext>
                  </a:extLst>
                </a:gridCol>
                <a:gridCol w="1176950">
                  <a:extLst>
                    <a:ext uri="{9D8B030D-6E8A-4147-A177-3AD203B41FA5}">
                      <a16:colId xmlns:a16="http://schemas.microsoft.com/office/drawing/2014/main" val="3631008257"/>
                    </a:ext>
                  </a:extLst>
                </a:gridCol>
                <a:gridCol w="1444388">
                  <a:extLst>
                    <a:ext uri="{9D8B030D-6E8A-4147-A177-3AD203B41FA5}">
                      <a16:colId xmlns:a16="http://schemas.microsoft.com/office/drawing/2014/main" val="1238833870"/>
                    </a:ext>
                  </a:extLst>
                </a:gridCol>
                <a:gridCol w="1150030">
                  <a:extLst>
                    <a:ext uri="{9D8B030D-6E8A-4147-A177-3AD203B41FA5}">
                      <a16:colId xmlns:a16="http://schemas.microsoft.com/office/drawing/2014/main" val="1015623928"/>
                    </a:ext>
                  </a:extLst>
                </a:gridCol>
                <a:gridCol w="1150030">
                  <a:extLst>
                    <a:ext uri="{9D8B030D-6E8A-4147-A177-3AD203B41FA5}">
                      <a16:colId xmlns:a16="http://schemas.microsoft.com/office/drawing/2014/main" val="2185245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Test #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Armrest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Sled Peak G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Velocity (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ft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/s)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Neck Tension (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lb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Sh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Belt Load (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lb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Belt Payout (in)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95969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A16044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9.2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26.9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395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1292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1.0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93149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A16045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9.2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26.8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1369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1.0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88617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A16046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9.3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26.6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393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1377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0.6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27430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A16047</a:t>
                      </a:r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9.4</a:t>
                      </a:r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26.6</a:t>
                      </a:r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432</a:t>
                      </a:r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1364</a:t>
                      </a:r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0.4</a:t>
                      </a:r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9842092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A16048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9.4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26.5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395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1338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0.9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5152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A16049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9.4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26.8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397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1372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0.8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643258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A16050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9.3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26.8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423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1380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0.6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55040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Avg</a:t>
                      </a:r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405</a:t>
                      </a:r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1342</a:t>
                      </a:r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00233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 Dev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22853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031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185939"/>
            <a:ext cx="8472488" cy="457200"/>
          </a:xfrm>
        </p:spPr>
        <p:txBody>
          <a:bodyPr/>
          <a:lstStyle/>
          <a:p>
            <a:r>
              <a:rPr lang="en-US" dirty="0" smtClean="0"/>
              <a:t>ARP Channel List [Proposed]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5108283"/>
              </p:ext>
            </p:extLst>
          </p:nvPr>
        </p:nvGraphicFramePr>
        <p:xfrm>
          <a:off x="428625" y="868363"/>
          <a:ext cx="8050214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5107">
                  <a:extLst>
                    <a:ext uri="{9D8B030D-6E8A-4147-A177-3AD203B41FA5}">
                      <a16:colId xmlns:a16="http://schemas.microsoft.com/office/drawing/2014/main" val="3399976568"/>
                    </a:ext>
                  </a:extLst>
                </a:gridCol>
                <a:gridCol w="4025107">
                  <a:extLst>
                    <a:ext uri="{9D8B030D-6E8A-4147-A177-3AD203B41FA5}">
                      <a16:colId xmlns:a16="http://schemas.microsoft.com/office/drawing/2014/main" val="17980164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5398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Sled Ax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CC"/>
                          </a:solidFill>
                        </a:rPr>
                        <a:t>Shoulder Belt Load</a:t>
                      </a:r>
                      <a:endParaRPr lang="en-US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5875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CC"/>
                          </a:solidFill>
                        </a:rPr>
                        <a:t>Neck Tension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Right Lap Belt Load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35694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CC"/>
                          </a:solidFill>
                        </a:rPr>
                        <a:t>Neck Shear (</a:t>
                      </a:r>
                      <a:r>
                        <a:rPr lang="en-US" dirty="0" err="1" smtClean="0">
                          <a:solidFill>
                            <a:srgbClr val="0000CC"/>
                          </a:solidFill>
                        </a:rPr>
                        <a:t>Fx</a:t>
                      </a:r>
                      <a:r>
                        <a:rPr lang="en-US" dirty="0" smtClean="0">
                          <a:solidFill>
                            <a:srgbClr val="0000CC"/>
                          </a:solidFill>
                        </a:rPr>
                        <a:t>, </a:t>
                      </a:r>
                      <a:r>
                        <a:rPr lang="en-US" dirty="0" err="1" smtClean="0">
                          <a:solidFill>
                            <a:srgbClr val="0000CC"/>
                          </a:solidFill>
                        </a:rPr>
                        <a:t>Fy</a:t>
                      </a:r>
                      <a:r>
                        <a:rPr lang="en-US" dirty="0" smtClean="0">
                          <a:solidFill>
                            <a:srgbClr val="0000CC"/>
                          </a:solidFill>
                        </a:rPr>
                        <a:t>)</a:t>
                      </a:r>
                      <a:endParaRPr lang="en-US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Center Lap Belt Load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77992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CC"/>
                          </a:solidFill>
                        </a:rPr>
                        <a:t>Neck </a:t>
                      </a:r>
                      <a:r>
                        <a:rPr lang="en-US" dirty="0" err="1" smtClean="0">
                          <a:solidFill>
                            <a:srgbClr val="0000CC"/>
                          </a:solidFill>
                        </a:rPr>
                        <a:t>Mx</a:t>
                      </a:r>
                      <a:endParaRPr lang="en-US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Belt Payout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13545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Neck My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Wall Load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45372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Neck </a:t>
                      </a:r>
                      <a:r>
                        <a:rPr lang="en-US" dirty="0" err="1" smtClean="0"/>
                        <a:t>Mz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CC"/>
                          </a:solidFill>
                        </a:rPr>
                        <a:t>Leg Rotation</a:t>
                      </a:r>
                      <a:endParaRPr lang="en-US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4764191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 bwMode="auto">
          <a:xfrm>
            <a:off x="0" y="3874884"/>
            <a:ext cx="648228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800" b="1" dirty="0" smtClean="0">
                <a:solidFill>
                  <a:srgbClr val="0000CC"/>
                </a:solidFill>
              </a:rPr>
              <a:t>Blue text denotes primary channel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en-US" sz="1800" b="1" dirty="0" smtClean="0"/>
              <a:t>Black text denotes secondary channel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11877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Error Calculations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Error calculations follow the method defined in SAE ARP 5765A (except #4)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Magnitude error = relative error on the peak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Shape error = Sprague and </a:t>
            </a:r>
            <a:r>
              <a:rPr lang="en-US" dirty="0" err="1" smtClean="0"/>
              <a:t>Geers</a:t>
            </a:r>
            <a:r>
              <a:rPr lang="en-US" dirty="0" smtClean="0"/>
              <a:t> comprehensive error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All calculations from 0 </a:t>
            </a:r>
            <a:r>
              <a:rPr lang="en-US" dirty="0" err="1" smtClean="0"/>
              <a:t>ms</a:t>
            </a:r>
            <a:r>
              <a:rPr lang="en-US" dirty="0" smtClean="0"/>
              <a:t> – 400 </a:t>
            </a:r>
            <a:r>
              <a:rPr lang="en-US" dirty="0" err="1" smtClean="0"/>
              <a:t>ms</a:t>
            </a:r>
            <a:r>
              <a:rPr lang="en-US" dirty="0" smtClean="0"/>
              <a:t> (by default)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Calculated with 1k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5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Repeatability: Neck </a:t>
            </a:r>
            <a:r>
              <a:rPr lang="en-US" dirty="0" err="1" smtClean="0"/>
              <a:t>Fz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73" y="1122630"/>
            <a:ext cx="4458207" cy="32332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4757" y="1122630"/>
            <a:ext cx="4455074" cy="32332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 bwMode="auto">
          <a:xfrm>
            <a:off x="2390120" y="1557199"/>
            <a:ext cx="1883120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200" b="1" dirty="0" smtClean="0"/>
              <a:t>Max Mag Error: 2%</a:t>
            </a:r>
          </a:p>
          <a:p>
            <a:pPr>
              <a:buFontTx/>
              <a:buNone/>
            </a:pPr>
            <a:r>
              <a:rPr lang="en-US" sz="1200" b="1" dirty="0" smtClean="0"/>
              <a:t>Max Shape Error: 5%</a:t>
            </a:r>
            <a:endParaRPr lang="en-US" sz="1200" b="1" dirty="0"/>
          </a:p>
        </p:txBody>
      </p:sp>
      <p:sp>
        <p:nvSpPr>
          <p:cNvPr id="7" name="TextBox 6"/>
          <p:cNvSpPr txBox="1"/>
          <p:nvPr/>
        </p:nvSpPr>
        <p:spPr bwMode="auto">
          <a:xfrm>
            <a:off x="6942504" y="1557199"/>
            <a:ext cx="1883120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200" b="1" dirty="0" smtClean="0"/>
              <a:t>Max Mag Error: 9%</a:t>
            </a:r>
          </a:p>
          <a:p>
            <a:pPr>
              <a:buFontTx/>
              <a:buNone/>
            </a:pPr>
            <a:r>
              <a:rPr lang="en-US" sz="1200" b="1" dirty="0" smtClean="0"/>
              <a:t>Max Shape Error: 6%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13112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4869" y="1122630"/>
            <a:ext cx="4450626" cy="32308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Repeatability: Neck Shear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64" y="1122630"/>
            <a:ext cx="4446322" cy="32308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auto">
          <a:xfrm>
            <a:off x="2553083" y="1557199"/>
            <a:ext cx="1722584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200" b="1" dirty="0" smtClean="0"/>
              <a:t>Max Mag Error: 4%</a:t>
            </a:r>
          </a:p>
          <a:p>
            <a:pPr>
              <a:buFontTx/>
              <a:buNone/>
            </a:pPr>
            <a:r>
              <a:rPr lang="en-US" sz="1200" b="1" dirty="0" smtClean="0"/>
              <a:t>Max Shape Error: 5%</a:t>
            </a:r>
            <a:endParaRPr lang="en-US" sz="1200" b="1" dirty="0"/>
          </a:p>
        </p:txBody>
      </p:sp>
      <p:sp>
        <p:nvSpPr>
          <p:cNvPr id="8" name="TextBox 7"/>
          <p:cNvSpPr txBox="1"/>
          <p:nvPr/>
        </p:nvSpPr>
        <p:spPr bwMode="auto">
          <a:xfrm>
            <a:off x="7114520" y="1557199"/>
            <a:ext cx="1724680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200" b="1" dirty="0" smtClean="0"/>
              <a:t>Max Mag Error: 3%</a:t>
            </a:r>
          </a:p>
          <a:p>
            <a:pPr>
              <a:buFontTx/>
              <a:buNone/>
            </a:pPr>
            <a:r>
              <a:rPr lang="en-US" sz="1200" b="1" dirty="0" smtClean="0"/>
              <a:t>Max Shape Error: 5%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63071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Repeatability: Neck </a:t>
            </a:r>
            <a:r>
              <a:rPr lang="en-US" dirty="0" err="1" smtClean="0"/>
              <a:t>Mx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371" y="1122630"/>
            <a:ext cx="4464915" cy="32443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32" y="1122630"/>
            <a:ext cx="4464916" cy="32443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auto">
          <a:xfrm>
            <a:off x="2553083" y="1557199"/>
            <a:ext cx="1722584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200" b="1" dirty="0" smtClean="0"/>
              <a:t>Max Mag Error: 4%</a:t>
            </a:r>
          </a:p>
          <a:p>
            <a:pPr>
              <a:buFontTx/>
              <a:buNone/>
            </a:pPr>
            <a:r>
              <a:rPr lang="en-US" sz="1200" b="1" dirty="0" smtClean="0"/>
              <a:t>Max Shape Error: 4%</a:t>
            </a:r>
            <a:endParaRPr lang="en-US" sz="1200" b="1" dirty="0"/>
          </a:p>
        </p:txBody>
      </p:sp>
      <p:sp>
        <p:nvSpPr>
          <p:cNvPr id="7" name="TextBox 6"/>
          <p:cNvSpPr txBox="1"/>
          <p:nvPr/>
        </p:nvSpPr>
        <p:spPr bwMode="auto">
          <a:xfrm>
            <a:off x="7260549" y="1557199"/>
            <a:ext cx="1722584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200" b="1" dirty="0" smtClean="0"/>
              <a:t>Max Mag Error: 10%</a:t>
            </a:r>
          </a:p>
          <a:p>
            <a:pPr>
              <a:buFontTx/>
              <a:buNone/>
            </a:pPr>
            <a:r>
              <a:rPr lang="en-US" sz="1200" b="1" dirty="0" smtClean="0"/>
              <a:t>Max Shape Error: 9%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59578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392" y="1122630"/>
            <a:ext cx="4485145" cy="32559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Repeatability: Sh. Belt Load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22" y="1122630"/>
            <a:ext cx="4464916" cy="32443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auto">
          <a:xfrm>
            <a:off x="2553083" y="1557199"/>
            <a:ext cx="1722584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200" b="1" dirty="0" smtClean="0"/>
              <a:t>Max Mag Error: 7%</a:t>
            </a:r>
          </a:p>
          <a:p>
            <a:pPr>
              <a:buFontTx/>
              <a:buNone/>
            </a:pPr>
            <a:r>
              <a:rPr lang="en-US" sz="1200" b="1" dirty="0" smtClean="0"/>
              <a:t>Max Shape Error: 5%</a:t>
            </a:r>
            <a:endParaRPr lang="en-US" sz="1200" b="1" dirty="0"/>
          </a:p>
        </p:txBody>
      </p:sp>
      <p:sp>
        <p:nvSpPr>
          <p:cNvPr id="7" name="TextBox 6"/>
          <p:cNvSpPr txBox="1"/>
          <p:nvPr/>
        </p:nvSpPr>
        <p:spPr bwMode="auto">
          <a:xfrm>
            <a:off x="7101469" y="1658798"/>
            <a:ext cx="1722584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200" b="1" dirty="0" smtClean="0"/>
              <a:t>Max Mag Error: 7%</a:t>
            </a:r>
          </a:p>
          <a:p>
            <a:pPr>
              <a:buFontTx/>
              <a:buNone/>
            </a:pPr>
            <a:r>
              <a:rPr lang="en-US" sz="1200" b="1" dirty="0" smtClean="0"/>
              <a:t>Max Shape Error: 5%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76050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258366"/>
            <a:ext cx="5247898" cy="457200"/>
          </a:xfrm>
        </p:spPr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80899" name="Rectangle 3"/>
          <p:cNvSpPr>
            <a:spLocks noGrp="1" noChangeArrowheads="1"/>
          </p:cNvSpPr>
          <p:nvPr>
            <p:ph idx="1"/>
          </p:nvPr>
        </p:nvSpPr>
        <p:spPr>
          <a:xfrm>
            <a:off x="226338" y="868544"/>
            <a:ext cx="5097100" cy="3817756"/>
          </a:xfrm>
        </p:spPr>
        <p:txBody>
          <a:bodyPr/>
          <a:lstStyle/>
          <a:p>
            <a:r>
              <a:rPr lang="en-US" dirty="0" smtClean="0"/>
              <a:t>FAA PS-ANM-25-03-R1 </a:t>
            </a:r>
            <a:r>
              <a:rPr lang="en-US" dirty="0"/>
              <a:t>defines the technical criteria for approving side-facing </a:t>
            </a:r>
            <a:r>
              <a:rPr lang="en-US" dirty="0" smtClean="0"/>
              <a:t>seats</a:t>
            </a:r>
          </a:p>
          <a:p>
            <a:pPr lvl="1"/>
            <a:r>
              <a:rPr lang="en-US" dirty="0" smtClean="0"/>
              <a:t>Requires the use of the ES-2re for the injury criteria test</a:t>
            </a:r>
          </a:p>
          <a:p>
            <a:pPr lvl="1"/>
            <a:r>
              <a:rPr lang="en-US" dirty="0" smtClean="0"/>
              <a:t>49 CFR 572 Subpart U</a:t>
            </a:r>
          </a:p>
          <a:p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1794D-CE01-4982-8A1C-98D478D9AB49}" type="slidenum">
              <a:rPr lang="en-US"/>
              <a:pPr/>
              <a:t>2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057" y="75788"/>
            <a:ext cx="3306181" cy="440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01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122569"/>
            <a:ext cx="8472488" cy="457200"/>
          </a:xfrm>
        </p:spPr>
        <p:txBody>
          <a:bodyPr/>
          <a:lstStyle/>
          <a:p>
            <a:r>
              <a:rPr lang="en-US" dirty="0" smtClean="0"/>
              <a:t>Test Repeatability: Wall Load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49" y="770385"/>
            <a:ext cx="5126790" cy="37252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2978092" y="1328599"/>
            <a:ext cx="1883120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200" b="1" dirty="0" smtClean="0"/>
              <a:t>Max Mag Error: 14%</a:t>
            </a:r>
          </a:p>
          <a:p>
            <a:pPr>
              <a:buFontTx/>
              <a:buNone/>
            </a:pPr>
            <a:r>
              <a:rPr lang="en-US" sz="1200" b="1" dirty="0" smtClean="0"/>
              <a:t>Max Shape Error: 17%</a:t>
            </a:r>
            <a:endParaRPr lang="en-US" sz="1200" b="1" dirty="0"/>
          </a:p>
        </p:txBody>
      </p:sp>
      <p:sp>
        <p:nvSpPr>
          <p:cNvPr id="6" name="TextBox 5"/>
          <p:cNvSpPr txBox="1"/>
          <p:nvPr/>
        </p:nvSpPr>
        <p:spPr bwMode="auto">
          <a:xfrm>
            <a:off x="5513560" y="968721"/>
            <a:ext cx="3123446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b="1" dirty="0" smtClean="0"/>
              <a:t>Pubic symphysis force also shows double spike, max load is 252 </a:t>
            </a:r>
            <a:r>
              <a:rPr lang="en-US" b="1" dirty="0" err="1" smtClean="0"/>
              <a:t>lbs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7079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91294" y="95350"/>
            <a:ext cx="8472488" cy="457200"/>
          </a:xfrm>
        </p:spPr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1794D-CE01-4982-8A1C-98D478D9AB49}" type="slidenum">
              <a:rPr lang="en-US"/>
              <a:pPr/>
              <a:t>21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91294" y="737400"/>
            <a:ext cx="8172872" cy="3499622"/>
          </a:xfrm>
        </p:spPr>
        <p:txBody>
          <a:bodyPr/>
          <a:lstStyle/>
          <a:p>
            <a:r>
              <a:rPr lang="en-US" dirty="0" smtClean="0"/>
              <a:t>Preliminary photometric analysis contains a geometrical error that will be corrected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pPr lvl="1"/>
            <a:r>
              <a:rPr lang="en-US" dirty="0" smtClean="0"/>
              <a:t>Data will not be included in full package until the error is corrected</a:t>
            </a:r>
          </a:p>
          <a:p>
            <a:r>
              <a:rPr lang="en-US" dirty="0" smtClean="0"/>
              <a:t>Leg flail can be addressed via other means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99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91294" y="95350"/>
            <a:ext cx="8472488" cy="457200"/>
          </a:xfrm>
        </p:spPr>
        <p:txBody>
          <a:bodyPr/>
          <a:lstStyle/>
          <a:p>
            <a:r>
              <a:rPr lang="en-US" dirty="0" smtClean="0"/>
              <a:t>Leg Flail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1794D-CE01-4982-8A1C-98D478D9AB49}" type="slidenum">
              <a:rPr lang="en-US"/>
              <a:pPr/>
              <a:t>22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5785" y="737398"/>
            <a:ext cx="3618978" cy="3948902"/>
          </a:xfrm>
        </p:spPr>
        <p:txBody>
          <a:bodyPr/>
          <a:lstStyle/>
          <a:p>
            <a:r>
              <a:rPr lang="en-US" sz="2400" dirty="0"/>
              <a:t>ES-2re demonstrates poor coupling between torque and the amount of </a:t>
            </a:r>
            <a:r>
              <a:rPr lang="en-US" sz="2400" dirty="0" smtClean="0"/>
              <a:t>rotation</a:t>
            </a:r>
            <a:endParaRPr lang="en-US" sz="2400" dirty="0"/>
          </a:p>
          <a:p>
            <a:r>
              <a:rPr lang="en-US" sz="2400" dirty="0" smtClean="0"/>
              <a:t>Angle limit </a:t>
            </a:r>
            <a:r>
              <a:rPr lang="en-US" sz="2400" dirty="0"/>
              <a:t>is essentially a go/no-go </a:t>
            </a:r>
            <a:r>
              <a:rPr lang="en-US" sz="2400" dirty="0" smtClean="0"/>
              <a:t>evaluation of </a:t>
            </a:r>
            <a:r>
              <a:rPr lang="en-US" sz="2400" dirty="0"/>
              <a:t>the mitigation </a:t>
            </a:r>
            <a:r>
              <a:rPr lang="en-US" sz="2400" dirty="0" smtClean="0"/>
              <a:t>strategy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387" y="1024509"/>
            <a:ext cx="5522613" cy="310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13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91294" y="95350"/>
            <a:ext cx="8472488" cy="457200"/>
          </a:xfrm>
        </p:spPr>
        <p:txBody>
          <a:bodyPr/>
          <a:lstStyle/>
          <a:p>
            <a:r>
              <a:rPr lang="en-US" dirty="0"/>
              <a:t>Leg Flail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1794D-CE01-4982-8A1C-98D478D9AB49}" type="slidenum">
              <a:rPr lang="en-US"/>
              <a:pPr/>
              <a:t>23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91294" y="861210"/>
            <a:ext cx="3401696" cy="3608264"/>
          </a:xfrm>
        </p:spPr>
        <p:txBody>
          <a:bodyPr/>
          <a:lstStyle/>
          <a:p>
            <a:r>
              <a:rPr lang="en-US" dirty="0" smtClean="0"/>
              <a:t>Leg flail could be evaluated qualitatively as long as the leg freely flails beyond 35°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" b="18756"/>
          <a:stretch/>
        </p:blipFill>
        <p:spPr>
          <a:xfrm>
            <a:off x="3892990" y="680596"/>
            <a:ext cx="5169856" cy="38250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1991763" y="3903496"/>
            <a:ext cx="190122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r">
              <a:buFontTx/>
              <a:buNone/>
            </a:pPr>
            <a:r>
              <a:rPr lang="en-US" sz="1200" b="1" dirty="0" smtClean="0"/>
              <a:t>Model courtesy of </a:t>
            </a:r>
            <a:r>
              <a:rPr lang="en-US" sz="1200" b="1" dirty="0" err="1" smtClean="0"/>
              <a:t>Dynamore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47513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91294" y="95350"/>
            <a:ext cx="8472488" cy="457200"/>
          </a:xfrm>
        </p:spPr>
        <p:txBody>
          <a:bodyPr/>
          <a:lstStyle/>
          <a:p>
            <a:r>
              <a:rPr lang="en-US" dirty="0"/>
              <a:t>Leg Flail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1794D-CE01-4982-8A1C-98D478D9AB49}" type="slidenum">
              <a:rPr lang="en-US"/>
              <a:pPr/>
              <a:t>24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91294" y="737399"/>
            <a:ext cx="8472488" cy="3744065"/>
          </a:xfrm>
        </p:spPr>
        <p:txBody>
          <a:bodyPr/>
          <a:lstStyle/>
          <a:p>
            <a:r>
              <a:rPr lang="en-US" dirty="0" smtClean="0"/>
              <a:t>Alternate quantitative data source is available</a:t>
            </a:r>
          </a:p>
          <a:p>
            <a:pPr lvl="1"/>
            <a:r>
              <a:rPr lang="en-US" dirty="0"/>
              <a:t>Robert D. Huculak &amp; Hamid M. Lankarani (2015) </a:t>
            </a:r>
            <a:r>
              <a:rPr lang="en-US" i="1" dirty="0"/>
              <a:t>Methods of evaluating ES-2 leg flail in dynamic evaluation and certification tests of side-facing aircraft seats</a:t>
            </a:r>
            <a:r>
              <a:rPr lang="en-US" dirty="0"/>
              <a:t>, International Journal of Crashworthiness, 20:6, 613-628, DOI: 10.1080/13588265.2015.1076586</a:t>
            </a:r>
          </a:p>
        </p:txBody>
      </p:sp>
    </p:spTree>
    <p:extLst>
      <p:ext uri="{BB962C8B-B14F-4D97-AF65-F5344CB8AC3E}">
        <p14:creationId xmlns:p14="http://schemas.microsoft.com/office/powerpoint/2010/main" val="130493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57" y="1122630"/>
            <a:ext cx="4453890" cy="32332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Repeatability: Head Rx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2615" y="1113921"/>
            <a:ext cx="4458208" cy="323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21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Range of Impact Angles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1291" y="931918"/>
            <a:ext cx="8050213" cy="3293269"/>
          </a:xfrm>
        </p:spPr>
        <p:txBody>
          <a:bodyPr/>
          <a:lstStyle/>
          <a:p>
            <a:r>
              <a:rPr lang="en-US" sz="2400" dirty="0" smtClean="0"/>
              <a:t>The data included in this test series is only intended to evaluate the ES-2re during pure lateral loading</a:t>
            </a:r>
          </a:p>
          <a:p>
            <a:r>
              <a:rPr lang="en-US" sz="2400" dirty="0" smtClean="0"/>
              <a:t>Extrapolation to the standard test conditions of ±10° yaw should be evaluated during system level validation</a:t>
            </a:r>
          </a:p>
          <a:p>
            <a:r>
              <a:rPr lang="en-US" sz="2400" dirty="0" smtClean="0"/>
              <a:t>Physical testing of the ES-2re beyond 65° is not recommended</a:t>
            </a:r>
          </a:p>
          <a:p>
            <a:pPr lvl="1"/>
            <a:r>
              <a:rPr lang="en-US" sz="2000" dirty="0" smtClean="0"/>
              <a:t>Per </a:t>
            </a:r>
            <a:r>
              <a:rPr lang="en-US" sz="2000" dirty="0" err="1" smtClean="0"/>
              <a:t>Humanetics</a:t>
            </a:r>
            <a:r>
              <a:rPr lang="en-US" sz="2000" dirty="0" smtClean="0"/>
              <a:t> communication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70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91294" y="95350"/>
            <a:ext cx="8472488" cy="457200"/>
          </a:xfrm>
        </p:spPr>
        <p:txBody>
          <a:bodyPr/>
          <a:lstStyle/>
          <a:p>
            <a:r>
              <a:rPr lang="en-US" dirty="0" smtClean="0"/>
              <a:t>Data Set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1794D-CE01-4982-8A1C-98D478D9AB49}" type="slidenum">
              <a:rPr lang="en-US"/>
              <a:pPr/>
              <a:t>27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91294" y="737400"/>
            <a:ext cx="8172872" cy="3499622"/>
          </a:xfrm>
        </p:spPr>
        <p:txBody>
          <a:bodyPr/>
          <a:lstStyle/>
          <a:p>
            <a:r>
              <a:rPr lang="en-US" dirty="0" smtClean="0"/>
              <a:t>A data set package will be made available to anyone interested</a:t>
            </a:r>
          </a:p>
          <a:p>
            <a:pPr lvl="1"/>
            <a:r>
              <a:rPr lang="en-US" dirty="0" smtClean="0"/>
              <a:t>Pre-test pictures and measurements</a:t>
            </a:r>
          </a:p>
          <a:p>
            <a:pPr lvl="1"/>
            <a:r>
              <a:rPr lang="en-US" dirty="0" smtClean="0"/>
              <a:t>Post-test pictures</a:t>
            </a:r>
          </a:p>
          <a:p>
            <a:pPr lvl="1"/>
            <a:r>
              <a:rPr lang="en-US" dirty="0" smtClean="0"/>
              <a:t>Electronic data</a:t>
            </a:r>
          </a:p>
          <a:p>
            <a:pPr lvl="1"/>
            <a:r>
              <a:rPr lang="en-US" dirty="0" smtClean="0"/>
              <a:t>Videos</a:t>
            </a:r>
          </a:p>
          <a:p>
            <a:r>
              <a:rPr lang="en-US" dirty="0" smtClean="0"/>
              <a:t>May be posted to the SAE SEAT committee webpage to support ARP 5765 Rev 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92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148295"/>
            <a:ext cx="8472488" cy="4572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74" y="758561"/>
            <a:ext cx="8962931" cy="3293269"/>
          </a:xfrm>
        </p:spPr>
        <p:txBody>
          <a:bodyPr/>
          <a:lstStyle/>
          <a:p>
            <a:r>
              <a:rPr lang="en-US" dirty="0" smtClean="0"/>
              <a:t>Full scale dynamic test conditions to evaluate the ES-2re v-ATD have been defined</a:t>
            </a:r>
          </a:p>
          <a:p>
            <a:r>
              <a:rPr lang="en-US" dirty="0" smtClean="0"/>
              <a:t>Test data shows good repeatability (generally &lt;10% variability)</a:t>
            </a:r>
          </a:p>
          <a:p>
            <a:r>
              <a:rPr lang="en-US" dirty="0" smtClean="0"/>
              <a:t>A data package will be available to any interested party</a:t>
            </a:r>
          </a:p>
          <a:p>
            <a:r>
              <a:rPr lang="en-US" dirty="0" smtClean="0"/>
              <a:t>Initial work by v-ATD developers shows good correlation between the v-ATD and physical ATD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05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91294" y="95350"/>
            <a:ext cx="8472488" cy="457200"/>
          </a:xfrm>
        </p:spPr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1794D-CE01-4982-8A1C-98D478D9AB49}" type="slidenum">
              <a:rPr lang="en-US"/>
              <a:pPr/>
              <a:t>29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91294" y="737399"/>
            <a:ext cx="8472488" cy="3744065"/>
          </a:xfrm>
        </p:spPr>
        <p:txBody>
          <a:bodyPr/>
          <a:lstStyle/>
          <a:p>
            <a:r>
              <a:rPr lang="en-US" sz="2400" dirty="0" smtClean="0"/>
              <a:t>Thanks to the Biodynamics Team for running the sled tests: David Moorcroft, Amanda Taylor, Jeff Ashmore, Ronnie Minnick, David </a:t>
            </a:r>
            <a:r>
              <a:rPr lang="en-US" sz="2400" dirty="0" err="1" smtClean="0"/>
              <a:t>DeSelms</a:t>
            </a:r>
            <a:r>
              <a:rPr lang="en-US" sz="2400" dirty="0" smtClean="0"/>
              <a:t> (retired), Jim Biegler (contractor)</a:t>
            </a:r>
          </a:p>
          <a:p>
            <a:r>
              <a:rPr lang="en-US" sz="2400" dirty="0"/>
              <a:t>Restraints provided by </a:t>
            </a:r>
            <a:r>
              <a:rPr lang="en-US" sz="2400" dirty="0" err="1"/>
              <a:t>AmSafe</a:t>
            </a:r>
            <a:r>
              <a:rPr lang="en-US" sz="2400" dirty="0"/>
              <a:t> Corp. Commercial </a:t>
            </a:r>
            <a:r>
              <a:rPr lang="en-US" sz="2400" dirty="0" smtClean="0"/>
              <a:t>Aviation</a:t>
            </a:r>
          </a:p>
          <a:p>
            <a:endParaRPr lang="en-US" sz="2400" dirty="0" smtClean="0"/>
          </a:p>
          <a:p>
            <a:r>
              <a:rPr lang="en-US" sz="2400" dirty="0" smtClean="0"/>
              <a:t>A </a:t>
            </a:r>
            <a:r>
              <a:rPr lang="en-US" sz="2400" dirty="0"/>
              <a:t>report containing the details of this project will be published as an Office of Aviation Medicine Report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46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ES-2re Injury Criteria (1)</a:t>
            </a:r>
          </a:p>
        </p:txBody>
      </p:sp>
      <p:sp>
        <p:nvSpPr>
          <p:cNvPr id="75779" name="Content Placeholder 2"/>
          <p:cNvSpPr>
            <a:spLocks noGrp="1"/>
          </p:cNvSpPr>
          <p:nvPr>
            <p:ph idx="1"/>
          </p:nvPr>
        </p:nvSpPr>
        <p:spPr>
          <a:xfrm>
            <a:off x="306474" y="959044"/>
            <a:ext cx="8716790" cy="3712369"/>
          </a:xfrm>
        </p:spPr>
        <p:txBody>
          <a:bodyPr/>
          <a:lstStyle/>
          <a:p>
            <a:pPr eaLnBrk="1" hangingPunct="1"/>
            <a:r>
              <a:rPr lang="en-US" altLang="en-US" sz="2400" dirty="0" smtClean="0"/>
              <a:t>Head: HIC &lt; 1000</a:t>
            </a:r>
          </a:p>
          <a:p>
            <a:pPr eaLnBrk="1" hangingPunct="1"/>
            <a:r>
              <a:rPr lang="en-US" altLang="en-US" sz="2400" dirty="0" smtClean="0"/>
              <a:t>Upper Neck Tension Force &lt; 405 </a:t>
            </a:r>
            <a:r>
              <a:rPr lang="en-US" altLang="en-US" sz="2400" dirty="0" err="1" smtClean="0"/>
              <a:t>lb</a:t>
            </a:r>
            <a:r>
              <a:rPr lang="en-US" altLang="en-US" sz="2400" dirty="0" smtClean="0"/>
              <a:t> </a:t>
            </a:r>
          </a:p>
          <a:p>
            <a:pPr eaLnBrk="1" hangingPunct="1"/>
            <a:r>
              <a:rPr lang="en-US" altLang="en-US" sz="2400" dirty="0" smtClean="0"/>
              <a:t>Upper Neck Compressive Force &lt; 405 </a:t>
            </a:r>
            <a:r>
              <a:rPr lang="en-US" altLang="en-US" sz="2400" dirty="0" err="1" smtClean="0"/>
              <a:t>lb</a:t>
            </a:r>
            <a:endParaRPr lang="en-US" altLang="en-US" sz="2400" dirty="0" smtClean="0"/>
          </a:p>
          <a:p>
            <a:pPr eaLnBrk="1" hangingPunct="1"/>
            <a:r>
              <a:rPr lang="en-US" altLang="en-US" sz="2400" dirty="0" smtClean="0"/>
              <a:t>Upper Neck Torque (x-axis) &lt; 1018 in-</a:t>
            </a:r>
            <a:r>
              <a:rPr lang="en-US" altLang="en-US" sz="2400" dirty="0" err="1" smtClean="0"/>
              <a:t>lb</a:t>
            </a:r>
            <a:endParaRPr lang="en-US" altLang="en-US" sz="2400" dirty="0" smtClean="0"/>
          </a:p>
          <a:p>
            <a:pPr eaLnBrk="1" hangingPunct="1"/>
            <a:r>
              <a:rPr lang="en-US" altLang="en-US" sz="2400" dirty="0" smtClean="0"/>
              <a:t>Upper Neck Shear &lt; 186 </a:t>
            </a:r>
            <a:r>
              <a:rPr lang="en-US" altLang="en-US" sz="2400" dirty="0" err="1" smtClean="0"/>
              <a:t>lb</a:t>
            </a:r>
            <a:endParaRPr lang="en-US" altLang="en-US" sz="2400" dirty="0" smtClean="0"/>
          </a:p>
          <a:p>
            <a:pPr eaLnBrk="1" hangingPunct="1"/>
            <a:r>
              <a:rPr lang="en-US" altLang="en-US" sz="2400" dirty="0"/>
              <a:t>Upper Torso Strap Load &lt; </a:t>
            </a:r>
            <a:r>
              <a:rPr lang="en-US" altLang="en-US" sz="2400" dirty="0" smtClean="0"/>
              <a:t>1750 </a:t>
            </a:r>
            <a:r>
              <a:rPr lang="en-US" altLang="en-US" sz="2400" dirty="0" err="1" smtClean="0"/>
              <a:t>lb</a:t>
            </a:r>
            <a:endParaRPr lang="en-US" alt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02833858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ES-2re Injury Criteria (2)</a:t>
            </a:r>
          </a:p>
        </p:txBody>
      </p:sp>
      <p:sp>
        <p:nvSpPr>
          <p:cNvPr id="76803" name="Content Placeholder 2"/>
          <p:cNvSpPr>
            <a:spLocks noGrp="1"/>
          </p:cNvSpPr>
          <p:nvPr>
            <p:ph idx="1"/>
          </p:nvPr>
        </p:nvSpPr>
        <p:spPr>
          <a:xfrm>
            <a:off x="312667" y="963140"/>
            <a:ext cx="8405812" cy="3293269"/>
          </a:xfrm>
        </p:spPr>
        <p:txBody>
          <a:bodyPr/>
          <a:lstStyle/>
          <a:p>
            <a:pPr eaLnBrk="1" hangingPunct="1"/>
            <a:r>
              <a:rPr lang="en-US" altLang="en-US" sz="2400" dirty="0" smtClean="0"/>
              <a:t>Upper, Middle, Lower Rib Deflection &lt; 1.73 inch</a:t>
            </a:r>
          </a:p>
          <a:p>
            <a:pPr eaLnBrk="1" hangingPunct="1"/>
            <a:r>
              <a:rPr lang="en-US" altLang="en-US" sz="2400" dirty="0" smtClean="0"/>
              <a:t>Sum(</a:t>
            </a:r>
            <a:r>
              <a:rPr lang="en-US" altLang="en-US" sz="2400" dirty="0" err="1" smtClean="0"/>
              <a:t>Front+Middle+Rear</a:t>
            </a:r>
            <a:r>
              <a:rPr lang="en-US" altLang="en-US" sz="2400" dirty="0" smtClean="0"/>
              <a:t>) Abdominal Force &lt; 562 </a:t>
            </a:r>
            <a:r>
              <a:rPr lang="en-US" altLang="en-US" sz="2400" dirty="0" err="1" smtClean="0"/>
              <a:t>lb</a:t>
            </a:r>
            <a:endParaRPr lang="en-US" altLang="en-US" sz="2400" dirty="0" smtClean="0"/>
          </a:p>
          <a:p>
            <a:pPr eaLnBrk="1" hangingPunct="1"/>
            <a:r>
              <a:rPr lang="en-US" altLang="en-US" sz="2400" dirty="0" smtClean="0"/>
              <a:t>Pubic Symphysis Force &lt; 1350 </a:t>
            </a:r>
            <a:r>
              <a:rPr lang="en-US" altLang="en-US" sz="2400" dirty="0" err="1" smtClean="0"/>
              <a:t>lb</a:t>
            </a:r>
            <a:r>
              <a:rPr lang="en-US" altLang="en-US" sz="2400" dirty="0" smtClean="0"/>
              <a:t> </a:t>
            </a:r>
          </a:p>
          <a:p>
            <a:pPr eaLnBrk="1" hangingPunct="1"/>
            <a:r>
              <a:rPr lang="en-US" altLang="en-US" sz="2400" dirty="0" smtClean="0"/>
              <a:t>Lower Leg Flail Limit (35°)</a:t>
            </a:r>
          </a:p>
          <a:p>
            <a:pPr eaLnBrk="1" hangingPunct="1"/>
            <a:r>
              <a:rPr lang="en-US" altLang="en-US" sz="2400" dirty="0" smtClean="0"/>
              <a:t>Restraints Must Remain on ATD</a:t>
            </a:r>
          </a:p>
          <a:p>
            <a:pPr eaLnBrk="1" hangingPunct="1"/>
            <a:r>
              <a:rPr lang="en-US" altLang="en-US" sz="2400" dirty="0" smtClean="0"/>
              <a:t>Occupant Support Criteria</a:t>
            </a:r>
          </a:p>
        </p:txBody>
      </p:sp>
    </p:spTree>
    <p:extLst>
      <p:ext uri="{BB962C8B-B14F-4D97-AF65-F5344CB8AC3E}">
        <p14:creationId xmlns:p14="http://schemas.microsoft.com/office/powerpoint/2010/main" val="64908975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80899" name="Rectangle 3"/>
          <p:cNvSpPr>
            <a:spLocks noGrp="1" noChangeArrowheads="1"/>
          </p:cNvSpPr>
          <p:nvPr>
            <p:ph idx="1"/>
          </p:nvPr>
        </p:nvSpPr>
        <p:spPr>
          <a:xfrm>
            <a:off x="226337" y="868544"/>
            <a:ext cx="3689401" cy="3817756"/>
          </a:xfrm>
        </p:spPr>
        <p:txBody>
          <a:bodyPr/>
          <a:lstStyle/>
          <a:p>
            <a:r>
              <a:rPr lang="en-US" dirty="0" smtClean="0"/>
              <a:t>Physical </a:t>
            </a:r>
            <a:r>
              <a:rPr lang="en-US" dirty="0"/>
              <a:t>Anthropomorphic Test Devices (ATD</a:t>
            </a:r>
            <a:r>
              <a:rPr lang="en-US" dirty="0" smtClean="0"/>
              <a:t>) must meet certain requirements which include calibration tests.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1794D-CE01-4982-8A1C-98D478D9AB49}" type="slidenum">
              <a:rPr lang="en-US"/>
              <a:pPr/>
              <a:t>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738" y="1086417"/>
            <a:ext cx="5164888" cy="344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77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80899" name="Rectangle 3"/>
          <p:cNvSpPr>
            <a:spLocks noGrp="1" noChangeArrowheads="1"/>
          </p:cNvSpPr>
          <p:nvPr>
            <p:ph idx="1"/>
          </p:nvPr>
        </p:nvSpPr>
        <p:spPr>
          <a:xfrm>
            <a:off x="226337" y="868544"/>
            <a:ext cx="8854289" cy="3817756"/>
          </a:xfrm>
        </p:spPr>
        <p:txBody>
          <a:bodyPr/>
          <a:lstStyle/>
          <a:p>
            <a:r>
              <a:rPr lang="en-US" sz="2400" dirty="0"/>
              <a:t>FAA allows for the use of modeling and </a:t>
            </a:r>
            <a:r>
              <a:rPr lang="en-US" sz="2400" dirty="0" smtClean="0"/>
              <a:t>simulation </a:t>
            </a:r>
            <a:r>
              <a:rPr lang="en-US" sz="2400" dirty="0"/>
              <a:t>to demonstrate compliance with federal regulations in certain </a:t>
            </a:r>
            <a:r>
              <a:rPr lang="en-US" sz="2400" dirty="0" smtClean="0"/>
              <a:t>scenarios [Advisory Circular 20-146A]</a:t>
            </a:r>
            <a:endParaRPr lang="en-US" sz="2400" dirty="0"/>
          </a:p>
          <a:p>
            <a:r>
              <a:rPr lang="en-US" sz="2400" dirty="0" smtClean="0"/>
              <a:t>Need </a:t>
            </a:r>
            <a:r>
              <a:rPr lang="en-US" sz="2400" dirty="0"/>
              <a:t>for an accurate representation of the virtual </a:t>
            </a:r>
            <a:r>
              <a:rPr lang="en-US" sz="2400" dirty="0" smtClean="0"/>
              <a:t>Anthropomorphic </a:t>
            </a:r>
            <a:r>
              <a:rPr lang="en-US" sz="2400" dirty="0"/>
              <a:t>Test Devices </a:t>
            </a:r>
            <a:r>
              <a:rPr lang="en-US" sz="2400" dirty="0" smtClean="0"/>
              <a:t>(</a:t>
            </a:r>
            <a:r>
              <a:rPr lang="en-US" sz="2400" dirty="0"/>
              <a:t>v-</a:t>
            </a:r>
            <a:r>
              <a:rPr lang="en-US" sz="2400" dirty="0" smtClean="0"/>
              <a:t>ATD</a:t>
            </a:r>
            <a:r>
              <a:rPr lang="en-US" sz="2400" dirty="0"/>
              <a:t>)</a:t>
            </a:r>
          </a:p>
          <a:p>
            <a:r>
              <a:rPr lang="en-US" sz="2400" dirty="0" smtClean="0"/>
              <a:t>SAE ARP 5765A defines </a:t>
            </a:r>
            <a:r>
              <a:rPr lang="en-US" sz="2400" dirty="0"/>
              <a:t>a methodology for </a:t>
            </a:r>
            <a:r>
              <a:rPr lang="en-US" sz="2400" dirty="0" smtClean="0"/>
              <a:t>calibrating a v-ATD</a:t>
            </a:r>
          </a:p>
          <a:p>
            <a:pPr lvl="1"/>
            <a:r>
              <a:rPr lang="en-US" sz="2000" dirty="0" smtClean="0"/>
              <a:t>Currently Hybrid II and FAA Hybrid III only</a:t>
            </a:r>
          </a:p>
          <a:p>
            <a:pPr lvl="1"/>
            <a:r>
              <a:rPr lang="en-US" sz="2000" dirty="0" smtClean="0"/>
              <a:t>Rev B to include ES-2re</a:t>
            </a:r>
            <a:endParaRPr lang="en-US" sz="2400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1794D-CE01-4982-8A1C-98D478D9AB49}" type="slidenum">
              <a:rPr lang="en-US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v-ATD </a:t>
            </a:r>
            <a:r>
              <a:rPr lang="en-US" dirty="0" smtClean="0"/>
              <a:t>Requirements [ARP 5765A]</a:t>
            </a:r>
            <a:endParaRPr lang="en-US" dirty="0"/>
          </a:p>
        </p:txBody>
      </p:sp>
      <p:sp>
        <p:nvSpPr>
          <p:cNvPr id="80899" name="Rectangle 3"/>
          <p:cNvSpPr>
            <a:spLocks noGrp="1" noChangeArrowheads="1"/>
          </p:cNvSpPr>
          <p:nvPr>
            <p:ph idx="1"/>
          </p:nvPr>
        </p:nvSpPr>
        <p:spPr>
          <a:xfrm>
            <a:off x="491291" y="868544"/>
            <a:ext cx="8050213" cy="329326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Meet the requirements of the physical ATD geometry, mass distribution, joint locations, sensor locations, etc.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Sub-Assembly </a:t>
            </a:r>
            <a:r>
              <a:rPr lang="en-US" dirty="0" smtClean="0"/>
              <a:t>Evaluation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Pelvis Shape </a:t>
            </a:r>
            <a:r>
              <a:rPr lang="en-US" dirty="0" smtClean="0"/>
              <a:t>Evaluation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Dynamic Response </a:t>
            </a:r>
            <a:r>
              <a:rPr lang="en-US" dirty="0" smtClean="0"/>
              <a:t>Evaluation</a:t>
            </a:r>
          </a:p>
          <a:p>
            <a:pPr lvl="1" indent="-342900"/>
            <a:r>
              <a:rPr lang="en-US" dirty="0" smtClean="0"/>
              <a:t>Evaluates loading conditions not covered by the other evaluations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1794D-CE01-4982-8A1C-98D478D9AB49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34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ES-2re </a:t>
            </a:r>
            <a:r>
              <a:rPr lang="en-US" dirty="0"/>
              <a:t>Requirements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idx="1"/>
          </p:nvPr>
        </p:nvSpPr>
        <p:spPr>
          <a:xfrm>
            <a:off x="491291" y="868544"/>
            <a:ext cx="8050213" cy="1657373"/>
          </a:xfrm>
        </p:spPr>
        <p:txBody>
          <a:bodyPr/>
          <a:lstStyle/>
          <a:p>
            <a:r>
              <a:rPr lang="en-US" dirty="0" smtClean="0"/>
              <a:t>Defined by 49 CFR Part 572 subpart U</a:t>
            </a:r>
          </a:p>
          <a:p>
            <a:pPr lvl="1"/>
            <a:r>
              <a:rPr lang="en-US" dirty="0"/>
              <a:t>159.6 ± 2.6 </a:t>
            </a:r>
            <a:r>
              <a:rPr lang="en-US" dirty="0" err="1" smtClean="0"/>
              <a:t>lb</a:t>
            </a:r>
            <a:r>
              <a:rPr lang="en-US" dirty="0"/>
              <a:t>, 35.8 ± </a:t>
            </a:r>
            <a:r>
              <a:rPr lang="en-US" dirty="0" smtClean="0"/>
              <a:t>0.4 inch sitting height </a:t>
            </a:r>
          </a:p>
          <a:p>
            <a:r>
              <a:rPr lang="en-US" dirty="0"/>
              <a:t>Sub-Assembly </a:t>
            </a:r>
            <a:r>
              <a:rPr lang="en-US" dirty="0" smtClean="0"/>
              <a:t>Evaluations</a:t>
            </a:r>
            <a:endParaRPr lang="en-US" dirty="0"/>
          </a:p>
          <a:p>
            <a:pPr lvl="1"/>
            <a:endParaRPr lang="en-US" dirty="0" smtClean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1794D-CE01-4982-8A1C-98D478D9AB49}" type="slidenum">
              <a:rPr lang="en-US"/>
              <a:pPr/>
              <a:t>8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 bwMode="auto">
          <a:xfrm>
            <a:off x="491291" y="2319447"/>
            <a:ext cx="8652709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numCol="2" rtlCol="0">
            <a:spAutoFit/>
          </a:bodyPr>
          <a:lstStyle/>
          <a:p>
            <a:pPr lvl="1"/>
            <a:r>
              <a:rPr lang="en-US" dirty="0"/>
              <a:t>572.182 Head</a:t>
            </a:r>
          </a:p>
          <a:p>
            <a:pPr lvl="1"/>
            <a:r>
              <a:rPr lang="en-US" dirty="0"/>
              <a:t>572.183 </a:t>
            </a:r>
            <a:r>
              <a:rPr lang="en-US" dirty="0" smtClean="0"/>
              <a:t>Neck [low speed]</a:t>
            </a:r>
            <a:endParaRPr lang="en-US" dirty="0"/>
          </a:p>
          <a:p>
            <a:pPr lvl="1"/>
            <a:r>
              <a:rPr lang="en-US" dirty="0"/>
              <a:t>572.184 Shoulder</a:t>
            </a:r>
          </a:p>
          <a:p>
            <a:pPr lvl="1"/>
            <a:r>
              <a:rPr lang="en-US" dirty="0"/>
              <a:t>572.185 Thorax</a:t>
            </a:r>
          </a:p>
          <a:p>
            <a:pPr lvl="1"/>
            <a:r>
              <a:rPr lang="en-US" dirty="0" smtClean="0"/>
              <a:t>572.186 </a:t>
            </a:r>
            <a:r>
              <a:rPr lang="en-US" dirty="0"/>
              <a:t>Abdomen</a:t>
            </a:r>
          </a:p>
          <a:p>
            <a:pPr lvl="1"/>
            <a:r>
              <a:rPr lang="en-US" dirty="0" smtClean="0"/>
              <a:t>572.187 Lumbar Spine</a:t>
            </a:r>
          </a:p>
          <a:p>
            <a:pPr lvl="1"/>
            <a:r>
              <a:rPr lang="en-US" dirty="0" smtClean="0"/>
              <a:t>572.188 Pelvis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78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ES-2re </a:t>
            </a:r>
            <a:r>
              <a:rPr lang="en-US" dirty="0"/>
              <a:t>Requirements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idx="1"/>
          </p:nvPr>
        </p:nvSpPr>
        <p:spPr>
          <a:xfrm>
            <a:off x="491291" y="868544"/>
            <a:ext cx="8409822" cy="3549547"/>
          </a:xfrm>
        </p:spPr>
        <p:txBody>
          <a:bodyPr/>
          <a:lstStyle/>
          <a:p>
            <a:r>
              <a:rPr lang="en-US" dirty="0"/>
              <a:t>Dynamic Response </a:t>
            </a:r>
            <a:r>
              <a:rPr lang="en-US" dirty="0" smtClean="0"/>
              <a:t>Evaluation [Proposed]</a:t>
            </a:r>
          </a:p>
          <a:p>
            <a:pPr lvl="1"/>
            <a:r>
              <a:rPr lang="en-US" dirty="0" smtClean="0"/>
              <a:t>Evaluate neck tension close to injury limit (405 </a:t>
            </a:r>
            <a:r>
              <a:rPr lang="en-US" dirty="0" err="1" smtClean="0"/>
              <a:t>lb</a:t>
            </a:r>
            <a:r>
              <a:rPr lang="en-US" dirty="0" smtClean="0"/>
              <a:t>), shoulder </a:t>
            </a:r>
            <a:r>
              <a:rPr lang="en-US" dirty="0"/>
              <a:t>belt interaction, and </a:t>
            </a:r>
            <a:r>
              <a:rPr lang="en-US" dirty="0" smtClean="0"/>
              <a:t>leg </a:t>
            </a:r>
            <a:r>
              <a:rPr lang="en-US" dirty="0"/>
              <a:t>flail (35° limit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Two test conditions considered</a:t>
            </a:r>
          </a:p>
          <a:p>
            <a:pPr lvl="2"/>
            <a:r>
              <a:rPr lang="en-US" dirty="0" smtClean="0"/>
              <a:t>Rigid seat, 3-pt harness, </a:t>
            </a:r>
            <a:r>
              <a:rPr lang="en-US" dirty="0" smtClean="0">
                <a:solidFill>
                  <a:srgbClr val="0000CC"/>
                </a:solidFill>
              </a:rPr>
              <a:t>with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0000CC"/>
                </a:solidFill>
              </a:rPr>
              <a:t>without</a:t>
            </a:r>
            <a:r>
              <a:rPr lang="en-US" dirty="0" smtClean="0"/>
              <a:t> a half-wall/armrest</a:t>
            </a:r>
          </a:p>
          <a:p>
            <a:pPr lvl="2"/>
            <a:r>
              <a:rPr lang="en-US" dirty="0" smtClean="0"/>
              <a:t>9G sled peak selected to produce neck tension ~405 </a:t>
            </a:r>
            <a:r>
              <a:rPr lang="en-US" dirty="0" err="1" smtClean="0"/>
              <a:t>lb</a:t>
            </a:r>
            <a:endParaRPr lang="en-US" dirty="0" smtClean="0"/>
          </a:p>
          <a:p>
            <a:pPr lvl="2"/>
            <a:r>
              <a:rPr lang="en-US" dirty="0" smtClean="0"/>
              <a:t>Teflon on seat pan and floor to limit friction</a:t>
            </a:r>
          </a:p>
          <a:p>
            <a:pPr lvl="3"/>
            <a:r>
              <a:rPr lang="en-US" dirty="0" smtClean="0"/>
              <a:t>Teflon was used in the Hybrid II and FAA Hybrid III tests</a:t>
            </a:r>
          </a:p>
          <a:p>
            <a:pPr lvl="2"/>
            <a:r>
              <a:rPr lang="en-US" dirty="0" smtClean="0"/>
              <a:t>Minimum three (3) repet</a:t>
            </a:r>
            <a:r>
              <a:rPr lang="en-US" dirty="0"/>
              <a:t>i</a:t>
            </a:r>
            <a:r>
              <a:rPr lang="en-US" dirty="0" smtClean="0"/>
              <a:t>tions</a:t>
            </a:r>
            <a:endParaRPr lang="en-US" dirty="0"/>
          </a:p>
          <a:p>
            <a:pPr lvl="1"/>
            <a:endParaRPr lang="en-US" dirty="0" smtClean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1794D-CE01-4982-8A1C-98D478D9AB49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01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buFontTx/>
          <a:buNone/>
          <a:defRPr sz="1200" b="1" dirty="0">
            <a:solidFill>
              <a:srgbClr val="C0C0C0"/>
            </a:solidFill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buFontTx/>
          <a:buNone/>
          <a:defRPr sz="1200" b="1" dirty="0">
            <a:solidFill>
              <a:srgbClr val="C0C0C0"/>
            </a:solidFill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6945</TotalTime>
  <Words>1294</Words>
  <Application>Microsoft Office PowerPoint</Application>
  <PresentationFormat>On-screen Show (16:9)</PresentationFormat>
  <Paragraphs>278</Paragraphs>
  <Slides>29</Slides>
  <Notes>24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Helvetica Neue Medium</vt:lpstr>
      <vt:lpstr>Times New Roman</vt:lpstr>
      <vt:lpstr>1_Custom Design</vt:lpstr>
      <vt:lpstr>2_Custom Design</vt:lpstr>
      <vt:lpstr>A Data Set for Calibrating the  ES-2re Virtual Anthropomorphic Test Device for Aviation Configurations</vt:lpstr>
      <vt:lpstr>Background</vt:lpstr>
      <vt:lpstr>ES-2re Injury Criteria (1)</vt:lpstr>
      <vt:lpstr>ES-2re Injury Criteria (2)</vt:lpstr>
      <vt:lpstr>Background</vt:lpstr>
      <vt:lpstr>Background</vt:lpstr>
      <vt:lpstr>v-ATD Requirements [ARP 5765A]</vt:lpstr>
      <vt:lpstr>ES-2re Requirements</vt:lpstr>
      <vt:lpstr>ES-2re Requirements</vt:lpstr>
      <vt:lpstr>Test Conditions [160.8 lb]</vt:lpstr>
      <vt:lpstr>Video (With Armrest)</vt:lpstr>
      <vt:lpstr>Video (No Armrest)</vt:lpstr>
      <vt:lpstr>Test Summary</vt:lpstr>
      <vt:lpstr>ARP Channel List [Proposed]</vt:lpstr>
      <vt:lpstr>Error Calculations</vt:lpstr>
      <vt:lpstr>Test Repeatability: Neck Fz</vt:lpstr>
      <vt:lpstr>Test Repeatability: Neck Shear</vt:lpstr>
      <vt:lpstr>Test Repeatability: Neck Mx</vt:lpstr>
      <vt:lpstr>Test Repeatability: Sh. Belt Load</vt:lpstr>
      <vt:lpstr>Test Repeatability: Wall Load</vt:lpstr>
      <vt:lpstr>Discussion</vt:lpstr>
      <vt:lpstr>Leg Flail</vt:lpstr>
      <vt:lpstr>Leg Flail</vt:lpstr>
      <vt:lpstr>Leg Flail</vt:lpstr>
      <vt:lpstr>Test Repeatability: Head Rx</vt:lpstr>
      <vt:lpstr>Range of Impact Angles</vt:lpstr>
      <vt:lpstr>Data Set</vt:lpstr>
      <vt:lpstr>Summary</vt:lpstr>
      <vt:lpstr>Acknowledgements</vt:lpstr>
    </vt:vector>
  </TitlesOfParts>
  <Company>FAA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MTONEY</dc:creator>
  <cp:lastModifiedBy>Moorcroft, David (FAA)</cp:lastModifiedBy>
  <cp:revision>205</cp:revision>
  <dcterms:created xsi:type="dcterms:W3CDTF">2005-01-28T20:32:53Z</dcterms:created>
  <dcterms:modified xsi:type="dcterms:W3CDTF">2019-10-29T20:33:19Z</dcterms:modified>
</cp:coreProperties>
</file>