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76" r:id="rId2"/>
  </p:sldMasterIdLst>
  <p:notesMasterIdLst>
    <p:notesMasterId r:id="rId18"/>
  </p:notesMasterIdLst>
  <p:handoutMasterIdLst>
    <p:handoutMasterId r:id="rId19"/>
  </p:handoutMasterIdLst>
  <p:sldIdLst>
    <p:sldId id="273" r:id="rId3"/>
    <p:sldId id="274" r:id="rId4"/>
    <p:sldId id="348" r:id="rId5"/>
    <p:sldId id="340" r:id="rId6"/>
    <p:sldId id="338" r:id="rId7"/>
    <p:sldId id="337" r:id="rId8"/>
    <p:sldId id="336" r:id="rId9"/>
    <p:sldId id="383" r:id="rId10"/>
    <p:sldId id="382" r:id="rId11"/>
    <p:sldId id="381" r:id="rId12"/>
    <p:sldId id="384" r:id="rId13"/>
    <p:sldId id="352" r:id="rId14"/>
    <p:sldId id="380" r:id="rId15"/>
    <p:sldId id="375" r:id="rId16"/>
    <p:sldId id="385" r:id="rId17"/>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36">
          <p15:clr>
            <a:srgbClr val="A4A3A4"/>
          </p15:clr>
        </p15:guide>
        <p15:guide id="2" pos="4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12145A"/>
    <a:srgbClr val="2326A9"/>
    <a:srgbClr val="333399"/>
    <a:srgbClr val="000066"/>
    <a:srgbClr val="003399"/>
    <a:srgbClr val="005696"/>
    <a:srgbClr val="CF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4" autoAdjust="0"/>
    <p:restoredTop sz="87331" autoAdjust="0"/>
  </p:normalViewPr>
  <p:slideViewPr>
    <p:cSldViewPr>
      <p:cViewPr varScale="1">
        <p:scale>
          <a:sx n="70" d="100"/>
          <a:sy n="70" d="100"/>
        </p:scale>
        <p:origin x="700" y="52"/>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eaLnBrk="1" hangingPunct="1">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eaLnBrk="1" hangingPunct="1">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eaLnBrk="1" hangingPunct="1">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eaLnBrk="1" hangingPunct="1">
              <a:spcBef>
                <a:spcPct val="0"/>
              </a:spcBef>
              <a:buFontTx/>
              <a:buNone/>
              <a:defRPr sz="1200">
                <a:latin typeface="Times New Roman" panose="02020603050405020304" pitchFamily="18" charset="0"/>
              </a:defRPr>
            </a:lvl1pPr>
          </a:lstStyle>
          <a:p>
            <a:pPr>
              <a:defRPr/>
            </a:pPr>
            <a:fld id="{9A48F1A3-C3E8-4BAE-A2D7-C8D8A9713D2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eaLnBrk="1" hangingPunct="1">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eaLnBrk="1" hangingPunct="1">
              <a:spcBef>
                <a:spcPct val="0"/>
              </a:spcBef>
              <a:buFontTx/>
              <a:buNone/>
              <a:defRPr sz="1200">
                <a:latin typeface="Times New Roman" pitchFamily="18"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407988"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eaLnBrk="1" hangingPunct="1">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eaLnBrk="1" hangingPunct="1">
              <a:spcBef>
                <a:spcPct val="0"/>
              </a:spcBef>
              <a:buFontTx/>
              <a:buNone/>
              <a:defRPr sz="1200">
                <a:latin typeface="Times New Roman" panose="02020603050405020304" pitchFamily="18" charset="0"/>
              </a:defRPr>
            </a:lvl1pPr>
          </a:lstStyle>
          <a:p>
            <a:pPr>
              <a:defRPr/>
            </a:pPr>
            <a:fld id="{A2B679F2-7D73-44F7-92E8-6D5911E6E7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138B33-AFED-4145-ADAC-FC0414D4D91F}" type="slidenum">
              <a:rPr lang="en-US" altLang="en-US" smtClean="0"/>
              <a:pPr>
                <a:spcBef>
                  <a:spcPct val="0"/>
                </a:spcBef>
              </a:pPr>
              <a:t>1</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B797B2-742E-49EE-A298-11569199A79F}" type="slidenum">
              <a:rPr lang="en-US" altLang="en-US" smtClean="0"/>
              <a:pPr>
                <a:spcBef>
                  <a:spcPct val="0"/>
                </a:spcBef>
              </a:pPr>
              <a:t>10</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60601D-7718-420D-873E-AC0840A6FA5A}" type="slidenum">
              <a:rPr lang="en-US" altLang="en-US" smtClean="0"/>
              <a:pPr>
                <a:spcBef>
                  <a:spcPct val="0"/>
                </a:spcBef>
              </a:pPr>
              <a:t>11</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B61896-E449-4A53-825D-71DF90942FE2}" type="slidenum">
              <a:rPr lang="en-US" altLang="en-US" smtClean="0"/>
              <a:pPr>
                <a:spcBef>
                  <a:spcPct val="0"/>
                </a:spcBef>
              </a:pPr>
              <a:t>12</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8D6EEB-6909-476E-AA3A-17927F3877EC}" type="slidenum">
              <a:rPr lang="en-US" altLang="en-US" smtClean="0"/>
              <a:pPr>
                <a:spcBef>
                  <a:spcPct val="0"/>
                </a:spcBef>
              </a:pPr>
              <a:t>13</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2A883-6975-4664-830E-508487C7C406}" type="slidenum">
              <a:rPr lang="en-US" altLang="en-US" smtClean="0"/>
              <a:pPr>
                <a:spcBef>
                  <a:spcPct val="0"/>
                </a:spcBef>
              </a:pPr>
              <a:t>14</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F4BE71-14E0-4819-8858-AAC58A2C0EBA}" type="slidenum">
              <a:rPr lang="en-US" altLang="en-US" smtClean="0"/>
              <a:pPr>
                <a:spcBef>
                  <a:spcPct val="0"/>
                </a:spcBef>
              </a:pPr>
              <a:t>2</a:t>
            </a:fld>
            <a:endParaRPr lang="en-US" alt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82418D-364E-4D56-AEDB-94082933B92B}" type="slidenum">
              <a:rPr lang="en-US" altLang="en-US" smtClean="0"/>
              <a:pPr>
                <a:spcBef>
                  <a:spcPct val="0"/>
                </a:spcBef>
              </a:pPr>
              <a:t>3</a:t>
            </a:fld>
            <a:endParaRPr lang="en-US"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2F0908-57B2-4981-AA03-CBE7F47FC79B}" type="slidenum">
              <a:rPr lang="en-US" altLang="en-US" smtClean="0"/>
              <a:pPr>
                <a:spcBef>
                  <a:spcPct val="0"/>
                </a:spcBef>
              </a:pPr>
              <a:t>4</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b="1" i="1"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56E4B2-FF70-49DA-8447-ABC70AF09AC8}" type="slidenum">
              <a:rPr lang="en-US" altLang="en-US" smtClean="0"/>
              <a:pPr>
                <a:spcBef>
                  <a:spcPct val="0"/>
                </a:spcBef>
              </a:pPr>
              <a:t>5</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C2B37A-A24B-44B1-97E6-2BADD614F70A}" type="slidenum">
              <a:rPr lang="en-US" altLang="en-US" smtClean="0"/>
              <a:pPr>
                <a:spcBef>
                  <a:spcPct val="0"/>
                </a:spcBef>
              </a:pPr>
              <a:t>6</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C54593-548C-49F5-B36D-942818B926EE}" type="slidenum">
              <a:rPr lang="en-US" altLang="en-US" smtClean="0"/>
              <a:pPr>
                <a:spcBef>
                  <a:spcPct val="0"/>
                </a:spcBef>
              </a:pPr>
              <a:t>7</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5BD539-26D9-460C-B0EC-8DE3450ADF70}" type="slidenum">
              <a:rPr lang="en-US" altLang="en-US" smtClean="0"/>
              <a:pPr>
                <a:spcBef>
                  <a:spcPct val="0"/>
                </a:spcBef>
              </a:pPr>
              <a:t>8</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11225">
              <a:spcBef>
                <a:spcPct val="30000"/>
              </a:spcBef>
              <a:defRPr sz="1200">
                <a:solidFill>
                  <a:schemeClr val="tx1"/>
                </a:solidFill>
                <a:latin typeface="Times New Roman" panose="02020603050405020304" pitchFamily="18" charset="0"/>
              </a:defRPr>
            </a:lvl1pPr>
            <a:lvl2pPr marL="742950" indent="-285750" defTabSz="911225">
              <a:spcBef>
                <a:spcPct val="30000"/>
              </a:spcBef>
              <a:defRPr sz="1200">
                <a:solidFill>
                  <a:schemeClr val="tx1"/>
                </a:solidFill>
                <a:latin typeface="Times New Roman" panose="02020603050405020304" pitchFamily="18" charset="0"/>
              </a:defRPr>
            </a:lvl2pPr>
            <a:lvl3pPr marL="1143000" indent="-228600" defTabSz="911225">
              <a:spcBef>
                <a:spcPct val="30000"/>
              </a:spcBef>
              <a:defRPr sz="1200">
                <a:solidFill>
                  <a:schemeClr val="tx1"/>
                </a:solidFill>
                <a:latin typeface="Times New Roman" panose="02020603050405020304" pitchFamily="18" charset="0"/>
              </a:defRPr>
            </a:lvl3pPr>
            <a:lvl4pPr marL="1600200" indent="-228600" defTabSz="911225">
              <a:spcBef>
                <a:spcPct val="30000"/>
              </a:spcBef>
              <a:defRPr sz="1200">
                <a:solidFill>
                  <a:schemeClr val="tx1"/>
                </a:solidFill>
                <a:latin typeface="Times New Roman" panose="02020603050405020304" pitchFamily="18" charset="0"/>
              </a:defRPr>
            </a:lvl4pPr>
            <a:lvl5pPr marL="2057400" indent="-228600" defTabSz="911225">
              <a:spcBef>
                <a:spcPct val="30000"/>
              </a:spcBef>
              <a:defRPr sz="1200">
                <a:solidFill>
                  <a:schemeClr val="tx1"/>
                </a:solidFill>
                <a:latin typeface="Times New Roman" panose="02020603050405020304" pitchFamily="18" charset="0"/>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E56CC5-6B12-4EC3-836C-4A9F3C10AA73}" type="slidenum">
              <a:rPr lang="en-US" altLang="en-US" smtClean="0"/>
              <a:pPr>
                <a:spcBef>
                  <a:spcPct val="0"/>
                </a:spcBef>
              </a:pPr>
              <a:t>9</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50138" y="0"/>
            <a:ext cx="4741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569913" y="4497388"/>
            <a:ext cx="6429375"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a:spcBef>
                <a:spcPct val="50000"/>
              </a:spcBef>
              <a:buClr>
                <a:srgbClr val="99CCFF"/>
              </a:buClr>
              <a:buFont typeface="Wingdings" pitchFamily="2" charset="2"/>
              <a:buNone/>
              <a:defRPr/>
            </a:pPr>
            <a:r>
              <a:rPr kumimoji="1" lang="en-US" sz="2000" b="1" smtClean="0">
                <a:solidFill>
                  <a:srgbClr val="F2F2F2"/>
                </a:solidFill>
                <a:latin typeface="Times New Roman" pitchFamily="18" charset="0"/>
              </a:rPr>
              <a:t>Cynthia L. Corbett, MA</a:t>
            </a:r>
            <a:endParaRPr kumimoji="1" lang="en-US" sz="1600" smtClean="0">
              <a:solidFill>
                <a:srgbClr val="F2F2F2"/>
              </a:solidFill>
              <a:latin typeface="Times New Roman" pitchFamily="18" charset="0"/>
            </a:endParaRPr>
          </a:p>
          <a:p>
            <a:pPr>
              <a:spcBef>
                <a:spcPct val="50000"/>
              </a:spcBef>
              <a:buClr>
                <a:srgbClr val="99CCFF"/>
              </a:buClr>
              <a:buFont typeface="Wingdings" pitchFamily="2" charset="2"/>
              <a:buNone/>
              <a:defRPr/>
            </a:pPr>
            <a:r>
              <a:rPr kumimoji="1" lang="en-US" sz="1600" smtClean="0">
                <a:solidFill>
                  <a:srgbClr val="F2F2F2"/>
                </a:solidFill>
                <a:latin typeface="Times New Roman" pitchFamily="18" charset="0"/>
              </a:rPr>
              <a:t>Principal Investigator</a:t>
            </a:r>
          </a:p>
          <a:p>
            <a:pPr>
              <a:spcBef>
                <a:spcPct val="65000"/>
              </a:spcBef>
              <a:buClr>
                <a:srgbClr val="99CCFF"/>
              </a:buClr>
              <a:buFont typeface="Wingdings" pitchFamily="2" charset="2"/>
              <a:buNone/>
              <a:defRPr/>
            </a:pPr>
            <a:r>
              <a:rPr kumimoji="1" lang="en-US" sz="1600" smtClean="0">
                <a:solidFill>
                  <a:srgbClr val="F2F2F2"/>
                </a:solidFill>
                <a:latin typeface="Times New Roman" pitchFamily="18" charset="0"/>
              </a:rPr>
              <a:t>Cabin Safety Research</a:t>
            </a:r>
          </a:p>
          <a:p>
            <a:pPr>
              <a:spcBef>
                <a:spcPct val="10000"/>
              </a:spcBef>
              <a:buClr>
                <a:srgbClr val="99CCFF"/>
              </a:buClr>
              <a:buFont typeface="Wingdings" pitchFamily="2" charset="2"/>
              <a:buNone/>
              <a:defRPr/>
            </a:pPr>
            <a:r>
              <a:rPr kumimoji="1" lang="en-US" sz="1600" smtClean="0">
                <a:solidFill>
                  <a:srgbClr val="F2F2F2"/>
                </a:solidFill>
                <a:latin typeface="Times New Roman" pitchFamily="18" charset="0"/>
              </a:rPr>
              <a:t>FAA Civil Aerospace Medical Institute</a:t>
            </a:r>
          </a:p>
        </p:txBody>
      </p:sp>
      <p:grpSp>
        <p:nvGrpSpPr>
          <p:cNvPr id="6" name="Group 1080"/>
          <p:cNvGrpSpPr>
            <a:grpSpLocks/>
          </p:cNvGrpSpPr>
          <p:nvPr userDrawn="1"/>
        </p:nvGrpSpPr>
        <p:grpSpPr bwMode="auto">
          <a:xfrm>
            <a:off x="7831138" y="269875"/>
            <a:ext cx="3206750" cy="911225"/>
            <a:chOff x="3700" y="170"/>
            <a:chExt cx="1515"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defRPr/>
              </a:pPr>
              <a:r>
                <a:rPr lang="en-US" sz="1800" b="1" smtClean="0">
                  <a:solidFill>
                    <a:schemeClr val="bg1"/>
                  </a:solidFill>
                </a:rPr>
                <a:t>Federal Aviation</a:t>
              </a:r>
            </a:p>
            <a:p>
              <a:pPr eaLnBrk="1" hangingPunct="1">
                <a:lnSpc>
                  <a:spcPct val="85000"/>
                </a:lnSpc>
                <a:defRPr/>
              </a:pPr>
              <a:r>
                <a:rPr lang="en-US" sz="1800" b="1" smtClean="0">
                  <a:solidFill>
                    <a:schemeClr val="bg1"/>
                  </a:solidFill>
                </a:rPr>
                <a:t>Administration</a:t>
              </a:r>
            </a:p>
          </p:txBody>
        </p:sp>
      </p:grpSp>
      <p:sp>
        <p:nvSpPr>
          <p:cNvPr id="63490" name="Rectangle 1026"/>
          <p:cNvSpPr>
            <a:spLocks noGrp="1" noChangeArrowheads="1"/>
          </p:cNvSpPr>
          <p:nvPr>
            <p:ph type="ctrTitle"/>
          </p:nvPr>
        </p:nvSpPr>
        <p:spPr>
          <a:xfrm>
            <a:off x="594784" y="312738"/>
            <a:ext cx="6644216" cy="1395412"/>
          </a:xfrm>
        </p:spPr>
        <p:txBody>
          <a:bodyPr anchor="t"/>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599017" y="1754188"/>
            <a:ext cx="6601883" cy="1752600"/>
          </a:xfrm>
        </p:spPr>
        <p:txBody>
          <a:bodyPr/>
          <a:lstStyle>
            <a:lvl1pPr marL="0" indent="0">
              <a:buFontTx/>
              <a:buNone/>
              <a:defRPr sz="3200">
                <a:solidFill>
                  <a:schemeClr val="bg2"/>
                </a:solidFill>
              </a:defRPr>
            </a:lvl1pPr>
          </a:lstStyle>
          <a:p>
            <a:pPr lvl="0"/>
            <a:r>
              <a:rPr lang="en-US" noProof="0" dirty="0" smtClean="0"/>
              <a:t>Select to edit master subtitle</a:t>
            </a:r>
          </a:p>
        </p:txBody>
      </p:sp>
    </p:spTree>
    <p:extLst>
      <p:ext uri="{BB962C8B-B14F-4D97-AF65-F5344CB8AC3E}">
        <p14:creationId xmlns:p14="http://schemas.microsoft.com/office/powerpoint/2010/main" val="319047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228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4518" y="344488"/>
            <a:ext cx="2823633"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1" y="344488"/>
            <a:ext cx="8269817"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530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1500" y="344488"/>
            <a:ext cx="11296651"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60401" y="1508126"/>
            <a:ext cx="10733617" cy="4391025"/>
          </a:xfrm>
        </p:spPr>
        <p:txBody>
          <a:bodyPr/>
          <a:lstStyle/>
          <a:p>
            <a:pPr lvl="0"/>
            <a:endParaRPr lang="en-US" noProof="0" smtClean="0"/>
          </a:p>
        </p:txBody>
      </p:sp>
    </p:spTree>
    <p:extLst>
      <p:ext uri="{BB962C8B-B14F-4D97-AF65-F5344CB8AC3E}">
        <p14:creationId xmlns:p14="http://schemas.microsoft.com/office/powerpoint/2010/main" val="270720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283632"/>
      </p:ext>
    </p:extLst>
  </p:cSld>
  <p:clrMapOvr>
    <a:masterClrMapping/>
  </p:clrMapOvr>
  <p:transition spd="med">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3971554"/>
      </p:ext>
    </p:extLst>
  </p:cSld>
  <p:clrMapOvr>
    <a:masterClrMapping/>
  </p:clrMapOvr>
  <p:transition spd="med">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4233999"/>
      </p:ext>
    </p:extLst>
  </p:cSld>
  <p:clrMapOvr>
    <a:masterClrMapping/>
  </p:clrMapOvr>
  <p:transition spd="med">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38716"/>
      </p:ext>
    </p:extLst>
  </p:cSld>
  <p:clrMapOvr>
    <a:masterClrMapping/>
  </p:clrMapOvr>
  <p:transition spd="med">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6088221"/>
      </p:ext>
    </p:extLst>
  </p:cSld>
  <p:clrMapOvr>
    <a:masterClrMapping/>
  </p:clrMapOvr>
  <p:transition spd="med">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7099255"/>
      </p:ext>
    </p:extLst>
  </p:cSld>
  <p:clrMapOvr>
    <a:masterClrMapping/>
  </p:clrMapOvr>
  <p:transition spd="med">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55949"/>
      </p:ext>
    </p:extLst>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0810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9686956"/>
      </p:ext>
    </p:extLst>
  </p:cSld>
  <p:clrMapOvr>
    <a:masterClrMapping/>
  </p:clrMapOvr>
  <p:transition spd="med">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2376324"/>
      </p:ext>
    </p:extLst>
  </p:cSld>
  <p:clrMapOvr>
    <a:masterClrMapping/>
  </p:clrMapOvr>
  <p:transition spd="med">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2509430"/>
      </p:ext>
    </p:extLst>
  </p:cSld>
  <p:clrMapOvr>
    <a:masterClrMapping/>
  </p:clrMapOvr>
  <p:transition spd="med">
    <p:strips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6418" y="373064"/>
            <a:ext cx="2823633" cy="5526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1" y="373064"/>
            <a:ext cx="8269817" cy="5526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7521570"/>
      </p:ext>
    </p:extLst>
  </p:cSld>
  <p:clrMapOvr>
    <a:masterClrMapping/>
  </p:clrMapOvr>
  <p:transition spd="med">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373064"/>
            <a:ext cx="11296651" cy="5526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7965939"/>
      </p:ext>
    </p:extLst>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550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85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667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589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02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72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34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571500" y="344488"/>
            <a:ext cx="112966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Select to edit master title</a:t>
            </a:r>
          </a:p>
        </p:txBody>
      </p:sp>
      <p:sp>
        <p:nvSpPr>
          <p:cNvPr id="1027" name="Rectangle 8"/>
          <p:cNvSpPr>
            <a:spLocks noGrp="1" noChangeArrowheads="1"/>
          </p:cNvSpPr>
          <p:nvPr>
            <p:ph type="body" idx="1"/>
          </p:nvPr>
        </p:nvSpPr>
        <p:spPr bwMode="auto">
          <a:xfrm>
            <a:off x="660400" y="1508125"/>
            <a:ext cx="10733088"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Select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9" name="Rectangle 9"/>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chemeClr val="bg1"/>
                </a:solidFill>
                <a:latin typeface="Times New Roman" panose="02020603050405020304" pitchFamily="18" charset="0"/>
              </a:defRPr>
            </a:lvl1pPr>
          </a:lstStyle>
          <a:p>
            <a:pPr>
              <a:defRPr/>
            </a:pPr>
            <a:fld id="{394761C5-19F0-47AF-9462-0032C194F09A}" type="slidenum">
              <a:rPr lang="en-US" altLang="en-US"/>
              <a:pPr>
                <a:defRPr/>
              </a:pPr>
              <a:t>‹#›</a:t>
            </a:fld>
            <a:endParaRPr lang="en-US" altLang="en-US"/>
          </a:p>
        </p:txBody>
      </p:sp>
      <p:sp>
        <p:nvSpPr>
          <p:cNvPr id="1031" name="Rectangle 12"/>
          <p:cNvSpPr>
            <a:spLocks noChangeArrowheads="1"/>
          </p:cNvSpPr>
          <p:nvPr/>
        </p:nvSpPr>
        <p:spPr bwMode="auto">
          <a:xfrm>
            <a:off x="0" y="6035675"/>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spcBef>
                <a:spcPct val="50000"/>
              </a:spcBef>
              <a:buFontTx/>
              <a:buChar char="•"/>
              <a:defRPr/>
            </a:pPr>
            <a:endParaRPr lang="en-US" altLang="en-US" smtClean="0"/>
          </a:p>
        </p:txBody>
      </p:sp>
      <p:sp>
        <p:nvSpPr>
          <p:cNvPr id="1032" name="Rectangle 17"/>
          <p:cNvSpPr>
            <a:spLocks noChangeArrowheads="1"/>
          </p:cNvSpPr>
          <p:nvPr/>
        </p:nvSpPr>
        <p:spPr bwMode="auto">
          <a:xfrm>
            <a:off x="9253538" y="63055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defRPr/>
            </a:pPr>
            <a:fld id="{27531001-2885-48C2-81BE-1B7B5C06C023}" type="slidenum">
              <a:rPr lang="en-US" altLang="en-US" sz="1200" b="1" smtClean="0">
                <a:solidFill>
                  <a:schemeClr val="bg1"/>
                </a:solidFill>
              </a:rPr>
              <a:pPr algn="r" eaLnBrk="1" hangingPunct="1">
                <a:defRPr/>
              </a:pPr>
              <a:t>‹#›</a:t>
            </a:fld>
            <a:endParaRPr lang="en-US" altLang="en-US" sz="1200" b="1" smtClean="0">
              <a:solidFill>
                <a:schemeClr val="bg1"/>
              </a:solidFill>
            </a:endParaRPr>
          </a:p>
        </p:txBody>
      </p:sp>
      <p:grpSp>
        <p:nvGrpSpPr>
          <p:cNvPr id="1033" name="Group 25"/>
          <p:cNvGrpSpPr>
            <a:grpSpLocks/>
          </p:cNvGrpSpPr>
          <p:nvPr userDrawn="1"/>
        </p:nvGrpSpPr>
        <p:grpSpPr bwMode="auto">
          <a:xfrm>
            <a:off x="7612063" y="6124575"/>
            <a:ext cx="2274887" cy="661988"/>
            <a:chOff x="3596" y="3858"/>
            <a:chExt cx="1075" cy="417"/>
          </a:xfrm>
        </p:grpSpPr>
        <p:pic>
          <p:nvPicPr>
            <p:cNvPr id="1035"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defRPr/>
              </a:pPr>
              <a:r>
                <a:rPr lang="en-US" sz="1200" b="1" smtClean="0">
                  <a:solidFill>
                    <a:schemeClr val="bg1"/>
                  </a:solidFill>
                </a:rPr>
                <a:t>Federal Aviation</a:t>
              </a:r>
            </a:p>
            <a:p>
              <a:pPr eaLnBrk="1" hangingPunct="1">
                <a:lnSpc>
                  <a:spcPct val="85000"/>
                </a:lnSpc>
                <a:defRPr/>
              </a:pPr>
              <a:r>
                <a:rPr lang="en-US" sz="1200" b="1" smtClean="0">
                  <a:solidFill>
                    <a:schemeClr val="bg1"/>
                  </a:solidFill>
                </a:rPr>
                <a:t>Administration</a:t>
              </a:r>
            </a:p>
          </p:txBody>
        </p:sp>
      </p:grpSp>
      <p:sp>
        <p:nvSpPr>
          <p:cNvPr id="1034" name="Text Box 29"/>
          <p:cNvSpPr txBox="1">
            <a:spLocks noChangeArrowheads="1"/>
          </p:cNvSpPr>
          <p:nvPr userDrawn="1"/>
        </p:nvSpPr>
        <p:spPr bwMode="auto">
          <a:xfrm>
            <a:off x="598488" y="6205538"/>
            <a:ext cx="6380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spcBef>
                <a:spcPct val="50000"/>
              </a:spcBef>
              <a:defRPr/>
            </a:pPr>
            <a:r>
              <a:rPr lang="en-US" sz="1200" b="1" smtClean="0">
                <a:solidFill>
                  <a:srgbClr val="C0C0C0"/>
                </a:solidFill>
              </a:rPr>
              <a:t>Water Research</a:t>
            </a:r>
            <a:endParaRPr lang="en-US" sz="1200" smtClean="0">
              <a:solidFill>
                <a:srgbClr val="C0C0C0"/>
              </a:solidFill>
            </a:endParaRP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50000">
              <a:srgbClr val="1D2F68"/>
            </a:gs>
            <a:gs pos="100000">
              <a:schemeClr val="tx1"/>
            </a:gs>
          </a:gsLst>
          <a:lin ang="2700000" scaled="1"/>
        </a:gra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0"/>
            <a:ext cx="12192000" cy="6851650"/>
          </a:xfrm>
          <a:prstGeom prst="rect">
            <a:avLst/>
          </a:prstGeom>
          <a:gradFill rotWithShape="1">
            <a:gsLst>
              <a:gs pos="0">
                <a:schemeClr val="tx2"/>
              </a:gs>
              <a:gs pos="50000">
                <a:srgbClr val="1D2F68"/>
              </a:gs>
              <a:gs pos="100000">
                <a:schemeClr val="tx2"/>
              </a:gs>
            </a:gsLst>
            <a:lin ang="2700000" scaled="1"/>
          </a:gradFill>
          <a:ln w="9525">
            <a:solidFill>
              <a:srgbClr val="1D2F68"/>
            </a:solidFill>
            <a:miter lim="800000"/>
            <a:headEnd/>
            <a:tailEnd/>
          </a:ln>
          <a:effectLst/>
        </p:spPr>
        <p:txBody>
          <a:bodyPr wrap="none" anchor="ctr"/>
          <a:lstStyle/>
          <a:p>
            <a:pPr eaLnBrk="1" hangingPunct="1">
              <a:spcBef>
                <a:spcPct val="50000"/>
              </a:spcBef>
              <a:buFontTx/>
              <a:buChar char="•"/>
              <a:defRPr/>
            </a:pPr>
            <a:endParaRPr lang="en-US">
              <a:latin typeface="Arial" charset="0"/>
            </a:endParaRPr>
          </a:p>
        </p:txBody>
      </p:sp>
      <p:sp>
        <p:nvSpPr>
          <p:cNvPr id="2051" name="Text Box 25"/>
          <p:cNvSpPr txBox="1">
            <a:spLocks noChangeArrowheads="1"/>
          </p:cNvSpPr>
          <p:nvPr userDrawn="1"/>
        </p:nvSpPr>
        <p:spPr bwMode="auto">
          <a:xfrm>
            <a:off x="9639300" y="6265863"/>
            <a:ext cx="13700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defRPr/>
            </a:pPr>
            <a:r>
              <a:rPr lang="en-US" sz="1200" b="1" smtClean="0">
                <a:solidFill>
                  <a:schemeClr val="bg1"/>
                </a:solidFill>
              </a:rPr>
              <a:t>Federal Aviation</a:t>
            </a:r>
          </a:p>
          <a:p>
            <a:pPr eaLnBrk="1" hangingPunct="1">
              <a:lnSpc>
                <a:spcPct val="85000"/>
              </a:lnSpc>
              <a:defRPr/>
            </a:pPr>
            <a:r>
              <a:rPr lang="en-US" sz="1200" b="1" smtClean="0">
                <a:solidFill>
                  <a:schemeClr val="bg1"/>
                </a:solidFill>
              </a:rPr>
              <a:t>Administration</a:t>
            </a:r>
          </a:p>
        </p:txBody>
      </p:sp>
      <p:sp>
        <p:nvSpPr>
          <p:cNvPr id="2052" name="Rectangle 7"/>
          <p:cNvSpPr>
            <a:spLocks noGrp="1" noChangeArrowheads="1"/>
          </p:cNvSpPr>
          <p:nvPr>
            <p:ph type="title"/>
          </p:nvPr>
        </p:nvSpPr>
        <p:spPr bwMode="auto">
          <a:xfrm>
            <a:off x="533400" y="373063"/>
            <a:ext cx="11296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Select to edit master title</a:t>
            </a:r>
          </a:p>
        </p:txBody>
      </p:sp>
      <p:sp>
        <p:nvSpPr>
          <p:cNvPr id="2053" name="Rectangle 8"/>
          <p:cNvSpPr>
            <a:spLocks noGrp="1" noChangeArrowheads="1"/>
          </p:cNvSpPr>
          <p:nvPr>
            <p:ph type="body" idx="1"/>
          </p:nvPr>
        </p:nvSpPr>
        <p:spPr bwMode="auto">
          <a:xfrm>
            <a:off x="660400" y="1508125"/>
            <a:ext cx="1073308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Select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4" name="Line 19"/>
          <p:cNvSpPr>
            <a:spLocks noChangeShapeType="1"/>
          </p:cNvSpPr>
          <p:nvPr userDrawn="1"/>
        </p:nvSpPr>
        <p:spPr bwMode="auto">
          <a:xfrm>
            <a:off x="0" y="6037263"/>
            <a:ext cx="12192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055" name="Text Box 29"/>
          <p:cNvSpPr txBox="1">
            <a:spLocks noChangeArrowheads="1"/>
          </p:cNvSpPr>
          <p:nvPr userDrawn="1"/>
        </p:nvSpPr>
        <p:spPr bwMode="auto">
          <a:xfrm>
            <a:off x="501650" y="6292850"/>
            <a:ext cx="6380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spcBef>
                <a:spcPct val="50000"/>
              </a:spcBef>
              <a:defRPr/>
            </a:pPr>
            <a:r>
              <a:rPr lang="en-US" sz="1200" b="1" smtClean="0">
                <a:solidFill>
                  <a:srgbClr val="C0C0C0"/>
                </a:solidFill>
              </a:rPr>
              <a:t>Topics in Cabin Safety Research</a:t>
            </a:r>
            <a:endParaRPr lang="en-US" sz="1200" smtClean="0">
              <a:solidFill>
                <a:srgbClr val="C0C0C0"/>
              </a:solidFill>
            </a:endParaRPr>
          </a:p>
        </p:txBody>
      </p:sp>
      <p:pic>
        <p:nvPicPr>
          <p:cNvPr id="2056" name="Picture 32"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8697913" y="6124575"/>
            <a:ext cx="8794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ransition spd="med">
    <p:strips dir="rd"/>
  </p:transition>
  <p:txStyles>
    <p:titleStyle>
      <a:lvl1pPr algn="l" rtl="0" eaLnBrk="0" fontAlgn="base" hangingPunct="0">
        <a:spcBef>
          <a:spcPct val="0"/>
        </a:spcBef>
        <a:spcAft>
          <a:spcPct val="0"/>
        </a:spcAft>
        <a:defRPr sz="3600" b="1" i="1">
          <a:solidFill>
            <a:srgbClr val="FFCC00"/>
          </a:solidFill>
          <a:latin typeface="+mj-lt"/>
          <a:ea typeface="+mj-ea"/>
          <a:cs typeface="+mj-cs"/>
        </a:defRPr>
      </a:lvl1pPr>
      <a:lvl2pPr algn="l" rtl="0" eaLnBrk="0" fontAlgn="base" hangingPunct="0">
        <a:spcBef>
          <a:spcPct val="0"/>
        </a:spcBef>
        <a:spcAft>
          <a:spcPct val="0"/>
        </a:spcAft>
        <a:defRPr sz="3600" b="1" i="1">
          <a:solidFill>
            <a:srgbClr val="FFCC00"/>
          </a:solidFill>
          <a:latin typeface="Times New Roman" pitchFamily="18" charset="0"/>
        </a:defRPr>
      </a:lvl2pPr>
      <a:lvl3pPr algn="l" rtl="0" eaLnBrk="0" fontAlgn="base" hangingPunct="0">
        <a:spcBef>
          <a:spcPct val="0"/>
        </a:spcBef>
        <a:spcAft>
          <a:spcPct val="0"/>
        </a:spcAft>
        <a:defRPr sz="3600" b="1" i="1">
          <a:solidFill>
            <a:srgbClr val="FFCC00"/>
          </a:solidFill>
          <a:latin typeface="Times New Roman" pitchFamily="18" charset="0"/>
        </a:defRPr>
      </a:lvl3pPr>
      <a:lvl4pPr algn="l" rtl="0" eaLnBrk="0" fontAlgn="base" hangingPunct="0">
        <a:spcBef>
          <a:spcPct val="0"/>
        </a:spcBef>
        <a:spcAft>
          <a:spcPct val="0"/>
        </a:spcAft>
        <a:defRPr sz="3600" b="1" i="1">
          <a:solidFill>
            <a:srgbClr val="FFCC00"/>
          </a:solidFill>
          <a:latin typeface="Times New Roman" pitchFamily="18" charset="0"/>
        </a:defRPr>
      </a:lvl4pPr>
      <a:lvl5pPr algn="l" rtl="0" eaLnBrk="0" fontAlgn="base" hangingPunct="0">
        <a:spcBef>
          <a:spcPct val="0"/>
        </a:spcBef>
        <a:spcAft>
          <a:spcPct val="0"/>
        </a:spcAft>
        <a:defRPr sz="3600" b="1" i="1">
          <a:solidFill>
            <a:srgbClr val="FFCC00"/>
          </a:solidFill>
          <a:latin typeface="Times New Roman" pitchFamily="18" charset="0"/>
        </a:defRPr>
      </a:lvl5pPr>
      <a:lvl6pPr marL="457200" algn="l" rtl="0" fontAlgn="base">
        <a:spcBef>
          <a:spcPct val="0"/>
        </a:spcBef>
        <a:spcAft>
          <a:spcPct val="0"/>
        </a:spcAft>
        <a:defRPr sz="3600" b="1" i="1">
          <a:solidFill>
            <a:srgbClr val="FFCC00"/>
          </a:solidFill>
          <a:latin typeface="Times New Roman" pitchFamily="18" charset="0"/>
        </a:defRPr>
      </a:lvl6pPr>
      <a:lvl7pPr marL="914400" algn="l" rtl="0" fontAlgn="base">
        <a:spcBef>
          <a:spcPct val="0"/>
        </a:spcBef>
        <a:spcAft>
          <a:spcPct val="0"/>
        </a:spcAft>
        <a:defRPr sz="3600" b="1" i="1">
          <a:solidFill>
            <a:srgbClr val="FFCC00"/>
          </a:solidFill>
          <a:latin typeface="Times New Roman" pitchFamily="18" charset="0"/>
        </a:defRPr>
      </a:lvl7pPr>
      <a:lvl8pPr marL="1371600" algn="l" rtl="0" fontAlgn="base">
        <a:spcBef>
          <a:spcPct val="0"/>
        </a:spcBef>
        <a:spcAft>
          <a:spcPct val="0"/>
        </a:spcAft>
        <a:defRPr sz="3600" b="1" i="1">
          <a:solidFill>
            <a:srgbClr val="FFCC00"/>
          </a:solidFill>
          <a:latin typeface="Times New Roman" pitchFamily="18" charset="0"/>
        </a:defRPr>
      </a:lvl8pPr>
      <a:lvl9pPr marL="1828800" algn="l" rtl="0" fontAlgn="base">
        <a:spcBef>
          <a:spcPct val="0"/>
        </a:spcBef>
        <a:spcAft>
          <a:spcPct val="0"/>
        </a:spcAft>
        <a:defRPr sz="3600" b="1" i="1">
          <a:solidFill>
            <a:srgbClr val="FFCC00"/>
          </a:solidFill>
          <a:latin typeface="Times New Roman" pitchFamily="18" charset="0"/>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Q"/>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SzPct val="85000"/>
        <a:buFont typeface="Wingdings" panose="05000000000000000000" pitchFamily="2" charset="2"/>
        <a:buChar char="Ø"/>
        <a:defRPr sz="24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anose="020B0604020202020204" pitchFamily="34" charset="0"/>
        <a:buChar char="–"/>
        <a:defRPr>
          <a:solidFill>
            <a:schemeClr val="bg1"/>
          </a:solidFill>
          <a:latin typeface="+mn-lt"/>
        </a:defRPr>
      </a:lvl4pPr>
      <a:lvl5pPr marL="2057400" indent="-228600" algn="l" rtl="0" eaLnBrk="0" fontAlgn="base" hangingPunct="0">
        <a:spcBef>
          <a:spcPct val="20000"/>
        </a:spcBef>
        <a:spcAft>
          <a:spcPct val="0"/>
        </a:spcAft>
        <a:buClr>
          <a:srgbClr val="FFCC00"/>
        </a:buClr>
        <a:buFont typeface="Arial" panose="020B0604020202020204" pitchFamily="34" charset="0"/>
        <a:buChar char="»"/>
        <a:defRPr>
          <a:solidFill>
            <a:schemeClr val="bg1"/>
          </a:solidFill>
          <a:latin typeface="+mn-lt"/>
        </a:defRPr>
      </a:lvl5pPr>
      <a:lvl6pPr marL="2514600" indent="-228600" algn="l" rtl="0" fontAlgn="base">
        <a:spcBef>
          <a:spcPct val="20000"/>
        </a:spcBef>
        <a:spcAft>
          <a:spcPct val="0"/>
        </a:spcAft>
        <a:buClr>
          <a:srgbClr val="FFCC00"/>
        </a:buClr>
        <a:buFont typeface="Arial" pitchFamily="34" charset="0"/>
        <a:buChar char="»"/>
        <a:defRPr>
          <a:solidFill>
            <a:schemeClr val="bg1"/>
          </a:solidFill>
          <a:latin typeface="+mn-lt"/>
        </a:defRPr>
      </a:lvl6pPr>
      <a:lvl7pPr marL="2971800" indent="-228600" algn="l" rtl="0" fontAlgn="base">
        <a:spcBef>
          <a:spcPct val="20000"/>
        </a:spcBef>
        <a:spcAft>
          <a:spcPct val="0"/>
        </a:spcAft>
        <a:buClr>
          <a:srgbClr val="FFCC00"/>
        </a:buClr>
        <a:buFont typeface="Arial" pitchFamily="34" charset="0"/>
        <a:buChar char="»"/>
        <a:defRPr>
          <a:solidFill>
            <a:schemeClr val="bg1"/>
          </a:solidFill>
          <a:latin typeface="+mn-lt"/>
        </a:defRPr>
      </a:lvl7pPr>
      <a:lvl8pPr marL="3429000" indent="-228600" algn="l" rtl="0" fontAlgn="base">
        <a:spcBef>
          <a:spcPct val="20000"/>
        </a:spcBef>
        <a:spcAft>
          <a:spcPct val="0"/>
        </a:spcAft>
        <a:buClr>
          <a:srgbClr val="FFCC00"/>
        </a:buClr>
        <a:buFont typeface="Arial" pitchFamily="34" charset="0"/>
        <a:buChar char="»"/>
        <a:defRPr>
          <a:solidFill>
            <a:schemeClr val="bg1"/>
          </a:solidFill>
          <a:latin typeface="+mn-lt"/>
        </a:defRPr>
      </a:lvl8pPr>
      <a:lvl9pPr marL="3886200" indent="-228600" algn="l" rtl="0" fontAlgn="base">
        <a:spcBef>
          <a:spcPct val="20000"/>
        </a:spcBef>
        <a:spcAft>
          <a:spcPct val="0"/>
        </a:spcAft>
        <a:buClr>
          <a:srgbClr val="FFCC00"/>
        </a:buClr>
        <a:buFont typeface="Arial" pitchFamily="34" charset="0"/>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410" name="Rectangle 11"/>
          <p:cNvSpPr>
            <a:spLocks noGrp="1" noChangeArrowheads="1"/>
          </p:cNvSpPr>
          <p:nvPr>
            <p:ph type="ctrTitle"/>
          </p:nvPr>
        </p:nvSpPr>
        <p:spPr>
          <a:xfrm>
            <a:off x="555625" y="333375"/>
            <a:ext cx="4387850" cy="3403600"/>
          </a:xfrm>
        </p:spPr>
        <p:txBody>
          <a:bodyPr/>
          <a:lstStyle/>
          <a:p>
            <a:pPr eaLnBrk="1" hangingPunct="1"/>
            <a:r>
              <a:rPr lang="en-US" altLang="en-US" sz="3600" smtClean="0"/>
              <a:t>Evaluation of Serious Games for Passenger Education</a:t>
            </a:r>
            <a:br>
              <a:rPr lang="en-US" altLang="en-US" sz="3600" smtClean="0"/>
            </a:br>
            <a:r>
              <a:rPr lang="en-US" altLang="en-US" sz="3600" smtClean="0"/>
              <a:t/>
            </a:r>
            <a:br>
              <a:rPr lang="en-US" altLang="en-US" sz="3600" smtClean="0"/>
            </a:br>
            <a:endParaRPr lang="en-US" altLang="en-US" sz="3600" smtClean="0"/>
          </a:p>
        </p:txBody>
      </p:sp>
      <p:sp>
        <p:nvSpPr>
          <p:cNvPr id="17411" name="TextBox 5"/>
          <p:cNvSpPr txBox="1">
            <a:spLocks noChangeArrowheads="1"/>
          </p:cNvSpPr>
          <p:nvPr/>
        </p:nvSpPr>
        <p:spPr bwMode="auto">
          <a:xfrm>
            <a:off x="555625" y="4508500"/>
            <a:ext cx="2830513" cy="46196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7412" name="TextBox 6"/>
          <p:cNvSpPr txBox="1">
            <a:spLocks noChangeArrowheads="1"/>
          </p:cNvSpPr>
          <p:nvPr/>
        </p:nvSpPr>
        <p:spPr bwMode="auto">
          <a:xfrm>
            <a:off x="557213" y="4465638"/>
            <a:ext cx="2973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r>
              <a:rPr lang="en-US" altLang="en-US" sz="2400" b="0">
                <a:solidFill>
                  <a:schemeClr val="bg1"/>
                </a:solidFill>
                <a:latin typeface="Times New Roman" panose="02020603050405020304" pitchFamily="18" charset="0"/>
                <a:cs typeface="Times New Roman" panose="02020603050405020304" pitchFamily="18" charset="0"/>
              </a:rPr>
              <a:t>Melissa Beben, MS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263650" y="1303338"/>
            <a:ext cx="8532813"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buFontTx/>
              <a:buNone/>
            </a:pPr>
            <a:r>
              <a:rPr lang="en-US" altLang="en-US" sz="2400" b="0"/>
              <a:t>Participants will then begin the study.  They will be given a series of 3 briefing types with 3 different presentation styles.</a:t>
            </a:r>
            <a:endParaRPr lang="en-US" altLang="en-US" sz="2400"/>
          </a:p>
          <a:p>
            <a:pPr lvl="1">
              <a:buFontTx/>
              <a:buNone/>
            </a:pPr>
            <a:endParaRPr lang="en-US" altLang="en-US" sz="1400"/>
          </a:p>
          <a:p>
            <a:pPr lvl="1">
              <a:buFontTx/>
              <a:buNone/>
            </a:pPr>
            <a:endParaRPr lang="en-US" altLang="en-US" sz="1400"/>
          </a:p>
        </p:txBody>
      </p:sp>
      <p:sp>
        <p:nvSpPr>
          <p:cNvPr id="35843" name="Rectangle 8"/>
          <p:cNvSpPr>
            <a:spLocks noGrp="1" noChangeArrowheads="1"/>
          </p:cNvSpPr>
          <p:nvPr>
            <p:ph type="title"/>
          </p:nvPr>
        </p:nvSpPr>
        <p:spPr>
          <a:xfrm>
            <a:off x="2063750" y="0"/>
            <a:ext cx="8472488" cy="1125538"/>
          </a:xfrm>
          <a:noFill/>
        </p:spPr>
        <p:txBody>
          <a:bodyPr/>
          <a:lstStyle/>
          <a:p>
            <a:pPr eaLnBrk="1" hangingPunct="1"/>
            <a:r>
              <a:rPr lang="en-US" altLang="en-US" sz="3200" smtClean="0"/>
              <a:t>Evaluation of Serious Games for Passenger Education</a:t>
            </a:r>
          </a:p>
        </p:txBody>
      </p:sp>
      <p:sp>
        <p:nvSpPr>
          <p:cNvPr id="35844" name="TextBox 2"/>
          <p:cNvSpPr txBox="1">
            <a:spLocks noChangeArrowheads="1"/>
          </p:cNvSpPr>
          <p:nvPr/>
        </p:nvSpPr>
        <p:spPr bwMode="auto">
          <a:xfrm>
            <a:off x="550863" y="6237288"/>
            <a:ext cx="1368425" cy="461962"/>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graphicFrame>
        <p:nvGraphicFramePr>
          <p:cNvPr id="4" name="Table 3"/>
          <p:cNvGraphicFramePr>
            <a:graphicFrameLocks noGrp="1"/>
          </p:cNvGraphicFramePr>
          <p:nvPr/>
        </p:nvGraphicFramePr>
        <p:xfrm>
          <a:off x="1343025" y="2205038"/>
          <a:ext cx="8858250" cy="3130552"/>
        </p:xfrm>
        <a:graphic>
          <a:graphicData uri="http://schemas.openxmlformats.org/drawingml/2006/table">
            <a:tbl>
              <a:tblPr firstRow="1" firstCol="1" bandRow="1"/>
              <a:tblGrid>
                <a:gridCol w="2384913">
                  <a:extLst>
                    <a:ext uri="{9D8B030D-6E8A-4147-A177-3AD203B41FA5}">
                      <a16:colId xmlns:a16="http://schemas.microsoft.com/office/drawing/2014/main" val="4127326166"/>
                    </a:ext>
                  </a:extLst>
                </a:gridCol>
                <a:gridCol w="2157779">
                  <a:extLst>
                    <a:ext uri="{9D8B030D-6E8A-4147-A177-3AD203B41FA5}">
                      <a16:colId xmlns:a16="http://schemas.microsoft.com/office/drawing/2014/main" val="2408200288"/>
                    </a:ext>
                  </a:extLst>
                </a:gridCol>
                <a:gridCol w="2157779">
                  <a:extLst>
                    <a:ext uri="{9D8B030D-6E8A-4147-A177-3AD203B41FA5}">
                      <a16:colId xmlns:a16="http://schemas.microsoft.com/office/drawing/2014/main" val="2107892996"/>
                    </a:ext>
                  </a:extLst>
                </a:gridCol>
                <a:gridCol w="2157779">
                  <a:extLst>
                    <a:ext uri="{9D8B030D-6E8A-4147-A177-3AD203B41FA5}">
                      <a16:colId xmlns:a16="http://schemas.microsoft.com/office/drawing/2014/main" val="360062570"/>
                    </a:ext>
                  </a:extLst>
                </a:gridCol>
              </a:tblGrid>
              <a:tr h="391319">
                <a:tc rowSpan="2">
                  <a:txBody>
                    <a:bodyPr/>
                    <a:lstStyle/>
                    <a:p>
                      <a:pPr marL="0"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marL="0"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Presentation Style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3173683"/>
                  </a:ext>
                </a:extLst>
              </a:tr>
              <a:tr h="391319">
                <a:tc vMerge="1">
                  <a:txBody>
                    <a:bodyPr/>
                    <a:lstStyle/>
                    <a:p>
                      <a:endParaRPr lang="en-US"/>
                    </a:p>
                  </a:txBody>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Brace Position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Life Vest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Oxygen Mask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138669018"/>
                  </a:ext>
                </a:extLst>
              </a:tr>
              <a:tr h="391319">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Groups 1 &amp;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Briefing Card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Video Briefing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Serious Game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815169"/>
                  </a:ext>
                </a:extLst>
              </a:tr>
              <a:tr h="391319">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Groups 3 &amp;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Briefing Card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Serious Game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Video Briefing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33480"/>
                  </a:ext>
                </a:extLst>
              </a:tr>
              <a:tr h="391319">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Groups 5 &amp; 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Video Briefing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Briefing Card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Serious Game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372861"/>
                  </a:ext>
                </a:extLst>
              </a:tr>
              <a:tr h="391319">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Groups 7 &amp; 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Serious Game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Briefing Card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Video Briefing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853761"/>
                  </a:ext>
                </a:extLst>
              </a:tr>
              <a:tr h="391319">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Groups 9 &amp;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Video Briefing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Serious Game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Briefing Card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313251"/>
                  </a:ext>
                </a:extLst>
              </a:tr>
              <a:tr h="391319">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Groups 11&amp;12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Serious Game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Video Briefing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Briefing Card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7531"/>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title"/>
          </p:nvPr>
        </p:nvSpPr>
        <p:spPr>
          <a:xfrm>
            <a:off x="2063750" y="0"/>
            <a:ext cx="8472488" cy="1125538"/>
          </a:xfrm>
          <a:noFill/>
        </p:spPr>
        <p:txBody>
          <a:bodyPr/>
          <a:lstStyle/>
          <a:p>
            <a:pPr eaLnBrk="1" hangingPunct="1"/>
            <a:r>
              <a:rPr lang="en-US" altLang="en-US" sz="3200" smtClean="0"/>
              <a:t>Evaluation of Serious Games for Passenger Education</a:t>
            </a:r>
          </a:p>
        </p:txBody>
      </p:sp>
      <p:sp>
        <p:nvSpPr>
          <p:cNvPr id="37891" name="TextBox 2"/>
          <p:cNvSpPr txBox="1">
            <a:spLocks noChangeArrowheads="1"/>
          </p:cNvSpPr>
          <p:nvPr/>
        </p:nvSpPr>
        <p:spPr bwMode="auto">
          <a:xfrm>
            <a:off x="695325" y="6237288"/>
            <a:ext cx="1368425" cy="461962"/>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37892" name="TextBox 3"/>
          <p:cNvSpPr txBox="1">
            <a:spLocks noChangeArrowheads="1"/>
          </p:cNvSpPr>
          <p:nvPr/>
        </p:nvSpPr>
        <p:spPr bwMode="auto">
          <a:xfrm>
            <a:off x="1703388" y="1484313"/>
            <a:ext cx="77057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r>
              <a:rPr lang="en-US" altLang="en-US" sz="2400" b="0">
                <a:solidFill>
                  <a:srgbClr val="000000"/>
                </a:solidFill>
              </a:rPr>
              <a:t>Participants will be given a passenger education post-test after each briefing/presentation.</a:t>
            </a:r>
          </a:p>
          <a:p>
            <a:pPr eaLnBrk="1" hangingPunct="1">
              <a:spcBef>
                <a:spcPct val="50000"/>
              </a:spcBef>
              <a:buFontTx/>
              <a:buNone/>
            </a:pPr>
            <a:r>
              <a:rPr lang="en-US" altLang="en-US" sz="2400" b="0">
                <a:solidFill>
                  <a:srgbClr val="000000"/>
                </a:solidFill>
              </a:rPr>
              <a:t>After finishing the last post-test, participants will be transferred back over to the study, Effects on Airplane Seat Dimensions on Egress</a:t>
            </a:r>
          </a:p>
          <a:p>
            <a:pPr eaLnBrk="1" hangingPunct="1">
              <a:spcBef>
                <a:spcPct val="50000"/>
              </a:spcBef>
              <a:buFontTx/>
              <a:buNone/>
            </a:pPr>
            <a:r>
              <a:rPr lang="en-US" altLang="en-US" sz="2400" b="0">
                <a:solidFill>
                  <a:srgbClr val="000000"/>
                </a:solidFill>
              </a:rPr>
              <a:t>Once completing the study, Effects of Airplane Seat Dimensions on Egress, participants will return for a final passenger education post-test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765175"/>
            <a:ext cx="4708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a:xfrm>
            <a:off x="4367808" y="133903"/>
            <a:ext cx="4320530" cy="609600"/>
          </a:xfrm>
          <a:noFill/>
        </p:spPr>
        <p:txBody>
          <a:bodyPr/>
          <a:lstStyle/>
          <a:p>
            <a:pPr eaLnBrk="1" hangingPunct="1"/>
            <a:r>
              <a:rPr lang="en-US" altLang="en-US" sz="3200" dirty="0" smtClean="0"/>
              <a:t>Briefing Card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367808" y="260648"/>
            <a:ext cx="3384426" cy="609600"/>
          </a:xfrm>
          <a:noFill/>
        </p:spPr>
        <p:txBody>
          <a:bodyPr/>
          <a:lstStyle/>
          <a:p>
            <a:pPr eaLnBrk="1" hangingPunct="1"/>
            <a:r>
              <a:rPr lang="en-US" altLang="en-US" sz="3200" dirty="0" smtClean="0"/>
              <a:t>Video Briefing </a:t>
            </a:r>
          </a:p>
        </p:txBody>
      </p:sp>
      <p:pic>
        <p:nvPicPr>
          <p:cNvPr id="3" name="Brace Posi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7448" y="1052736"/>
            <a:ext cx="9336360" cy="525170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079875" y="188913"/>
            <a:ext cx="3529013" cy="609600"/>
          </a:xfrm>
          <a:noFill/>
        </p:spPr>
        <p:txBody>
          <a:bodyPr/>
          <a:lstStyle/>
          <a:p>
            <a:pPr eaLnBrk="1" hangingPunct="1"/>
            <a:r>
              <a:rPr lang="en-US" altLang="en-US" sz="3200" smtClean="0"/>
              <a:t>Serious Games</a:t>
            </a:r>
          </a:p>
        </p:txBody>
      </p:sp>
      <p:pic>
        <p:nvPicPr>
          <p:cNvPr id="3" name="Udine Air Safety World Teas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504" y="980728"/>
            <a:ext cx="8712968" cy="490104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7"/>
          <p:cNvSpPr>
            <a:spLocks noGrp="1"/>
          </p:cNvSpPr>
          <p:nvPr>
            <p:ph type="title"/>
          </p:nvPr>
        </p:nvSpPr>
        <p:spPr>
          <a:xfrm>
            <a:off x="4583113" y="404813"/>
            <a:ext cx="2357437" cy="609600"/>
          </a:xfrm>
        </p:spPr>
        <p:txBody>
          <a:bodyPr/>
          <a:lstStyle/>
          <a:p>
            <a:r>
              <a:rPr lang="en-US" altLang="en-US" sz="3200" smtClean="0"/>
              <a:t>Questions</a:t>
            </a:r>
          </a:p>
        </p:txBody>
      </p:sp>
      <p:sp>
        <p:nvSpPr>
          <p:cNvPr id="10" name="TextBox 9"/>
          <p:cNvSpPr txBox="1">
            <a:spLocks noChangeArrowheads="1"/>
          </p:cNvSpPr>
          <p:nvPr/>
        </p:nvSpPr>
        <p:spPr bwMode="auto">
          <a:xfrm>
            <a:off x="4224338" y="115888"/>
            <a:ext cx="431958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0000">
                <a:solidFill>
                  <a:srgbClr val="1D2F68"/>
                </a:solidFill>
              </a:rPr>
              <a:t>?</a:t>
            </a:r>
          </a:p>
        </p:txBody>
      </p:sp>
      <p:sp>
        <p:nvSpPr>
          <p:cNvPr id="54276" name="TextBox 10"/>
          <p:cNvSpPr txBox="1">
            <a:spLocks noChangeArrowheads="1"/>
          </p:cNvSpPr>
          <p:nvPr/>
        </p:nvSpPr>
        <p:spPr bwMode="auto">
          <a:xfrm>
            <a:off x="550863" y="6165850"/>
            <a:ext cx="1441450" cy="460375"/>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359150" y="282575"/>
            <a:ext cx="11296650" cy="609600"/>
          </a:xfrm>
        </p:spPr>
        <p:txBody>
          <a:bodyPr/>
          <a:lstStyle/>
          <a:p>
            <a:pPr eaLnBrk="1" hangingPunct="1"/>
            <a:r>
              <a:rPr lang="en-US" altLang="en-US" sz="3200" smtClean="0"/>
              <a:t>Passenger Education</a:t>
            </a:r>
          </a:p>
        </p:txBody>
      </p:sp>
      <p:sp>
        <p:nvSpPr>
          <p:cNvPr id="19459" name="Text Box 5"/>
          <p:cNvSpPr txBox="1">
            <a:spLocks noChangeArrowheads="1"/>
          </p:cNvSpPr>
          <p:nvPr/>
        </p:nvSpPr>
        <p:spPr bwMode="auto">
          <a:xfrm>
            <a:off x="1785938" y="1265238"/>
            <a:ext cx="85328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endParaRPr lang="en-US" altLang="en-US" sz="3200" b="0"/>
          </a:p>
          <a:p>
            <a:pPr eaLnBrk="1" hangingPunct="1">
              <a:spcBef>
                <a:spcPct val="50000"/>
              </a:spcBef>
              <a:buFontTx/>
              <a:buNone/>
            </a:pPr>
            <a:endParaRPr lang="en-US" altLang="en-US" sz="3200" b="0"/>
          </a:p>
        </p:txBody>
      </p:sp>
      <p:sp>
        <p:nvSpPr>
          <p:cNvPr id="80905" name="WordArt 9"/>
          <p:cNvSpPr>
            <a:spLocks noChangeArrowheads="1" noChangeShapeType="1" noTextEdit="1"/>
          </p:cNvSpPr>
          <p:nvPr/>
        </p:nvSpPr>
        <p:spPr bwMode="auto">
          <a:xfrm>
            <a:off x="2135188" y="1303338"/>
            <a:ext cx="7334250" cy="1247775"/>
          </a:xfrm>
          <a:prstGeom prst="rect">
            <a:avLst/>
          </a:prstGeom>
        </p:spPr>
        <p:txBody>
          <a:bodyPr wrap="none" fromWordArt="1">
            <a:prstTxWarp prst="textSlantUp">
              <a:avLst>
                <a:gd name="adj" fmla="val 32056"/>
              </a:avLst>
            </a:prstTxWarp>
          </a:bodyPr>
          <a:lstStyle/>
          <a:p>
            <a:pPr algn="ctr"/>
            <a:r>
              <a:rPr lang="en-US" sz="6000" kern="10">
                <a:ln w="9525">
                  <a:solidFill>
                    <a:srgbClr val="CC99FF"/>
                  </a:solidFill>
                  <a:round/>
                  <a:headEnd/>
                  <a:tailEnd/>
                </a:ln>
                <a:gradFill rotWithShape="1">
                  <a:gsLst>
                    <a:gs pos="0">
                      <a:srgbClr val="4FC3BA"/>
                    </a:gs>
                    <a:gs pos="100000">
                      <a:srgbClr val="0084FF"/>
                    </a:gs>
                  </a:gsLst>
                  <a:lin ang="5400000" scaled="1"/>
                </a:gradFill>
                <a:effectLst>
                  <a:outerShdw dist="53882" dir="2700000" algn="ctr" rotWithShape="0">
                    <a:srgbClr val="9999FF">
                      <a:alpha val="79999"/>
                    </a:srgbClr>
                  </a:outerShdw>
                </a:effectLst>
                <a:cs typeface="Arial" panose="020B0604020202020204" pitchFamily="34" charset="0"/>
              </a:rPr>
              <a:t>....are they paying attention?</a:t>
            </a:r>
          </a:p>
        </p:txBody>
      </p:sp>
      <p:sp>
        <p:nvSpPr>
          <p:cNvPr id="80906" name="Rectangle 10"/>
          <p:cNvSpPr>
            <a:spLocks noChangeArrowheads="1"/>
          </p:cNvSpPr>
          <p:nvPr/>
        </p:nvSpPr>
        <p:spPr bwMode="auto">
          <a:xfrm>
            <a:off x="1589088" y="3111500"/>
            <a:ext cx="874395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r>
              <a:rPr lang="en-US" altLang="en-US" sz="2400" b="0"/>
              <a:t>A 2000 NTSB Safety Study investigated 46 accidents that occurred between September 1997 and 1999 involving 2651 passengers.  Of 399 responses received to a questionnaire asking whether the passenger had watched the briefing and read the safety card, 44% responded that they neither listened to the safety briefing nor examined the card.</a:t>
            </a:r>
          </a:p>
          <a:p>
            <a:pPr eaLnBrk="1" hangingPunct="1">
              <a:spcBef>
                <a:spcPct val="50000"/>
              </a:spcBef>
              <a:buFontTx/>
              <a:buNone/>
            </a:pPr>
            <a:endParaRPr lang="en-US" altLang="en-US" sz="1200" b="0"/>
          </a:p>
          <a:p>
            <a:pPr eaLnBrk="1" hangingPunct="1">
              <a:spcBef>
                <a:spcPct val="50000"/>
              </a:spcBef>
              <a:buFontTx/>
              <a:buNone/>
            </a:pPr>
            <a:endParaRPr lang="en-US" altLang="en-US" sz="1200" b="0"/>
          </a:p>
        </p:txBody>
      </p:sp>
      <p:sp>
        <p:nvSpPr>
          <p:cNvPr id="19462" name="TextBox 2"/>
          <p:cNvSpPr txBox="1">
            <a:spLocks noChangeArrowheads="1"/>
          </p:cNvSpPr>
          <p:nvPr/>
        </p:nvSpPr>
        <p:spPr bwMode="auto">
          <a:xfrm>
            <a:off x="479425" y="6083300"/>
            <a:ext cx="1550988" cy="460375"/>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0905"/>
                                        </p:tgtEl>
                                        <p:attrNameLst>
                                          <p:attrName>style.visibility</p:attrName>
                                        </p:attrNameLst>
                                      </p:cBhvr>
                                      <p:to>
                                        <p:strVal val="visible"/>
                                      </p:to>
                                    </p:set>
                                    <p:animEffect transition="in" filter="wipe(left)">
                                      <p:cBhvr>
                                        <p:cTn id="7" dur="1000"/>
                                        <p:tgtEl>
                                          <p:spTgt spid="8090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0906"/>
                                        </p:tgtEl>
                                        <p:attrNameLst>
                                          <p:attrName>style.visibility</p:attrName>
                                        </p:attrNameLst>
                                      </p:cBhvr>
                                      <p:to>
                                        <p:strVal val="visible"/>
                                      </p:to>
                                    </p:set>
                                    <p:animEffect transition="in" filter="fade">
                                      <p:cBhvr>
                                        <p:cTn id="11" dur="2000"/>
                                        <p:tgtEl>
                                          <p:spTgt spid="8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Grp="1" noChangeArrowheads="1"/>
          </p:cNvSpPr>
          <p:nvPr>
            <p:ph type="title"/>
          </p:nvPr>
        </p:nvSpPr>
        <p:spPr>
          <a:xfrm>
            <a:off x="3287713" y="115888"/>
            <a:ext cx="8472487" cy="609600"/>
          </a:xfrm>
          <a:noFill/>
        </p:spPr>
        <p:txBody>
          <a:bodyPr/>
          <a:lstStyle/>
          <a:p>
            <a:pPr eaLnBrk="1" hangingPunct="1"/>
            <a:r>
              <a:rPr lang="en-US" altLang="en-US" sz="3200" smtClean="0"/>
              <a:t>US Airways Flight 1549</a:t>
            </a:r>
          </a:p>
        </p:txBody>
      </p:sp>
      <p:sp>
        <p:nvSpPr>
          <p:cNvPr id="21507" name="Oval 10"/>
          <p:cNvSpPr>
            <a:spLocks noChangeArrowheads="1"/>
          </p:cNvSpPr>
          <p:nvPr/>
        </p:nvSpPr>
        <p:spPr bwMode="auto">
          <a:xfrm>
            <a:off x="2700338" y="4937125"/>
            <a:ext cx="411162" cy="649288"/>
          </a:xfrm>
          <a:prstGeom prst="ellipse">
            <a:avLst/>
          </a:prstGeom>
          <a:noFill/>
          <a:ln w="3810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21508" name="TextBox 1"/>
          <p:cNvSpPr txBox="1">
            <a:spLocks noChangeArrowheads="1"/>
          </p:cNvSpPr>
          <p:nvPr/>
        </p:nvSpPr>
        <p:spPr bwMode="auto">
          <a:xfrm>
            <a:off x="2195513" y="876300"/>
            <a:ext cx="79200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r>
              <a:rPr lang="en-US" altLang="en-US" sz="2400" b="0"/>
              <a:t>Of the 150 passengers, 17% reported watching some of the preflight safety briefing.</a:t>
            </a:r>
          </a:p>
          <a:p>
            <a:pPr eaLnBrk="1" hangingPunct="1">
              <a:spcBef>
                <a:spcPct val="50000"/>
              </a:spcBef>
            </a:pPr>
            <a:r>
              <a:rPr lang="en-US" altLang="en-US" sz="2400" b="0"/>
              <a:t>13% reported watching some of the demonstration.</a:t>
            </a:r>
          </a:p>
          <a:p>
            <a:pPr eaLnBrk="1" hangingPunct="1">
              <a:spcBef>
                <a:spcPct val="50000"/>
              </a:spcBef>
            </a:pPr>
            <a:r>
              <a:rPr lang="en-US" altLang="en-US" sz="2400" b="0"/>
              <a:t>8% reported reading the safety card before or during the flight.</a:t>
            </a:r>
          </a:p>
          <a:p>
            <a:pPr eaLnBrk="1" hangingPunct="1">
              <a:spcBef>
                <a:spcPct val="50000"/>
              </a:spcBef>
            </a:pPr>
            <a:r>
              <a:rPr lang="en-US" altLang="en-US" sz="2400" b="0"/>
              <a:t>70% reported not watching the safety briefing.</a:t>
            </a:r>
          </a:p>
          <a:p>
            <a:pPr eaLnBrk="1" hangingPunct="1">
              <a:spcBef>
                <a:spcPct val="50000"/>
              </a:spcBef>
            </a:pPr>
            <a:r>
              <a:rPr lang="en-US" altLang="en-US" sz="2400" b="0"/>
              <a:t>90% reported not reading the safety card.</a:t>
            </a:r>
          </a:p>
        </p:txBody>
      </p:sp>
      <p:pic>
        <p:nvPicPr>
          <p:cNvPr id="2150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9513" y="4292600"/>
            <a:ext cx="44831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695325" y="6237288"/>
            <a:ext cx="1223963" cy="461962"/>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1785938" y="1265238"/>
            <a:ext cx="85328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endParaRPr lang="en-US" altLang="en-US" sz="3200" b="0"/>
          </a:p>
          <a:p>
            <a:pPr eaLnBrk="1" hangingPunct="1">
              <a:spcBef>
                <a:spcPct val="50000"/>
              </a:spcBef>
              <a:buFontTx/>
              <a:buNone/>
            </a:pPr>
            <a:endParaRPr lang="en-US" altLang="en-US" sz="3200" b="0"/>
          </a:p>
        </p:txBody>
      </p:sp>
      <p:sp>
        <p:nvSpPr>
          <p:cNvPr id="23555" name="Rectangle 12"/>
          <p:cNvSpPr>
            <a:spLocks noGrp="1" noChangeArrowheads="1"/>
          </p:cNvSpPr>
          <p:nvPr>
            <p:ph type="title"/>
          </p:nvPr>
        </p:nvSpPr>
        <p:spPr>
          <a:xfrm>
            <a:off x="3216275" y="300038"/>
            <a:ext cx="11296650" cy="609600"/>
          </a:xfrm>
          <a:noFill/>
        </p:spPr>
        <p:txBody>
          <a:bodyPr/>
          <a:lstStyle/>
          <a:p>
            <a:pPr eaLnBrk="1" hangingPunct="1"/>
            <a:r>
              <a:rPr lang="en-US" altLang="en-US" sz="3200" smtClean="0"/>
              <a:t>American Airlines Flight 383</a:t>
            </a:r>
          </a:p>
        </p:txBody>
      </p:sp>
      <p:sp>
        <p:nvSpPr>
          <p:cNvPr id="23556" name="Oval 15"/>
          <p:cNvSpPr>
            <a:spLocks noChangeArrowheads="1"/>
          </p:cNvSpPr>
          <p:nvPr/>
        </p:nvSpPr>
        <p:spPr bwMode="auto">
          <a:xfrm>
            <a:off x="2700338" y="4937125"/>
            <a:ext cx="411162" cy="649288"/>
          </a:xfrm>
          <a:prstGeom prst="ellipse">
            <a:avLst/>
          </a:prstGeom>
          <a:noFill/>
          <a:ln w="3810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pic>
        <p:nvPicPr>
          <p:cNvPr id="235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125538"/>
            <a:ext cx="817086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2"/>
          <p:cNvSpPr txBox="1">
            <a:spLocks noChangeArrowheads="1"/>
          </p:cNvSpPr>
          <p:nvPr/>
        </p:nvSpPr>
        <p:spPr bwMode="auto">
          <a:xfrm>
            <a:off x="623888" y="6092825"/>
            <a:ext cx="1223962" cy="461963"/>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785938" y="1265238"/>
            <a:ext cx="85328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endParaRPr lang="en-US" altLang="en-US" sz="3200" b="0"/>
          </a:p>
          <a:p>
            <a:pPr eaLnBrk="1" hangingPunct="1">
              <a:spcBef>
                <a:spcPct val="50000"/>
              </a:spcBef>
              <a:buFontTx/>
              <a:buNone/>
            </a:pPr>
            <a:endParaRPr lang="en-US" altLang="en-US" sz="3200" b="0"/>
          </a:p>
        </p:txBody>
      </p:sp>
      <p:sp>
        <p:nvSpPr>
          <p:cNvPr id="25603" name="Rectangle 11"/>
          <p:cNvSpPr>
            <a:spLocks noGrp="1" noChangeArrowheads="1"/>
          </p:cNvSpPr>
          <p:nvPr>
            <p:ph type="title"/>
          </p:nvPr>
        </p:nvSpPr>
        <p:spPr>
          <a:xfrm>
            <a:off x="3648075" y="285750"/>
            <a:ext cx="6119813" cy="609600"/>
          </a:xfrm>
          <a:noFill/>
        </p:spPr>
        <p:txBody>
          <a:bodyPr/>
          <a:lstStyle/>
          <a:p>
            <a:pPr eaLnBrk="1" hangingPunct="1"/>
            <a:r>
              <a:rPr lang="en-US" altLang="en-US" sz="3200" smtClean="0"/>
              <a:t>Southwest Flight 1380</a:t>
            </a:r>
          </a:p>
        </p:txBody>
      </p:sp>
      <p:pic>
        <p:nvPicPr>
          <p:cNvPr id="2560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341438"/>
            <a:ext cx="658653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p:cNvSpPr txBox="1">
            <a:spLocks noChangeArrowheads="1"/>
          </p:cNvSpPr>
          <p:nvPr/>
        </p:nvSpPr>
        <p:spPr bwMode="auto">
          <a:xfrm>
            <a:off x="623888" y="6165850"/>
            <a:ext cx="1335087" cy="461963"/>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220788" y="1341438"/>
            <a:ext cx="9432925"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buFontTx/>
              <a:buNone/>
            </a:pPr>
            <a:r>
              <a:rPr lang="en-US" altLang="en-US" sz="2400" b="0"/>
              <a:t>These and similar incidents, and their related public outcry and reporting, led to the addition of several items to the FAA reauthorization act of 2018 calling for research into methods to mitigate or eliminate future occurrences of these events.  Passenger information efforts were identified by the Cabin Safety Research Team (CSRT) as a possibly fruitful area of research for changing passenger behavior during accidents, in addition to parallel research efforts conducted by other teams on physical attributes and any changes that may assist in future mitigation.</a:t>
            </a:r>
          </a:p>
          <a:p>
            <a:endParaRPr lang="en-US" altLang="en-US"/>
          </a:p>
        </p:txBody>
      </p:sp>
      <p:sp>
        <p:nvSpPr>
          <p:cNvPr id="27651" name="Rectangle 10"/>
          <p:cNvSpPr>
            <a:spLocks noGrp="1" noChangeArrowheads="1"/>
          </p:cNvSpPr>
          <p:nvPr>
            <p:ph type="title"/>
          </p:nvPr>
        </p:nvSpPr>
        <p:spPr>
          <a:xfrm>
            <a:off x="2063750" y="404813"/>
            <a:ext cx="7488238" cy="609600"/>
          </a:xfrm>
          <a:noFill/>
        </p:spPr>
        <p:txBody>
          <a:bodyPr/>
          <a:lstStyle/>
          <a:p>
            <a:pPr eaLnBrk="1" hangingPunct="1"/>
            <a:r>
              <a:rPr lang="en-US" altLang="en-US" sz="3200" smtClean="0"/>
              <a:t>FAA Reauthorization Act of 2018</a:t>
            </a:r>
          </a:p>
        </p:txBody>
      </p:sp>
      <p:sp>
        <p:nvSpPr>
          <p:cNvPr id="27652" name="TextBox 1"/>
          <p:cNvSpPr txBox="1">
            <a:spLocks noChangeArrowheads="1"/>
          </p:cNvSpPr>
          <p:nvPr/>
        </p:nvSpPr>
        <p:spPr bwMode="auto">
          <a:xfrm>
            <a:off x="550863" y="6237288"/>
            <a:ext cx="1335087" cy="460375"/>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1343025" y="1196975"/>
            <a:ext cx="9505950"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800" b="1">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defRPr/>
            </a:pPr>
            <a:r>
              <a:rPr lang="en-US" sz="2400" b="0" dirty="0" smtClean="0"/>
              <a:t>This study is running </a:t>
            </a:r>
            <a:r>
              <a:rPr lang="en-US" sz="2400" b="0" dirty="0"/>
              <a:t>in conjunction with the study Effects of Airplane Seat Dimensions on </a:t>
            </a:r>
            <a:r>
              <a:rPr lang="en-US" sz="2400" b="0" dirty="0" smtClean="0"/>
              <a:t>Egress:</a:t>
            </a:r>
          </a:p>
          <a:p>
            <a:pPr lvl="1">
              <a:defRPr/>
            </a:pPr>
            <a:r>
              <a:rPr lang="en-US" dirty="0" smtClean="0"/>
              <a:t>Participants will begin the day going through the procedures and measurements of the initial study.  The first 30 participants through measurement will be selected to participate in the Serious Games study.</a:t>
            </a:r>
          </a:p>
          <a:p>
            <a:pPr lvl="1">
              <a:defRPr/>
            </a:pPr>
            <a:r>
              <a:rPr lang="en-US" dirty="0" smtClean="0"/>
              <a:t>12 groups of 30 participants</a:t>
            </a:r>
            <a:endParaRPr lang="en-US" dirty="0"/>
          </a:p>
          <a:p>
            <a:pPr lvl="1">
              <a:defRPr/>
            </a:pPr>
            <a:r>
              <a:rPr lang="en-US" dirty="0"/>
              <a:t>Participants will first be given passenger education pre-test</a:t>
            </a:r>
          </a:p>
          <a:p>
            <a:pPr lvl="1">
              <a:defRPr/>
            </a:pPr>
            <a:r>
              <a:rPr lang="en-US" dirty="0"/>
              <a:t>Participants will then be given a cognitive test, the Automated Neurological Assessment Metrics (ANAM), to assess several cognitive functions including reaction time and memory search</a:t>
            </a:r>
          </a:p>
          <a:p>
            <a:pPr marL="457200" lvl="1" indent="0">
              <a:buFontTx/>
              <a:buNone/>
              <a:defRPr/>
            </a:pPr>
            <a:endParaRPr lang="en-US" sz="1400" dirty="0"/>
          </a:p>
          <a:p>
            <a:pPr marL="457200" lvl="1" indent="0">
              <a:buFontTx/>
              <a:buNone/>
              <a:defRPr/>
            </a:pPr>
            <a:endParaRPr lang="en-US" sz="1400" dirty="0"/>
          </a:p>
        </p:txBody>
      </p:sp>
      <p:sp>
        <p:nvSpPr>
          <p:cNvPr id="29699" name="Rectangle 8"/>
          <p:cNvSpPr>
            <a:spLocks noGrp="1" noChangeArrowheads="1"/>
          </p:cNvSpPr>
          <p:nvPr>
            <p:ph type="title"/>
          </p:nvPr>
        </p:nvSpPr>
        <p:spPr>
          <a:xfrm>
            <a:off x="2063750" y="44450"/>
            <a:ext cx="8472488" cy="1081088"/>
          </a:xfrm>
          <a:noFill/>
        </p:spPr>
        <p:txBody>
          <a:bodyPr/>
          <a:lstStyle/>
          <a:p>
            <a:pPr eaLnBrk="1" hangingPunct="1"/>
            <a:r>
              <a:rPr lang="en-US" altLang="en-US" sz="3200" smtClean="0"/>
              <a:t>Evaluation of Serious Games for Passenger Education</a:t>
            </a:r>
          </a:p>
        </p:txBody>
      </p:sp>
      <p:sp>
        <p:nvSpPr>
          <p:cNvPr id="29700" name="TextBox 2"/>
          <p:cNvSpPr txBox="1">
            <a:spLocks noChangeArrowheads="1"/>
          </p:cNvSpPr>
          <p:nvPr/>
        </p:nvSpPr>
        <p:spPr bwMode="auto">
          <a:xfrm>
            <a:off x="550863" y="6164263"/>
            <a:ext cx="1368425" cy="461962"/>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982663" y="981075"/>
            <a:ext cx="8532812"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2800" b="1">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lvl="1">
              <a:buFontTx/>
              <a:buNone/>
            </a:pPr>
            <a:endParaRPr lang="en-US" altLang="en-US" sz="1400"/>
          </a:p>
          <a:p>
            <a:pPr lvl="1">
              <a:buFontTx/>
              <a:buNone/>
            </a:pPr>
            <a:r>
              <a:rPr lang="en-US" altLang="en-US"/>
              <a:t>ANAM, Simple Reaction Time</a:t>
            </a:r>
          </a:p>
          <a:p>
            <a:pPr lvl="1">
              <a:buFontTx/>
              <a:buNone/>
            </a:pPr>
            <a:r>
              <a:rPr lang="en-US" altLang="en-US"/>
              <a:t>This test measures simple reaction time by presenting the user with a series of "*" symbols on the display. The user is instructed to respond as quickly as possible by tapping in the response area (lower right on the screen) with their thumb each time the stimulus appears. This test is repeated at the end of the test battery.</a:t>
            </a:r>
          </a:p>
        </p:txBody>
      </p:sp>
      <p:sp>
        <p:nvSpPr>
          <p:cNvPr id="31747" name="Rectangle 8"/>
          <p:cNvSpPr>
            <a:spLocks noGrp="1" noChangeArrowheads="1"/>
          </p:cNvSpPr>
          <p:nvPr>
            <p:ph type="title"/>
          </p:nvPr>
        </p:nvSpPr>
        <p:spPr>
          <a:xfrm>
            <a:off x="2063750" y="115888"/>
            <a:ext cx="8472488" cy="1027112"/>
          </a:xfrm>
          <a:noFill/>
        </p:spPr>
        <p:txBody>
          <a:bodyPr/>
          <a:lstStyle/>
          <a:p>
            <a:pPr eaLnBrk="1" hangingPunct="1"/>
            <a:r>
              <a:rPr lang="en-US" altLang="en-US" sz="3200" smtClean="0"/>
              <a:t>Evaluation of Serious Games for Passenger Education</a:t>
            </a:r>
          </a:p>
        </p:txBody>
      </p:sp>
      <p:sp>
        <p:nvSpPr>
          <p:cNvPr id="31748" name="TextBox 2"/>
          <p:cNvSpPr txBox="1">
            <a:spLocks noChangeArrowheads="1"/>
          </p:cNvSpPr>
          <p:nvPr/>
        </p:nvSpPr>
        <p:spPr bwMode="auto">
          <a:xfrm>
            <a:off x="623888" y="6237288"/>
            <a:ext cx="1368425" cy="461962"/>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pic>
        <p:nvPicPr>
          <p:cNvPr id="317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933825"/>
            <a:ext cx="2843213"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Grp="1" noChangeArrowheads="1"/>
          </p:cNvSpPr>
          <p:nvPr>
            <p:ph type="title"/>
          </p:nvPr>
        </p:nvSpPr>
        <p:spPr>
          <a:xfrm>
            <a:off x="2063750" y="119063"/>
            <a:ext cx="8472488" cy="1027112"/>
          </a:xfrm>
          <a:noFill/>
        </p:spPr>
        <p:txBody>
          <a:bodyPr/>
          <a:lstStyle/>
          <a:p>
            <a:pPr eaLnBrk="1" hangingPunct="1"/>
            <a:r>
              <a:rPr lang="en-US" altLang="en-US" sz="3200" smtClean="0"/>
              <a:t>Evaluation of Serious Games for Passenger Education</a:t>
            </a:r>
          </a:p>
        </p:txBody>
      </p:sp>
      <p:sp>
        <p:nvSpPr>
          <p:cNvPr id="33795" name="TextBox 2"/>
          <p:cNvSpPr txBox="1">
            <a:spLocks noChangeArrowheads="1"/>
          </p:cNvSpPr>
          <p:nvPr/>
        </p:nvSpPr>
        <p:spPr bwMode="auto">
          <a:xfrm>
            <a:off x="695325" y="6165850"/>
            <a:ext cx="1368425" cy="461963"/>
          </a:xfrm>
          <a:prstGeom prst="rect">
            <a:avLst/>
          </a:prstGeom>
          <a:solidFill>
            <a:srgbClr val="1D2F6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33796" name="TextBox 4"/>
          <p:cNvSpPr txBox="1">
            <a:spLocks noChangeArrowheads="1"/>
          </p:cNvSpPr>
          <p:nvPr/>
        </p:nvSpPr>
        <p:spPr bwMode="auto">
          <a:xfrm>
            <a:off x="1484313" y="1287463"/>
            <a:ext cx="784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r>
              <a:rPr lang="en-US" altLang="en-US" sz="2400" b="0"/>
              <a:t>ANAM, Memory Search</a:t>
            </a:r>
          </a:p>
          <a:p>
            <a:pPr eaLnBrk="1" hangingPunct="1">
              <a:spcBef>
                <a:spcPct val="50000"/>
              </a:spcBef>
              <a:buFontTx/>
              <a:buNone/>
            </a:pPr>
            <a:r>
              <a:rPr lang="en-US" altLang="en-US" sz="2400" b="0"/>
              <a:t>The test assesses verbal short-term memory. A set of characters (the positive memory set) is displayed for memorization. Individual characters are then displayed and the user presses designated buttons to indicate if each character is or is not a member of the memorized set.</a:t>
            </a:r>
          </a:p>
        </p:txBody>
      </p:sp>
      <p:pic>
        <p:nvPicPr>
          <p:cNvPr id="337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4149725"/>
            <a:ext cx="28416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49725"/>
            <a:ext cx="284321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6"/>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Custom Design">
  <a:themeElements>
    <a:clrScheme name="1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Custom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9553</TotalTime>
  <Words>658</Words>
  <Application>Microsoft Office PowerPoint</Application>
  <PresentationFormat>Widescreen</PresentationFormat>
  <Paragraphs>82</Paragraphs>
  <Slides>15</Slides>
  <Notes>14</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Times New Roman</vt:lpstr>
      <vt:lpstr>Wingdings</vt:lpstr>
      <vt:lpstr>1_Custom Design</vt:lpstr>
      <vt:lpstr>14_Custom Design</vt:lpstr>
      <vt:lpstr>Evaluation of Serious Games for Passenger Education  </vt:lpstr>
      <vt:lpstr>Passenger Education</vt:lpstr>
      <vt:lpstr>US Airways Flight 1549</vt:lpstr>
      <vt:lpstr>American Airlines Flight 383</vt:lpstr>
      <vt:lpstr>Southwest Flight 1380</vt:lpstr>
      <vt:lpstr>FAA Reauthorization Act of 2018</vt:lpstr>
      <vt:lpstr>Evaluation of Serious Games for Passenger Education</vt:lpstr>
      <vt:lpstr>Evaluation of Serious Games for Passenger Education</vt:lpstr>
      <vt:lpstr>Evaluation of Serious Games for Passenger Education</vt:lpstr>
      <vt:lpstr>Evaluation of Serious Games for Passenger Education</vt:lpstr>
      <vt:lpstr>Evaluation of Serious Games for Passenger Education</vt:lpstr>
      <vt:lpstr>Briefing Card </vt:lpstr>
      <vt:lpstr>Video Briefing </vt:lpstr>
      <vt:lpstr>Serious Games</vt:lpstr>
      <vt:lpstr>Questions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Beben, Melissa (FAA)</cp:lastModifiedBy>
  <cp:revision>230</cp:revision>
  <dcterms:created xsi:type="dcterms:W3CDTF">2005-01-28T20:32:53Z</dcterms:created>
  <dcterms:modified xsi:type="dcterms:W3CDTF">2019-10-11T15:55:08Z</dcterms:modified>
</cp:coreProperties>
</file>