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34"/>
  </p:notesMasterIdLst>
  <p:handoutMasterIdLst>
    <p:handoutMasterId r:id="rId35"/>
  </p:handoutMasterIdLst>
  <p:sldIdLst>
    <p:sldId id="273" r:id="rId3"/>
    <p:sldId id="310" r:id="rId4"/>
    <p:sldId id="312" r:id="rId5"/>
    <p:sldId id="275" r:id="rId6"/>
    <p:sldId id="346" r:id="rId7"/>
    <p:sldId id="347" r:id="rId8"/>
    <p:sldId id="328" r:id="rId9"/>
    <p:sldId id="309" r:id="rId10"/>
    <p:sldId id="348" r:id="rId11"/>
    <p:sldId id="342" r:id="rId12"/>
    <p:sldId id="349" r:id="rId13"/>
    <p:sldId id="319" r:id="rId14"/>
    <p:sldId id="313" r:id="rId15"/>
    <p:sldId id="314" r:id="rId16"/>
    <p:sldId id="315" r:id="rId17"/>
    <p:sldId id="316" r:id="rId18"/>
    <p:sldId id="339" r:id="rId19"/>
    <p:sldId id="341" r:id="rId20"/>
    <p:sldId id="340" r:id="rId21"/>
    <p:sldId id="351" r:id="rId22"/>
    <p:sldId id="352" r:id="rId23"/>
    <p:sldId id="353" r:id="rId24"/>
    <p:sldId id="338" r:id="rId25"/>
    <p:sldId id="355" r:id="rId26"/>
    <p:sldId id="354" r:id="rId27"/>
    <p:sldId id="320" r:id="rId28"/>
    <p:sldId id="322" r:id="rId29"/>
    <p:sldId id="344" r:id="rId30"/>
    <p:sldId id="324" r:id="rId31"/>
    <p:sldId id="323" r:id="rId32"/>
    <p:sldId id="345" r:id="rId33"/>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310"/>
            <p14:sldId id="312"/>
            <p14:sldId id="275"/>
            <p14:sldId id="346"/>
            <p14:sldId id="347"/>
            <p14:sldId id="328"/>
            <p14:sldId id="309"/>
            <p14:sldId id="348"/>
            <p14:sldId id="342"/>
            <p14:sldId id="349"/>
            <p14:sldId id="319"/>
            <p14:sldId id="313"/>
            <p14:sldId id="314"/>
            <p14:sldId id="315"/>
            <p14:sldId id="316"/>
            <p14:sldId id="339"/>
            <p14:sldId id="341"/>
            <p14:sldId id="340"/>
            <p14:sldId id="351"/>
            <p14:sldId id="352"/>
            <p14:sldId id="353"/>
            <p14:sldId id="338"/>
            <p14:sldId id="355"/>
            <p14:sldId id="354"/>
            <p14:sldId id="320"/>
            <p14:sldId id="322"/>
            <p14:sldId id="344"/>
            <p14:sldId id="324"/>
            <p14:sldId id="323"/>
            <p14:sldId id="345"/>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F68"/>
    <a:srgbClr val="E6E6E6"/>
    <a:srgbClr val="FFCC99"/>
    <a:srgbClr val="FFCCFF"/>
    <a:srgbClr val="FFFF99"/>
    <a:srgbClr val="FFFFFF"/>
    <a:srgbClr val="CCFFCC"/>
    <a:srgbClr val="FF0000"/>
    <a:srgbClr val="FFCC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6" autoAdjust="0"/>
    <p:restoredTop sz="96395" autoAdjust="0"/>
  </p:normalViewPr>
  <p:slideViewPr>
    <p:cSldViewPr snapToGrid="0">
      <p:cViewPr varScale="1">
        <p:scale>
          <a:sx n="138" d="100"/>
          <a:sy n="138" d="100"/>
        </p:scale>
        <p:origin x="216" y="114"/>
      </p:cViewPr>
      <p:guideLst>
        <p:guide orient="horz" pos="536"/>
        <p:guide pos="4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482"/>
    </p:cViewPr>
  </p:sorterViewPr>
  <p:notesViewPr>
    <p:cSldViewPr snapToGrid="0">
      <p:cViewPr varScale="1">
        <p:scale>
          <a:sx n="86" d="100"/>
          <a:sy n="86"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2261541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3543690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43393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185843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2661456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a:p>
        </p:txBody>
      </p:sp>
    </p:spTree>
    <p:extLst>
      <p:ext uri="{BB962C8B-B14F-4D97-AF65-F5344CB8AC3E}">
        <p14:creationId xmlns:p14="http://schemas.microsoft.com/office/powerpoint/2010/main" val="1907907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a:p>
        </p:txBody>
      </p:sp>
    </p:spTree>
    <p:extLst>
      <p:ext uri="{BB962C8B-B14F-4D97-AF65-F5344CB8AC3E}">
        <p14:creationId xmlns:p14="http://schemas.microsoft.com/office/powerpoint/2010/main" val="141164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2256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153043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 &amp; BA “This airplane is also equipped with life preservers.</a:t>
            </a:r>
            <a:r>
              <a:rPr lang="en-US" baseline="0" dirty="0" smtClean="0"/>
              <a:t>  B “Since our flight will take us over water, the airplane is equipped with life preservers with donning instructions printed on the life preserver.  If an emergency occurs, open the life preserver package, remove and open the life preserver, then follow the pictorial instructions on the life preserver”.  C </a:t>
            </a:r>
            <a:r>
              <a:rPr lang="en-US" sz="1200" b="0" i="0" u="none" strike="noStrike" kern="1200" baseline="0" dirty="0" smtClean="0">
                <a:solidFill>
                  <a:schemeClr val="tx1"/>
                </a:solidFill>
                <a:latin typeface="Times New Roman" pitchFamily="18" charset="0"/>
                <a:ea typeface="+mn-ea"/>
                <a:cs typeface="+mn-cs"/>
              </a:rPr>
              <a:t>“Since our flight will take us over water, the airplane is equipped with life preservers located under your seat. Instructions for using the life preserver are on the Passenger Safety Card located in the seatback pocket in front of you. Please take a moment to review the instructions. When you are finished, put the card back in the pocket.” The research facilitator paused the briefing until the test participant replaced the card in the seat pocket”.  D  Since our flight will take us over water, the airplane is equipped with life preservers located under your seat. To use the life preserver, pull off the tear tab to open the package, and then remove the life preserver from the package. Put the life preserver over your head. Bring the strap around your waist and insert the tab into the buckle. Pull the strap so it is tightly secured around your waist”.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222308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 &amp; BA “This airplane is also equipped with life preservers.</a:t>
            </a:r>
            <a:r>
              <a:rPr lang="en-US" baseline="0" dirty="0" smtClean="0"/>
              <a:t>  B “Since our flight will take us over water, the airplane is equipped with life preservers with donning instructions printed on the life preserver.  If an emergency occurs, open the life preserver package, remove and open the life preserver, then follow the pictorial instructions on the life preserver”.  C </a:t>
            </a:r>
            <a:r>
              <a:rPr lang="en-US" sz="1200" b="0" i="0" u="none" strike="noStrike" kern="1200" baseline="0" dirty="0" smtClean="0">
                <a:solidFill>
                  <a:schemeClr val="tx1"/>
                </a:solidFill>
                <a:latin typeface="Times New Roman" pitchFamily="18" charset="0"/>
                <a:ea typeface="+mn-ea"/>
                <a:cs typeface="+mn-cs"/>
              </a:rPr>
              <a:t>“Since our flight will take us over water, the airplane is equipped with life preservers located under your seat. Instructions for using the life preserver are on the Passenger Safety Card located in the seatback pocket in front of you. Please take a moment to review the instructions. When you are finished, put the card back in the pocket.” The research facilitator paused the briefing until the test participant replaced the card in the seat pocket”.  D  Since our flight will take us over water, the airplane is equipped with life preservers located under your seat. To use the life preserver, pull off the tear tab to open the package, and then remove the life preserver from the package. Put the life preserver over your head. Bring the strap around your waist and insert the tab into the buckle. Pull the strap so it is tightly secured around your waist”.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31518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 &amp; BA “This airplane is also equipped with life preservers.</a:t>
            </a:r>
            <a:r>
              <a:rPr lang="en-US" baseline="0" dirty="0" smtClean="0"/>
              <a:t>  B “Since our flight will take us over water, the airplane is equipped with life preservers with donning instructions printed on the life preserver.  If an emergency occurs, open the life preserver package, remove and open the life preserver, then follow the pictorial instructions on the life preserver”.  C </a:t>
            </a:r>
            <a:r>
              <a:rPr lang="en-US" sz="1200" b="0" i="0" u="none" strike="noStrike" kern="1200" baseline="0" dirty="0" smtClean="0">
                <a:solidFill>
                  <a:schemeClr val="tx1"/>
                </a:solidFill>
                <a:latin typeface="Times New Roman" pitchFamily="18" charset="0"/>
                <a:ea typeface="+mn-ea"/>
                <a:cs typeface="+mn-cs"/>
              </a:rPr>
              <a:t>“Since our flight will take us over water, the airplane is equipped with life preservers located under your seat. Instructions for using the life preserver are on the Passenger Safety Card located in the seatback pocket in front of you. Please take a moment to review the instructions. When you are finished, put the card back in the pocket.” The research facilitator paused the briefing until the test participant replaced the card in the seat pocket”.  D  Since our flight will take us over water, the airplane is equipped with life preservers located under your seat. To use the life preserver, pull off the tear tab to open the package, and then remove the life preserver from the package. Put the life preserver over your head. Bring the strap around your waist and insert the tab into the buckle. Pull the strap so it is tightly secured around your waist”.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221772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61837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 &amp; B “This airplane is also equipped with life preservers.</a:t>
            </a:r>
            <a:r>
              <a:rPr lang="en-US" baseline="0" dirty="0" smtClean="0"/>
              <a:t>  C “Since our flight will take us over water, the airplane is equipped with life preservers with donning instructions printed on the life preserver.  If an emergency occurs, open the life preserver package, remove and open the life preserver, then follow the pictorial instructions on the life preserver”.  D </a:t>
            </a:r>
            <a:r>
              <a:rPr lang="en-US" sz="1200" b="0" i="0" u="none" strike="noStrike" kern="1200" baseline="0" dirty="0" smtClean="0">
                <a:solidFill>
                  <a:schemeClr val="tx1"/>
                </a:solidFill>
                <a:latin typeface="Times New Roman" pitchFamily="18" charset="0"/>
                <a:ea typeface="+mn-ea"/>
                <a:cs typeface="+mn-cs"/>
              </a:rPr>
              <a:t>“Since our flight will take us over water, the airplane is equipped with life preservers located under your seat. Instructions for using the life preserver are on the Passenger Safety Card located in the seatback pocket in front of you. Please take a moment to review the instructions. When you are finished, put the card back in the pocket.” The research facilitator paused the briefing until the test participant replaced the card in the seat pocket”.  E  Since our flight will take us over water, the airplane is equipped with life preservers located under your seat. To use the life preserver, pull off the tear tab to open the package, and then remove the life preserver from the package. Put the life preserver over your head. Bring the strap around your waist and insert the tab into the buckle. Pull the strap so it is tightly secured around your waist”.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180019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 &amp; B “This airplane is also equipped with life preservers.</a:t>
            </a:r>
            <a:r>
              <a:rPr lang="en-US" baseline="0" dirty="0" smtClean="0"/>
              <a:t>  C “Since our flight will take us over water, the airplane is equipped with life preservers with donning instructions printed on the life preserver.  If an emergency occurs, open the life preserver package, remove and open the life preserver, then follow the pictorial instructions on the life preserver”.  D </a:t>
            </a:r>
            <a:r>
              <a:rPr lang="en-US" sz="1200" b="0" i="0" u="none" strike="noStrike" kern="1200" baseline="0" dirty="0" smtClean="0">
                <a:solidFill>
                  <a:schemeClr val="tx1"/>
                </a:solidFill>
                <a:latin typeface="Times New Roman" pitchFamily="18" charset="0"/>
                <a:ea typeface="+mn-ea"/>
                <a:cs typeface="+mn-cs"/>
              </a:rPr>
              <a:t>“Since our flight will take us over water, the airplane is equipped with life preservers located under your seat. Instructions for using the life preserver are on the Passenger Safety Card located in the seatback pocket in front of you. Please take a moment to review the instructions. When you are finished, put the card back in the pocket.” The research facilitator paused the briefing until the test participant replaced the card in the seat pocket”.  E  Since our flight will take us over water, the airplane is equipped with life preservers located under your seat. To use the life preserver, pull off the tear tab to open the package, and then remove the life preserver from the package. Put the life preserver over your head. Bring the strap around your waist and insert the tab into the buckle. Pull the strap so it is tightly secured around your waist”.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3772477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20000"/>
            <a:lumOff val="80000"/>
            <a:alpha val="57000"/>
          </a:schemeClr>
        </a:solidFill>
        <a:effectLst/>
      </p:bgPr>
    </p:bg>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7437120" y="-1832"/>
            <a:ext cx="475488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594784" y="312738"/>
            <a:ext cx="6644216"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599017" y="1754188"/>
            <a:ext cx="6601883"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569384" y="4366760"/>
            <a:ext cx="643043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None/>
            </a:pPr>
            <a:r>
              <a:rPr lang="en-US" sz="1600" dirty="0">
                <a:solidFill>
                  <a:srgbClr val="1D2F68"/>
                </a:solidFill>
              </a:rPr>
              <a:t>Presented to</a:t>
            </a:r>
            <a:r>
              <a:rPr lang="en-US" sz="1600" dirty="0" smtClean="0">
                <a:solidFill>
                  <a:srgbClr val="1D2F68"/>
                </a:solidFill>
              </a:rPr>
              <a:t>:</a:t>
            </a:r>
          </a:p>
          <a:p>
            <a:pPr>
              <a:lnSpc>
                <a:spcPct val="150000"/>
              </a:lnSpc>
              <a:buFontTx/>
              <a:buNone/>
            </a:pPr>
            <a:r>
              <a:rPr lang="en-US" sz="1600" dirty="0" smtClean="0">
                <a:solidFill>
                  <a:srgbClr val="1D2F68"/>
                </a:solidFill>
              </a:rPr>
              <a:t>By:</a:t>
            </a:r>
          </a:p>
          <a:p>
            <a:pPr>
              <a:lnSpc>
                <a:spcPct val="150000"/>
              </a:lnSpc>
              <a:buFontTx/>
              <a:buNone/>
            </a:pPr>
            <a:r>
              <a:rPr lang="en-US" sz="1600" dirty="0" smtClean="0">
                <a:solidFill>
                  <a:srgbClr val="1D2F68"/>
                </a:solidFill>
              </a:rPr>
              <a:t>Date</a:t>
            </a:r>
            <a:r>
              <a:rPr lang="en-US" sz="1600" dirty="0">
                <a:solidFill>
                  <a:srgbClr val="1D2F68"/>
                </a:solidFill>
              </a:rPr>
              <a:t>:</a:t>
            </a:r>
          </a:p>
        </p:txBody>
      </p:sp>
      <p:grpSp>
        <p:nvGrpSpPr>
          <p:cNvPr id="63544" name="Group 1080"/>
          <p:cNvGrpSpPr>
            <a:grpSpLocks/>
          </p:cNvGrpSpPr>
          <p:nvPr userDrawn="1"/>
        </p:nvGrpSpPr>
        <p:grpSpPr bwMode="auto">
          <a:xfrm>
            <a:off x="7831667" y="271463"/>
            <a:ext cx="3206750" cy="909638"/>
            <a:chOff x="3700" y="171"/>
            <a:chExt cx="1515"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452" y="6248400"/>
            <a:ext cx="2229376" cy="457200"/>
          </a:xfrm>
        </p:spPr>
        <p:txBody>
          <a:bodyPr/>
          <a:lstStyle>
            <a:lvl1pPr>
              <a:defRPr>
                <a:solidFill>
                  <a:schemeClr val="bg1">
                    <a:lumMod val="75000"/>
                  </a:schemeClr>
                </a:solidFill>
              </a:defRPr>
            </a:lvl1pPr>
          </a:lstStyle>
          <a:p>
            <a:endParaRPr lang="en-US" dirty="0"/>
          </a:p>
        </p:txBody>
      </p:sp>
      <p:sp>
        <p:nvSpPr>
          <p:cNvPr id="5" name="Footer Placeholder 4"/>
          <p:cNvSpPr>
            <a:spLocks noGrp="1"/>
          </p:cNvSpPr>
          <p:nvPr>
            <p:ph type="ftr" sz="quarter" idx="11"/>
          </p:nvPr>
        </p:nvSpPr>
        <p:spPr>
          <a:xfrm>
            <a:off x="2929064" y="6248400"/>
            <a:ext cx="3860800" cy="457200"/>
          </a:xfrm>
        </p:spPr>
        <p:txBody>
          <a:bodyPr/>
          <a:lstStyle>
            <a:lvl1pP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a:xfrm>
            <a:off x="8848672" y="6248400"/>
            <a:ext cx="2540000"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p>
        </p:txBody>
      </p:sp>
      <p:sp>
        <p:nvSpPr>
          <p:cNvPr id="56331" name="Rectangle 11"/>
          <p:cNvSpPr>
            <a:spLocks noGrp="1" noChangeArrowheads="1"/>
          </p:cNvSpPr>
          <p:nvPr>
            <p:ph type="sldNum" sz="quarter" idx="4"/>
          </p:nvPr>
        </p:nvSpPr>
        <p:spPr bwMode="auto">
          <a:xfrm>
            <a:off x="886822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611535" y="6126158"/>
            <a:ext cx="2275417" cy="660400"/>
            <a:chOff x="3596" y="3859"/>
            <a:chExt cx="1075"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accent6"/>
                </a:solidFill>
                <a:latin typeface="Times New Roman" pitchFamily="18" charset="0"/>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accent6"/>
                </a:solidFill>
                <a:latin typeface="Times New Roman" pitchFamily="18" charset="0"/>
              </a:defRPr>
            </a:lvl1pPr>
          </a:lstStyle>
          <a:p>
            <a:endParaRPr lang="en-US" dirty="0"/>
          </a:p>
        </p:txBody>
      </p:sp>
      <p:sp>
        <p:nvSpPr>
          <p:cNvPr id="56331" name="Rectangle 11"/>
          <p:cNvSpPr>
            <a:spLocks noGrp="1" noChangeArrowheads="1"/>
          </p:cNvSpPr>
          <p:nvPr>
            <p:ph type="sldNum" sz="quarter" idx="4"/>
          </p:nvPr>
        </p:nvSpPr>
        <p:spPr bwMode="auto">
          <a:xfrm>
            <a:off x="886822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accent6"/>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6115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1094509" y="223353"/>
            <a:ext cx="6644216" cy="1395412"/>
          </a:xfrm>
        </p:spPr>
        <p:txBody>
          <a:bodyPr/>
          <a:lstStyle/>
          <a:p>
            <a:r>
              <a:rPr lang="en-US" sz="3600" dirty="0"/>
              <a:t>Inflatable Emergency Equipment</a:t>
            </a:r>
            <a:br>
              <a:rPr lang="en-US" sz="3600" dirty="0"/>
            </a:br>
            <a:endParaRPr lang="en-US" sz="3600" dirty="0"/>
          </a:p>
        </p:txBody>
      </p:sp>
      <p:sp>
        <p:nvSpPr>
          <p:cNvPr id="32780" name="Rectangle 12"/>
          <p:cNvSpPr>
            <a:spLocks noGrp="1" noChangeArrowheads="1"/>
          </p:cNvSpPr>
          <p:nvPr>
            <p:ph type="subTitle" idx="1"/>
          </p:nvPr>
        </p:nvSpPr>
        <p:spPr>
          <a:xfrm>
            <a:off x="1094509" y="1866126"/>
            <a:ext cx="4951412" cy="1752600"/>
          </a:xfrm>
        </p:spPr>
        <p:txBody>
          <a:bodyPr/>
          <a:lstStyle/>
          <a:p>
            <a:r>
              <a:rPr lang="en-US" sz="4800" dirty="0">
                <a:solidFill>
                  <a:srgbClr val="1D2F68"/>
                </a:solidFill>
              </a:rPr>
              <a:t>Life Preserver</a:t>
            </a:r>
          </a:p>
          <a:p>
            <a:r>
              <a:rPr lang="en-US" sz="4800" dirty="0">
                <a:solidFill>
                  <a:srgbClr val="1D2F68"/>
                </a:solidFill>
              </a:rPr>
              <a:t>Retention</a:t>
            </a:r>
            <a:endParaRPr lang="en-US" sz="4800" dirty="0">
              <a:solidFill>
                <a:srgbClr val="1D2F68"/>
              </a:solidFill>
            </a:endParaRPr>
          </a:p>
        </p:txBody>
      </p:sp>
      <p:sp>
        <p:nvSpPr>
          <p:cNvPr id="4" name="TextBox 3"/>
          <p:cNvSpPr txBox="1"/>
          <p:nvPr/>
        </p:nvSpPr>
        <p:spPr bwMode="auto">
          <a:xfrm>
            <a:off x="1905000" y="4454237"/>
            <a:ext cx="1482436" cy="276999"/>
          </a:xfrm>
          <a:prstGeom prst="rect">
            <a:avLst/>
          </a:prstGeom>
          <a:solidFill>
            <a:schemeClr val="bg2">
              <a:lumMod val="20000"/>
              <a:lumOff val="80000"/>
            </a:schemeClr>
          </a:solidFill>
          <a:ln>
            <a:noFill/>
          </a:ln>
          <a:effectLst/>
          <a:extLst/>
        </p:spPr>
        <p:txBody>
          <a:bodyPr wrap="square" rtlCol="0">
            <a:spAutoFit/>
          </a:bodyPr>
          <a:lstStyle/>
          <a:p>
            <a:pPr>
              <a:buFontTx/>
              <a:buNone/>
            </a:pPr>
            <a:endParaRPr lang="en-US" sz="1200" b="1" dirty="0">
              <a:solidFill>
                <a:srgbClr val="C0C0C0"/>
              </a:solidFill>
            </a:endParaRPr>
          </a:p>
        </p:txBody>
      </p:sp>
      <p:sp>
        <p:nvSpPr>
          <p:cNvPr id="2" name="TextBox 1"/>
          <p:cNvSpPr txBox="1"/>
          <p:nvPr/>
        </p:nvSpPr>
        <p:spPr bwMode="auto">
          <a:xfrm>
            <a:off x="284018" y="4329545"/>
            <a:ext cx="1620982" cy="1655619"/>
          </a:xfrm>
          <a:prstGeom prst="rect">
            <a:avLst/>
          </a:prstGeom>
          <a:solidFill>
            <a:srgbClr val="E6E6E6"/>
          </a:solidFill>
          <a:ln>
            <a:noFill/>
          </a:ln>
          <a:effectLst/>
          <a:extLst/>
        </p:spPr>
        <p:txBody>
          <a:bodyPr wrap="square" rtlCol="0">
            <a:spAutoFit/>
          </a:bodyPr>
          <a:lstStyle/>
          <a:p>
            <a:pPr>
              <a:buFontTx/>
              <a:buNone/>
            </a:pPr>
            <a:endParaRPr lang="en-US" sz="1200" b="1" dirty="0">
              <a:solidFill>
                <a:srgbClr val="C0C0C0"/>
              </a:solidFill>
            </a:endParaRPr>
          </a:p>
        </p:txBody>
      </p:sp>
      <p:sp>
        <p:nvSpPr>
          <p:cNvPr id="5" name="TextBox 4"/>
          <p:cNvSpPr txBox="1"/>
          <p:nvPr/>
        </p:nvSpPr>
        <p:spPr bwMode="auto">
          <a:xfrm>
            <a:off x="1094509" y="4127303"/>
            <a:ext cx="423256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800" b="1" dirty="0">
                <a:solidFill>
                  <a:srgbClr val="1D2F68"/>
                </a:solidFill>
              </a:rPr>
              <a:t>Melissa Beben, MS</a:t>
            </a:r>
          </a:p>
          <a:p>
            <a:pPr>
              <a:buFontTx/>
              <a:buNone/>
            </a:pPr>
            <a:r>
              <a:rPr lang="en-US" sz="1600" b="1" dirty="0">
                <a:solidFill>
                  <a:srgbClr val="1D2F68"/>
                </a:solidFill>
              </a:rPr>
              <a:t>Principal Investigator</a:t>
            </a:r>
          </a:p>
          <a:p>
            <a:pPr>
              <a:buFontTx/>
              <a:buNone/>
            </a:pPr>
            <a:r>
              <a:rPr lang="en-US" sz="1600" b="1" dirty="0">
                <a:solidFill>
                  <a:srgbClr val="1D2F68"/>
                </a:solidFill>
              </a:rPr>
              <a:t>Cabin Safety Research</a:t>
            </a:r>
          </a:p>
          <a:p>
            <a:pPr>
              <a:buFontTx/>
              <a:buNone/>
            </a:pPr>
            <a:r>
              <a:rPr lang="en-US" sz="1600" b="1" dirty="0">
                <a:solidFill>
                  <a:srgbClr val="1D2F68"/>
                </a:solidFill>
              </a:rPr>
              <a:t>FAA Civil Aerospace Medical Institute</a:t>
            </a:r>
            <a:endParaRPr lang="en-US" sz="1600" b="1" dirty="0">
              <a:solidFill>
                <a:srgbClr val="1D2F68"/>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25" y="344488"/>
            <a:ext cx="8472488" cy="814387"/>
          </a:xfrm>
        </p:spPr>
        <p:txBody>
          <a:bodyPr/>
          <a:lstStyle/>
          <a:p>
            <a:r>
              <a:rPr lang="en-US" sz="3200" dirty="0"/>
              <a:t>Evaluation of Individual Inflatable Aviation Life Preserver Retention </a:t>
            </a:r>
            <a:r>
              <a:rPr lang="en-US" sz="3200" dirty="0"/>
              <a:t>Characteristics</a:t>
            </a:r>
            <a:endParaRPr lang="en-US" sz="3200" dirty="0"/>
          </a:p>
        </p:txBody>
      </p:sp>
      <p:sp>
        <p:nvSpPr>
          <p:cNvPr id="3" name="Content Placeholder 2"/>
          <p:cNvSpPr>
            <a:spLocks noGrp="1"/>
          </p:cNvSpPr>
          <p:nvPr>
            <p:ph idx="1"/>
          </p:nvPr>
        </p:nvSpPr>
        <p:spPr>
          <a:xfrm>
            <a:off x="2015292" y="1445780"/>
            <a:ext cx="8050213" cy="4391025"/>
          </a:xfrm>
        </p:spPr>
        <p:txBody>
          <a:bodyPr/>
          <a:lstStyle/>
          <a:p>
            <a:pPr lvl="0">
              <a:spcBef>
                <a:spcPct val="50000"/>
              </a:spcBef>
              <a:buFont typeface="Arial" panose="020B0604020202020204" pitchFamily="34" charset="0"/>
              <a:buChar char="•"/>
            </a:pPr>
            <a:r>
              <a:rPr lang="en-US" sz="2400" b="0" kern="1200" dirty="0">
                <a:solidFill>
                  <a:srgbClr val="000000"/>
                </a:solidFill>
                <a:latin typeface="Arial" charset="0"/>
              </a:rPr>
              <a:t>Retention </a:t>
            </a:r>
            <a:r>
              <a:rPr lang="en-US" sz="2400" b="0" kern="1200" dirty="0" smtClean="0">
                <a:solidFill>
                  <a:srgbClr val="000000"/>
                </a:solidFill>
                <a:latin typeface="Arial" charset="0"/>
              </a:rPr>
              <a:t>characteristics:</a:t>
            </a:r>
            <a:endParaRPr lang="en-US" sz="2400" b="0" kern="1200" dirty="0">
              <a:solidFill>
                <a:srgbClr val="000000"/>
              </a:solidFill>
              <a:latin typeface="Arial" charset="0"/>
            </a:endParaRPr>
          </a:p>
          <a:p>
            <a:pPr lvl="1">
              <a:spcBef>
                <a:spcPts val="600"/>
              </a:spcBef>
              <a:buFont typeface="Courier New" panose="02070309020205020404" pitchFamily="49" charset="0"/>
              <a:buChar char="o"/>
            </a:pPr>
            <a:r>
              <a:rPr lang="en-US" kern="1200" dirty="0">
                <a:solidFill>
                  <a:srgbClr val="000000"/>
                </a:solidFill>
                <a:latin typeface="Arial" charset="0"/>
                <a:ea typeface="+mn-ea"/>
                <a:cs typeface="+mn-cs"/>
              </a:rPr>
              <a:t>Chamber type (single vs dual)</a:t>
            </a:r>
          </a:p>
          <a:p>
            <a:pPr lvl="1">
              <a:spcBef>
                <a:spcPts val="600"/>
              </a:spcBef>
              <a:buFont typeface="Courier New" panose="02070309020205020404" pitchFamily="49" charset="0"/>
              <a:buChar char="o"/>
            </a:pPr>
            <a:r>
              <a:rPr lang="en-US" kern="1200" dirty="0">
                <a:solidFill>
                  <a:srgbClr val="000000"/>
                </a:solidFill>
                <a:latin typeface="Arial" charset="0"/>
                <a:ea typeface="+mn-ea"/>
                <a:cs typeface="+mn-cs"/>
              </a:rPr>
              <a:t>Waist strap adjustment (loose vs tight)</a:t>
            </a:r>
          </a:p>
          <a:p>
            <a:pPr lvl="1">
              <a:spcBef>
                <a:spcPts val="600"/>
              </a:spcBef>
              <a:buFont typeface="Courier New" panose="02070309020205020404" pitchFamily="49" charset="0"/>
              <a:buChar char="o"/>
            </a:pPr>
            <a:r>
              <a:rPr lang="en-US" kern="1200" dirty="0">
                <a:solidFill>
                  <a:srgbClr val="000000"/>
                </a:solidFill>
                <a:latin typeface="Arial" charset="0"/>
                <a:ea typeface="+mn-ea"/>
                <a:cs typeface="+mn-cs"/>
              </a:rPr>
              <a:t>Arm position ( extended over the head or straight down beside the body)</a:t>
            </a:r>
          </a:p>
          <a:p>
            <a:pPr lvl="0">
              <a:spcBef>
                <a:spcPct val="50000"/>
              </a:spcBef>
              <a:buFont typeface="Arial" panose="020B0604020202020204" pitchFamily="34" charset="0"/>
              <a:buChar char="•"/>
            </a:pPr>
            <a:r>
              <a:rPr lang="en-US" sz="2400" b="0" kern="1200" dirty="0">
                <a:solidFill>
                  <a:srgbClr val="000000"/>
                </a:solidFill>
                <a:latin typeface="Arial" charset="0"/>
              </a:rPr>
              <a:t>There were eight total combinations (attitudes) of life preserver chamber type, waist strap adjustment, and arm position.</a:t>
            </a:r>
          </a:p>
          <a:p>
            <a:pPr marL="457200" lvl="1" indent="0">
              <a:spcBef>
                <a:spcPct val="50000"/>
              </a:spcBef>
              <a:buNone/>
            </a:pPr>
            <a:endParaRPr lang="en-US" sz="1400" kern="1200" dirty="0">
              <a:solidFill>
                <a:srgbClr val="000000"/>
              </a:solidFill>
              <a:latin typeface="Arial" charset="0"/>
              <a:ea typeface="+mn-ea"/>
              <a:cs typeface="+mn-cs"/>
            </a:endParaRPr>
          </a:p>
          <a:p>
            <a:pPr marL="0" indent="0">
              <a:spcBef>
                <a:spcPct val="50000"/>
              </a:spcBef>
              <a:buNone/>
            </a:pPr>
            <a:endParaRPr lang="en-US" sz="14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10</a:t>
            </a:fld>
            <a:endParaRPr lang="en-US" dirty="0"/>
          </a:p>
        </p:txBody>
      </p:sp>
    </p:spTree>
    <p:extLst>
      <p:ext uri="{BB962C8B-B14F-4D97-AF65-F5344CB8AC3E}">
        <p14:creationId xmlns:p14="http://schemas.microsoft.com/office/powerpoint/2010/main" val="142513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25" y="344488"/>
            <a:ext cx="8472488" cy="814387"/>
          </a:xfrm>
        </p:spPr>
        <p:txBody>
          <a:bodyPr/>
          <a:lstStyle/>
          <a:p>
            <a:pPr algn="ctr"/>
            <a:r>
              <a:rPr lang="en-US" sz="3200" dirty="0"/>
              <a:t>Experimental Design - Attitudes</a:t>
            </a:r>
            <a:endParaRPr lang="en-US" sz="3200" dirty="0"/>
          </a:p>
        </p:txBody>
      </p:sp>
      <p:sp>
        <p:nvSpPr>
          <p:cNvPr id="3" name="Content Placeholder 2"/>
          <p:cNvSpPr>
            <a:spLocks noGrp="1"/>
          </p:cNvSpPr>
          <p:nvPr>
            <p:ph idx="1"/>
          </p:nvPr>
        </p:nvSpPr>
        <p:spPr>
          <a:xfrm>
            <a:off x="2015292" y="1445780"/>
            <a:ext cx="8050213" cy="4391025"/>
          </a:xfrm>
        </p:spPr>
        <p:txBody>
          <a:bodyPr/>
          <a:lstStyle/>
          <a:p>
            <a:pPr marL="457200" lvl="1" indent="0">
              <a:spcBef>
                <a:spcPct val="50000"/>
              </a:spcBef>
              <a:buNone/>
            </a:pPr>
            <a:endParaRPr lang="en-US" sz="1400" kern="1200" dirty="0">
              <a:solidFill>
                <a:srgbClr val="000000"/>
              </a:solidFill>
              <a:latin typeface="Arial" charset="0"/>
              <a:ea typeface="+mn-ea"/>
              <a:cs typeface="+mn-cs"/>
            </a:endParaRPr>
          </a:p>
          <a:p>
            <a:pPr marL="0" indent="0">
              <a:spcBef>
                <a:spcPct val="50000"/>
              </a:spcBef>
              <a:buNone/>
            </a:pPr>
            <a:endParaRPr lang="en-US" sz="14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23390964"/>
              </p:ext>
            </p:extLst>
          </p:nvPr>
        </p:nvGraphicFramePr>
        <p:xfrm>
          <a:off x="2973864" y="1712508"/>
          <a:ext cx="6430010" cy="3317240"/>
        </p:xfrm>
        <a:graphic>
          <a:graphicData uri="http://schemas.openxmlformats.org/drawingml/2006/table">
            <a:tbl>
              <a:tblPr firstRow="1" firstCol="1" bandRow="1"/>
              <a:tblGrid>
                <a:gridCol w="2376170">
                  <a:extLst>
                    <a:ext uri="{9D8B030D-6E8A-4147-A177-3AD203B41FA5}">
                      <a16:colId xmlns:a16="http://schemas.microsoft.com/office/drawing/2014/main" val="3298512315"/>
                    </a:ext>
                  </a:extLst>
                </a:gridCol>
                <a:gridCol w="1013460">
                  <a:extLst>
                    <a:ext uri="{9D8B030D-6E8A-4147-A177-3AD203B41FA5}">
                      <a16:colId xmlns:a16="http://schemas.microsoft.com/office/drawing/2014/main" val="3037873989"/>
                    </a:ext>
                  </a:extLst>
                </a:gridCol>
                <a:gridCol w="1013460">
                  <a:extLst>
                    <a:ext uri="{9D8B030D-6E8A-4147-A177-3AD203B41FA5}">
                      <a16:colId xmlns:a16="http://schemas.microsoft.com/office/drawing/2014/main" val="743461057"/>
                    </a:ext>
                  </a:extLst>
                </a:gridCol>
                <a:gridCol w="1013460">
                  <a:extLst>
                    <a:ext uri="{9D8B030D-6E8A-4147-A177-3AD203B41FA5}">
                      <a16:colId xmlns:a16="http://schemas.microsoft.com/office/drawing/2014/main" val="609613547"/>
                    </a:ext>
                  </a:extLst>
                </a:gridCol>
                <a:gridCol w="1013460">
                  <a:extLst>
                    <a:ext uri="{9D8B030D-6E8A-4147-A177-3AD203B41FA5}">
                      <a16:colId xmlns:a16="http://schemas.microsoft.com/office/drawing/2014/main" val="4130954360"/>
                    </a:ext>
                  </a:extLst>
                </a:gridCol>
              </a:tblGrid>
              <a:tr h="0">
                <a:tc rowSpan="2">
                  <a:txBody>
                    <a:bodyPr/>
                    <a:lstStyle/>
                    <a:p>
                      <a:pPr marL="0" marR="0" indent="0">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Life Preserver Chamber Type</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indent="0" algn="ctr">
                        <a:spcBef>
                          <a:spcPts val="0"/>
                        </a:spcBef>
                        <a:spcAft>
                          <a:spcPts val="12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Arm Position/Waist Strap Adjustment</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9285877"/>
                  </a:ext>
                </a:extLst>
              </a:tr>
              <a:tr h="0">
                <a:tc vMerge="1">
                  <a:txBody>
                    <a:bodyPr/>
                    <a:lstStyle/>
                    <a:p>
                      <a:endParaRPr lang="en-US"/>
                    </a:p>
                  </a:txBody>
                  <a:tcPr/>
                </a:tc>
                <a:tc gridSpan="2">
                  <a:txBody>
                    <a:bodyPr/>
                    <a:lstStyle/>
                    <a:p>
                      <a:pPr marL="0" marR="0" indent="0" algn="ctr">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Up</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0" algn="ctr">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Down</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10163414"/>
                  </a:ext>
                </a:extLst>
              </a:tr>
              <a:tr h="347345">
                <a:tc>
                  <a:txBody>
                    <a:bodyPr/>
                    <a:lstStyle/>
                    <a:p>
                      <a:pPr marL="0" marR="0" indent="0" algn="ctr">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Single Inflatable Chamber </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p>
                      <a:pPr marL="0" marR="0" indent="0" algn="ctr">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Loose strap</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Tight strap</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Loose strap</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Tight strap</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132523"/>
                  </a:ext>
                </a:extLst>
              </a:tr>
              <a:tr h="347345">
                <a:tc>
                  <a:txBody>
                    <a:bodyPr/>
                    <a:lstStyle/>
                    <a:p>
                      <a:pPr marL="0" marR="0" indent="0" algn="ctr">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Dual Inflatable Chamber</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p>
                      <a:pPr marL="0" marR="0" indent="0" algn="ctr">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Loose strap</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12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Tight strap</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12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Loose strap</a:t>
                      </a:r>
                      <a:endParaRPr lang="en-US" sz="11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12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Tight strap</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934936"/>
                  </a:ext>
                </a:extLst>
              </a:tr>
            </a:tbl>
          </a:graphicData>
        </a:graphic>
      </p:graphicFrame>
    </p:spTree>
    <p:extLst>
      <p:ext uri="{BB962C8B-B14F-4D97-AF65-F5344CB8AC3E}">
        <p14:creationId xmlns:p14="http://schemas.microsoft.com/office/powerpoint/2010/main" val="184665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12</a:t>
            </a:fld>
            <a:endParaRPr lang="en-US"/>
          </a:p>
        </p:txBody>
      </p:sp>
      <p:sp>
        <p:nvSpPr>
          <p:cNvPr id="3" name="TextBox 2"/>
          <p:cNvSpPr txBox="1"/>
          <p:nvPr/>
        </p:nvSpPr>
        <p:spPr bwMode="auto">
          <a:xfrm>
            <a:off x="2778035" y="522515"/>
            <a:ext cx="62571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3200" b="1" dirty="0">
                <a:solidFill>
                  <a:srgbClr val="1D2F68"/>
                </a:solidFill>
              </a:rPr>
              <a:t>TSO jump test (TSO-C13f)</a:t>
            </a:r>
            <a:endParaRPr lang="en-US" sz="3200" b="1" dirty="0">
              <a:solidFill>
                <a:srgbClr val="1D2F68"/>
              </a:solidFill>
            </a:endParaRPr>
          </a:p>
        </p:txBody>
      </p:sp>
      <p:sp>
        <p:nvSpPr>
          <p:cNvPr id="4" name="TextBox 3"/>
          <p:cNvSpPr txBox="1"/>
          <p:nvPr/>
        </p:nvSpPr>
        <p:spPr bwMode="auto">
          <a:xfrm>
            <a:off x="2490651" y="1463040"/>
            <a:ext cx="75895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dirty="0"/>
              <a:t>An </a:t>
            </a:r>
            <a:r>
              <a:rPr lang="en-US" dirty="0"/>
              <a:t>inflated adult, adult-child, or child Type I or Type II life preserver, excluding infant-small child life preservers, must remain attached and not cause injury to the wearer when the wearer jumps into the water at any attitude from a height above the water of at least 5 feet. There must not be any damage to the preserver following the jump. Minor skin chafing is not considered an injury in this respect. </a:t>
            </a:r>
          </a:p>
        </p:txBody>
      </p:sp>
    </p:spTree>
    <p:extLst>
      <p:ext uri="{BB962C8B-B14F-4D97-AF65-F5344CB8AC3E}">
        <p14:creationId xmlns:p14="http://schemas.microsoft.com/office/powerpoint/2010/main" val="176810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13</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4067" y="1169120"/>
            <a:ext cx="7916099" cy="4452806"/>
          </a:xfrm>
          <a:prstGeom prst="rect">
            <a:avLst/>
          </a:prstGeom>
        </p:spPr>
      </p:pic>
      <p:sp>
        <p:nvSpPr>
          <p:cNvPr id="4" name="TextBox 3"/>
          <p:cNvSpPr txBox="1"/>
          <p:nvPr/>
        </p:nvSpPr>
        <p:spPr bwMode="auto">
          <a:xfrm>
            <a:off x="2781005" y="219481"/>
            <a:ext cx="68841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3200" b="1" dirty="0">
                <a:solidFill>
                  <a:srgbClr val="1D2F68"/>
                </a:solidFill>
              </a:rPr>
              <a:t>Research Facility</a:t>
            </a:r>
          </a:p>
        </p:txBody>
      </p:sp>
    </p:spTree>
    <p:extLst>
      <p:ext uri="{BB962C8B-B14F-4D97-AF65-F5344CB8AC3E}">
        <p14:creationId xmlns:p14="http://schemas.microsoft.com/office/powerpoint/2010/main" val="2931737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2625" y="344488"/>
            <a:ext cx="8472488" cy="902421"/>
          </a:xfrm>
        </p:spPr>
        <p:txBody>
          <a:bodyPr/>
          <a:lstStyle/>
          <a:p>
            <a:pPr algn="ctr"/>
            <a:r>
              <a:rPr lang="en-US" sz="3200" dirty="0"/>
              <a:t>Retention Characteristics</a:t>
            </a:r>
            <a:r>
              <a:rPr lang="en-US" dirty="0" smtClean="0"/>
              <a:t/>
            </a:r>
            <a:br>
              <a:rPr lang="en-US" dirty="0" smtClean="0"/>
            </a:br>
            <a:r>
              <a:rPr lang="en-US" sz="2800" dirty="0"/>
              <a:t>Chamber Type (Single vs Dual)</a:t>
            </a:r>
            <a:endParaRPr lang="en-US" sz="2800" dirty="0"/>
          </a:p>
        </p:txBody>
      </p:sp>
      <p:sp>
        <p:nvSpPr>
          <p:cNvPr id="2" name="Slide Number Placeholder 1"/>
          <p:cNvSpPr>
            <a:spLocks noGrp="1"/>
          </p:cNvSpPr>
          <p:nvPr>
            <p:ph type="sldNum" sz="quarter" idx="12"/>
          </p:nvPr>
        </p:nvSpPr>
        <p:spPr/>
        <p:txBody>
          <a:bodyPr/>
          <a:lstStyle/>
          <a:p>
            <a:fld id="{8579F915-29B1-4ADF-B1F4-B9108899500C}" type="slidenum">
              <a:rPr lang="en-US" smtClean="0"/>
              <a:pPr/>
              <a:t>14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536" y="1426426"/>
            <a:ext cx="3262228" cy="43496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269" y="1438573"/>
            <a:ext cx="3274859" cy="4366480"/>
          </a:xfrm>
          <a:prstGeom prst="rect">
            <a:avLst/>
          </a:prstGeom>
        </p:spPr>
      </p:pic>
    </p:spTree>
    <p:extLst>
      <p:ext uri="{BB962C8B-B14F-4D97-AF65-F5344CB8AC3E}">
        <p14:creationId xmlns:p14="http://schemas.microsoft.com/office/powerpoint/2010/main" val="3157157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2625" y="227804"/>
            <a:ext cx="8472488" cy="998324"/>
          </a:xfrm>
        </p:spPr>
        <p:txBody>
          <a:bodyPr/>
          <a:lstStyle/>
          <a:p>
            <a:pPr algn="ctr"/>
            <a:r>
              <a:rPr lang="en-US" sz="3200" dirty="0"/>
              <a:t>Retention Characteristics</a:t>
            </a:r>
            <a:r>
              <a:rPr lang="en-US" sz="3600" dirty="0"/>
              <a:t/>
            </a:r>
            <a:br>
              <a:rPr lang="en-US" sz="3600" dirty="0"/>
            </a:br>
            <a:r>
              <a:rPr lang="en-US" sz="2800" dirty="0"/>
              <a:t>Waist Strap Adjustment (Loose vs Tight)</a:t>
            </a:r>
            <a:endParaRPr lang="en-US" sz="2800" dirty="0"/>
          </a:p>
        </p:txBody>
      </p:sp>
      <p:sp>
        <p:nvSpPr>
          <p:cNvPr id="2" name="Slide Number Placeholder 1"/>
          <p:cNvSpPr>
            <a:spLocks noGrp="1"/>
          </p:cNvSpPr>
          <p:nvPr>
            <p:ph type="sldNum" sz="quarter" idx="12"/>
          </p:nvPr>
        </p:nvSpPr>
        <p:spPr/>
        <p:txBody>
          <a:bodyPr/>
          <a:lstStyle/>
          <a:p>
            <a:fld id="{8579F915-29B1-4ADF-B1F4-B9108899500C}" type="slidenum">
              <a:rPr lang="en-US" smtClean="0"/>
              <a:pPr/>
              <a:t>15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561" y="1365067"/>
            <a:ext cx="3011730" cy="40156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5328" y="1365067"/>
            <a:ext cx="3027219" cy="4036292"/>
          </a:xfrm>
          <a:prstGeom prst="rect">
            <a:avLst/>
          </a:prstGeom>
        </p:spPr>
      </p:pic>
    </p:spTree>
    <p:extLst>
      <p:ext uri="{BB962C8B-B14F-4D97-AF65-F5344CB8AC3E}">
        <p14:creationId xmlns:p14="http://schemas.microsoft.com/office/powerpoint/2010/main" val="4041469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8770" y="240579"/>
            <a:ext cx="8472488" cy="985548"/>
          </a:xfrm>
        </p:spPr>
        <p:txBody>
          <a:bodyPr/>
          <a:lstStyle/>
          <a:p>
            <a:pPr algn="ctr"/>
            <a:r>
              <a:rPr lang="en-US" sz="3200" dirty="0"/>
              <a:t>Retention Characteristics</a:t>
            </a:r>
            <a:r>
              <a:rPr lang="en-US" sz="4800" dirty="0"/>
              <a:t/>
            </a:r>
            <a:br>
              <a:rPr lang="en-US" sz="4800" dirty="0"/>
            </a:br>
            <a:r>
              <a:rPr lang="en-US" sz="2800" dirty="0"/>
              <a:t>Arm Position (Up vs Down)</a:t>
            </a:r>
            <a:endParaRPr lang="en-US" sz="2800" dirty="0"/>
          </a:p>
        </p:txBody>
      </p:sp>
      <p:sp>
        <p:nvSpPr>
          <p:cNvPr id="2" name="Slide Number Placeholder 1"/>
          <p:cNvSpPr>
            <a:spLocks noGrp="1"/>
          </p:cNvSpPr>
          <p:nvPr>
            <p:ph type="sldNum" sz="quarter" idx="12"/>
          </p:nvPr>
        </p:nvSpPr>
        <p:spPr/>
        <p:txBody>
          <a:bodyPr/>
          <a:lstStyle/>
          <a:p>
            <a:fld id="{8579F915-29B1-4ADF-B1F4-B9108899500C}" type="slidenum">
              <a:rPr lang="en-US" smtClean="0"/>
              <a:pPr/>
              <a:t>16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603" y="1724892"/>
            <a:ext cx="4034491" cy="36748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5014" y="1724891"/>
            <a:ext cx="4422038" cy="3674895"/>
          </a:xfrm>
          <a:prstGeom prst="rect">
            <a:avLst/>
          </a:prstGeom>
        </p:spPr>
      </p:pic>
    </p:spTree>
    <p:extLst>
      <p:ext uri="{BB962C8B-B14F-4D97-AF65-F5344CB8AC3E}">
        <p14:creationId xmlns:p14="http://schemas.microsoft.com/office/powerpoint/2010/main" val="2055873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9852"/>
            <a:ext cx="11296651" cy="609600"/>
          </a:xfrm>
        </p:spPr>
        <p:txBody>
          <a:bodyPr/>
          <a:lstStyle/>
          <a:p>
            <a:pPr algn="ctr"/>
            <a:r>
              <a:rPr lang="en-US" sz="3200" dirty="0"/>
              <a:t>Scoring</a:t>
            </a:r>
            <a:endParaRPr lang="en-US" sz="3200" dirty="0"/>
          </a:p>
        </p:txBody>
      </p:sp>
      <p:sp>
        <p:nvSpPr>
          <p:cNvPr id="3" name="Slide Number Placeholder 2"/>
          <p:cNvSpPr>
            <a:spLocks noGrp="1"/>
          </p:cNvSpPr>
          <p:nvPr>
            <p:ph type="sldNum" sz="quarter" idx="12"/>
          </p:nvPr>
        </p:nvSpPr>
        <p:spPr/>
        <p:txBody>
          <a:bodyPr/>
          <a:lstStyle/>
          <a:p>
            <a:fld id="{F1F6FF14-FC6A-41B6-B2DC-884C6B7C3F2E}" type="slidenum">
              <a:rPr lang="en-US" smtClean="0"/>
              <a:pPr/>
              <a:t>17</a:t>
            </a:fld>
            <a:endParaRPr lang="en-US"/>
          </a:p>
        </p:txBody>
      </p:sp>
      <p:sp>
        <p:nvSpPr>
          <p:cNvPr id="4" name="Rectangle 3"/>
          <p:cNvSpPr/>
          <p:nvPr/>
        </p:nvSpPr>
        <p:spPr>
          <a:xfrm>
            <a:off x="2424546" y="1246753"/>
            <a:ext cx="7384473" cy="3970318"/>
          </a:xfrm>
          <a:prstGeom prst="rect">
            <a:avLst/>
          </a:prstGeom>
        </p:spPr>
        <p:txBody>
          <a:bodyPr wrap="square">
            <a:spAutoFit/>
          </a:bodyPr>
          <a:lstStyle/>
          <a:p>
            <a:pPr>
              <a:buNone/>
            </a:pPr>
            <a:r>
              <a:rPr lang="en-US" dirty="0"/>
              <a:t>Scoring of the jump was more stringent than TSO jump tests.  A more detailed interpretation of the life preserver remaining attached included that the life preserver remain secured around the wearer’s neck.  Each jump received a score of a “pass” or “fail”.  A “pass” signified that the preserver remained inflated, secured around the neck, and did not cause injury to a wearer.  A “fail” signified that the preserver deflated, popped off the neck, or caused injury. </a:t>
            </a:r>
          </a:p>
          <a:p>
            <a:endParaRPr lang="en-US" dirty="0"/>
          </a:p>
        </p:txBody>
      </p:sp>
    </p:spTree>
    <p:extLst>
      <p:ext uri="{BB962C8B-B14F-4D97-AF65-F5344CB8AC3E}">
        <p14:creationId xmlns:p14="http://schemas.microsoft.com/office/powerpoint/2010/main" val="294717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Scoring - Pass</a:t>
            </a:r>
            <a:endParaRPr lang="en-US" sz="3200" dirty="0"/>
          </a:p>
        </p:txBody>
      </p:sp>
      <p:sp>
        <p:nvSpPr>
          <p:cNvPr id="3" name="Slide Number Placeholder 2"/>
          <p:cNvSpPr>
            <a:spLocks noGrp="1"/>
          </p:cNvSpPr>
          <p:nvPr>
            <p:ph type="sldNum" sz="quarter" idx="12"/>
          </p:nvPr>
        </p:nvSpPr>
        <p:spPr/>
        <p:txBody>
          <a:bodyPr/>
          <a:lstStyle/>
          <a:p>
            <a:fld id="{F1F6FF14-FC6A-41B6-B2DC-884C6B7C3F2E}" type="slidenum">
              <a:rPr lang="en-US" smtClean="0"/>
              <a:pPr/>
              <a:t>18</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456710" y="1233055"/>
            <a:ext cx="5209309" cy="3948545"/>
          </a:xfrm>
          <a:prstGeom prst="rect">
            <a:avLst/>
          </a:prstGeom>
        </p:spPr>
      </p:pic>
    </p:spTree>
    <p:extLst>
      <p:ext uri="{BB962C8B-B14F-4D97-AF65-F5344CB8AC3E}">
        <p14:creationId xmlns:p14="http://schemas.microsoft.com/office/powerpoint/2010/main" val="344368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Scoring - Fail</a:t>
            </a:r>
            <a:endParaRPr lang="en-US" sz="3200" dirty="0"/>
          </a:p>
        </p:txBody>
      </p:sp>
      <p:sp>
        <p:nvSpPr>
          <p:cNvPr id="3" name="Slide Number Placeholder 2"/>
          <p:cNvSpPr>
            <a:spLocks noGrp="1"/>
          </p:cNvSpPr>
          <p:nvPr>
            <p:ph type="sldNum" sz="quarter" idx="12"/>
          </p:nvPr>
        </p:nvSpPr>
        <p:spPr/>
        <p:txBody>
          <a:bodyPr/>
          <a:lstStyle/>
          <a:p>
            <a:fld id="{F1F6FF14-FC6A-41B6-B2DC-884C6B7C3F2E}" type="slidenum">
              <a:rPr lang="en-US" smtClean="0"/>
              <a:pPr/>
              <a:t>19</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525981" y="1239983"/>
            <a:ext cx="5070765" cy="4073236"/>
          </a:xfrm>
          <a:prstGeom prst="rect">
            <a:avLst/>
          </a:prstGeom>
        </p:spPr>
      </p:pic>
    </p:spTree>
    <p:extLst>
      <p:ext uri="{BB962C8B-B14F-4D97-AF65-F5344CB8AC3E}">
        <p14:creationId xmlns:p14="http://schemas.microsoft.com/office/powerpoint/2010/main" val="19273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476" y="2286697"/>
            <a:ext cx="8203721" cy="3028540"/>
          </a:xfrm>
          <a:prstGeom prst="rect">
            <a:avLst/>
          </a:prstGeom>
        </p:spPr>
      </p:pic>
      <p:sp>
        <p:nvSpPr>
          <p:cNvPr id="4" name="TextBox 3"/>
          <p:cNvSpPr txBox="1"/>
          <p:nvPr/>
        </p:nvSpPr>
        <p:spPr bwMode="auto">
          <a:xfrm>
            <a:off x="2490158" y="500333"/>
            <a:ext cx="734970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3200" b="1" dirty="0">
                <a:solidFill>
                  <a:srgbClr val="1D2F68"/>
                </a:solidFill>
              </a:rPr>
              <a:t>January 15, 2009</a:t>
            </a:r>
          </a:p>
          <a:p>
            <a:pPr algn="ctr">
              <a:buFontTx/>
              <a:buNone/>
            </a:pPr>
            <a:r>
              <a:rPr lang="en-US" sz="3200" b="1" dirty="0">
                <a:solidFill>
                  <a:srgbClr val="1D2F68"/>
                </a:solidFill>
              </a:rPr>
              <a:t>Flight 1549</a:t>
            </a:r>
            <a:endParaRPr lang="en-US" sz="3200" b="1" dirty="0">
              <a:solidFill>
                <a:srgbClr val="1D2F68"/>
              </a:solidFill>
            </a:endParaRPr>
          </a:p>
        </p:txBody>
      </p:sp>
    </p:spTree>
    <p:extLst>
      <p:ext uri="{BB962C8B-B14F-4D97-AF65-F5344CB8AC3E}">
        <p14:creationId xmlns:p14="http://schemas.microsoft.com/office/powerpoint/2010/main" val="4088400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20</a:t>
            </a:fld>
            <a:endParaRPr lang="en-US"/>
          </a:p>
        </p:txBody>
      </p:sp>
      <p:sp>
        <p:nvSpPr>
          <p:cNvPr id="6" name="TextBox 5"/>
          <p:cNvSpPr txBox="1"/>
          <p:nvPr/>
        </p:nvSpPr>
        <p:spPr bwMode="auto">
          <a:xfrm>
            <a:off x="3186311" y="246449"/>
            <a:ext cx="575874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3200" b="1" dirty="0">
                <a:solidFill>
                  <a:schemeClr val="accent2"/>
                </a:solidFill>
              </a:rPr>
              <a:t>Results by Characteristic</a:t>
            </a:r>
          </a:p>
          <a:p>
            <a:pPr algn="ctr">
              <a:buFontTx/>
              <a:buNone/>
            </a:pPr>
            <a:r>
              <a:rPr lang="en-US" sz="2800" b="1" dirty="0">
                <a:solidFill>
                  <a:schemeClr val="accent2"/>
                </a:solidFill>
              </a:rPr>
              <a:t>Chamber Type</a:t>
            </a:r>
            <a:endParaRPr lang="en-US" sz="2800" b="1" dirty="0">
              <a:solidFill>
                <a:schemeClr val="accent2"/>
              </a:solidFill>
            </a:endParaRPr>
          </a:p>
        </p:txBody>
      </p:sp>
      <p:sp>
        <p:nvSpPr>
          <p:cNvPr id="12" name="Rectangle 1"/>
          <p:cNvSpPr>
            <a:spLocks noChangeArrowheads="1"/>
          </p:cNvSpPr>
          <p:nvPr/>
        </p:nvSpPr>
        <p:spPr bwMode="auto">
          <a:xfrm>
            <a:off x="1665046" y="1421737"/>
            <a:ext cx="88470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p:cNvSpPr>
            <a:spLocks noChangeArrowheads="1"/>
          </p:cNvSpPr>
          <p:nvPr/>
        </p:nvSpPr>
        <p:spPr bwMode="auto">
          <a:xfrm>
            <a:off x="2816441" y="4435625"/>
            <a:ext cx="2920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3"/>
          <p:cNvSpPr>
            <a:spLocks noChangeArrowheads="1"/>
          </p:cNvSpPr>
          <p:nvPr/>
        </p:nvSpPr>
        <p:spPr bwMode="auto">
          <a:xfrm>
            <a:off x="2846388" y="1704397"/>
            <a:ext cx="2920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040946061"/>
              </p:ext>
            </p:extLst>
          </p:nvPr>
        </p:nvGraphicFramePr>
        <p:xfrm>
          <a:off x="2889739" y="1878938"/>
          <a:ext cx="6397625" cy="1565403"/>
        </p:xfrm>
        <a:graphic>
          <a:graphicData uri="http://schemas.openxmlformats.org/drawingml/2006/table">
            <a:tbl>
              <a:tblPr firstRow="1" firstCol="1" bandRow="1"/>
              <a:tblGrid>
                <a:gridCol w="1311275">
                  <a:extLst>
                    <a:ext uri="{9D8B030D-6E8A-4147-A177-3AD203B41FA5}">
                      <a16:colId xmlns:a16="http://schemas.microsoft.com/office/drawing/2014/main" val="2557233531"/>
                    </a:ext>
                  </a:extLst>
                </a:gridCol>
                <a:gridCol w="1209040">
                  <a:extLst>
                    <a:ext uri="{9D8B030D-6E8A-4147-A177-3AD203B41FA5}">
                      <a16:colId xmlns:a16="http://schemas.microsoft.com/office/drawing/2014/main" val="3708567843"/>
                    </a:ext>
                  </a:extLst>
                </a:gridCol>
                <a:gridCol w="959485">
                  <a:extLst>
                    <a:ext uri="{9D8B030D-6E8A-4147-A177-3AD203B41FA5}">
                      <a16:colId xmlns:a16="http://schemas.microsoft.com/office/drawing/2014/main" val="250964420"/>
                    </a:ext>
                  </a:extLst>
                </a:gridCol>
                <a:gridCol w="988060">
                  <a:extLst>
                    <a:ext uri="{9D8B030D-6E8A-4147-A177-3AD203B41FA5}">
                      <a16:colId xmlns:a16="http://schemas.microsoft.com/office/drawing/2014/main" val="71190435"/>
                    </a:ext>
                  </a:extLst>
                </a:gridCol>
                <a:gridCol w="943610">
                  <a:extLst>
                    <a:ext uri="{9D8B030D-6E8A-4147-A177-3AD203B41FA5}">
                      <a16:colId xmlns:a16="http://schemas.microsoft.com/office/drawing/2014/main" val="226171250"/>
                    </a:ext>
                  </a:extLst>
                </a:gridCol>
                <a:gridCol w="986155">
                  <a:extLst>
                    <a:ext uri="{9D8B030D-6E8A-4147-A177-3AD203B41FA5}">
                      <a16:colId xmlns:a16="http://schemas.microsoft.com/office/drawing/2014/main" val="4079070474"/>
                    </a:ext>
                  </a:extLst>
                </a:gridCol>
              </a:tblGrid>
              <a:tr h="0">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Chamber Type</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jumps</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Pass</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Pass %</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Fail</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Fail %</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89277241"/>
                  </a:ext>
                </a:extLst>
              </a:tr>
              <a:tr h="0">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Single </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28.3%</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71.7%</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150221092"/>
                  </a:ext>
                </a:extLst>
              </a:tr>
              <a:tr h="0">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Dual </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76</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69.7%</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30.3%</a:t>
                      </a:r>
                      <a:endParaRPr lang="en-US"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803750775"/>
                  </a:ext>
                </a:extLst>
              </a:tr>
            </a:tbl>
          </a:graphicData>
        </a:graphic>
      </p:graphicFrame>
    </p:spTree>
    <p:extLst>
      <p:ext uri="{BB962C8B-B14F-4D97-AF65-F5344CB8AC3E}">
        <p14:creationId xmlns:p14="http://schemas.microsoft.com/office/powerpoint/2010/main" val="2658761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21</a:t>
            </a:fld>
            <a:endParaRPr lang="en-US"/>
          </a:p>
        </p:txBody>
      </p:sp>
      <p:sp>
        <p:nvSpPr>
          <p:cNvPr id="6" name="TextBox 5"/>
          <p:cNvSpPr txBox="1"/>
          <p:nvPr/>
        </p:nvSpPr>
        <p:spPr bwMode="auto">
          <a:xfrm>
            <a:off x="3186311" y="246449"/>
            <a:ext cx="575874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3200" b="1" dirty="0">
                <a:solidFill>
                  <a:schemeClr val="accent2"/>
                </a:solidFill>
              </a:rPr>
              <a:t>Results by Characteristic</a:t>
            </a:r>
          </a:p>
          <a:p>
            <a:pPr algn="ctr">
              <a:buFontTx/>
              <a:buNone/>
            </a:pPr>
            <a:r>
              <a:rPr lang="en-US" sz="2800" b="1" dirty="0">
                <a:solidFill>
                  <a:schemeClr val="accent2"/>
                </a:solidFill>
              </a:rPr>
              <a:t>Waist Strap</a:t>
            </a:r>
            <a:endParaRPr lang="en-US" sz="2800" b="1" dirty="0">
              <a:solidFill>
                <a:schemeClr val="accent2"/>
              </a:solidFill>
            </a:endParaRPr>
          </a:p>
        </p:txBody>
      </p:sp>
      <p:sp>
        <p:nvSpPr>
          <p:cNvPr id="12" name="Rectangle 1"/>
          <p:cNvSpPr>
            <a:spLocks noChangeArrowheads="1"/>
          </p:cNvSpPr>
          <p:nvPr/>
        </p:nvSpPr>
        <p:spPr bwMode="auto">
          <a:xfrm>
            <a:off x="1665046" y="1421737"/>
            <a:ext cx="88470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p:cNvSpPr>
            <a:spLocks noChangeArrowheads="1"/>
          </p:cNvSpPr>
          <p:nvPr/>
        </p:nvSpPr>
        <p:spPr bwMode="auto">
          <a:xfrm>
            <a:off x="2816441" y="4435625"/>
            <a:ext cx="2920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3"/>
          <p:cNvSpPr>
            <a:spLocks noChangeArrowheads="1"/>
          </p:cNvSpPr>
          <p:nvPr/>
        </p:nvSpPr>
        <p:spPr bwMode="auto">
          <a:xfrm>
            <a:off x="2846388" y="1704397"/>
            <a:ext cx="2920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35467864"/>
              </p:ext>
            </p:extLst>
          </p:nvPr>
        </p:nvGraphicFramePr>
        <p:xfrm>
          <a:off x="2962475" y="1796645"/>
          <a:ext cx="6397625" cy="1565403"/>
        </p:xfrm>
        <a:graphic>
          <a:graphicData uri="http://schemas.openxmlformats.org/drawingml/2006/table">
            <a:tbl>
              <a:tblPr firstRow="1" firstCol="1" bandRow="1"/>
              <a:tblGrid>
                <a:gridCol w="1311275">
                  <a:extLst>
                    <a:ext uri="{9D8B030D-6E8A-4147-A177-3AD203B41FA5}">
                      <a16:colId xmlns:a16="http://schemas.microsoft.com/office/drawing/2014/main" val="1758109646"/>
                    </a:ext>
                  </a:extLst>
                </a:gridCol>
                <a:gridCol w="1200150">
                  <a:extLst>
                    <a:ext uri="{9D8B030D-6E8A-4147-A177-3AD203B41FA5}">
                      <a16:colId xmlns:a16="http://schemas.microsoft.com/office/drawing/2014/main" val="1269963206"/>
                    </a:ext>
                  </a:extLst>
                </a:gridCol>
                <a:gridCol w="971550">
                  <a:extLst>
                    <a:ext uri="{9D8B030D-6E8A-4147-A177-3AD203B41FA5}">
                      <a16:colId xmlns:a16="http://schemas.microsoft.com/office/drawing/2014/main" val="30317071"/>
                    </a:ext>
                  </a:extLst>
                </a:gridCol>
                <a:gridCol w="1028700">
                  <a:extLst>
                    <a:ext uri="{9D8B030D-6E8A-4147-A177-3AD203B41FA5}">
                      <a16:colId xmlns:a16="http://schemas.microsoft.com/office/drawing/2014/main" val="159678006"/>
                    </a:ext>
                  </a:extLst>
                </a:gridCol>
                <a:gridCol w="885190">
                  <a:extLst>
                    <a:ext uri="{9D8B030D-6E8A-4147-A177-3AD203B41FA5}">
                      <a16:colId xmlns:a16="http://schemas.microsoft.com/office/drawing/2014/main" val="2387939751"/>
                    </a:ext>
                  </a:extLst>
                </a:gridCol>
                <a:gridCol w="1000760">
                  <a:extLst>
                    <a:ext uri="{9D8B030D-6E8A-4147-A177-3AD203B41FA5}">
                      <a16:colId xmlns:a16="http://schemas.microsoft.com/office/drawing/2014/main" val="3652944475"/>
                    </a:ext>
                  </a:extLst>
                </a:gridCol>
              </a:tblGrid>
              <a:tr h="0">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Waist Strap</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jumps</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Pass</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Pass %</a:t>
                      </a:r>
                      <a:endParaRPr lang="en-US"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Fail</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Fail %</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990526118"/>
                  </a:ext>
                </a:extLst>
              </a:tr>
              <a:tr h="0">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Loose</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61</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44.3%</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34</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55.7%</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64346801"/>
                  </a:ext>
                </a:extLst>
              </a:tr>
              <a:tr h="0">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Tight</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61</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63.9%</a:t>
                      </a:r>
                      <a:endParaRPr lang="en-US"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36.1%</a:t>
                      </a:r>
                      <a:endParaRPr lang="en-US"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412449722"/>
                  </a:ext>
                </a:extLst>
              </a:tr>
            </a:tbl>
          </a:graphicData>
        </a:graphic>
      </p:graphicFrame>
    </p:spTree>
    <p:extLst>
      <p:ext uri="{BB962C8B-B14F-4D97-AF65-F5344CB8AC3E}">
        <p14:creationId xmlns:p14="http://schemas.microsoft.com/office/powerpoint/2010/main" val="1091165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22</a:t>
            </a:fld>
            <a:endParaRPr lang="en-US"/>
          </a:p>
        </p:txBody>
      </p:sp>
      <p:sp>
        <p:nvSpPr>
          <p:cNvPr id="6" name="TextBox 5"/>
          <p:cNvSpPr txBox="1"/>
          <p:nvPr/>
        </p:nvSpPr>
        <p:spPr bwMode="auto">
          <a:xfrm>
            <a:off x="3186311" y="246449"/>
            <a:ext cx="575874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3200" b="1" dirty="0">
                <a:solidFill>
                  <a:schemeClr val="accent2"/>
                </a:solidFill>
              </a:rPr>
              <a:t>Results by Characteristic</a:t>
            </a:r>
          </a:p>
          <a:p>
            <a:pPr algn="ctr">
              <a:buFontTx/>
              <a:buNone/>
            </a:pPr>
            <a:r>
              <a:rPr lang="en-US" sz="2800" b="1" dirty="0">
                <a:solidFill>
                  <a:schemeClr val="accent2"/>
                </a:solidFill>
              </a:rPr>
              <a:t>Arm Position</a:t>
            </a:r>
            <a:endParaRPr lang="en-US" sz="2800" b="1" dirty="0">
              <a:solidFill>
                <a:schemeClr val="accent2"/>
              </a:solidFill>
            </a:endParaRPr>
          </a:p>
        </p:txBody>
      </p:sp>
      <p:sp>
        <p:nvSpPr>
          <p:cNvPr id="12" name="Rectangle 1"/>
          <p:cNvSpPr>
            <a:spLocks noChangeArrowheads="1"/>
          </p:cNvSpPr>
          <p:nvPr/>
        </p:nvSpPr>
        <p:spPr bwMode="auto">
          <a:xfrm>
            <a:off x="1665046" y="1421737"/>
            <a:ext cx="88470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p:cNvSpPr>
            <a:spLocks noChangeArrowheads="1"/>
          </p:cNvSpPr>
          <p:nvPr/>
        </p:nvSpPr>
        <p:spPr bwMode="auto">
          <a:xfrm>
            <a:off x="2816441" y="4435625"/>
            <a:ext cx="2920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3"/>
          <p:cNvSpPr>
            <a:spLocks noChangeArrowheads="1"/>
          </p:cNvSpPr>
          <p:nvPr/>
        </p:nvSpPr>
        <p:spPr bwMode="auto">
          <a:xfrm>
            <a:off x="2846388" y="1704397"/>
            <a:ext cx="2920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068790958"/>
              </p:ext>
            </p:extLst>
          </p:nvPr>
        </p:nvGraphicFramePr>
        <p:xfrm>
          <a:off x="2816441" y="1752775"/>
          <a:ext cx="6397625" cy="1565403"/>
        </p:xfrm>
        <a:graphic>
          <a:graphicData uri="http://schemas.openxmlformats.org/drawingml/2006/table">
            <a:tbl>
              <a:tblPr firstRow="1" firstCol="1" bandRow="1"/>
              <a:tblGrid>
                <a:gridCol w="1311275">
                  <a:extLst>
                    <a:ext uri="{9D8B030D-6E8A-4147-A177-3AD203B41FA5}">
                      <a16:colId xmlns:a16="http://schemas.microsoft.com/office/drawing/2014/main" val="2132071567"/>
                    </a:ext>
                  </a:extLst>
                </a:gridCol>
                <a:gridCol w="1188085">
                  <a:extLst>
                    <a:ext uri="{9D8B030D-6E8A-4147-A177-3AD203B41FA5}">
                      <a16:colId xmlns:a16="http://schemas.microsoft.com/office/drawing/2014/main" val="979400162"/>
                    </a:ext>
                  </a:extLst>
                </a:gridCol>
                <a:gridCol w="966470">
                  <a:extLst>
                    <a:ext uri="{9D8B030D-6E8A-4147-A177-3AD203B41FA5}">
                      <a16:colId xmlns:a16="http://schemas.microsoft.com/office/drawing/2014/main" val="3165492833"/>
                    </a:ext>
                  </a:extLst>
                </a:gridCol>
                <a:gridCol w="989965">
                  <a:extLst>
                    <a:ext uri="{9D8B030D-6E8A-4147-A177-3AD203B41FA5}">
                      <a16:colId xmlns:a16="http://schemas.microsoft.com/office/drawing/2014/main" val="292741569"/>
                    </a:ext>
                  </a:extLst>
                </a:gridCol>
                <a:gridCol w="953135">
                  <a:extLst>
                    <a:ext uri="{9D8B030D-6E8A-4147-A177-3AD203B41FA5}">
                      <a16:colId xmlns:a16="http://schemas.microsoft.com/office/drawing/2014/main" val="4041718169"/>
                    </a:ext>
                  </a:extLst>
                </a:gridCol>
                <a:gridCol w="988695">
                  <a:extLst>
                    <a:ext uri="{9D8B030D-6E8A-4147-A177-3AD203B41FA5}">
                      <a16:colId xmlns:a16="http://schemas.microsoft.com/office/drawing/2014/main" val="2952800178"/>
                    </a:ext>
                  </a:extLst>
                </a:gridCol>
              </a:tblGrid>
              <a:tr h="0">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Arm Position</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jumps</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Pass</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Pass %</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Fail</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Fail %</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111573879"/>
                  </a:ext>
                </a:extLst>
              </a:tr>
              <a:tr h="0">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Up</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55.6%</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44.4%</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929411559"/>
                  </a:ext>
                </a:extLst>
              </a:tr>
              <a:tr h="0">
                <a:tc>
                  <a:txBody>
                    <a:bodyPr/>
                    <a:lstStyle/>
                    <a:p>
                      <a:pPr marL="0" marR="0">
                        <a:lnSpc>
                          <a:spcPct val="107000"/>
                        </a:lnSpc>
                        <a:spcBef>
                          <a:spcPts val="0"/>
                        </a:spcBef>
                        <a:spcAft>
                          <a:spcPts val="0"/>
                        </a:spcAft>
                      </a:pPr>
                      <a:r>
                        <a:rPr lang="en-US" sz="24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Down</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52.5%</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47.5%</a:t>
                      </a:r>
                      <a:endParaRPr lang="en-US"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580203583"/>
                  </a:ext>
                </a:extLst>
              </a:tr>
            </a:tbl>
          </a:graphicData>
        </a:graphic>
      </p:graphicFrame>
    </p:spTree>
    <p:extLst>
      <p:ext uri="{BB962C8B-B14F-4D97-AF65-F5344CB8AC3E}">
        <p14:creationId xmlns:p14="http://schemas.microsoft.com/office/powerpoint/2010/main" val="3376480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0333" y="372197"/>
            <a:ext cx="11296651" cy="609600"/>
          </a:xfrm>
        </p:spPr>
        <p:txBody>
          <a:bodyPr/>
          <a:lstStyle/>
          <a:p>
            <a:pPr algn="ctr"/>
            <a:r>
              <a:rPr lang="en-US" sz="3200" dirty="0"/>
              <a:t>Results by Attitude</a:t>
            </a:r>
            <a:endParaRPr lang="en-US" sz="3200" dirty="0"/>
          </a:p>
        </p:txBody>
      </p:sp>
      <p:sp>
        <p:nvSpPr>
          <p:cNvPr id="2" name="Slide Number Placeholder 1"/>
          <p:cNvSpPr>
            <a:spLocks noGrp="1"/>
          </p:cNvSpPr>
          <p:nvPr>
            <p:ph type="sldNum" sz="quarter" idx="12"/>
          </p:nvPr>
        </p:nvSpPr>
        <p:spPr/>
        <p:txBody>
          <a:bodyPr/>
          <a:lstStyle/>
          <a:p>
            <a:fld id="{8579F915-29B1-4ADF-B1F4-B9108899500C}" type="slidenum">
              <a:rPr lang="en-US" smtClean="0"/>
              <a:pPr/>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70934745"/>
              </p:ext>
            </p:extLst>
          </p:nvPr>
        </p:nvGraphicFramePr>
        <p:xfrm>
          <a:off x="1987262" y="1482277"/>
          <a:ext cx="7937187" cy="3291840"/>
        </p:xfrm>
        <a:graphic>
          <a:graphicData uri="http://schemas.openxmlformats.org/drawingml/2006/table">
            <a:tbl>
              <a:tblPr firstRow="1" firstCol="1" bandRow="1"/>
              <a:tblGrid>
                <a:gridCol w="1459665">
                  <a:extLst>
                    <a:ext uri="{9D8B030D-6E8A-4147-A177-3AD203B41FA5}">
                      <a16:colId xmlns:a16="http://schemas.microsoft.com/office/drawing/2014/main" val="1598096749"/>
                    </a:ext>
                  </a:extLst>
                </a:gridCol>
                <a:gridCol w="1007310">
                  <a:extLst>
                    <a:ext uri="{9D8B030D-6E8A-4147-A177-3AD203B41FA5}">
                      <a16:colId xmlns:a16="http://schemas.microsoft.com/office/drawing/2014/main" val="3442597578"/>
                    </a:ext>
                  </a:extLst>
                </a:gridCol>
                <a:gridCol w="1248906">
                  <a:extLst>
                    <a:ext uri="{9D8B030D-6E8A-4147-A177-3AD203B41FA5}">
                      <a16:colId xmlns:a16="http://schemas.microsoft.com/office/drawing/2014/main" val="2691780583"/>
                    </a:ext>
                  </a:extLst>
                </a:gridCol>
                <a:gridCol w="1164498">
                  <a:extLst>
                    <a:ext uri="{9D8B030D-6E8A-4147-A177-3AD203B41FA5}">
                      <a16:colId xmlns:a16="http://schemas.microsoft.com/office/drawing/2014/main" val="3154270920"/>
                    </a:ext>
                  </a:extLst>
                </a:gridCol>
                <a:gridCol w="1164498">
                  <a:extLst>
                    <a:ext uri="{9D8B030D-6E8A-4147-A177-3AD203B41FA5}">
                      <a16:colId xmlns:a16="http://schemas.microsoft.com/office/drawing/2014/main" val="3894783181"/>
                    </a:ext>
                  </a:extLst>
                </a:gridCol>
                <a:gridCol w="915565">
                  <a:extLst>
                    <a:ext uri="{9D8B030D-6E8A-4147-A177-3AD203B41FA5}">
                      <a16:colId xmlns:a16="http://schemas.microsoft.com/office/drawing/2014/main" val="705914482"/>
                    </a:ext>
                  </a:extLst>
                </a:gridCol>
                <a:gridCol w="976745">
                  <a:extLst>
                    <a:ext uri="{9D8B030D-6E8A-4147-A177-3AD203B41FA5}">
                      <a16:colId xmlns:a16="http://schemas.microsoft.com/office/drawing/2014/main" val="986357628"/>
                    </a:ext>
                  </a:extLst>
                </a:gridCol>
              </a:tblGrid>
              <a:tr h="259016">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Arm Position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0" algn="ctr">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p>
                      <a:pPr marL="0" marR="0" indent="0">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Totals</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70172"/>
                  </a:ext>
                </a:extLst>
              </a:tr>
              <a:tr h="190259">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Down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528383724"/>
                  </a:ext>
                </a:extLst>
              </a:tr>
              <a:tr h="210890">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Waist Strap Adjustment</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Loose strap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Tight strap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Loose strap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Tight strap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2927204204"/>
                  </a:ext>
                </a:extLst>
              </a:tr>
              <a:tr h="247566">
                <a:tc rowSpan="5">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Single Inflatable Chamber</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46</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953226"/>
                  </a:ext>
                </a:extLst>
              </a:tr>
              <a:tr h="247566">
                <a:tc v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Pass</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526088"/>
                  </a:ext>
                </a:extLst>
              </a:tr>
              <a:tr h="247566">
                <a:tc v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Pass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16.7%</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46.2%</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50%</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28.3%</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283181644"/>
                  </a:ext>
                </a:extLst>
              </a:tr>
              <a:tr h="247566">
                <a:tc v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Fail</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11</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33</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743910"/>
                  </a:ext>
                </a:extLst>
              </a:tr>
              <a:tr h="247566">
                <a:tc v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Fail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83.3%</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53.8%</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n-US" sz="24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50%</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71.7%</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405370552"/>
                  </a:ext>
                </a:extLst>
              </a:tr>
            </a:tbl>
          </a:graphicData>
        </a:graphic>
      </p:graphicFrame>
    </p:spTree>
    <p:extLst>
      <p:ext uri="{BB962C8B-B14F-4D97-AF65-F5344CB8AC3E}">
        <p14:creationId xmlns:p14="http://schemas.microsoft.com/office/powerpoint/2010/main" val="198055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1055" y="344488"/>
            <a:ext cx="11296651" cy="609600"/>
          </a:xfrm>
        </p:spPr>
        <p:txBody>
          <a:bodyPr/>
          <a:lstStyle/>
          <a:p>
            <a:pPr algn="ctr"/>
            <a:r>
              <a:rPr lang="en-US" sz="3200" dirty="0"/>
              <a:t>Results by Attitude</a:t>
            </a:r>
            <a:endParaRPr lang="en-US" sz="3200" dirty="0"/>
          </a:p>
        </p:txBody>
      </p:sp>
      <p:sp>
        <p:nvSpPr>
          <p:cNvPr id="2" name="Slide Number Placeholder 1"/>
          <p:cNvSpPr>
            <a:spLocks noGrp="1"/>
          </p:cNvSpPr>
          <p:nvPr>
            <p:ph type="sldNum" sz="quarter" idx="12"/>
          </p:nvPr>
        </p:nvSpPr>
        <p:spPr/>
        <p:txBody>
          <a:bodyPr/>
          <a:lstStyle/>
          <a:p>
            <a:fld id="{8579F915-29B1-4ADF-B1F4-B9108899500C}" type="slidenum">
              <a:rPr lang="en-US" smtClean="0"/>
              <a:pPr/>
              <a:t>24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58740290"/>
              </p:ext>
            </p:extLst>
          </p:nvPr>
        </p:nvGraphicFramePr>
        <p:xfrm>
          <a:off x="1890281" y="1454567"/>
          <a:ext cx="7937187" cy="3291840"/>
        </p:xfrm>
        <a:graphic>
          <a:graphicData uri="http://schemas.openxmlformats.org/drawingml/2006/table">
            <a:tbl>
              <a:tblPr firstRow="1" firstCol="1" bandRow="1"/>
              <a:tblGrid>
                <a:gridCol w="1459665">
                  <a:extLst>
                    <a:ext uri="{9D8B030D-6E8A-4147-A177-3AD203B41FA5}">
                      <a16:colId xmlns:a16="http://schemas.microsoft.com/office/drawing/2014/main" val="1598096749"/>
                    </a:ext>
                  </a:extLst>
                </a:gridCol>
                <a:gridCol w="1007310">
                  <a:extLst>
                    <a:ext uri="{9D8B030D-6E8A-4147-A177-3AD203B41FA5}">
                      <a16:colId xmlns:a16="http://schemas.microsoft.com/office/drawing/2014/main" val="3442597578"/>
                    </a:ext>
                  </a:extLst>
                </a:gridCol>
                <a:gridCol w="1248906">
                  <a:extLst>
                    <a:ext uri="{9D8B030D-6E8A-4147-A177-3AD203B41FA5}">
                      <a16:colId xmlns:a16="http://schemas.microsoft.com/office/drawing/2014/main" val="2691780583"/>
                    </a:ext>
                  </a:extLst>
                </a:gridCol>
                <a:gridCol w="1164498">
                  <a:extLst>
                    <a:ext uri="{9D8B030D-6E8A-4147-A177-3AD203B41FA5}">
                      <a16:colId xmlns:a16="http://schemas.microsoft.com/office/drawing/2014/main" val="3154270920"/>
                    </a:ext>
                  </a:extLst>
                </a:gridCol>
                <a:gridCol w="1057160">
                  <a:extLst>
                    <a:ext uri="{9D8B030D-6E8A-4147-A177-3AD203B41FA5}">
                      <a16:colId xmlns:a16="http://schemas.microsoft.com/office/drawing/2014/main" val="3894783181"/>
                    </a:ext>
                  </a:extLst>
                </a:gridCol>
                <a:gridCol w="1022903">
                  <a:extLst>
                    <a:ext uri="{9D8B030D-6E8A-4147-A177-3AD203B41FA5}">
                      <a16:colId xmlns:a16="http://schemas.microsoft.com/office/drawing/2014/main" val="705914482"/>
                    </a:ext>
                  </a:extLst>
                </a:gridCol>
                <a:gridCol w="976745">
                  <a:extLst>
                    <a:ext uri="{9D8B030D-6E8A-4147-A177-3AD203B41FA5}">
                      <a16:colId xmlns:a16="http://schemas.microsoft.com/office/drawing/2014/main" val="986357628"/>
                    </a:ext>
                  </a:extLst>
                </a:gridCol>
              </a:tblGrid>
              <a:tr h="259016">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Arm Position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0" algn="ctr">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p>
                      <a:pPr marL="0" marR="0" indent="0">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Totals</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70172"/>
                  </a:ext>
                </a:extLst>
              </a:tr>
              <a:tr h="190259">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Down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528383724"/>
                  </a:ext>
                </a:extLst>
              </a:tr>
              <a:tr h="210890">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Waist Strap Adjustment</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Loose strap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Tight strap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Loose strap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Tight strap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2927204204"/>
                  </a:ext>
                </a:extLst>
              </a:tr>
              <a:tr h="247566">
                <a:tc rowSpan="5">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Dual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Inflatable Chamber</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76</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953226"/>
                  </a:ext>
                </a:extLst>
              </a:tr>
              <a:tr h="247566">
                <a:tc v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Pass</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53</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526088"/>
                  </a:ext>
                </a:extLst>
              </a:tr>
              <a:tr h="247566">
                <a:tc v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Pass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68.4%</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73.7%</a:t>
                      </a:r>
                      <a:endParaRPr lang="en-US" sz="24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63.2%</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73.7%</a:t>
                      </a:r>
                      <a:endParaRPr lang="en-US" sz="24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69.7%</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283181644"/>
                  </a:ext>
                </a:extLst>
              </a:tr>
              <a:tr h="247566">
                <a:tc v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Fail</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6</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7</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23</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743910"/>
                  </a:ext>
                </a:extLst>
              </a:tr>
              <a:tr h="247566">
                <a:tc v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Fail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31.6%</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26.3%</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36.8%</a:t>
                      </a:r>
                      <a:endParaRPr lang="en-US" sz="2400" b="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26.3%</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30.3%</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405370552"/>
                  </a:ext>
                </a:extLst>
              </a:tr>
            </a:tbl>
          </a:graphicData>
        </a:graphic>
      </p:graphicFrame>
    </p:spTree>
    <p:extLst>
      <p:ext uri="{BB962C8B-B14F-4D97-AF65-F5344CB8AC3E}">
        <p14:creationId xmlns:p14="http://schemas.microsoft.com/office/powerpoint/2010/main" val="27422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5354" y="295997"/>
            <a:ext cx="11296651" cy="609600"/>
          </a:xfrm>
        </p:spPr>
        <p:txBody>
          <a:bodyPr/>
          <a:lstStyle/>
          <a:p>
            <a:pPr algn="ctr"/>
            <a:r>
              <a:rPr lang="en-US" sz="3200" dirty="0"/>
              <a:t>Results by Attitude</a:t>
            </a:r>
            <a:endParaRPr lang="en-US" sz="3200" dirty="0"/>
          </a:p>
        </p:txBody>
      </p:sp>
      <p:sp>
        <p:nvSpPr>
          <p:cNvPr id="2" name="Slide Number Placeholder 1"/>
          <p:cNvSpPr>
            <a:spLocks noGrp="1"/>
          </p:cNvSpPr>
          <p:nvPr>
            <p:ph type="sldNum" sz="quarter" idx="12"/>
          </p:nvPr>
        </p:nvSpPr>
        <p:spPr/>
        <p:txBody>
          <a:bodyPr/>
          <a:lstStyle/>
          <a:p>
            <a:fld id="{8579F915-29B1-4ADF-B1F4-B9108899500C}" type="slidenum">
              <a:rPr lang="en-US" smtClean="0"/>
              <a:pPr/>
              <a:t>25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30332990"/>
              </p:ext>
            </p:extLst>
          </p:nvPr>
        </p:nvGraphicFramePr>
        <p:xfrm>
          <a:off x="1952626" y="1482436"/>
          <a:ext cx="7937187" cy="3291840"/>
        </p:xfrm>
        <a:graphic>
          <a:graphicData uri="http://schemas.openxmlformats.org/drawingml/2006/table">
            <a:tbl>
              <a:tblPr firstRow="1" firstCol="1" bandRow="1"/>
              <a:tblGrid>
                <a:gridCol w="1459665">
                  <a:extLst>
                    <a:ext uri="{9D8B030D-6E8A-4147-A177-3AD203B41FA5}">
                      <a16:colId xmlns:a16="http://schemas.microsoft.com/office/drawing/2014/main" val="1598096749"/>
                    </a:ext>
                  </a:extLst>
                </a:gridCol>
                <a:gridCol w="1007310">
                  <a:extLst>
                    <a:ext uri="{9D8B030D-6E8A-4147-A177-3AD203B41FA5}">
                      <a16:colId xmlns:a16="http://schemas.microsoft.com/office/drawing/2014/main" val="3442597578"/>
                    </a:ext>
                  </a:extLst>
                </a:gridCol>
                <a:gridCol w="1248906">
                  <a:extLst>
                    <a:ext uri="{9D8B030D-6E8A-4147-A177-3AD203B41FA5}">
                      <a16:colId xmlns:a16="http://schemas.microsoft.com/office/drawing/2014/main" val="2691780583"/>
                    </a:ext>
                  </a:extLst>
                </a:gridCol>
                <a:gridCol w="1164498">
                  <a:extLst>
                    <a:ext uri="{9D8B030D-6E8A-4147-A177-3AD203B41FA5}">
                      <a16:colId xmlns:a16="http://schemas.microsoft.com/office/drawing/2014/main" val="3154270920"/>
                    </a:ext>
                  </a:extLst>
                </a:gridCol>
                <a:gridCol w="1164498">
                  <a:extLst>
                    <a:ext uri="{9D8B030D-6E8A-4147-A177-3AD203B41FA5}">
                      <a16:colId xmlns:a16="http://schemas.microsoft.com/office/drawing/2014/main" val="3894783181"/>
                    </a:ext>
                  </a:extLst>
                </a:gridCol>
                <a:gridCol w="915565">
                  <a:extLst>
                    <a:ext uri="{9D8B030D-6E8A-4147-A177-3AD203B41FA5}">
                      <a16:colId xmlns:a16="http://schemas.microsoft.com/office/drawing/2014/main" val="705914482"/>
                    </a:ext>
                  </a:extLst>
                </a:gridCol>
                <a:gridCol w="976745">
                  <a:extLst>
                    <a:ext uri="{9D8B030D-6E8A-4147-A177-3AD203B41FA5}">
                      <a16:colId xmlns:a16="http://schemas.microsoft.com/office/drawing/2014/main" val="986357628"/>
                    </a:ext>
                  </a:extLst>
                </a:gridCol>
              </a:tblGrid>
              <a:tr h="109291">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Arm Position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0" algn="ctr">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p>
                      <a:pPr marL="0" marR="0" indent="0">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Totals</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70172"/>
                  </a:ext>
                </a:extLst>
              </a:tr>
              <a:tr h="190259">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Down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528383724"/>
                  </a:ext>
                </a:extLst>
              </a:tr>
              <a:tr h="210890">
                <a:tc gridSpan="2">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Waist Strap Adjustment</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Loose strap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Tight strap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Loose strap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Tight strap</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2927204204"/>
                  </a:ext>
                </a:extLst>
              </a:tr>
              <a:tr h="247566">
                <a:tc rowSpan="5">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Both</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31</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32</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29</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122</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953226"/>
                  </a:ext>
                </a:extLst>
              </a:tr>
              <a:tr h="247566">
                <a:tc v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Pass</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20</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66</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526088"/>
                  </a:ext>
                </a:extLst>
              </a:tr>
              <a:tr h="247566">
                <a:tc v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Pass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48.4%</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62.5%</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40%</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65.5%</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54.1%</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283181644"/>
                  </a:ext>
                </a:extLst>
              </a:tr>
              <a:tr h="247566">
                <a:tc v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Fail</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56</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743910"/>
                  </a:ext>
                </a:extLst>
              </a:tr>
              <a:tr h="247566">
                <a:tc vMerge="1">
                  <a:txBody>
                    <a:bodyPr/>
                    <a:lstStyle/>
                    <a:p>
                      <a:endParaRPr lang="en-US"/>
                    </a:p>
                  </a:txBody>
                  <a:tcPr/>
                </a:tc>
                <a:tc>
                  <a:txBody>
                    <a:bodyPr/>
                    <a:lstStyle/>
                    <a:p>
                      <a:pPr marL="0" marR="0" indent="0" algn="ctr">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Fail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51.6%</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37.5%</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60%</a:t>
                      </a:r>
                      <a:endParaRPr lang="en-US" sz="2400" b="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34.5%</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45.9%</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55540" marR="55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405370552"/>
                  </a:ext>
                </a:extLst>
              </a:tr>
            </a:tbl>
          </a:graphicData>
        </a:graphic>
      </p:graphicFrame>
    </p:spTree>
    <p:extLst>
      <p:ext uri="{BB962C8B-B14F-4D97-AF65-F5344CB8AC3E}">
        <p14:creationId xmlns:p14="http://schemas.microsoft.com/office/powerpoint/2010/main" val="3063821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26</a:t>
            </a:fld>
            <a:endParaRPr lang="en-US"/>
          </a:p>
        </p:txBody>
      </p:sp>
      <p:sp>
        <p:nvSpPr>
          <p:cNvPr id="3" name="TextBox 2"/>
          <p:cNvSpPr txBox="1"/>
          <p:nvPr/>
        </p:nvSpPr>
        <p:spPr bwMode="auto">
          <a:xfrm>
            <a:off x="2333898" y="418012"/>
            <a:ext cx="66620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3200" b="1" dirty="0">
                <a:solidFill>
                  <a:srgbClr val="1D2F68"/>
                </a:solidFill>
              </a:rPr>
              <a:t>TSO failures</a:t>
            </a:r>
            <a:endParaRPr lang="en-US" sz="3200" b="1" dirty="0">
              <a:solidFill>
                <a:srgbClr val="1D2F68"/>
              </a:solidFill>
            </a:endParaRPr>
          </a:p>
        </p:txBody>
      </p:sp>
      <p:sp>
        <p:nvSpPr>
          <p:cNvPr id="4" name="TextBox 3"/>
          <p:cNvSpPr txBox="1"/>
          <p:nvPr/>
        </p:nvSpPr>
        <p:spPr bwMode="auto">
          <a:xfrm>
            <a:off x="2692721" y="1209548"/>
            <a:ext cx="702781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dirty="0"/>
              <a:t>The more stringent test procedures in this study resulted in many failures.  However, in following the procedures outlined in the TSO, there were only seven failures.  All other life preservers remained physically tethered to the participants via the waist strap, although the final location of the waist strap on the participant varied by participant size and waist strap tightness.  All but seven preservers passed the jump test set forth by TSO-C13f.  They remained inflated, secured (by the waist strap in many instances) and did not cause injury to the wearer.</a:t>
            </a:r>
          </a:p>
          <a:p>
            <a:pPr>
              <a:buNone/>
            </a:pPr>
            <a:endParaRPr lang="en-US" sz="1600" dirty="0"/>
          </a:p>
        </p:txBody>
      </p:sp>
    </p:spTree>
    <p:extLst>
      <p:ext uri="{BB962C8B-B14F-4D97-AF65-F5344CB8AC3E}">
        <p14:creationId xmlns:p14="http://schemas.microsoft.com/office/powerpoint/2010/main" val="646175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27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11665" y="713981"/>
            <a:ext cx="5512528" cy="45967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045" y="256071"/>
            <a:ext cx="3101120" cy="5512528"/>
          </a:xfrm>
          <a:prstGeom prst="rect">
            <a:avLst/>
          </a:prstGeom>
        </p:spPr>
      </p:pic>
    </p:spTree>
    <p:extLst>
      <p:ext uri="{BB962C8B-B14F-4D97-AF65-F5344CB8AC3E}">
        <p14:creationId xmlns:p14="http://schemas.microsoft.com/office/powerpoint/2010/main" val="1953402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063" y="392979"/>
            <a:ext cx="11296651" cy="609600"/>
          </a:xfrm>
        </p:spPr>
        <p:txBody>
          <a:bodyPr/>
          <a:lstStyle/>
          <a:p>
            <a:pPr algn="ctr"/>
            <a:r>
              <a:rPr lang="en-US" sz="3200" dirty="0"/>
              <a:t>CAMI Report</a:t>
            </a:r>
            <a:endParaRPr lang="en-US" sz="3200" dirty="0"/>
          </a:p>
        </p:txBody>
      </p:sp>
      <p:sp>
        <p:nvSpPr>
          <p:cNvPr id="4" name="Content Placeholder 3"/>
          <p:cNvSpPr>
            <a:spLocks noGrp="1"/>
          </p:cNvSpPr>
          <p:nvPr>
            <p:ph idx="1"/>
          </p:nvPr>
        </p:nvSpPr>
        <p:spPr>
          <a:xfrm>
            <a:off x="2015292" y="1321089"/>
            <a:ext cx="8050213" cy="4391025"/>
          </a:xfrm>
        </p:spPr>
        <p:txBody>
          <a:bodyPr/>
          <a:lstStyle/>
          <a:p>
            <a:r>
              <a:rPr lang="en-US" sz="2400" b="0" dirty="0"/>
              <a:t>Life preserver inflation chamber type (single vs dual) was the main determinant of life preserver retention in the more stringent testing procedures.</a:t>
            </a:r>
          </a:p>
          <a:p>
            <a:r>
              <a:rPr lang="en-US" sz="2400" b="0" dirty="0"/>
              <a:t>Waist strap adjustment (loose vs tight) produced a significant difference.</a:t>
            </a:r>
          </a:p>
          <a:p>
            <a:r>
              <a:rPr lang="en-US" sz="2400" b="0" dirty="0"/>
              <a:t>Arm position did not yield a significant difference.</a:t>
            </a:r>
            <a:endParaRPr lang="en-US" sz="2400" b="0" dirty="0"/>
          </a:p>
        </p:txBody>
      </p:sp>
      <p:sp>
        <p:nvSpPr>
          <p:cNvPr id="2" name="Slide Number Placeholder 1"/>
          <p:cNvSpPr>
            <a:spLocks noGrp="1"/>
          </p:cNvSpPr>
          <p:nvPr>
            <p:ph type="sldNum" sz="quarter" idx="12"/>
          </p:nvPr>
        </p:nvSpPr>
        <p:spPr/>
        <p:txBody>
          <a:bodyPr/>
          <a:lstStyle/>
          <a:p>
            <a:fld id="{8579F915-29B1-4ADF-B1F4-B9108899500C}" type="slidenum">
              <a:rPr lang="en-US" smtClean="0"/>
              <a:pPr/>
              <a:t>28</a:t>
            </a:fld>
            <a:endParaRPr lang="en-US"/>
          </a:p>
        </p:txBody>
      </p:sp>
    </p:spTree>
    <p:extLst>
      <p:ext uri="{BB962C8B-B14F-4D97-AF65-F5344CB8AC3E}">
        <p14:creationId xmlns:p14="http://schemas.microsoft.com/office/powerpoint/2010/main" val="2976294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29</a:t>
            </a:fld>
            <a:endParaRPr lang="en-US"/>
          </a:p>
        </p:txBody>
      </p:sp>
      <p:sp>
        <p:nvSpPr>
          <p:cNvPr id="3" name="TextBox 2"/>
          <p:cNvSpPr txBox="1"/>
          <p:nvPr/>
        </p:nvSpPr>
        <p:spPr bwMode="auto">
          <a:xfrm>
            <a:off x="2764972" y="288459"/>
            <a:ext cx="62571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3200" b="1" dirty="0">
                <a:solidFill>
                  <a:srgbClr val="1D2F68"/>
                </a:solidFill>
              </a:rPr>
              <a:t>TSO-C13g (2/3/17)</a:t>
            </a:r>
            <a:endParaRPr lang="en-US" sz="3200" b="1" dirty="0">
              <a:solidFill>
                <a:srgbClr val="1D2F68"/>
              </a:solidFill>
            </a:endParaRPr>
          </a:p>
        </p:txBody>
      </p:sp>
      <p:sp>
        <p:nvSpPr>
          <p:cNvPr id="4" name="TextBox 3"/>
          <p:cNvSpPr txBox="1"/>
          <p:nvPr/>
        </p:nvSpPr>
        <p:spPr bwMode="auto">
          <a:xfrm>
            <a:off x="2539141" y="1107972"/>
            <a:ext cx="770708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2000" dirty="0"/>
              <a:t>New </a:t>
            </a:r>
            <a:r>
              <a:rPr lang="en-US" sz="2000" dirty="0"/>
              <a:t>models of life preservers identified and manufactured on or after the effective date of this TSO must meet the requirements in SAE International Aerospace Standard (AS) 1354</a:t>
            </a:r>
            <a:r>
              <a:rPr lang="en-US" sz="2000" i="1" dirty="0"/>
              <a:t>, Individual Inflatable Life Preserver, </a:t>
            </a:r>
            <a:r>
              <a:rPr lang="en-US" sz="2000" dirty="0"/>
              <a:t>dated February 2016, as modified by Appendix 1. </a:t>
            </a:r>
            <a:endParaRPr lang="en-US" sz="2000" dirty="0"/>
          </a:p>
          <a:p>
            <a:pPr>
              <a:buNone/>
            </a:pPr>
            <a:r>
              <a:rPr lang="en-US" sz="2000" dirty="0"/>
              <a:t>The donning test shall start </a:t>
            </a:r>
            <a:r>
              <a:rPr lang="en-US" sz="2000" i="1" dirty="0"/>
              <a:t>on signal </a:t>
            </a:r>
            <a:r>
              <a:rPr lang="en-US" sz="2000" dirty="0"/>
              <a:t>with the </a:t>
            </a:r>
            <a:r>
              <a:rPr lang="en-US" sz="2000" i="1" dirty="0"/>
              <a:t>packaged </a:t>
            </a:r>
            <a:r>
              <a:rPr lang="en-US" sz="2000" dirty="0"/>
              <a:t>life preserver held on the test subject’s lap, </a:t>
            </a:r>
            <a:r>
              <a:rPr lang="en-US" sz="2000" i="1" dirty="0"/>
              <a:t>or for a constant wear life preserver, the test shall start in the partially donned configuration</a:t>
            </a:r>
            <a:r>
              <a:rPr lang="en-US" sz="2000" dirty="0"/>
              <a:t>. Timing stops when the life preserver is properly donned, secured, and adjusted for fit (the means of adjustment shall be adjusted for a snug fit on the test subject). Donning tests shall be video captured; separate timing shall be recorded for each individual subject. 	</a:t>
            </a:r>
          </a:p>
          <a:p>
            <a:pPr>
              <a:buNone/>
            </a:pPr>
            <a:r>
              <a:rPr lang="en-US" sz="1600" dirty="0"/>
              <a:t>	</a:t>
            </a:r>
          </a:p>
          <a:p>
            <a:pPr>
              <a:buNone/>
            </a:pPr>
            <a:r>
              <a:rPr lang="en-US" sz="1400" dirty="0"/>
              <a:t>	</a:t>
            </a:r>
          </a:p>
          <a:p>
            <a:pPr>
              <a:buNone/>
            </a:pPr>
            <a:endParaRPr lang="en-US" sz="1400" dirty="0"/>
          </a:p>
        </p:txBody>
      </p:sp>
    </p:spTree>
    <p:extLst>
      <p:ext uri="{BB962C8B-B14F-4D97-AF65-F5344CB8AC3E}">
        <p14:creationId xmlns:p14="http://schemas.microsoft.com/office/powerpoint/2010/main" val="2481455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3</a:t>
            </a:fld>
            <a:endParaRPr lang="en-US"/>
          </a:p>
        </p:txBody>
      </p:sp>
      <p:sp>
        <p:nvSpPr>
          <p:cNvPr id="3" name="TextBox 2"/>
          <p:cNvSpPr txBox="1"/>
          <p:nvPr/>
        </p:nvSpPr>
        <p:spPr bwMode="auto">
          <a:xfrm>
            <a:off x="2464526" y="391887"/>
            <a:ext cx="74327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3200" b="1" dirty="0">
                <a:solidFill>
                  <a:srgbClr val="1D2F68"/>
                </a:solidFill>
              </a:rPr>
              <a:t>NTSB Recommendation</a:t>
            </a:r>
            <a:endParaRPr lang="en-US" sz="3200" b="1" dirty="0">
              <a:solidFill>
                <a:srgbClr val="1D2F68"/>
              </a:solidFill>
            </a:endParaRPr>
          </a:p>
        </p:txBody>
      </p:sp>
      <p:sp>
        <p:nvSpPr>
          <p:cNvPr id="5" name="TextBox 4"/>
          <p:cNvSpPr txBox="1"/>
          <p:nvPr/>
        </p:nvSpPr>
        <p:spPr bwMode="auto">
          <a:xfrm>
            <a:off x="2464527" y="1436915"/>
            <a:ext cx="7511143"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dirty="0"/>
              <a:t>Revise the life vest performance standards contained in Technical Standard Order-C13f to ensure that they result in a life vest that passengers can quickly and correctly don. </a:t>
            </a:r>
            <a:r>
              <a:rPr lang="en-US" dirty="0"/>
              <a:t>(A-10-85</a:t>
            </a:r>
            <a:r>
              <a:rPr lang="en-US" dirty="0" smtClean="0"/>
              <a:t>).</a:t>
            </a:r>
            <a:endParaRPr lang="en-US" dirty="0"/>
          </a:p>
          <a:p>
            <a:pPr marL="171450" indent="-171450">
              <a:buFont typeface="Arial" panose="020B0604020202020204" pitchFamily="34" charset="0"/>
              <a:buChar char="•"/>
            </a:pPr>
            <a:endParaRPr lang="en-US" sz="1200" b="1" dirty="0">
              <a:solidFill>
                <a:srgbClr val="C0C0C0"/>
              </a:solidFill>
            </a:endParaRPr>
          </a:p>
        </p:txBody>
      </p:sp>
    </p:spTree>
    <p:extLst>
      <p:ext uri="{BB962C8B-B14F-4D97-AF65-F5344CB8AC3E}">
        <p14:creationId xmlns:p14="http://schemas.microsoft.com/office/powerpoint/2010/main" val="3398903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30</a:t>
            </a:fld>
            <a:endParaRPr lang="en-US"/>
          </a:p>
        </p:txBody>
      </p:sp>
      <p:sp>
        <p:nvSpPr>
          <p:cNvPr id="3" name="TextBox 2"/>
          <p:cNvSpPr txBox="1"/>
          <p:nvPr/>
        </p:nvSpPr>
        <p:spPr bwMode="auto">
          <a:xfrm>
            <a:off x="2804160" y="444138"/>
            <a:ext cx="67012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3200" b="1" dirty="0">
                <a:solidFill>
                  <a:srgbClr val="1D2F68"/>
                </a:solidFill>
              </a:rPr>
              <a:t>Future Research</a:t>
            </a:r>
            <a:endParaRPr lang="en-US" sz="3200" b="1" dirty="0">
              <a:solidFill>
                <a:srgbClr val="1D2F68"/>
              </a:solidFill>
            </a:endParaRPr>
          </a:p>
        </p:txBody>
      </p:sp>
      <p:sp>
        <p:nvSpPr>
          <p:cNvPr id="4" name="TextBox 3"/>
          <p:cNvSpPr txBox="1"/>
          <p:nvPr/>
        </p:nvSpPr>
        <p:spPr bwMode="auto">
          <a:xfrm>
            <a:off x="2059577" y="1489167"/>
            <a:ext cx="80205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dirty="0"/>
              <a:t>Evaluation of Individual Inflatable Aviation Life Preserver </a:t>
            </a:r>
            <a:r>
              <a:rPr lang="en-US" dirty="0"/>
              <a:t>Survivor Locator Lights</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200" y="2320164"/>
            <a:ext cx="2828925" cy="34004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23" y="1827720"/>
            <a:ext cx="2828925" cy="3429000"/>
          </a:xfrm>
          <a:prstGeom prst="rect">
            <a:avLst/>
          </a:prstGeom>
        </p:spPr>
      </p:pic>
    </p:spTree>
    <p:extLst>
      <p:ext uri="{BB962C8B-B14F-4D97-AF65-F5344CB8AC3E}">
        <p14:creationId xmlns:p14="http://schemas.microsoft.com/office/powerpoint/2010/main" val="1214600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31</a:t>
            </a:fld>
            <a:endParaRPr lang="en-US"/>
          </a:p>
        </p:txBody>
      </p:sp>
      <p:sp>
        <p:nvSpPr>
          <p:cNvPr id="3" name="TextBox 2"/>
          <p:cNvSpPr txBox="1"/>
          <p:nvPr/>
        </p:nvSpPr>
        <p:spPr bwMode="auto">
          <a:xfrm>
            <a:off x="2804160" y="444138"/>
            <a:ext cx="67012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3200" b="1" dirty="0">
                <a:solidFill>
                  <a:srgbClr val="1D2F68"/>
                </a:solidFill>
              </a:rPr>
              <a:t>Future Research</a:t>
            </a:r>
            <a:endParaRPr lang="en-US" sz="3200" b="1" dirty="0">
              <a:solidFill>
                <a:srgbClr val="1D2F68"/>
              </a:solidFill>
            </a:endParaRPr>
          </a:p>
        </p:txBody>
      </p:sp>
      <p:sp>
        <p:nvSpPr>
          <p:cNvPr id="4" name="TextBox 3"/>
          <p:cNvSpPr txBox="1"/>
          <p:nvPr/>
        </p:nvSpPr>
        <p:spPr bwMode="auto">
          <a:xfrm>
            <a:off x="2059577" y="1489167"/>
            <a:ext cx="8020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dirty="0"/>
              <a:t>Evaluation of </a:t>
            </a:r>
            <a:r>
              <a:rPr lang="en-US" dirty="0"/>
              <a:t>Infant Life Preservers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0561" y="2018601"/>
            <a:ext cx="3078621" cy="3427607"/>
          </a:xfrm>
          <a:prstGeom prst="rect">
            <a:avLst/>
          </a:prstGeom>
        </p:spPr>
      </p:pic>
    </p:spTree>
    <p:extLst>
      <p:ext uri="{BB962C8B-B14F-4D97-AF65-F5344CB8AC3E}">
        <p14:creationId xmlns:p14="http://schemas.microsoft.com/office/powerpoint/2010/main" val="1740560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931" y="172878"/>
            <a:ext cx="8246488" cy="1012972"/>
          </a:xfrm>
        </p:spPr>
        <p:txBody>
          <a:bodyPr/>
          <a:lstStyle/>
          <a:p>
            <a:r>
              <a:rPr lang="en-US" sz="3200" dirty="0"/>
              <a:t>Evaluation of Individual Inflatable Aviation Life Preserver Donning Tests</a:t>
            </a:r>
            <a:endParaRPr lang="en-US" sz="32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4</a:t>
            </a:fld>
            <a:endParaRPr lang="en-US" dirty="0"/>
          </a:p>
        </p:txBody>
      </p:sp>
      <p:sp>
        <p:nvSpPr>
          <p:cNvPr id="3" name="TextBox 2"/>
          <p:cNvSpPr txBox="1"/>
          <p:nvPr/>
        </p:nvSpPr>
        <p:spPr bwMode="auto">
          <a:xfrm>
            <a:off x="2037931" y="1321744"/>
            <a:ext cx="809181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42900" indent="-342900">
              <a:buFont typeface="Arial" panose="020B0604020202020204" pitchFamily="34" charset="0"/>
              <a:buChar char="•"/>
            </a:pPr>
            <a:r>
              <a:rPr lang="en-US" dirty="0"/>
              <a:t>Corbett, CL, Weed, DB, Ruppel, DJ, Larcher, KG, &amp; McLean, GA (2014). Inflatable Emergency Equipment I: Evaluation of Individual Inflatable Aviation Life Preserver Donning Tests (Report No. DOT/FAA/AM-14/14). Washington DC: U.S. </a:t>
            </a:r>
            <a:r>
              <a:rPr lang="en-US" dirty="0"/>
              <a:t>Department of </a:t>
            </a:r>
            <a:r>
              <a:rPr lang="en-US" dirty="0" smtClean="0"/>
              <a:t>Transportation.</a:t>
            </a:r>
            <a:endParaRPr lang="en-US" dirty="0"/>
          </a:p>
          <a:p>
            <a:pPr marL="342900" indent="-342900">
              <a:buFont typeface="Arial" panose="020B0604020202020204" pitchFamily="34" charset="0"/>
              <a:buChar char="•"/>
            </a:pPr>
            <a:r>
              <a:rPr lang="en-US" dirty="0"/>
              <a:t>156 participants, 69 males and 87 females, aged from 23 to </a:t>
            </a:r>
            <a:r>
              <a:rPr lang="en-US" dirty="0" smtClean="0"/>
              <a:t>75.</a:t>
            </a:r>
            <a:endParaRPr lang="en-US" dirty="0"/>
          </a:p>
          <a:p>
            <a:pPr marL="342900" indent="-342900">
              <a:buFont typeface="Arial" panose="020B0604020202020204" pitchFamily="34" charset="0"/>
              <a:buChar char="•"/>
            </a:pPr>
            <a:r>
              <a:rPr lang="en-US" dirty="0"/>
              <a:t>This study examined life preserver donning performance relative to different levels of instructional information presented to </a:t>
            </a:r>
            <a:r>
              <a:rPr lang="en-US" dirty="0" smtClean="0"/>
              <a:t>participants.</a:t>
            </a:r>
            <a:endParaRPr lang="en-US" sz="1400" dirty="0"/>
          </a:p>
        </p:txBody>
      </p:sp>
    </p:spTree>
    <p:extLst>
      <p:ext uri="{BB962C8B-B14F-4D97-AF65-F5344CB8AC3E}">
        <p14:creationId xmlns:p14="http://schemas.microsoft.com/office/powerpoint/2010/main" val="4170344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823" y="124386"/>
            <a:ext cx="8246488" cy="1012972"/>
          </a:xfrm>
        </p:spPr>
        <p:txBody>
          <a:bodyPr/>
          <a:lstStyle/>
          <a:p>
            <a:r>
              <a:rPr lang="en-US" sz="3200" dirty="0"/>
              <a:t>Evaluation of Individual Inflatable Aviation Life Preserver Donning Tests</a:t>
            </a:r>
            <a:endParaRPr lang="en-US" sz="32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5</a:t>
            </a:fld>
            <a:endParaRPr lang="en-US" dirty="0"/>
          </a:p>
        </p:txBody>
      </p:sp>
      <p:sp>
        <p:nvSpPr>
          <p:cNvPr id="3" name="TextBox 2"/>
          <p:cNvSpPr txBox="1"/>
          <p:nvPr/>
        </p:nvSpPr>
        <p:spPr bwMode="auto">
          <a:xfrm>
            <a:off x="2171823" y="1262048"/>
            <a:ext cx="8091814"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42900" indent="-342900">
              <a:buFont typeface="Arial" panose="020B0604020202020204" pitchFamily="34" charset="0"/>
              <a:buChar char="•"/>
            </a:pPr>
            <a:r>
              <a:rPr lang="en-US" dirty="0"/>
              <a:t>There were 5 </a:t>
            </a:r>
            <a:r>
              <a:rPr lang="en-US" dirty="0"/>
              <a:t>levels of instruction</a:t>
            </a:r>
          </a:p>
          <a:p>
            <a:pPr marL="800100" lvl="1" indent="-342900">
              <a:spcBef>
                <a:spcPts val="600"/>
              </a:spcBef>
              <a:buFont typeface="Courier New" panose="02070309020205020404" pitchFamily="49" charset="0"/>
              <a:buChar char="o"/>
            </a:pPr>
            <a:r>
              <a:rPr lang="en-US" dirty="0"/>
              <a:t>(A) No instructions in the briefing, no instructional markings on life </a:t>
            </a:r>
            <a:r>
              <a:rPr lang="en-US" dirty="0"/>
              <a:t>preserver</a:t>
            </a:r>
          </a:p>
          <a:p>
            <a:pPr marL="800100" lvl="1" indent="-342900">
              <a:spcBef>
                <a:spcPts val="600"/>
              </a:spcBef>
              <a:buFont typeface="Courier New" panose="02070309020205020404" pitchFamily="49" charset="0"/>
              <a:buChar char="o"/>
            </a:pPr>
            <a:r>
              <a:rPr lang="en-US" dirty="0"/>
              <a:t>(BA) No instructions in the briefing, Instructional markings on life </a:t>
            </a:r>
            <a:r>
              <a:rPr lang="en-US" dirty="0"/>
              <a:t>preserver</a:t>
            </a:r>
          </a:p>
          <a:p>
            <a:pPr marL="800100" lvl="1" indent="-342900">
              <a:spcBef>
                <a:spcPts val="600"/>
              </a:spcBef>
              <a:buFont typeface="Courier New" panose="02070309020205020404" pitchFamily="49" charset="0"/>
              <a:buChar char="o"/>
            </a:pPr>
            <a:r>
              <a:rPr lang="en-US" dirty="0"/>
              <a:t>(B) Markings referenced in briefing, markings on life </a:t>
            </a:r>
            <a:r>
              <a:rPr lang="en-US" dirty="0"/>
              <a:t>preserver</a:t>
            </a:r>
          </a:p>
          <a:p>
            <a:pPr marL="800100" lvl="1" indent="-342900">
              <a:spcBef>
                <a:spcPts val="600"/>
              </a:spcBef>
              <a:buFont typeface="Courier New" panose="02070309020205020404" pitchFamily="49" charset="0"/>
              <a:buChar char="o"/>
            </a:pPr>
            <a:r>
              <a:rPr lang="en-US" dirty="0"/>
              <a:t>(C) Instructions on briefing card, markings on life </a:t>
            </a:r>
            <a:r>
              <a:rPr lang="en-US" dirty="0"/>
              <a:t>preserver</a:t>
            </a:r>
          </a:p>
          <a:p>
            <a:pPr marL="800100" lvl="1" indent="-342900">
              <a:spcBef>
                <a:spcPts val="600"/>
              </a:spcBef>
              <a:buFont typeface="Courier New" panose="02070309020205020404" pitchFamily="49" charset="0"/>
              <a:buChar char="o"/>
            </a:pPr>
            <a:r>
              <a:rPr lang="en-US" dirty="0"/>
              <a:t>(D) Instructions and demonstration in briefing, markings on life </a:t>
            </a:r>
            <a:r>
              <a:rPr lang="en-US" dirty="0"/>
              <a:t>preserver</a:t>
            </a:r>
            <a:endParaRPr lang="en-US" sz="1400" dirty="0"/>
          </a:p>
        </p:txBody>
      </p:sp>
    </p:spTree>
    <p:extLst>
      <p:ext uri="{BB962C8B-B14F-4D97-AF65-F5344CB8AC3E}">
        <p14:creationId xmlns:p14="http://schemas.microsoft.com/office/powerpoint/2010/main" val="700795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016" y="152095"/>
            <a:ext cx="8246488" cy="1012972"/>
          </a:xfrm>
        </p:spPr>
        <p:txBody>
          <a:bodyPr/>
          <a:lstStyle/>
          <a:p>
            <a:pPr algn="ctr"/>
            <a:r>
              <a:rPr lang="en-US" sz="3200" dirty="0"/>
              <a:t>TSO Test Time (TSO-C13f)</a:t>
            </a:r>
            <a:endParaRPr lang="en-US" sz="32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6</a:t>
            </a:fld>
            <a:endParaRPr lang="en-US" dirty="0"/>
          </a:p>
        </p:txBody>
      </p:sp>
      <p:sp>
        <p:nvSpPr>
          <p:cNvPr id="3" name="TextBox 2"/>
          <p:cNvSpPr txBox="1"/>
          <p:nvPr/>
        </p:nvSpPr>
        <p:spPr bwMode="auto">
          <a:xfrm>
            <a:off x="2185678" y="1379813"/>
            <a:ext cx="8091814"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dirty="0"/>
              <a:t>Timing </a:t>
            </a:r>
            <a:r>
              <a:rPr lang="en-US" dirty="0"/>
              <a:t>starts on signal when the test subject has both hands on the packaged life preserver and stops when the life preserver is properly donned, secured, and adjusted for fit.  At least 75% total and 60% in each age group must don the life preserver within 25 seconds, unassisted, starting with the life preserver in its storage package.</a:t>
            </a:r>
          </a:p>
          <a:p>
            <a:pPr lvl="1"/>
            <a:endParaRPr lang="en-US" sz="1400" dirty="0"/>
          </a:p>
          <a:p>
            <a:pPr lvl="1"/>
            <a:endParaRPr lang="en-US" sz="1400" dirty="0"/>
          </a:p>
        </p:txBody>
      </p:sp>
    </p:spTree>
    <p:extLst>
      <p:ext uri="{BB962C8B-B14F-4D97-AF65-F5344CB8AC3E}">
        <p14:creationId xmlns:p14="http://schemas.microsoft.com/office/powerpoint/2010/main" val="2140279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6935" y="293761"/>
            <a:ext cx="8472488" cy="831705"/>
          </a:xfrm>
        </p:spPr>
        <p:txBody>
          <a:bodyPr/>
          <a:lstStyle/>
          <a:p>
            <a:pPr algn="ctr"/>
            <a:r>
              <a:rPr lang="en-US" sz="3200" dirty="0"/>
              <a:t>CAMI Report </a:t>
            </a:r>
            <a:endParaRPr lang="en-US" sz="2800" dirty="0"/>
          </a:p>
        </p:txBody>
      </p:sp>
      <p:sp>
        <p:nvSpPr>
          <p:cNvPr id="5" name="Content Placeholder 4"/>
          <p:cNvSpPr>
            <a:spLocks noGrp="1"/>
          </p:cNvSpPr>
          <p:nvPr>
            <p:ph idx="1"/>
          </p:nvPr>
        </p:nvSpPr>
        <p:spPr>
          <a:xfrm>
            <a:off x="2119747" y="1309255"/>
            <a:ext cx="8050213" cy="3739862"/>
          </a:xfrm>
        </p:spPr>
        <p:txBody>
          <a:bodyPr/>
          <a:lstStyle/>
          <a:p>
            <a:pPr marL="0" indent="0">
              <a:buNone/>
            </a:pPr>
            <a:r>
              <a:rPr lang="en-US" sz="2400" b="0" dirty="0"/>
              <a:t>Donning test - Requirement of 75% correct and complete dons within 25 seconds was not met. </a:t>
            </a:r>
          </a:p>
          <a:p>
            <a:pPr marL="0" indent="0">
              <a:buNone/>
            </a:pPr>
            <a:endParaRPr lang="en-US" sz="2400" b="0" dirty="0"/>
          </a:p>
          <a:p>
            <a:pPr marL="0" indent="0">
              <a:buNone/>
            </a:pPr>
            <a:r>
              <a:rPr lang="en-US" sz="2400" b="0" dirty="0"/>
              <a:t>Recommended - donning test should include only the donning activity, starting with the life preserver on the participant’s lap, outside of the package, but folded. Package opening should be tested separately from donning.</a:t>
            </a:r>
          </a:p>
          <a:p>
            <a:pPr marL="0" indent="0">
              <a:buNone/>
            </a:pPr>
            <a:endParaRPr lang="en-US" sz="1400" b="0" dirty="0"/>
          </a:p>
          <a:p>
            <a:pPr marL="0" indent="0">
              <a:buNone/>
            </a:pPr>
            <a:endParaRPr lang="en-US" sz="1400" b="0" dirty="0"/>
          </a:p>
        </p:txBody>
      </p:sp>
      <p:sp>
        <p:nvSpPr>
          <p:cNvPr id="3" name="Slide Number Placeholder 2"/>
          <p:cNvSpPr>
            <a:spLocks noGrp="1"/>
          </p:cNvSpPr>
          <p:nvPr>
            <p:ph type="sldNum" sz="quarter" idx="12"/>
          </p:nvPr>
        </p:nvSpPr>
        <p:spPr/>
        <p:txBody>
          <a:bodyPr/>
          <a:lstStyle/>
          <a:p>
            <a:pPr>
              <a:defRPr/>
            </a:pPr>
            <a:fld id="{D528B1B0-F881-4BA5-946B-7D50C65B6AE5}" type="slidenum">
              <a:rPr lang="en-US" smtClean="0">
                <a:solidFill>
                  <a:srgbClr val="FFFFFF">
                    <a:lumMod val="65000"/>
                  </a:srgbClr>
                </a:solidFill>
              </a:rPr>
              <a:pPr>
                <a:defRPr/>
              </a:pPr>
              <a:t>7</a:t>
            </a:fld>
            <a:endParaRPr lang="en-US" dirty="0">
              <a:solidFill>
                <a:srgbClr val="FFFFFF">
                  <a:lumMod val="65000"/>
                </a:srgbClr>
              </a:solidFill>
            </a:endParaRPr>
          </a:p>
        </p:txBody>
      </p:sp>
    </p:spTree>
    <p:extLst>
      <p:ext uri="{BB962C8B-B14F-4D97-AF65-F5344CB8AC3E}">
        <p14:creationId xmlns:p14="http://schemas.microsoft.com/office/powerpoint/2010/main" val="2806069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696" y="124386"/>
            <a:ext cx="8576891" cy="1012972"/>
          </a:xfrm>
        </p:spPr>
        <p:txBody>
          <a:bodyPr/>
          <a:lstStyle/>
          <a:p>
            <a:r>
              <a:rPr lang="en-US" sz="3200" dirty="0"/>
              <a:t>Evaluation of Individual Inflatable Aviation Life Preserver Retention Characteristics</a:t>
            </a:r>
            <a:endParaRPr lang="en-US" sz="32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8</a:t>
            </a:fld>
            <a:endParaRPr lang="en-US" dirty="0"/>
          </a:p>
        </p:txBody>
      </p:sp>
      <p:sp>
        <p:nvSpPr>
          <p:cNvPr id="3" name="TextBox 2"/>
          <p:cNvSpPr txBox="1"/>
          <p:nvPr/>
        </p:nvSpPr>
        <p:spPr bwMode="auto">
          <a:xfrm>
            <a:off x="2088696" y="1218531"/>
            <a:ext cx="8091814"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42900" indent="-342900">
              <a:buFont typeface="Arial" panose="020B0604020202020204" pitchFamily="34" charset="0"/>
              <a:buChar char="•"/>
            </a:pPr>
            <a:r>
              <a:rPr lang="en-US" dirty="0"/>
              <a:t>Beben, MS, McLean, </a:t>
            </a:r>
            <a:r>
              <a:rPr lang="en-US" dirty="0"/>
              <a:t>CL, </a:t>
            </a:r>
            <a:r>
              <a:rPr lang="en-US" dirty="0"/>
              <a:t>Ashmore, JD, </a:t>
            </a:r>
            <a:r>
              <a:rPr lang="en-US" dirty="0" err="1"/>
              <a:t>DeSelms</a:t>
            </a:r>
            <a:r>
              <a:rPr lang="en-US" dirty="0"/>
              <a:t>, DE, Guinn, KJ, Ruppel, DJ, Taylor, AM, Weed</a:t>
            </a:r>
            <a:r>
              <a:rPr lang="en-US" dirty="0"/>
              <a:t>, </a:t>
            </a:r>
            <a:r>
              <a:rPr lang="en-US" dirty="0"/>
              <a:t>DB (2019). </a:t>
            </a:r>
            <a:r>
              <a:rPr lang="en-US" dirty="0"/>
              <a:t>Inflatable Emergency Equipment </a:t>
            </a:r>
            <a:r>
              <a:rPr lang="en-US" dirty="0"/>
              <a:t>II</a:t>
            </a:r>
            <a:r>
              <a:rPr lang="en-US" dirty="0"/>
              <a:t>: Evaluation of Individual </a:t>
            </a:r>
            <a:r>
              <a:rPr lang="en-US" dirty="0"/>
              <a:t>Life Preserver Retention Characteristics, In Publication, October 2019. Washington DC</a:t>
            </a:r>
            <a:r>
              <a:rPr lang="en-US" dirty="0"/>
              <a:t>: U.S. </a:t>
            </a:r>
            <a:r>
              <a:rPr lang="en-US" dirty="0"/>
              <a:t>Department of </a:t>
            </a:r>
            <a:r>
              <a:rPr lang="en-US" dirty="0" smtClean="0"/>
              <a:t>Transportation.</a:t>
            </a:r>
            <a:endParaRPr lang="en-US" dirty="0"/>
          </a:p>
          <a:p>
            <a:pPr marL="342900" indent="-342900">
              <a:buFont typeface="Arial" panose="020B0604020202020204" pitchFamily="34" charset="0"/>
              <a:buChar char="•"/>
            </a:pPr>
            <a:r>
              <a:rPr lang="en-US" dirty="0"/>
              <a:t>6 participants, 5 males and 1 female, aged from </a:t>
            </a:r>
            <a:r>
              <a:rPr lang="en-US" dirty="0" smtClean="0"/>
              <a:t>30-64:</a:t>
            </a:r>
            <a:endParaRPr lang="en-US" dirty="0"/>
          </a:p>
          <a:p>
            <a:pPr marL="800100" lvl="1" indent="-342900">
              <a:spcBef>
                <a:spcPts val="600"/>
              </a:spcBef>
              <a:buFont typeface="Courier New" panose="02070309020205020404" pitchFamily="49" charset="0"/>
              <a:buChar char="o"/>
            </a:pPr>
            <a:r>
              <a:rPr lang="en-US" dirty="0"/>
              <a:t>(1) small female (62 inches, average weight)</a:t>
            </a:r>
          </a:p>
          <a:p>
            <a:pPr marL="800100" lvl="1" indent="-342900">
              <a:spcBef>
                <a:spcPts val="600"/>
              </a:spcBef>
              <a:buFont typeface="Courier New" panose="02070309020205020404" pitchFamily="49" charset="0"/>
              <a:buChar char="o"/>
            </a:pPr>
            <a:r>
              <a:rPr lang="en-US" dirty="0"/>
              <a:t>(1) </a:t>
            </a:r>
            <a:r>
              <a:rPr lang="en-US" dirty="0"/>
              <a:t>95</a:t>
            </a:r>
            <a:r>
              <a:rPr lang="en-US" baseline="30000" dirty="0"/>
              <a:t>th</a:t>
            </a:r>
            <a:r>
              <a:rPr lang="en-US" dirty="0"/>
              <a:t> percentile </a:t>
            </a:r>
            <a:r>
              <a:rPr lang="en-US" dirty="0"/>
              <a:t>male</a:t>
            </a:r>
          </a:p>
          <a:p>
            <a:pPr marL="800100" lvl="1" indent="-342900">
              <a:spcBef>
                <a:spcPts val="600"/>
              </a:spcBef>
              <a:buFont typeface="Courier New" panose="02070309020205020404" pitchFamily="49" charset="0"/>
              <a:buChar char="o"/>
            </a:pPr>
            <a:r>
              <a:rPr lang="en-US" dirty="0"/>
              <a:t>Measurements taken included height, weight, girth, head circumference, and neck </a:t>
            </a:r>
            <a:r>
              <a:rPr lang="en-US" dirty="0" smtClean="0"/>
              <a:t>circumference.</a:t>
            </a:r>
            <a:endParaRPr lang="en-US" sz="1400" dirty="0"/>
          </a:p>
        </p:txBody>
      </p:sp>
    </p:spTree>
    <p:extLst>
      <p:ext uri="{BB962C8B-B14F-4D97-AF65-F5344CB8AC3E}">
        <p14:creationId xmlns:p14="http://schemas.microsoft.com/office/powerpoint/2010/main" val="2387511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696" y="152096"/>
            <a:ext cx="8576891" cy="1012972"/>
          </a:xfrm>
        </p:spPr>
        <p:txBody>
          <a:bodyPr/>
          <a:lstStyle/>
          <a:p>
            <a:r>
              <a:rPr lang="en-US" sz="3200" dirty="0"/>
              <a:t>Evaluation of Individual Inflatable Aviation Life Preserver Retention Characteristics</a:t>
            </a:r>
            <a:endParaRPr lang="en-US" sz="32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9</a:t>
            </a:fld>
            <a:endParaRPr lang="en-US" dirty="0"/>
          </a:p>
        </p:txBody>
      </p:sp>
      <p:sp>
        <p:nvSpPr>
          <p:cNvPr id="3" name="TextBox 2"/>
          <p:cNvSpPr txBox="1"/>
          <p:nvPr/>
        </p:nvSpPr>
        <p:spPr bwMode="auto">
          <a:xfrm>
            <a:off x="2088696" y="1308586"/>
            <a:ext cx="8091814" cy="43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42900" indent="-342900">
              <a:buFont typeface="Arial" panose="020B0604020202020204" pitchFamily="34" charset="0"/>
              <a:buChar char="•"/>
            </a:pPr>
            <a:r>
              <a:rPr lang="en-US" dirty="0"/>
              <a:t>This </a:t>
            </a:r>
            <a:r>
              <a:rPr lang="en-US" dirty="0"/>
              <a:t>study used 7 different life preserver models from 4 </a:t>
            </a:r>
            <a:r>
              <a:rPr lang="en-US" dirty="0"/>
              <a:t>Original Equipment Manufacturers (OEMs</a:t>
            </a:r>
            <a:r>
              <a:rPr lang="en-US" dirty="0" smtClean="0"/>
              <a:t>):</a:t>
            </a:r>
            <a:endParaRPr lang="en-US" dirty="0"/>
          </a:p>
          <a:p>
            <a:pPr marL="800100" lvl="1" indent="-342900">
              <a:spcBef>
                <a:spcPts val="600"/>
              </a:spcBef>
              <a:buFont typeface="Courier New" panose="02070309020205020404" pitchFamily="49" charset="0"/>
              <a:buChar char="o"/>
            </a:pPr>
            <a:r>
              <a:rPr lang="en-US" dirty="0"/>
              <a:t>(3) Single Inflatable Chamber</a:t>
            </a:r>
          </a:p>
          <a:p>
            <a:pPr marL="800100" lvl="1" indent="-342900">
              <a:spcBef>
                <a:spcPts val="600"/>
              </a:spcBef>
              <a:buFont typeface="Courier New" panose="02070309020205020404" pitchFamily="49" charset="0"/>
              <a:buChar char="o"/>
            </a:pPr>
            <a:r>
              <a:rPr lang="en-US" dirty="0"/>
              <a:t>(4) Dual Inflatable Chamber</a:t>
            </a:r>
          </a:p>
          <a:p>
            <a:pPr marL="342900" indent="-342900">
              <a:buFont typeface="Arial" panose="020B0604020202020204" pitchFamily="34" charset="0"/>
              <a:buChar char="•"/>
            </a:pPr>
            <a:r>
              <a:rPr lang="en-US" dirty="0"/>
              <a:t>This study evaluated the TSO retention method and the retention characteristics of inflatable life preservers, as wearers jumped into water in different “attitudes” from a height of 5 feet above the water.</a:t>
            </a:r>
          </a:p>
          <a:p>
            <a:endParaRPr lang="en-US" sz="1400" dirty="0"/>
          </a:p>
          <a:p>
            <a:endParaRPr lang="en-US" sz="1400" dirty="0"/>
          </a:p>
          <a:p>
            <a:pPr lvl="1"/>
            <a:endParaRPr lang="en-US" sz="1400" dirty="0"/>
          </a:p>
        </p:txBody>
      </p:sp>
    </p:spTree>
    <p:extLst>
      <p:ext uri="{BB962C8B-B14F-4D97-AF65-F5344CB8AC3E}">
        <p14:creationId xmlns:p14="http://schemas.microsoft.com/office/powerpoint/2010/main" val="1228310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3933</TotalTime>
  <Words>2655</Words>
  <Application>Microsoft Office PowerPoint</Application>
  <PresentationFormat>Widescreen</PresentationFormat>
  <Paragraphs>334</Paragraphs>
  <Slides>31</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Courier New</vt:lpstr>
      <vt:lpstr>Garamond</vt:lpstr>
      <vt:lpstr>Times New Roman</vt:lpstr>
      <vt:lpstr>1_Custom Design</vt:lpstr>
      <vt:lpstr>2_Custom Design</vt:lpstr>
      <vt:lpstr>Inflatable Emergency Equipment </vt:lpstr>
      <vt:lpstr>PowerPoint Presentation</vt:lpstr>
      <vt:lpstr>PowerPoint Presentation</vt:lpstr>
      <vt:lpstr>Evaluation of Individual Inflatable Aviation Life Preserver Donning Tests</vt:lpstr>
      <vt:lpstr>Evaluation of Individual Inflatable Aviation Life Preserver Donning Tests</vt:lpstr>
      <vt:lpstr>TSO Test Time (TSO-C13f)</vt:lpstr>
      <vt:lpstr>CAMI Report </vt:lpstr>
      <vt:lpstr>Evaluation of Individual Inflatable Aviation Life Preserver Retention Characteristics</vt:lpstr>
      <vt:lpstr>Evaluation of Individual Inflatable Aviation Life Preserver Retention Characteristics</vt:lpstr>
      <vt:lpstr>Evaluation of Individual Inflatable Aviation Life Preserver Retention Characteristics</vt:lpstr>
      <vt:lpstr>Experimental Design - Attitudes</vt:lpstr>
      <vt:lpstr>PowerPoint Presentation</vt:lpstr>
      <vt:lpstr>PowerPoint Presentation</vt:lpstr>
      <vt:lpstr>Retention Characteristics Chamber Type (Single vs Dual)</vt:lpstr>
      <vt:lpstr>Retention Characteristics Waist Strap Adjustment (Loose vs Tight)</vt:lpstr>
      <vt:lpstr>Retention Characteristics Arm Position (Up vs Down)</vt:lpstr>
      <vt:lpstr>Scoring</vt:lpstr>
      <vt:lpstr>Scoring - Pass</vt:lpstr>
      <vt:lpstr>Scoring - Fail</vt:lpstr>
      <vt:lpstr>PowerPoint Presentation</vt:lpstr>
      <vt:lpstr>PowerPoint Presentation</vt:lpstr>
      <vt:lpstr>PowerPoint Presentation</vt:lpstr>
      <vt:lpstr>Results by Attitude</vt:lpstr>
      <vt:lpstr>Results by Attitude</vt:lpstr>
      <vt:lpstr>Results by Attitude</vt:lpstr>
      <vt:lpstr>PowerPoint Presentation</vt:lpstr>
      <vt:lpstr>PowerPoint Presentation</vt:lpstr>
      <vt:lpstr>CAMI Report</vt:lpstr>
      <vt:lpstr>PowerPoint Presentation</vt:lpstr>
      <vt:lpstr>PowerPoint Presentation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Beben, Melissa (FAA)</cp:lastModifiedBy>
  <cp:revision>233</cp:revision>
  <dcterms:created xsi:type="dcterms:W3CDTF">2005-01-28T20:32:53Z</dcterms:created>
  <dcterms:modified xsi:type="dcterms:W3CDTF">2019-10-10T18:14:43Z</dcterms:modified>
</cp:coreProperties>
</file>