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8"/>
  </p:notesMasterIdLst>
  <p:sldIdLst>
    <p:sldId id="256" r:id="rId2"/>
    <p:sldId id="663" r:id="rId3"/>
    <p:sldId id="259" r:id="rId4"/>
    <p:sldId id="667" r:id="rId5"/>
    <p:sldId id="666" r:id="rId6"/>
    <p:sldId id="257" r:id="rId7"/>
    <p:sldId id="673" r:id="rId8"/>
    <p:sldId id="669" r:id="rId9"/>
    <p:sldId id="674" r:id="rId10"/>
    <p:sldId id="670" r:id="rId11"/>
    <p:sldId id="671" r:id="rId12"/>
    <p:sldId id="672" r:id="rId13"/>
    <p:sldId id="668" r:id="rId14"/>
    <p:sldId id="258" r:id="rId15"/>
    <p:sldId id="739" r:id="rId16"/>
    <p:sldId id="66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orient="horz" pos="1076">
          <p15:clr>
            <a:srgbClr val="A4A3A4"/>
          </p15:clr>
        </p15:guide>
        <p15:guide id="3" pos="19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2" y="342"/>
      </p:cViewPr>
      <p:guideLst>
        <p:guide orient="horz" pos="2162"/>
        <p:guide orient="horz" pos="1076"/>
        <p:guide pos="19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301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B286-D9D9-4CF9-8425-1780386B146A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BBBA-9F25-4F32-B94A-07DEB11E5C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6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223"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33728" indent="-280266" defTabSz="913223"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30506" indent="-223582" defTabSz="913223"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583968" indent="-223582" defTabSz="913223"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37431" indent="-223582" defTabSz="913223"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490893" indent="-223582" defTabSz="913223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44355" indent="-223582" defTabSz="913223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397818" indent="-223582" defTabSz="913223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51280" indent="-223582" defTabSz="913223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r" defTabSz="913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B064A4-4980-4640-9153-C544FD32FE7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pPr marL="0" marR="0" lvl="0" indent="0" algn="r" defTabSz="913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42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837" y="1892961"/>
            <a:ext cx="8167486" cy="1445419"/>
          </a:xfrm>
        </p:spPr>
        <p:txBody>
          <a:bodyPr lIns="45720" anchor="t" anchorCtr="0">
            <a:noAutofit/>
          </a:bodyPr>
          <a:lstStyle>
            <a:lvl1pPr>
              <a:lnSpc>
                <a:spcPct val="90000"/>
              </a:lnSpc>
              <a:defRPr sz="4400" b="1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7976" y="3610585"/>
            <a:ext cx="4572000" cy="38100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2800" b="1" spc="0" baseline="0">
                <a:solidFill>
                  <a:srgbClr val="3F5C6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10" name="Rectangle 9"/>
            <p:cNvSpPr/>
            <p:nvPr/>
          </p:nvSpPr>
          <p:spPr>
            <a:xfrm>
              <a:off x="6172200" y="0"/>
              <a:ext cx="2971800" cy="274320"/>
            </a:xfrm>
            <a:prstGeom prst="rect">
              <a:avLst/>
            </a:prstGeom>
            <a:solidFill>
              <a:srgbClr val="3F5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5943600" cy="274320"/>
            </a:xfrm>
            <a:prstGeom prst="rect">
              <a:avLst/>
            </a:prstGeom>
            <a:solidFill>
              <a:srgbClr val="97A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01119" y="0"/>
              <a:ext cx="2362200" cy="274320"/>
            </a:xfrm>
            <a:prstGeom prst="rect">
              <a:avLst/>
            </a:prstGeom>
            <a:solidFill>
              <a:srgbClr val="006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7" y="435684"/>
            <a:ext cx="1143000" cy="1143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37976" y="3994782"/>
            <a:ext cx="4572000" cy="917598"/>
          </a:xfrm>
        </p:spPr>
        <p:txBody>
          <a:bodyPr tIns="9144">
            <a:noAutofit/>
          </a:bodyPr>
          <a:lstStyle>
            <a:lvl1pPr marL="0" indent="0" algn="r">
              <a:spcBef>
                <a:spcPts val="0"/>
              </a:spcBef>
              <a:spcAft>
                <a:spcPts val="533"/>
              </a:spcAft>
              <a:buNone/>
              <a:defRPr sz="1400" baseline="0">
                <a:solidFill>
                  <a:srgbClr val="3F5C6C"/>
                </a:solidFill>
              </a:defRPr>
            </a:lvl1pPr>
            <a:lvl2pPr marL="266693" indent="0">
              <a:spcBef>
                <a:spcPts val="800"/>
              </a:spcBef>
              <a:buNone/>
              <a:defRPr sz="1600">
                <a:solidFill>
                  <a:srgbClr val="3F5C6C"/>
                </a:solidFill>
              </a:defRPr>
            </a:lvl2pPr>
            <a:lvl3pPr marL="609585" indent="0">
              <a:spcBef>
                <a:spcPts val="800"/>
              </a:spcBef>
              <a:buNone/>
              <a:defRPr sz="1600">
                <a:solidFill>
                  <a:srgbClr val="3F5C6C"/>
                </a:solidFill>
              </a:defRPr>
            </a:lvl3pPr>
            <a:lvl4pPr marL="836063" indent="0">
              <a:spcBef>
                <a:spcPts val="800"/>
              </a:spcBef>
              <a:buNone/>
              <a:defRPr sz="1600">
                <a:solidFill>
                  <a:srgbClr val="3F5C6C"/>
                </a:solidFill>
              </a:defRPr>
            </a:lvl4pPr>
            <a:lvl5pPr marL="1068889" indent="0">
              <a:spcBef>
                <a:spcPts val="800"/>
              </a:spcBef>
              <a:buNone/>
              <a:defRPr sz="1600">
                <a:solidFill>
                  <a:srgbClr val="3F5C6C"/>
                </a:solidFill>
              </a:defRPr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937546" y="3448572"/>
            <a:ext cx="135803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78830042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36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" y="1123950"/>
            <a:ext cx="8229600" cy="3603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32</a:t>
            </a:r>
          </a:p>
        </p:txBody>
      </p:sp>
    </p:spTree>
    <p:extLst>
      <p:ext uri="{BB962C8B-B14F-4D97-AF65-F5344CB8AC3E}">
        <p14:creationId xmlns:p14="http://schemas.microsoft.com/office/powerpoint/2010/main" val="1677441723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7280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1"/>
            <a:ext cx="7772400" cy="1804988"/>
          </a:xfrm>
        </p:spPr>
        <p:txBody>
          <a:bodyPr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2800350"/>
            <a:ext cx="76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73809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97540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8400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3812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39857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11421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 14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16:9 Format for 12 Panels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32487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crowley\Desktop\WileyRein_logo-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24815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274320"/>
            <a:chOff x="0" y="0"/>
            <a:chExt cx="9144000" cy="274320"/>
          </a:xfrm>
        </p:grpSpPr>
        <p:sp>
          <p:nvSpPr>
            <p:cNvPr id="8" name="Rectangle 7"/>
            <p:cNvSpPr/>
            <p:nvPr userDrawn="1"/>
          </p:nvSpPr>
          <p:spPr>
            <a:xfrm>
              <a:off x="6172200" y="0"/>
              <a:ext cx="2971800" cy="274320"/>
            </a:xfrm>
            <a:prstGeom prst="rect">
              <a:avLst/>
            </a:prstGeom>
            <a:solidFill>
              <a:srgbClr val="3F5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5943600" cy="274320"/>
            </a:xfrm>
            <a:prstGeom prst="rect">
              <a:avLst/>
            </a:prstGeom>
            <a:solidFill>
              <a:srgbClr val="97A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301119" y="0"/>
              <a:ext cx="2362200" cy="274320"/>
            </a:xfrm>
            <a:prstGeom prst="rect">
              <a:avLst/>
            </a:prstGeom>
            <a:solidFill>
              <a:srgbClr val="006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946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05827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4705827"/>
            <a:ext cx="5448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16:9 Format for 12 Panels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05350"/>
            <a:ext cx="533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8593-B8BC-41BD-B4FE-73111E11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7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 spd="slow">
    <p:strips dir="rd"/>
  </p:transition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85750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Calibri" panose="020F050202020403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www.rechargebatterie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9503" y="1708150"/>
            <a:ext cx="8207144" cy="1833977"/>
          </a:xfrm>
        </p:spPr>
        <p:txBody>
          <a:bodyPr/>
          <a:lstStyle/>
          <a:p>
            <a:r>
              <a:rPr lang="en-US" sz="2500" dirty="0">
                <a:solidFill>
                  <a:schemeClr val="accent3"/>
                </a:solidFill>
              </a:rPr>
              <a:t>New Hazard-Based Classification System for Shipping Lithium Batteries as Dangerous Goods: Background and Update</a:t>
            </a:r>
            <a:br>
              <a:rPr lang="en-US" sz="2500" dirty="0">
                <a:solidFill>
                  <a:schemeClr val="accent3"/>
                </a:solidFill>
              </a:rPr>
            </a:br>
            <a:r>
              <a:rPr lang="en-US" sz="2500" dirty="0">
                <a:solidFill>
                  <a:schemeClr val="accent3"/>
                </a:solidFill>
              </a:rPr>
              <a:t/>
            </a:r>
            <a:br>
              <a:rPr lang="en-US" sz="2500" dirty="0">
                <a:solidFill>
                  <a:schemeClr val="accent3"/>
                </a:solidFill>
              </a:rPr>
            </a:br>
            <a:r>
              <a:rPr lang="en-US" sz="2500" dirty="0"/>
              <a:t>Ninth Triennial International Aircraft Fire and Cabin Safety Research Conference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800" dirty="0"/>
              <a:t>October 28 – 31, 2019</a:t>
            </a:r>
            <a:br>
              <a:rPr lang="en-US" sz="1800" dirty="0"/>
            </a:br>
            <a:r>
              <a:rPr lang="en-US" sz="1800" dirty="0"/>
              <a:t>Atlantic City, New Jersey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237654" y="3588920"/>
            <a:ext cx="4572000" cy="381000"/>
          </a:xfrm>
        </p:spPr>
        <p:txBody>
          <a:bodyPr/>
          <a:lstStyle/>
          <a:p>
            <a:r>
              <a:rPr lang="en-US" sz="2400" dirty="0"/>
              <a:t>George A. Kerchner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246322" y="3890774"/>
            <a:ext cx="4572000" cy="917598"/>
          </a:xfrm>
        </p:spPr>
        <p:txBody>
          <a:bodyPr/>
          <a:lstStyle/>
          <a:p>
            <a:r>
              <a:rPr lang="en-US" dirty="0"/>
              <a:t>Wiley Rein LLP</a:t>
            </a:r>
            <a:br>
              <a:rPr lang="en-US" dirty="0"/>
            </a:br>
            <a:r>
              <a:rPr lang="en-US" dirty="0"/>
              <a:t>PRBA – The Rechargeable Battery Association</a:t>
            </a:r>
            <a:br>
              <a:rPr lang="en-US" dirty="0"/>
            </a:br>
            <a:r>
              <a:rPr lang="en-US" dirty="0"/>
              <a:t>1776 K Street, NW</a:t>
            </a:r>
            <a:br>
              <a:rPr lang="en-US" dirty="0"/>
            </a:br>
            <a:r>
              <a:rPr lang="en-US" dirty="0"/>
              <a:t>Washington, DC 20006</a:t>
            </a:r>
            <a:br>
              <a:rPr lang="en-US" dirty="0"/>
            </a:br>
            <a:r>
              <a:rPr lang="en-US" dirty="0"/>
              <a:t>gkerchner@wileyrein.com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7BBB9-3982-4374-9B69-F07EBDA3D3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55" y="450720"/>
            <a:ext cx="1871017" cy="98803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602725292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284B-9157-48EB-921F-2CA05FF9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399" y="2024961"/>
            <a:ext cx="2015201" cy="704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Typical 18650 Test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8B1E2-203E-4CC8-8AB9-D9454704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82790"/>
            <a:ext cx="6909724" cy="4151089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590AA6C1-89AF-48EF-B110-314BA4B5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4" y="4361433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31A1422-74B1-4826-B1E8-28C1C53F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0599" y="4713858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6293BC-6AB6-42DB-AF02-E50E17C2F122}"/>
              </a:ext>
            </a:extLst>
          </p:cNvPr>
          <p:cNvCxnSpPr/>
          <p:nvPr/>
        </p:nvCxnSpPr>
        <p:spPr>
          <a:xfrm>
            <a:off x="797682" y="1228725"/>
            <a:ext cx="1838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9117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284B-9157-48EB-921F-2CA05FF9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399" y="2024961"/>
            <a:ext cx="2015201" cy="704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Typical Pouch Test Results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90AA6C1-89AF-48EF-B110-314BA4B5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4" y="4299515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421842-1850-4364-B147-3ADD5C122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44" y="274882"/>
            <a:ext cx="6691313" cy="408655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5827265-4158-4C6D-8159-AF8C977F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0450" y="4713858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35689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565"/>
            <a:ext cx="7996238" cy="704850"/>
          </a:xfrm>
        </p:spPr>
        <p:txBody>
          <a:bodyPr>
            <a:noAutofit/>
          </a:bodyPr>
          <a:lstStyle/>
          <a:p>
            <a:r>
              <a:rPr lang="en-US" sz="3300" dirty="0"/>
              <a:t>Results of Baseline Tests on Lithium ion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704"/>
            <a:ext cx="8229600" cy="3394472"/>
          </a:xfrm>
        </p:spPr>
        <p:txBody>
          <a:bodyPr>
            <a:normAutofit/>
          </a:bodyPr>
          <a:lstStyle/>
          <a:p>
            <a:pPr marL="400050"/>
            <a:r>
              <a:rPr lang="en-US" sz="2700" dirty="0"/>
              <a:t>As expected, at 100% SOC resulted in significant propagation and energy release</a:t>
            </a:r>
          </a:p>
          <a:p>
            <a:pPr marL="400050"/>
            <a:r>
              <a:rPr lang="en-US" sz="2700" dirty="0"/>
              <a:t>Test results between labs were relatively consistent</a:t>
            </a:r>
          </a:p>
          <a:p>
            <a:pPr marL="400050"/>
            <a:r>
              <a:rPr lang="en-US" sz="2700" dirty="0"/>
              <a:t>Variability in test results indicates protocols </a:t>
            </a:r>
            <a:br>
              <a:rPr lang="en-US" sz="2700" dirty="0"/>
            </a:br>
            <a:r>
              <a:rPr lang="en-US" sz="2700" dirty="0"/>
              <a:t>(e.g., setup, procedures) will need to be refined</a:t>
            </a:r>
          </a:p>
          <a:p>
            <a:pPr marL="400050"/>
            <a:r>
              <a:rPr lang="en-US" sz="2700" dirty="0"/>
              <a:t>Test data, meeting minutes available on RECHARGE website (</a:t>
            </a:r>
            <a:r>
              <a:rPr lang="en-US" sz="2700" dirty="0">
                <a:hlinkClick r:id="rId2"/>
              </a:rPr>
              <a:t>https://www.rechargebatteries.org/</a:t>
            </a:r>
            <a:r>
              <a:rPr lang="en-US" sz="2700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1427-E734-4E7A-B83D-699C0FE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F028EC0-D84C-4DBC-9159-4E2F04CF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81656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D62EEA-250F-4A59-8710-75A4B98B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5" y="423863"/>
            <a:ext cx="8991549" cy="34759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396597-0DBA-4375-9469-B4CFB158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86" y="4057648"/>
            <a:ext cx="6903161" cy="70485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Hypothetical Dangerous Goods Classification System for Lithium Batteries – Version 1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0358357-0E70-45CF-9800-909DA388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87679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BA48-AD24-4604-AB95-61992401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419" y="4274820"/>
            <a:ext cx="6903161" cy="70485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Hypothetical Dangerous Goods Classification System for Lithium Batteries – Version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C9358-D67F-4B09-B3F6-5E675578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AC81B-8578-418F-A3EB-F836EBA17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4" y="340713"/>
            <a:ext cx="9049105" cy="385642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C5B0AEC-2A80-4155-BD5E-0D75BBA609F4}"/>
              </a:ext>
            </a:extLst>
          </p:cNvPr>
          <p:cNvSpPr/>
          <p:nvPr/>
        </p:nvSpPr>
        <p:spPr>
          <a:xfrm>
            <a:off x="4900612" y="698500"/>
            <a:ext cx="1562100" cy="1009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12133CC-CCB4-449B-AF21-0C190064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308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75" y="398441"/>
            <a:ext cx="7532050" cy="92342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Current “UN 38.3” Lithium Cell and Battery Tests: UN Manual  of Tests and Criteria </a:t>
            </a:r>
            <a:endParaRPr lang="en-US" altLang="en-US" sz="3200" b="0" dirty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4152" y="1321863"/>
            <a:ext cx="4875696" cy="32419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cs typeface="Arial" pitchFamily="34" charset="0"/>
              </a:rPr>
              <a:t>Test 1:</a:t>
            </a:r>
            <a:r>
              <a:rPr lang="en-US" altLang="en-US" sz="2600" dirty="0">
                <a:cs typeface="Times New Roman" pitchFamily="18" charset="0"/>
              </a:rPr>
              <a:t> Altitude Simulation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cs typeface="Arial" pitchFamily="34" charset="0"/>
              </a:rPr>
              <a:t>Test 2:</a:t>
            </a:r>
            <a:r>
              <a:rPr lang="en-US" altLang="en-US" sz="2600" dirty="0">
                <a:cs typeface="Times New Roman" pitchFamily="18" charset="0"/>
              </a:rPr>
              <a:t> Thermal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cs typeface="Arial" pitchFamily="34" charset="0"/>
              </a:rPr>
              <a:t>Test 3:</a:t>
            </a:r>
            <a:r>
              <a:rPr lang="en-US" altLang="en-US" sz="2600" dirty="0">
                <a:cs typeface="Times New Roman" pitchFamily="18" charset="0"/>
              </a:rPr>
              <a:t> Vibration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cs typeface="Arial" pitchFamily="34" charset="0"/>
              </a:rPr>
              <a:t>Test 4:</a:t>
            </a:r>
            <a:r>
              <a:rPr lang="en-US" altLang="en-US" sz="2600" dirty="0">
                <a:cs typeface="Times New Roman" pitchFamily="18" charset="0"/>
              </a:rPr>
              <a:t> Shock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cs typeface="Arial" pitchFamily="34" charset="0"/>
              </a:rPr>
              <a:t>Test 5:</a:t>
            </a:r>
            <a:r>
              <a:rPr lang="en-US" altLang="en-US" sz="2600" dirty="0">
                <a:cs typeface="Times New Roman" pitchFamily="18" charset="0"/>
              </a:rPr>
              <a:t> External Short Circuit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cs typeface="Arial" pitchFamily="34" charset="0"/>
              </a:rPr>
              <a:t>Test 6:</a:t>
            </a:r>
            <a:r>
              <a:rPr lang="en-US" altLang="en-US" sz="2600" dirty="0">
                <a:cs typeface="Times New Roman" pitchFamily="18" charset="0"/>
              </a:rPr>
              <a:t> Impact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cs typeface="Arial" pitchFamily="34" charset="0"/>
              </a:rPr>
              <a:t>Test 7:</a:t>
            </a:r>
            <a:r>
              <a:rPr lang="en-US" altLang="en-US" sz="2600" dirty="0">
                <a:cs typeface="Times New Roman" pitchFamily="18" charset="0"/>
              </a:rPr>
              <a:t> Overcharge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cs typeface="Arial" pitchFamily="34" charset="0"/>
              </a:rPr>
              <a:t>Test 8:</a:t>
            </a:r>
            <a:r>
              <a:rPr lang="en-US" altLang="en-US" sz="2600" dirty="0">
                <a:cs typeface="Times New Roman" pitchFamily="18" charset="0"/>
              </a:rPr>
              <a:t> Forced Discharge</a:t>
            </a:r>
            <a:r>
              <a:rPr lang="en-US" altLang="en-US" sz="2600" b="1" dirty="0">
                <a:cs typeface="Times New Roman" pitchFamily="18" charset="0"/>
              </a:rPr>
              <a:t>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570A686-A0AB-40B8-889D-E08DF6D6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8FF69-3398-4AE3-8300-E0B9A1BC5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8F09C1F-89DA-4274-8A89-1BFDF58A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78067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BA48-AD24-4604-AB95-61992401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Steps,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9DA3-96B2-47F3-8934-274E2DF17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8463" indent="-398463"/>
            <a:r>
              <a:rPr lang="en-US" dirty="0"/>
              <a:t>Labs reconvene to refine new test procedures </a:t>
            </a:r>
          </a:p>
          <a:p>
            <a:pPr marL="398463" indent="-398463"/>
            <a:r>
              <a:rPr lang="en-US" dirty="0"/>
              <a:t>Revise testing concept/flowchart</a:t>
            </a:r>
          </a:p>
          <a:p>
            <a:pPr marL="398463" indent="-398463"/>
            <a:r>
              <a:rPr lang="en-US" dirty="0"/>
              <a:t>Test same lithium ion cells at lower state of charge</a:t>
            </a:r>
          </a:p>
          <a:p>
            <a:pPr marL="398463" indent="-398463"/>
            <a:r>
              <a:rPr lang="en-US" dirty="0"/>
              <a:t>Likely four to six years to complete project </a:t>
            </a:r>
          </a:p>
          <a:p>
            <a:pPr marL="398463" indent="-398463"/>
            <a:r>
              <a:rPr lang="en-US" dirty="0"/>
              <a:t>Extensive consultation within UN Sub-Committee of Experts and ICAO Dangerous Goods Panel</a:t>
            </a:r>
          </a:p>
          <a:p>
            <a:pPr marL="398463" indent="-398463" algn="r"/>
            <a:endParaRPr lang="en-US" dirty="0"/>
          </a:p>
          <a:p>
            <a:pPr marL="398463" indent="-398463"/>
            <a:endParaRPr lang="en-US" dirty="0"/>
          </a:p>
          <a:p>
            <a:pPr marL="398463" indent="-39846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C9358-D67F-4B09-B3F6-5E675578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71240D2-A85A-4A25-BECF-14136963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57448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81351" y="363896"/>
            <a:ext cx="7981950" cy="638175"/>
          </a:xfrm>
        </p:spPr>
        <p:txBody>
          <a:bodyPr anchor="t">
            <a:normAutofit fontScale="90000"/>
          </a:bodyPr>
          <a:lstStyle/>
          <a:p>
            <a:r>
              <a:rPr lang="en-US" altLang="en-US" dirty="0"/>
              <a:t>PRBA – The Rechargeable Battery Association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911423"/>
            <a:ext cx="7720012" cy="414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34290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tabLst>
                <a:tab pos="2105025" algn="l"/>
                <a:tab pos="3857625" algn="l"/>
              </a:tabLst>
              <a:defRPr/>
            </a:pPr>
            <a:r>
              <a:rPr lang="en-US" altLang="en-US" sz="195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Established in 1991</a:t>
            </a:r>
          </a:p>
          <a:p>
            <a:pPr marL="288925" indent="-342900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 typeface="Wingdings" panose="05000000000000000000" pitchFamily="2" charset="2"/>
              <a:buChar char="§"/>
              <a:tabLst>
                <a:tab pos="2105025" algn="l"/>
                <a:tab pos="3857625" algn="l"/>
              </a:tabLst>
              <a:defRPr/>
            </a:pPr>
            <a:r>
              <a:rPr lang="en-US" altLang="en-US" sz="195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Members include:</a:t>
            </a:r>
          </a:p>
          <a:p>
            <a:pPr marL="685800" lvl="1" indent="-282575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Tx/>
              <a:buChar char="•"/>
              <a:tabLst>
                <a:tab pos="2105025" algn="l"/>
                <a:tab pos="3857625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Primary and secondary cell/battery manufacturers</a:t>
            </a:r>
          </a:p>
          <a:p>
            <a:pPr marL="685800" lvl="1" indent="-282575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Tx/>
              <a:buChar char="•"/>
              <a:tabLst>
                <a:tab pos="2105025" algn="l"/>
                <a:tab pos="3857625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Manufacturers of electronic equipment, medical devices, power tools, automobiles</a:t>
            </a:r>
          </a:p>
          <a:p>
            <a:pPr marL="685800" lvl="1" indent="-282575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Tx/>
              <a:buChar char="•"/>
              <a:tabLst>
                <a:tab pos="2105025" algn="l"/>
                <a:tab pos="3857625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Retailers, testing labs, and battery recyclers </a:t>
            </a:r>
          </a:p>
          <a:p>
            <a:pPr marL="685800" lvl="1" indent="-282575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Tx/>
              <a:buChar char="•"/>
              <a:tabLst>
                <a:tab pos="2105025" algn="l"/>
                <a:tab pos="3857625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Airlines, dangerous goods consultants, packaging manufacturers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2105025" algn="l"/>
                <a:tab pos="3857625" algn="l"/>
              </a:tabLst>
              <a:defRPr/>
            </a:pPr>
            <a:r>
              <a:rPr lang="en-US" altLang="en-US" sz="195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Focus now on regulatory, legislative, and policy issues at state, national and international level: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105025" algn="l"/>
                <a:tab pos="3857625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Safety, recycling, transportation, fire code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2105025" algn="l"/>
                <a:tab pos="3857625" algn="l"/>
              </a:tabLst>
              <a:defRPr/>
            </a:pPr>
            <a:r>
              <a:rPr lang="en-US" altLang="en-US" sz="195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International transportation forums:</a:t>
            </a:r>
          </a:p>
          <a:p>
            <a:pPr marL="685800" lvl="1" indent="-287338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Tx/>
              <a:buChar char="•"/>
              <a:tabLst>
                <a:tab pos="2105025" algn="l"/>
                <a:tab pos="3857625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UN Sub-Committee of Experts</a:t>
            </a:r>
          </a:p>
          <a:p>
            <a:pPr marL="685800" lvl="1" indent="-287338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Tx/>
              <a:buChar char="•"/>
              <a:tabLst>
                <a:tab pos="2105025" algn="l"/>
                <a:tab pos="3857625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ICAO Dangerous Goods Panel</a:t>
            </a:r>
          </a:p>
          <a:p>
            <a:pPr marL="685800" lvl="1" indent="-287338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SzPct val="120000"/>
              <a:buFontTx/>
              <a:buChar char="•"/>
              <a:tabLst>
                <a:tab pos="2105025" algn="l"/>
                <a:tab pos="3857625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/>
                <a:ea typeface="ヒラギノ角ゴ Pro W3"/>
              </a:rPr>
              <a:t>IMO Sub-Committee on Carriage of Cargoes and Containers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FBB79A-0192-4396-B4DE-A8C29DC2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0F8F0E2-DE90-4038-BD50-A43A97A3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65956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4E1C-F6B7-46F5-A663-42CABD2E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014"/>
            <a:ext cx="8229600" cy="704850"/>
          </a:xfrm>
        </p:spPr>
        <p:txBody>
          <a:bodyPr>
            <a:normAutofit fontScale="90000"/>
          </a:bodyPr>
          <a:lstStyle/>
          <a:p>
            <a:r>
              <a:rPr lang="en-US" dirty="0"/>
              <a:t>UN Working Group for Lithium Battery Classification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E2C5-48BB-4067-8789-4EDABC21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1188864"/>
            <a:ext cx="8565334" cy="3394472"/>
          </a:xfrm>
        </p:spPr>
        <p:txBody>
          <a:bodyPr>
            <a:normAutofit/>
          </a:bodyPr>
          <a:lstStyle/>
          <a:p>
            <a:r>
              <a:rPr lang="en-US" dirty="0"/>
              <a:t>Purpose of UN classification project?</a:t>
            </a:r>
          </a:p>
          <a:p>
            <a:pPr lvl="1"/>
            <a:r>
              <a:rPr lang="en-US" dirty="0"/>
              <a:t>Address new lithium battery technologies entering market</a:t>
            </a:r>
          </a:p>
          <a:p>
            <a:pPr lvl="1"/>
            <a:r>
              <a:rPr lang="en-US" dirty="0"/>
              <a:t>Example: UN Sub-Committee in 2005 – 2006 considered RECHARGE and PRBA proposals for regulating rechargeable lithium metal polymer batteries</a:t>
            </a:r>
          </a:p>
          <a:p>
            <a:pPr lvl="1"/>
            <a:r>
              <a:rPr lang="en-US" dirty="0"/>
              <a:t>Provide greater “granularity” to classify different lithium battery chemistries based on varying hazards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1C36337-4835-4A9E-A93E-5F543EB8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8B94D8F-4DB3-48F0-B810-24BE532E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76411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4E1C-F6B7-46F5-A663-42CABD2E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451"/>
            <a:ext cx="8229600" cy="704850"/>
          </a:xfrm>
        </p:spPr>
        <p:txBody>
          <a:bodyPr/>
          <a:lstStyle/>
          <a:p>
            <a:r>
              <a:rPr lang="en-US" dirty="0"/>
              <a:t>UN Lithium Battery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E2C5-48BB-4067-8789-4EDABC21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137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Participants in working group include – </a:t>
            </a:r>
          </a:p>
          <a:p>
            <a:pPr lvl="1"/>
            <a:r>
              <a:rPr lang="en-US" dirty="0"/>
              <a:t>Korean, Chinese, Japanese, U.S., and European lithium cell, battery, equipment, and automobile manufacturers</a:t>
            </a:r>
          </a:p>
          <a:p>
            <a:pPr lvl="1"/>
            <a:r>
              <a:rPr lang="en-US" dirty="0"/>
              <a:t>Dangerous goods transport authorities</a:t>
            </a:r>
          </a:p>
          <a:p>
            <a:pPr lvl="1"/>
            <a:r>
              <a:rPr lang="en-US" dirty="0"/>
              <a:t>Test labs</a:t>
            </a:r>
          </a:p>
          <a:p>
            <a:pPr lvl="1"/>
            <a:r>
              <a:rPr lang="en-US" dirty="0"/>
              <a:t>Aircraft manufacturers</a:t>
            </a:r>
          </a:p>
          <a:p>
            <a:pPr lvl="1"/>
            <a:r>
              <a:rPr lang="en-US" dirty="0"/>
              <a:t>Airlines</a:t>
            </a:r>
          </a:p>
          <a:p>
            <a:pPr lvl="1"/>
            <a:r>
              <a:rPr lang="en-US" dirty="0"/>
              <a:t>Packaging manufacturers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1C36337-4835-4A9E-A93E-5F543EB8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40C2C52-111A-4710-B191-C1F9E255B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4970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BA48-AD24-4604-AB95-61992401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of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9DA3-96B2-47F3-8934-274E2DF17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8463" indent="-398463"/>
            <a:r>
              <a:rPr lang="en-US" dirty="0"/>
              <a:t>November 6 – 8, 2017 Paris, France</a:t>
            </a:r>
          </a:p>
          <a:p>
            <a:pPr marL="398463" indent="-398463"/>
            <a:r>
              <a:rPr lang="en-US" dirty="0"/>
              <a:t>December 6 – 8, 2017 Geneva, Switzerland</a:t>
            </a:r>
          </a:p>
          <a:p>
            <a:pPr marL="398463" indent="-398463"/>
            <a:r>
              <a:rPr lang="en-US" dirty="0"/>
              <a:t>December 5 and 6, 2018 Geneva, Switzerland</a:t>
            </a:r>
          </a:p>
          <a:p>
            <a:pPr marL="398463" indent="-398463"/>
            <a:r>
              <a:rPr lang="en-US" dirty="0"/>
              <a:t>October 7 – 9, 2019  Arlington, Texas</a:t>
            </a:r>
          </a:p>
          <a:p>
            <a:pPr marL="398463" indent="-398463"/>
            <a:r>
              <a:rPr lang="en-US" dirty="0"/>
              <a:t>May 2020  Europe (tentative)</a:t>
            </a:r>
          </a:p>
          <a:p>
            <a:pPr marL="398463" indent="-398463"/>
            <a:r>
              <a:rPr lang="en-US" dirty="0"/>
              <a:t>Fall 2020  China (tentative)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C9358-D67F-4B09-B3F6-5E675578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3DA3CD6-4851-4851-A2D7-97169713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07356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574"/>
            <a:ext cx="8229600" cy="704850"/>
          </a:xfrm>
        </p:spPr>
        <p:txBody>
          <a:bodyPr>
            <a:normAutofit/>
          </a:bodyPr>
          <a:lstStyle/>
          <a:p>
            <a:r>
              <a:rPr lang="en-US" dirty="0"/>
              <a:t>Baseline Testing on Lithium ion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713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Baseline testing just completed on lithium ion cells by seven labs located in U.S. (3), Poland (1), China (1), France (1), and Germany (1)</a:t>
            </a:r>
          </a:p>
          <a:p>
            <a:r>
              <a:rPr lang="en-US" dirty="0"/>
              <a:t>Lithium ion cells tested at 100% SOC</a:t>
            </a:r>
          </a:p>
          <a:p>
            <a:pPr marL="627063" lvl="1"/>
            <a:r>
              <a:rPr lang="en-US" dirty="0"/>
              <a:t>2.45 Ah – 18650</a:t>
            </a:r>
          </a:p>
          <a:p>
            <a:pPr marL="627063" lvl="1"/>
            <a:r>
              <a:rPr lang="en-US" dirty="0"/>
              <a:t>4.80 Ah – Pouch</a:t>
            </a:r>
          </a:p>
          <a:p>
            <a:pPr marL="627063" lvl="1"/>
            <a:r>
              <a:rPr lang="en-US" dirty="0"/>
              <a:t>Cells from same manufacturers and same 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1427-E734-4E7A-B83D-699C0FE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3730E8-0F63-4D49-87B0-94E1CF80398E}"/>
              </a:ext>
            </a:extLst>
          </p:cNvPr>
          <p:cNvSpPr txBox="1">
            <a:spLocks/>
          </p:cNvSpPr>
          <p:nvPr/>
        </p:nvSpPr>
        <p:spPr>
          <a:xfrm>
            <a:off x="7543800" y="4705350"/>
            <a:ext cx="533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8593-B8BC-41BD-B4FE-73111E11AE4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826C20B-B3FA-4E43-A61B-72C5729A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7070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E1D8-C012-4B61-930B-DEC33330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440"/>
            <a:ext cx="8229600" cy="704850"/>
          </a:xfrm>
        </p:spPr>
        <p:txBody>
          <a:bodyPr/>
          <a:lstStyle/>
          <a:p>
            <a:r>
              <a:rPr lang="en-US" dirty="0"/>
              <a:t>Baseline Test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FA71-F37E-49E7-9D24-C71ADE0AF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0126"/>
            <a:ext cx="8229600" cy="3394472"/>
          </a:xfrm>
        </p:spPr>
        <p:txBody>
          <a:bodyPr>
            <a:normAutofit lnSpcReduction="10000"/>
          </a:bodyPr>
          <a:lstStyle/>
          <a:p>
            <a:pPr marL="400050" indent="-400050"/>
            <a:r>
              <a:rPr lang="en-US" dirty="0"/>
              <a:t>Six pouch and 18650 cells, 100% SoC</a:t>
            </a:r>
          </a:p>
          <a:p>
            <a:pPr marL="400050" indent="-400050"/>
            <a:r>
              <a:rPr lang="en-US" dirty="0"/>
              <a:t>Parallel configuration (not electrically connected)</a:t>
            </a:r>
          </a:p>
          <a:p>
            <a:pPr marL="400050" indent="-400050"/>
            <a:r>
              <a:rPr lang="en-US" dirty="0"/>
              <a:t>1 thermocouple on each cell</a:t>
            </a:r>
          </a:p>
          <a:p>
            <a:pPr marL="400050" indent="-400050"/>
            <a:r>
              <a:rPr lang="en-US" dirty="0"/>
              <a:t>Voltage measurement on each cell</a:t>
            </a:r>
          </a:p>
          <a:p>
            <a:pPr marL="400050" indent="-400050"/>
            <a:r>
              <a:rPr lang="en-US" dirty="0"/>
              <a:t>Insulation on all sides of 18650s</a:t>
            </a:r>
          </a:p>
          <a:p>
            <a:pPr marL="400050" indent="-400050"/>
            <a:r>
              <a:rPr lang="en-US" dirty="0"/>
              <a:t>Rigid plates to hold configuration together, prevent expansion (in pouch cells), and release of cells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8BEBD-3ECE-4499-9EF7-51BBD0BD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FDB5667-4784-43E9-ABD5-A8E95DF53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93742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57D5-CD5F-466B-8B44-FF803237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Test Setup for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23F94-01AA-43B2-8878-C5929AB0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807" y="1398583"/>
            <a:ext cx="3157672" cy="2651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ED098-4FF9-42F4-95A8-3EC89BCD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1576643"/>
            <a:ext cx="4257674" cy="2269509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D1CD640A-7617-48B7-B063-CC067A98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25294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2E87-6846-4DF5-8513-F431E2CC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580"/>
            <a:ext cx="8229600" cy="704850"/>
          </a:xfrm>
        </p:spPr>
        <p:txBody>
          <a:bodyPr/>
          <a:lstStyle/>
          <a:p>
            <a:r>
              <a:rPr lang="en-US" dirty="0"/>
              <a:t>Test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9951-3F7F-467C-97FF-854A93A06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266"/>
            <a:ext cx="8229600" cy="2586047"/>
          </a:xfrm>
        </p:spPr>
        <p:txBody>
          <a:bodyPr>
            <a:normAutofit/>
          </a:bodyPr>
          <a:lstStyle/>
          <a:p>
            <a:pPr marL="400050" indent="-400050"/>
            <a:r>
              <a:rPr lang="en-US" dirty="0"/>
              <a:t>With cells touching each other, heat 1st cell at 20C/min</a:t>
            </a:r>
          </a:p>
          <a:p>
            <a:pPr marL="400050" indent="-400050"/>
            <a:r>
              <a:rPr lang="en-US" dirty="0"/>
              <a:t>Turn heater off when first cell goes into thermal runaway</a:t>
            </a:r>
          </a:p>
          <a:p>
            <a:pPr marL="400050" indent="-400050"/>
            <a:r>
              <a:rPr lang="en-US" dirty="0"/>
              <a:t>Repeat test three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A2967-65B6-4F9E-AF0C-0EA5D3CB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705350"/>
            <a:ext cx="533400" cy="274320"/>
          </a:xfrm>
        </p:spPr>
        <p:txBody>
          <a:bodyPr/>
          <a:lstStyle/>
          <a:p>
            <a:fld id="{22488593-B8BC-41BD-B4FE-73111E11AE4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2BCD2E7-F5A7-4D02-89D8-A6EA9389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6" y="4270939"/>
            <a:ext cx="130380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74341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MCC_16_9_9 Panel_Sample">
  <a:themeElements>
    <a:clrScheme name="1004 WILEY REIN colors">
      <a:dk1>
        <a:srgbClr val="303030"/>
      </a:dk1>
      <a:lt1>
        <a:sysClr val="window" lastClr="FFFFFF"/>
      </a:lt1>
      <a:dk2>
        <a:srgbClr val="000000"/>
      </a:dk2>
      <a:lt2>
        <a:srgbClr val="DEDEE0"/>
      </a:lt2>
      <a:accent1>
        <a:srgbClr val="85B09A"/>
      </a:accent1>
      <a:accent2>
        <a:srgbClr val="002060"/>
      </a:accent2>
      <a:accent3>
        <a:srgbClr val="00664F"/>
      </a:accent3>
      <a:accent4>
        <a:srgbClr val="0070C0"/>
      </a:accent4>
      <a:accent5>
        <a:srgbClr val="424E5B"/>
      </a:accent5>
      <a:accent6>
        <a:srgbClr val="00664F"/>
      </a:accent6>
      <a:hlink>
        <a:srgbClr val="0070C0"/>
      </a:hlink>
      <a:folHlink>
        <a:srgbClr val="85B0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C_16_9_9 Panel_Sample.pptx" id="{2EC0F135-359B-4DAA-81DA-6ED06D776D29}" vid="{7D6918E0-8B1A-494F-BA26-6173C219FF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 Video Wall 9 Panels</Template>
  <TotalTime>5136</TotalTime>
  <Words>588</Words>
  <Application>Microsoft Office PowerPoint</Application>
  <PresentationFormat>On-screen Show (16:9)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ヒラギノ角ゴ Pro W3</vt:lpstr>
      <vt:lpstr>MCC_16_9_9 Panel_Sample</vt:lpstr>
      <vt:lpstr>New Hazard-Based Classification System for Shipping Lithium Batteries as Dangerous Goods: Background and Update  Ninth Triennial International Aircraft Fire and Cabin Safety Research Conference  October 28 – 31, 2019 Atlantic City, New Jersey</vt:lpstr>
      <vt:lpstr>PRBA – The Rechargeable Battery Association</vt:lpstr>
      <vt:lpstr>UN Working Group for Lithium Battery Classification Project</vt:lpstr>
      <vt:lpstr>UN Lithium Battery Working Group</vt:lpstr>
      <vt:lpstr>Schedule of Meetings </vt:lpstr>
      <vt:lpstr>Baseline Testing on Lithium ion Cells</vt:lpstr>
      <vt:lpstr>Baseline Test Setup</vt:lpstr>
      <vt:lpstr>Typical Test Setup for Cells</vt:lpstr>
      <vt:lpstr>Test Procedure</vt:lpstr>
      <vt:lpstr>Typical 18650 Test Results</vt:lpstr>
      <vt:lpstr>Typical Pouch Test Results</vt:lpstr>
      <vt:lpstr>Results of Baseline Tests on Lithium ion Cells</vt:lpstr>
      <vt:lpstr>Hypothetical Dangerous Goods Classification System for Lithium Batteries – Version 1</vt:lpstr>
      <vt:lpstr>Hypothetical Dangerous Goods Classification System for Lithium Batteries – Version 2</vt:lpstr>
      <vt:lpstr>Current “UN 38.3” Lithium Cell and Battery Tests: UN Manual  of Tests and Criteria </vt:lpstr>
      <vt:lpstr>Next Steps, Timeline</vt:lpstr>
    </vt:vector>
  </TitlesOfParts>
  <Company>Wiley Rein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Kerchner, George</dc:creator>
  <cp:lastModifiedBy>Horner, April CTR (FAA)</cp:lastModifiedBy>
  <cp:revision>73</cp:revision>
  <dcterms:created xsi:type="dcterms:W3CDTF">2019-10-08T14:52:51Z</dcterms:created>
  <dcterms:modified xsi:type="dcterms:W3CDTF">2019-10-21T13:15:21Z</dcterms:modified>
</cp:coreProperties>
</file>