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4" r:id="rId2"/>
    <p:sldId id="263" r:id="rId3"/>
    <p:sldId id="266" r:id="rId4"/>
    <p:sldId id="268" r:id="rId5"/>
    <p:sldId id="294" r:id="rId6"/>
    <p:sldId id="273" r:id="rId7"/>
    <p:sldId id="274" r:id="rId8"/>
    <p:sldId id="312" r:id="rId9"/>
    <p:sldId id="278" r:id="rId10"/>
    <p:sldId id="291" r:id="rId11"/>
    <p:sldId id="289" r:id="rId12"/>
    <p:sldId id="313" r:id="rId13"/>
    <p:sldId id="325" r:id="rId14"/>
    <p:sldId id="321" r:id="rId15"/>
    <p:sldId id="322" r:id="rId16"/>
    <p:sldId id="323" r:id="rId17"/>
    <p:sldId id="324" r:id="rId18"/>
    <p:sldId id="314" r:id="rId19"/>
    <p:sldId id="326" r:id="rId20"/>
    <p:sldId id="303" r:id="rId21"/>
    <p:sldId id="301" r:id="rId22"/>
    <p:sldId id="306" r:id="rId23"/>
    <p:sldId id="327" r:id="rId24"/>
    <p:sldId id="315" r:id="rId25"/>
    <p:sldId id="310" r:id="rId26"/>
    <p:sldId id="311" r:id="rId27"/>
    <p:sldId id="318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ir Tambe" initials="S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0" autoAdjust="0"/>
    <p:restoredTop sz="93904" autoAdjust="0"/>
  </p:normalViewPr>
  <p:slideViewPr>
    <p:cSldViewPr>
      <p:cViewPr varScale="1">
        <p:scale>
          <a:sx n="102" d="100"/>
          <a:sy n="102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Pressure vs Flow Rate</a:t>
            </a:r>
          </a:p>
        </c:rich>
      </c:tx>
      <c:layout>
        <c:manualLayout>
          <c:xMode val="edge"/>
          <c:yMode val="edge"/>
          <c:x val="0.21266295703986107"/>
          <c:y val="4.0856870189642867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Delavan Nozzle 1</c:v>
          </c:tx>
          <c:spPr>
            <a:ln w="4445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'[Chart in Microsoft PowerPoint]Data'!$A$6:$A$21</c:f>
              <c:numCache>
                <c:formatCode>General</c:formatCode>
                <c:ptCount val="16"/>
                <c:pt idx="0">
                  <c:v>-1.4</c:v>
                </c:pt>
                <c:pt idx="1">
                  <c:v>11.2</c:v>
                </c:pt>
                <c:pt idx="2">
                  <c:v>20.8</c:v>
                </c:pt>
                <c:pt idx="3">
                  <c:v>31.3</c:v>
                </c:pt>
                <c:pt idx="4">
                  <c:v>40.799999999999997</c:v>
                </c:pt>
                <c:pt idx="5" formatCode="0.0">
                  <c:v>49</c:v>
                </c:pt>
                <c:pt idx="6">
                  <c:v>59.7</c:v>
                </c:pt>
                <c:pt idx="7">
                  <c:v>72.8</c:v>
                </c:pt>
                <c:pt idx="8">
                  <c:v>83.1</c:v>
                </c:pt>
                <c:pt idx="9">
                  <c:v>90.9</c:v>
                </c:pt>
                <c:pt idx="10">
                  <c:v>100.4</c:v>
                </c:pt>
                <c:pt idx="11">
                  <c:v>110.5</c:v>
                </c:pt>
                <c:pt idx="12">
                  <c:v>114.5</c:v>
                </c:pt>
                <c:pt idx="13">
                  <c:v>120.3</c:v>
                </c:pt>
                <c:pt idx="14">
                  <c:v>130.4</c:v>
                </c:pt>
                <c:pt idx="15">
                  <c:v>139.69999999999999</c:v>
                </c:pt>
              </c:numCache>
            </c:numRef>
          </c:xVal>
          <c:yVal>
            <c:numRef>
              <c:f>'[Chart in Microsoft PowerPoint]Data'!$B$6:$B$21</c:f>
              <c:numCache>
                <c:formatCode>General</c:formatCode>
                <c:ptCount val="16"/>
                <c:pt idx="0">
                  <c:v>0</c:v>
                </c:pt>
                <c:pt idx="1">
                  <c:v>0.91</c:v>
                </c:pt>
                <c:pt idx="2">
                  <c:v>1.1399999999999999</c:v>
                </c:pt>
                <c:pt idx="3">
                  <c:v>1.37</c:v>
                </c:pt>
                <c:pt idx="4">
                  <c:v>1.55</c:v>
                </c:pt>
                <c:pt idx="5">
                  <c:v>1.68</c:v>
                </c:pt>
                <c:pt idx="6">
                  <c:v>1.83</c:v>
                </c:pt>
                <c:pt idx="7">
                  <c:v>2.0099999999999998</c:v>
                </c:pt>
                <c:pt idx="8">
                  <c:v>2.13</c:v>
                </c:pt>
                <c:pt idx="9">
                  <c:v>2.21</c:v>
                </c:pt>
                <c:pt idx="10">
                  <c:v>2.33</c:v>
                </c:pt>
                <c:pt idx="11">
                  <c:v>2.44</c:v>
                </c:pt>
                <c:pt idx="12">
                  <c:v>2.4900000000000002</c:v>
                </c:pt>
                <c:pt idx="13">
                  <c:v>2.5299999999999998</c:v>
                </c:pt>
                <c:pt idx="14">
                  <c:v>2.63</c:v>
                </c:pt>
                <c:pt idx="15">
                  <c:v>2.71</c:v>
                </c:pt>
              </c:numCache>
            </c:numRef>
          </c:yVal>
          <c:smooth val="0"/>
        </c:ser>
        <c:ser>
          <c:idx val="1"/>
          <c:order val="1"/>
          <c:tx>
            <c:v>Delavan Nozzle 2</c:v>
          </c:tx>
          <c:spPr>
            <a:ln w="4445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'[Chart in Microsoft PowerPoint]Data'!$C$6:$C$20</c:f>
              <c:numCache>
                <c:formatCode>General</c:formatCode>
                <c:ptCount val="15"/>
                <c:pt idx="0">
                  <c:v>-1.2</c:v>
                </c:pt>
                <c:pt idx="1">
                  <c:v>10.4</c:v>
                </c:pt>
                <c:pt idx="2">
                  <c:v>20.3</c:v>
                </c:pt>
                <c:pt idx="3">
                  <c:v>30.3</c:v>
                </c:pt>
                <c:pt idx="4">
                  <c:v>42.3</c:v>
                </c:pt>
                <c:pt idx="5">
                  <c:v>52.1</c:v>
                </c:pt>
                <c:pt idx="6">
                  <c:v>61.7</c:v>
                </c:pt>
                <c:pt idx="7">
                  <c:v>71.900000000000006</c:v>
                </c:pt>
                <c:pt idx="8" formatCode="0.0">
                  <c:v>81</c:v>
                </c:pt>
                <c:pt idx="9">
                  <c:v>92.3</c:v>
                </c:pt>
                <c:pt idx="10">
                  <c:v>100.6</c:v>
                </c:pt>
                <c:pt idx="11">
                  <c:v>110.8</c:v>
                </c:pt>
                <c:pt idx="12">
                  <c:v>119.9</c:v>
                </c:pt>
                <c:pt idx="13">
                  <c:v>130.6</c:v>
                </c:pt>
                <c:pt idx="14">
                  <c:v>139.80000000000001</c:v>
                </c:pt>
              </c:numCache>
            </c:numRef>
          </c:xVal>
          <c:yVal>
            <c:numRef>
              <c:f>'[Chart in Microsoft PowerPoint]Data'!$D$6:$D$20</c:f>
              <c:numCache>
                <c:formatCode>General</c:formatCode>
                <c:ptCount val="15"/>
                <c:pt idx="0">
                  <c:v>0</c:v>
                </c:pt>
                <c:pt idx="1">
                  <c:v>0.89</c:v>
                </c:pt>
                <c:pt idx="2">
                  <c:v>1.1200000000000001</c:v>
                </c:pt>
                <c:pt idx="3">
                  <c:v>1.34</c:v>
                </c:pt>
                <c:pt idx="4">
                  <c:v>1.55</c:v>
                </c:pt>
                <c:pt idx="5">
                  <c:v>1.72</c:v>
                </c:pt>
                <c:pt idx="6">
                  <c:v>1.85</c:v>
                </c:pt>
                <c:pt idx="7">
                  <c:v>1.99</c:v>
                </c:pt>
                <c:pt idx="8">
                  <c:v>2.1</c:v>
                </c:pt>
                <c:pt idx="9">
                  <c:v>2.23</c:v>
                </c:pt>
                <c:pt idx="10">
                  <c:v>2.3199999999999998</c:v>
                </c:pt>
                <c:pt idx="11">
                  <c:v>2.42</c:v>
                </c:pt>
                <c:pt idx="12">
                  <c:v>2.5099999999999998</c:v>
                </c:pt>
                <c:pt idx="13">
                  <c:v>2.61</c:v>
                </c:pt>
                <c:pt idx="14">
                  <c:v>2.71</c:v>
                </c:pt>
              </c:numCache>
            </c:numRef>
          </c:yVal>
          <c:smooth val="0"/>
        </c:ser>
        <c:ser>
          <c:idx val="2"/>
          <c:order val="2"/>
          <c:tx>
            <c:v>Delavan Nozzle 3</c:v>
          </c:tx>
          <c:spPr>
            <a:ln w="4445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'[Chart in Microsoft PowerPoint]Data'!$E$6:$E$20</c:f>
              <c:numCache>
                <c:formatCode>General</c:formatCode>
                <c:ptCount val="15"/>
                <c:pt idx="0">
                  <c:v>-1.2</c:v>
                </c:pt>
                <c:pt idx="1">
                  <c:v>10.5</c:v>
                </c:pt>
                <c:pt idx="2">
                  <c:v>19.600000000000001</c:v>
                </c:pt>
                <c:pt idx="3">
                  <c:v>29.6</c:v>
                </c:pt>
                <c:pt idx="4">
                  <c:v>39.9</c:v>
                </c:pt>
                <c:pt idx="5">
                  <c:v>50.5</c:v>
                </c:pt>
                <c:pt idx="6">
                  <c:v>60.3</c:v>
                </c:pt>
                <c:pt idx="7">
                  <c:v>70.5</c:v>
                </c:pt>
                <c:pt idx="8">
                  <c:v>80.7</c:v>
                </c:pt>
                <c:pt idx="9">
                  <c:v>90.5</c:v>
                </c:pt>
                <c:pt idx="10">
                  <c:v>99.8</c:v>
                </c:pt>
                <c:pt idx="11">
                  <c:v>109.7</c:v>
                </c:pt>
                <c:pt idx="12" formatCode="0.0">
                  <c:v>120</c:v>
                </c:pt>
                <c:pt idx="13">
                  <c:v>130.69999999999999</c:v>
                </c:pt>
                <c:pt idx="14">
                  <c:v>139.69999999999999</c:v>
                </c:pt>
              </c:numCache>
            </c:numRef>
          </c:xVal>
          <c:yVal>
            <c:numRef>
              <c:f>'[Chart in Microsoft PowerPoint]Data'!$F$6:$F$20</c:f>
              <c:numCache>
                <c:formatCode>General</c:formatCode>
                <c:ptCount val="15"/>
                <c:pt idx="0">
                  <c:v>0</c:v>
                </c:pt>
                <c:pt idx="1">
                  <c:v>0.89</c:v>
                </c:pt>
                <c:pt idx="2">
                  <c:v>1.1299999999999999</c:v>
                </c:pt>
                <c:pt idx="3">
                  <c:v>1.35</c:v>
                </c:pt>
                <c:pt idx="4">
                  <c:v>1.54</c:v>
                </c:pt>
                <c:pt idx="5">
                  <c:v>1.71</c:v>
                </c:pt>
                <c:pt idx="6">
                  <c:v>1.85</c:v>
                </c:pt>
                <c:pt idx="7">
                  <c:v>2.0099999999999998</c:v>
                </c:pt>
                <c:pt idx="8">
                  <c:v>2.14</c:v>
                </c:pt>
                <c:pt idx="9">
                  <c:v>2.2400000000000002</c:v>
                </c:pt>
                <c:pt idx="10">
                  <c:v>2.35</c:v>
                </c:pt>
                <c:pt idx="11">
                  <c:v>2.46</c:v>
                </c:pt>
                <c:pt idx="12">
                  <c:v>2.56</c:v>
                </c:pt>
                <c:pt idx="13">
                  <c:v>2.66</c:v>
                </c:pt>
                <c:pt idx="14">
                  <c:v>2.76</c:v>
                </c:pt>
              </c:numCache>
            </c:numRef>
          </c:yVal>
          <c:smooth val="0"/>
        </c:ser>
        <c:ser>
          <c:idx val="3"/>
          <c:order val="3"/>
          <c:tx>
            <c:v>Other Manufacturer 1</c:v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'[Chart in Microsoft PowerPoint]Data'!$O$6:$O$20</c:f>
              <c:numCache>
                <c:formatCode>General</c:formatCode>
                <c:ptCount val="1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 formatCode="0.0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</c:numCache>
            </c:numRef>
          </c:xVal>
          <c:yVal>
            <c:numRef>
              <c:f>'[Chart in Microsoft PowerPoint]Data'!$P$6:$P$20</c:f>
              <c:numCache>
                <c:formatCode>General</c:formatCode>
                <c:ptCount val="15"/>
                <c:pt idx="0">
                  <c:v>0</c:v>
                </c:pt>
                <c:pt idx="1">
                  <c:v>0.85</c:v>
                </c:pt>
                <c:pt idx="2">
                  <c:v>1.22</c:v>
                </c:pt>
                <c:pt idx="3">
                  <c:v>1.46</c:v>
                </c:pt>
                <c:pt idx="4">
                  <c:v>1.64</c:v>
                </c:pt>
                <c:pt idx="5">
                  <c:v>1.84</c:v>
                </c:pt>
                <c:pt idx="6">
                  <c:v>2.02</c:v>
                </c:pt>
                <c:pt idx="7">
                  <c:v>2.1800000000000002</c:v>
                </c:pt>
                <c:pt idx="8">
                  <c:v>2.33</c:v>
                </c:pt>
                <c:pt idx="9">
                  <c:v>2.4700000000000002</c:v>
                </c:pt>
                <c:pt idx="10">
                  <c:v>2.59</c:v>
                </c:pt>
                <c:pt idx="11">
                  <c:v>2.72</c:v>
                </c:pt>
                <c:pt idx="12">
                  <c:v>2.84</c:v>
                </c:pt>
                <c:pt idx="13">
                  <c:v>2.94</c:v>
                </c:pt>
                <c:pt idx="14">
                  <c:v>3.06</c:v>
                </c:pt>
              </c:numCache>
            </c:numRef>
          </c:yVal>
          <c:smooth val="0"/>
        </c:ser>
        <c:ser>
          <c:idx val="4"/>
          <c:order val="4"/>
          <c:tx>
            <c:v>Other Manufacturer 2</c:v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'[Chart in Microsoft PowerPoint]Data'!$Q$6:$Q$20</c:f>
              <c:numCache>
                <c:formatCode>General</c:formatCode>
                <c:ptCount val="15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 formatCode="0.0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110</c:v>
                </c:pt>
                <c:pt idx="12">
                  <c:v>120</c:v>
                </c:pt>
                <c:pt idx="13">
                  <c:v>130</c:v>
                </c:pt>
                <c:pt idx="14">
                  <c:v>140</c:v>
                </c:pt>
              </c:numCache>
            </c:numRef>
          </c:xVal>
          <c:yVal>
            <c:numRef>
              <c:f>'[Chart in Microsoft PowerPoint]Data'!$R$6:$R$20</c:f>
              <c:numCache>
                <c:formatCode>General</c:formatCode>
                <c:ptCount val="15"/>
                <c:pt idx="0">
                  <c:v>0</c:v>
                </c:pt>
                <c:pt idx="1">
                  <c:v>0.89</c:v>
                </c:pt>
                <c:pt idx="2">
                  <c:v>1.23</c:v>
                </c:pt>
                <c:pt idx="3">
                  <c:v>1.48</c:v>
                </c:pt>
                <c:pt idx="4">
                  <c:v>1.68</c:v>
                </c:pt>
                <c:pt idx="5">
                  <c:v>1.9</c:v>
                </c:pt>
                <c:pt idx="6">
                  <c:v>2.08</c:v>
                </c:pt>
                <c:pt idx="7">
                  <c:v>2.23</c:v>
                </c:pt>
                <c:pt idx="8">
                  <c:v>2.38</c:v>
                </c:pt>
                <c:pt idx="9">
                  <c:v>2.52</c:v>
                </c:pt>
                <c:pt idx="10">
                  <c:v>2.67</c:v>
                </c:pt>
                <c:pt idx="11">
                  <c:v>2.78</c:v>
                </c:pt>
                <c:pt idx="12">
                  <c:v>2.89</c:v>
                </c:pt>
                <c:pt idx="13">
                  <c:v>3.02</c:v>
                </c:pt>
                <c:pt idx="14">
                  <c:v>3.12</c:v>
                </c:pt>
              </c:numCache>
            </c:numRef>
          </c:yVal>
          <c:smooth val="0"/>
        </c:ser>
        <c:ser>
          <c:idx val="5"/>
          <c:order val="5"/>
          <c:tx>
            <c:v>Other Manufacturer 3</c:v>
          </c:tx>
          <c:spPr>
            <a:ln w="44450">
              <a:solidFill>
                <a:schemeClr val="accent6"/>
              </a:solidFill>
            </a:ln>
          </c:spPr>
          <c:marker>
            <c:symbol val="none"/>
          </c:marker>
          <c:xVal>
            <c:numRef>
              <c:f>'[Chart in Microsoft PowerPoint]Data'!$S$6:$S$13</c:f>
              <c:numCache>
                <c:formatCode>General</c:formatCode>
                <c:ptCount val="8"/>
                <c:pt idx="0">
                  <c:v>0</c:v>
                </c:pt>
                <c:pt idx="1">
                  <c:v>20</c:v>
                </c:pt>
                <c:pt idx="2">
                  <c:v>40</c:v>
                </c:pt>
                <c:pt idx="3">
                  <c:v>60</c:v>
                </c:pt>
                <c:pt idx="4">
                  <c:v>80</c:v>
                </c:pt>
                <c:pt idx="5">
                  <c:v>100</c:v>
                </c:pt>
                <c:pt idx="6">
                  <c:v>120</c:v>
                </c:pt>
                <c:pt idx="7">
                  <c:v>140</c:v>
                </c:pt>
              </c:numCache>
            </c:numRef>
          </c:xVal>
          <c:yVal>
            <c:numRef>
              <c:f>'[Chart in Microsoft PowerPoint]Data'!$T$6:$T$13</c:f>
              <c:numCache>
                <c:formatCode>General</c:formatCode>
                <c:ptCount val="8"/>
                <c:pt idx="0">
                  <c:v>0</c:v>
                </c:pt>
                <c:pt idx="1">
                  <c:v>1.29</c:v>
                </c:pt>
                <c:pt idx="2">
                  <c:v>1.74</c:v>
                </c:pt>
                <c:pt idx="3">
                  <c:v>2.12</c:v>
                </c:pt>
                <c:pt idx="4">
                  <c:v>2.4500000000000002</c:v>
                </c:pt>
                <c:pt idx="5">
                  <c:v>2.75</c:v>
                </c:pt>
                <c:pt idx="6">
                  <c:v>2.98</c:v>
                </c:pt>
                <c:pt idx="7">
                  <c:v>3.21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44224"/>
        <c:axId val="84646144"/>
      </c:scatterChart>
      <c:valAx>
        <c:axId val="84644224"/>
        <c:scaling>
          <c:orientation val="minMax"/>
          <c:max val="14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Pressure (psig)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646144"/>
        <c:crosses val="autoZero"/>
        <c:crossBetween val="midCat"/>
      </c:valAx>
      <c:valAx>
        <c:axId val="84646144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Flow Rate (GPH)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46442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8910344372480483"/>
          <c:y val="0.44748685421088474"/>
          <c:w val="0.38700109624131207"/>
          <c:h val="0.37082500734956259"/>
        </c:manualLayout>
      </c:layout>
      <c:overlay val="1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000000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F8341FD-DC45-482D-A5E1-A2991AB72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88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90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9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Combined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9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65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20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04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97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2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83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6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8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29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53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90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25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6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32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2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0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7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Placeholder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-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04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8341FD-DC45-482D-A5E1-A2991AB728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8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1EB30-AFA6-40B5-9F60-AF840EC5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0" y="777875"/>
            <a:ext cx="64008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B72F-BD2C-4014-8C35-1BA1E7491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CF83-703A-40BB-8A3E-0A07D2FE0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0" y="777875"/>
            <a:ext cx="64008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4CDF9-7107-4A31-98E4-735954C03F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457325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242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5278-7AFF-4EF6-AE5B-B4E829D67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286000" y="777875"/>
            <a:ext cx="64008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399"/>
            <a:ext cx="4038600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399"/>
            <a:ext cx="4038600" cy="51206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E7A2F-C7B7-4E47-AFF9-D2A877C6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286000" y="777875"/>
            <a:ext cx="64008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5960"/>
            <a:ext cx="4040188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914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5960"/>
            <a:ext cx="4041775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C37D-8352-4D82-B683-9230BB305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286000" y="777875"/>
            <a:ext cx="6400800" cy="152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9283-140D-4DAF-BF7E-E2C550F38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18127-746D-4BE9-AAAE-634424787E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4068-4BFD-4C9F-9994-EE9C9CC07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93DD9-08F4-450E-845B-769BAD47F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652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3B2F88A-9A24-4EC2-8087-F6A5C4097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8" descr="forUC01red_9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495925"/>
            <a:ext cx="9144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36638"/>
            <a:ext cx="8229600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1" r:id="rId4"/>
    <p:sldLayoutId id="2147483662" r:id="rId5"/>
    <p:sldLayoutId id="2147483663" r:id="rId6"/>
    <p:sldLayoutId id="2147483657" r:id="rId7"/>
    <p:sldLayoutId id="2147483656" r:id="rId8"/>
    <p:sldLayoutId id="2147483655" r:id="rId9"/>
    <p:sldLayoutId id="2147483664" r:id="rId10"/>
    <p:sldLayoutId id="214748365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C00000"/>
          </a:solidFill>
          <a:latin typeface="Arial" charset="0"/>
          <a:ea typeface="ＭＳ Ｐゴシック" pitchFamily="-72" charset="-128"/>
          <a:cs typeface="ＭＳ Ｐゴシック" pitchFamily="-7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pitchFamily="-72" charset="0"/>
        <a:buChar char="●"/>
        <a:defRPr sz="24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7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7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7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7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12" Type="http://schemas.openxmlformats.org/officeDocument/2006/relationships/image" Target="../media/image35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11" Type="http://schemas.openxmlformats.org/officeDocument/2006/relationships/image" Target="../media/image34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656184"/>
          </a:xfrm>
        </p:spPr>
        <p:txBody>
          <a:bodyPr/>
          <a:lstStyle/>
          <a:p>
            <a:r>
              <a:rPr lang="en-US" dirty="0" smtClean="0"/>
              <a:t>Updated Experimental Investigation of the </a:t>
            </a:r>
            <a:r>
              <a:rPr lang="en-US" dirty="0" err="1" smtClean="0"/>
              <a:t>NexGen</a:t>
            </a:r>
            <a:r>
              <a:rPr lang="en-US" dirty="0" smtClean="0"/>
              <a:t> Burner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2075656"/>
          </a:xfrm>
        </p:spPr>
        <p:txBody>
          <a:bodyPr/>
          <a:lstStyle/>
          <a:p>
            <a:r>
              <a:rPr lang="en-US" dirty="0" smtClean="0"/>
              <a:t>Fire Test Center</a:t>
            </a:r>
          </a:p>
          <a:p>
            <a:r>
              <a:rPr lang="en-US" dirty="0"/>
              <a:t>University of </a:t>
            </a:r>
            <a:r>
              <a:rPr lang="en-US" dirty="0" smtClean="0"/>
              <a:t>Cincinnati, Cincinnati, OH, USA</a:t>
            </a:r>
          </a:p>
          <a:p>
            <a:r>
              <a:rPr lang="en-US" dirty="0" smtClean="0"/>
              <a:t>October 25, 2016</a:t>
            </a:r>
          </a:p>
          <a:p>
            <a:endParaRPr lang="en-US" dirty="0"/>
          </a:p>
          <a:p>
            <a:r>
              <a:rPr lang="en-US" sz="2000" dirty="0" smtClean="0"/>
              <a:t>Samir </a:t>
            </a:r>
            <a:r>
              <a:rPr lang="en-US" sz="2000" dirty="0" err="1" smtClean="0"/>
              <a:t>Tambe</a:t>
            </a:r>
            <a:r>
              <a:rPr lang="en-US" sz="2000" dirty="0" smtClean="0"/>
              <a:t>, Ryan Hasselbeck, and San-Mou Jeng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/>
              <a:t>8th </a:t>
            </a:r>
            <a:r>
              <a:rPr lang="en-US" sz="2200" i="1" dirty="0"/>
              <a:t>Triennial International Fire &amp; Cabin Safety Research Conference</a:t>
            </a:r>
          </a:p>
          <a:p>
            <a:pPr algn="ctr"/>
            <a:r>
              <a:rPr lang="en-US" sz="2200" i="1" dirty="0" smtClean="0"/>
              <a:t>October 24th~27th</a:t>
            </a:r>
            <a:r>
              <a:rPr lang="en-US" sz="2200" i="1" dirty="0"/>
              <a:t>, </a:t>
            </a:r>
            <a:r>
              <a:rPr lang="en-US" sz="2200" i="1" dirty="0" smtClean="0"/>
              <a:t>2016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6255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636912"/>
            <a:ext cx="6333640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Conditions - Burnthrough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36638"/>
            <a:ext cx="8363272" cy="1600274"/>
          </a:xfrm>
        </p:spPr>
        <p:txBody>
          <a:bodyPr/>
          <a:lstStyle/>
          <a:p>
            <a:r>
              <a:rPr lang="en-US" sz="1800" dirty="0" smtClean="0"/>
              <a:t>Burnthrough times decrease significantly as fuel flow rate increases and air mass flow rate decreases</a:t>
            </a:r>
          </a:p>
          <a:p>
            <a:r>
              <a:rPr lang="en-US" sz="1800" dirty="0" smtClean="0"/>
              <a:t>No significant effect of air or fuel temperatures</a:t>
            </a:r>
          </a:p>
          <a:p>
            <a:r>
              <a:rPr lang="en-US" sz="1800" b="1" dirty="0" smtClean="0"/>
              <a:t>Recommendation</a:t>
            </a:r>
            <a:r>
              <a:rPr lang="en-US" sz="1800" dirty="0" smtClean="0"/>
              <a:t>: </a:t>
            </a:r>
            <a:r>
              <a:rPr lang="en-US" sz="1800" b="1" dirty="0" smtClean="0">
                <a:solidFill>
                  <a:srgbClr val="FF0000"/>
                </a:solidFill>
              </a:rPr>
              <a:t>Tight tolerance on fuel pressure and air mass flow</a:t>
            </a:r>
          </a:p>
          <a:p>
            <a:pPr lvl="1"/>
            <a:r>
              <a:rPr lang="en-US" altLang="en-US" sz="1600" dirty="0" smtClean="0">
                <a:solidFill>
                  <a:srgbClr val="FF0000"/>
                </a:solidFill>
              </a:rPr>
              <a:t>±</a:t>
            </a:r>
            <a:r>
              <a:rPr lang="en-US" sz="1600" dirty="0" smtClean="0">
                <a:solidFill>
                  <a:srgbClr val="FF0000"/>
                </a:solidFill>
              </a:rPr>
              <a:t>5% of baseline flow rates/pressures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33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Conditions - Temperature Maps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1715512" y="1045647"/>
            <a:ext cx="1647541" cy="1486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5840199" y="1039022"/>
            <a:ext cx="1635953" cy="14763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39239" r="16507" b="10989"/>
          <a:stretch/>
        </p:blipFill>
        <p:spPr>
          <a:xfrm>
            <a:off x="3553390" y="1056105"/>
            <a:ext cx="2194570" cy="14763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0" t="39010" r="24640" b="11218"/>
          <a:stretch/>
        </p:blipFill>
        <p:spPr>
          <a:xfrm>
            <a:off x="1694960" y="2587807"/>
            <a:ext cx="1672257" cy="14731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7" t="39182" r="24959" b="11046"/>
          <a:stretch/>
        </p:blipFill>
        <p:spPr>
          <a:xfrm>
            <a:off x="5835720" y="2600724"/>
            <a:ext cx="1635953" cy="14763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39239" r="16507" b="10989"/>
          <a:stretch/>
        </p:blipFill>
        <p:spPr>
          <a:xfrm>
            <a:off x="3600204" y="2566363"/>
            <a:ext cx="2143277" cy="14418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1276275" y="4127247"/>
            <a:ext cx="1391983" cy="12561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2819977" y="4133018"/>
            <a:ext cx="1391983" cy="1256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7" t="39604" r="24423" b="10625"/>
          <a:stretch/>
        </p:blipFill>
        <p:spPr>
          <a:xfrm>
            <a:off x="1242324" y="5517232"/>
            <a:ext cx="1425934" cy="12561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2819976" y="5517232"/>
            <a:ext cx="1391983" cy="125618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765875" y="458606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30 F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1674748" y="592999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70 </a:t>
            </a:r>
            <a:r>
              <a:rPr lang="en-US" sz="1600" b="1" dirty="0"/>
              <a:t>F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3238884" y="462704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42 F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3215220" y="592999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/>
              <a:t>90 </a:t>
            </a:r>
            <a:r>
              <a:rPr lang="en-US" sz="1600" b="1" dirty="0"/>
              <a:t>F</a:t>
            </a:r>
            <a:endParaRPr lang="en-US" sz="1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4860032" y="4110554"/>
            <a:ext cx="1421795" cy="128308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6490382" y="4109664"/>
            <a:ext cx="1430950" cy="12913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6" t="39239" r="24880" b="10989"/>
          <a:stretch/>
        </p:blipFill>
        <p:spPr>
          <a:xfrm>
            <a:off x="4860033" y="5502856"/>
            <a:ext cx="1421795" cy="128308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6" t="39879" r="24640" b="11695"/>
          <a:stretch/>
        </p:blipFill>
        <p:spPr>
          <a:xfrm>
            <a:off x="6485029" y="5515386"/>
            <a:ext cx="1432752" cy="125802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55836" y="4627048"/>
            <a:ext cx="1630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40 F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6378765" y="4630907"/>
            <a:ext cx="1630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50 F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757871" y="5975121"/>
            <a:ext cx="1630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80 F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361511" y="5975121"/>
            <a:ext cx="1630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100 F</a:t>
            </a:r>
            <a:endParaRPr lang="en-US" sz="1600" b="1" dirty="0"/>
          </a:p>
        </p:txBody>
      </p:sp>
      <p:sp>
        <p:nvSpPr>
          <p:cNvPr id="40" name="Rectangle 39"/>
          <p:cNvSpPr/>
          <p:nvPr/>
        </p:nvSpPr>
        <p:spPr>
          <a:xfrm>
            <a:off x="361757" y="5085184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FUEL</a:t>
            </a:r>
          </a:p>
          <a:p>
            <a:r>
              <a:rPr lang="en-US" sz="1800" b="1" dirty="0" smtClean="0"/>
              <a:t>TEMP</a:t>
            </a:r>
            <a:endParaRPr lang="en-US" sz="1800" dirty="0"/>
          </a:p>
        </p:txBody>
      </p:sp>
      <p:sp>
        <p:nvSpPr>
          <p:cNvPr id="41" name="Rectangle 40"/>
          <p:cNvSpPr/>
          <p:nvPr/>
        </p:nvSpPr>
        <p:spPr>
          <a:xfrm>
            <a:off x="7884368" y="5013176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AIR</a:t>
            </a:r>
          </a:p>
          <a:p>
            <a:r>
              <a:rPr lang="en-US" sz="1800" b="1" dirty="0" smtClean="0"/>
              <a:t>TEMP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96143" y="4123388"/>
            <a:ext cx="3887825" cy="27346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788631" y="4121890"/>
            <a:ext cx="3887825" cy="27521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63038" y="980728"/>
            <a:ext cx="25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123 psig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(2.66 GPH)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5538" y="980728"/>
            <a:ext cx="25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105 psig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(2.46 GPH)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2" y="980728"/>
            <a:ext cx="25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80 psig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(2.15 GPH)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2556193"/>
            <a:ext cx="25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43 psig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(239 PPH)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6733" y="2507175"/>
            <a:ext cx="25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50 psig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(265 PPH)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8559" y="2556193"/>
            <a:ext cx="2590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57 psig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(293 PPH)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8543" y="992026"/>
            <a:ext cx="7191809" cy="1579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8543" y="2564904"/>
            <a:ext cx="7191809" cy="1499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3568" y="1484784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FUEL</a:t>
            </a:r>
          </a:p>
          <a:p>
            <a:r>
              <a:rPr lang="en-US" sz="1800" b="1" dirty="0" smtClean="0"/>
              <a:t>FLOW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683568" y="2852936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/>
              <a:t>AIR</a:t>
            </a:r>
          </a:p>
          <a:p>
            <a:r>
              <a:rPr lang="en-US" sz="1800" b="1" dirty="0" smtClean="0"/>
              <a:t>FLOW</a:t>
            </a:r>
            <a:endParaRPr lang="en-US" sz="1800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25" y="1501406"/>
            <a:ext cx="1037718" cy="2085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58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 smtClean="0"/>
              <a:t>Flame </a:t>
            </a:r>
            <a:r>
              <a:rPr lang="en-US" dirty="0"/>
              <a:t>Retention Heads (FRH) and Delavan fuel nozzles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Burner sensitivity to operating conditions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Burner sensitivity to assembly tolerances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Sensitivity to inclination and test set-up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Study of </a:t>
            </a:r>
            <a:r>
              <a:rPr lang="en-US" dirty="0" err="1"/>
              <a:t>ignitorless</a:t>
            </a:r>
            <a:r>
              <a:rPr lang="en-US" dirty="0"/>
              <a:t> stator </a:t>
            </a:r>
            <a:r>
              <a:rPr lang="en-US" dirty="0" smtClean="0"/>
              <a:t>configuration, </a:t>
            </a:r>
            <a:r>
              <a:rPr lang="en-US" dirty="0"/>
              <a:t>comparison with FRH </a:t>
            </a:r>
            <a:r>
              <a:rPr lang="en-US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Assembly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07288" cy="5555704"/>
          </a:xfrm>
        </p:spPr>
        <p:txBody>
          <a:bodyPr/>
          <a:lstStyle/>
          <a:p>
            <a:r>
              <a:rPr lang="en-US" sz="2200" b="1" dirty="0" smtClean="0"/>
              <a:t>Objective:</a:t>
            </a:r>
          </a:p>
          <a:p>
            <a:pPr lvl="1"/>
            <a:r>
              <a:rPr lang="en-US" sz="1800" dirty="0" smtClean="0"/>
              <a:t>To determine the sensitivity of the </a:t>
            </a:r>
            <a:r>
              <a:rPr lang="en-US" sz="1800" dirty="0" err="1" smtClean="0"/>
              <a:t>NexGen</a:t>
            </a:r>
            <a:r>
              <a:rPr lang="en-US" sz="1800" dirty="0" smtClean="0"/>
              <a:t> burner to changes in burner assembly or due to damage to burner parts</a:t>
            </a:r>
          </a:p>
          <a:p>
            <a:r>
              <a:rPr lang="en-US" sz="2200" b="1" dirty="0" smtClean="0"/>
              <a:t>Background: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 err="1" smtClean="0"/>
              <a:t>NexGen</a:t>
            </a:r>
            <a:r>
              <a:rPr lang="en-US" sz="1800" dirty="0" smtClean="0"/>
              <a:t> burner “calibration” will depend on</a:t>
            </a:r>
            <a:r>
              <a:rPr lang="en-US" altLang="en-US" sz="1800" dirty="0" smtClean="0"/>
              <a:t> input parameters, including: </a:t>
            </a:r>
          </a:p>
          <a:p>
            <a:pPr lvl="2"/>
            <a:r>
              <a:rPr lang="en-US" altLang="en-US" sz="1600" dirty="0" smtClean="0"/>
              <a:t>Specified burner design and assembly</a:t>
            </a:r>
          </a:p>
          <a:p>
            <a:pPr lvl="2"/>
            <a:r>
              <a:rPr lang="en-US" altLang="en-US" sz="1600" dirty="0" smtClean="0"/>
              <a:t>Prescribed air and fuel settings</a:t>
            </a:r>
          </a:p>
          <a:p>
            <a:pPr lvl="1"/>
            <a:r>
              <a:rPr lang="en-US" altLang="en-US" sz="1800" dirty="0" smtClean="0"/>
              <a:t>Need to investigate impact of errors in burner construction or of damage to burner parts</a:t>
            </a:r>
          </a:p>
          <a:p>
            <a:r>
              <a:rPr lang="en-US" sz="2200" b="1" dirty="0" smtClean="0"/>
              <a:t>Approach:</a:t>
            </a:r>
            <a:endParaRPr lang="en-US" sz="2200" dirty="0" smtClean="0"/>
          </a:p>
          <a:p>
            <a:pPr lvl="1"/>
            <a:r>
              <a:rPr lang="en-US" sz="1800" dirty="0" smtClean="0"/>
              <a:t>Vary fuel nozzle and cone positions</a:t>
            </a:r>
          </a:p>
          <a:p>
            <a:pPr lvl="1"/>
            <a:r>
              <a:rPr lang="en-US" sz="1800" dirty="0" smtClean="0"/>
              <a:t>Vary cone material and design</a:t>
            </a:r>
          </a:p>
          <a:p>
            <a:pPr lvl="1"/>
            <a:r>
              <a:rPr lang="en-US" sz="1800" dirty="0" smtClean="0"/>
              <a:t>Test impact of deformed Flame Retention Head (FRH)</a:t>
            </a:r>
          </a:p>
        </p:txBody>
      </p:sp>
    </p:spTree>
    <p:extLst>
      <p:ext uri="{BB962C8B-B14F-4D97-AF65-F5344CB8AC3E}">
        <p14:creationId xmlns:p14="http://schemas.microsoft.com/office/powerpoint/2010/main" val="143702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tolerance – Nozzle Depth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5013176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Nozzle insertion depth tolerance of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±0.25” acceptable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06" y="908720"/>
            <a:ext cx="1844577" cy="10979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024262"/>
            <a:ext cx="1857671" cy="1033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01" y="3120278"/>
            <a:ext cx="1883882" cy="10729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805" y="1052735"/>
            <a:ext cx="5157675" cy="37556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253516"/>
            <a:ext cx="2926668" cy="2494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196752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-0.5”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2123728" y="219557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Baseline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123728" y="335043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+0.5”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401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Tolerance – Cone Depth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563888" y="5085184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Cone position tolerance of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±1” acceptable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02068"/>
            <a:ext cx="3290429" cy="2548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052736"/>
            <a:ext cx="5279618" cy="35793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477" y="1052736"/>
            <a:ext cx="2356587" cy="10116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02" y="2002695"/>
            <a:ext cx="2345090" cy="1069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737" y="3099951"/>
            <a:ext cx="2379577" cy="97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207008"/>
            <a:ext cx="244856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Tolerance – Cone Type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987824" y="4881354"/>
            <a:ext cx="599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Standardization of cone material and construction is needed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5" y="1092897"/>
            <a:ext cx="5338936" cy="32076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4608384"/>
            <a:ext cx="2986925" cy="2204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90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Baseline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3426" y="93425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Ceramic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236680" y="42838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Inconel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2181" y="42838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FAA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370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Tolerance – FRH Deformation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518202" y="5589240"/>
            <a:ext cx="610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Normal wear and tear of FRH has minimal impact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759" y="2943217"/>
            <a:ext cx="4976428" cy="25740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31557"/>
          <a:stretch/>
        </p:blipFill>
        <p:spPr>
          <a:xfrm>
            <a:off x="107504" y="2959105"/>
            <a:ext cx="3744416" cy="18608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2784" y="24847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Baseline</a:t>
            </a:r>
            <a:endParaRPr lang="en-US" sz="1800" dirty="0"/>
          </a:p>
        </p:txBody>
      </p:sp>
      <p:sp>
        <p:nvSpPr>
          <p:cNvPr id="17" name="TextBox 16"/>
          <p:cNvSpPr txBox="1"/>
          <p:nvPr/>
        </p:nvSpPr>
        <p:spPr>
          <a:xfrm>
            <a:off x="1592663" y="228819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Severely Deformed</a:t>
            </a:r>
            <a:endParaRPr lang="en-US" sz="1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918044" y="2669446"/>
            <a:ext cx="32027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076" y="980728"/>
            <a:ext cx="651510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0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 smtClean="0"/>
              <a:t>Flame </a:t>
            </a:r>
            <a:r>
              <a:rPr lang="en-US" dirty="0"/>
              <a:t>Retention Heads (FRH) and Delavan fuel nozzles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Burner sensitivity to operating conditions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Burner sensitivity to assembly tolerances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Sensitivity to inclination and test set-up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Study of </a:t>
            </a:r>
            <a:r>
              <a:rPr lang="en-US" dirty="0" err="1"/>
              <a:t>ignitorless</a:t>
            </a:r>
            <a:r>
              <a:rPr lang="en-US" dirty="0"/>
              <a:t> stator </a:t>
            </a:r>
            <a:r>
              <a:rPr lang="en-US" dirty="0" smtClean="0"/>
              <a:t>configuration, </a:t>
            </a:r>
            <a:r>
              <a:rPr lang="en-US" dirty="0"/>
              <a:t>comparison with FRH </a:t>
            </a:r>
            <a:r>
              <a:rPr lang="en-US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0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Test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07288" cy="5555704"/>
          </a:xfrm>
        </p:spPr>
        <p:txBody>
          <a:bodyPr/>
          <a:lstStyle/>
          <a:p>
            <a:r>
              <a:rPr lang="en-US" sz="2200" b="1" dirty="0" smtClean="0"/>
              <a:t>Objective:</a:t>
            </a:r>
          </a:p>
          <a:p>
            <a:pPr lvl="1"/>
            <a:r>
              <a:rPr lang="en-US" sz="1800" dirty="0" smtClean="0"/>
              <a:t>To determine the impact of differences in test set-up or test cell conditions on </a:t>
            </a:r>
            <a:r>
              <a:rPr lang="en-US" sz="1800" dirty="0" err="1" smtClean="0"/>
              <a:t>NexGen</a:t>
            </a:r>
            <a:r>
              <a:rPr lang="en-US" sz="1800" dirty="0" smtClean="0"/>
              <a:t> burner performance</a:t>
            </a:r>
          </a:p>
          <a:p>
            <a:r>
              <a:rPr lang="en-US" sz="2200" b="1" dirty="0" smtClean="0"/>
              <a:t>Background:</a:t>
            </a:r>
          </a:p>
          <a:p>
            <a:pPr lvl="1"/>
            <a:r>
              <a:rPr lang="en-US" sz="1800" dirty="0" smtClean="0"/>
              <a:t>Power plant components do not have a standard test orientation, and may need different burner inclinations</a:t>
            </a:r>
          </a:p>
          <a:p>
            <a:pPr lvl="1"/>
            <a:r>
              <a:rPr lang="en-US" sz="1800" dirty="0" smtClean="0"/>
              <a:t>Test article setup and Test cell conditions may differ between test houses</a:t>
            </a:r>
          </a:p>
          <a:p>
            <a:r>
              <a:rPr lang="en-US" sz="2200" b="1" dirty="0" smtClean="0"/>
              <a:t>Approach:</a:t>
            </a:r>
            <a:endParaRPr lang="en-US" sz="2200" dirty="0" smtClean="0"/>
          </a:p>
          <a:p>
            <a:pPr lvl="1"/>
            <a:r>
              <a:rPr lang="en-US" sz="1800" dirty="0" smtClean="0"/>
              <a:t>Change burner inclination</a:t>
            </a:r>
          </a:p>
          <a:p>
            <a:pPr lvl="1"/>
            <a:r>
              <a:rPr lang="en-US" sz="1800" dirty="0" smtClean="0"/>
              <a:t>Change the test article setup </a:t>
            </a:r>
          </a:p>
          <a:p>
            <a:pPr lvl="2"/>
            <a:r>
              <a:rPr lang="en-US" sz="1600" dirty="0" smtClean="0"/>
              <a:t>Use different fixtures, </a:t>
            </a:r>
          </a:p>
          <a:p>
            <a:pPr lvl="2"/>
            <a:r>
              <a:rPr lang="en-US" sz="1600" dirty="0" smtClean="0"/>
              <a:t>Use of insulation between test article and fixture</a:t>
            </a:r>
          </a:p>
          <a:p>
            <a:pPr lvl="1"/>
            <a:r>
              <a:rPr lang="en-US" sz="1800" dirty="0" smtClean="0"/>
              <a:t>Change ambient air velocity in the test cell</a:t>
            </a:r>
          </a:p>
        </p:txBody>
      </p:sp>
    </p:spTree>
    <p:extLst>
      <p:ext uri="{BB962C8B-B14F-4D97-AF65-F5344CB8AC3E}">
        <p14:creationId xmlns:p14="http://schemas.microsoft.com/office/powerpoint/2010/main" val="49969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13656"/>
            <a:ext cx="8507288" cy="5267672"/>
          </a:xfrm>
        </p:spPr>
        <p:txBody>
          <a:bodyPr/>
          <a:lstStyle/>
          <a:p>
            <a:r>
              <a:rPr lang="en-US" sz="1800" dirty="0" smtClean="0"/>
              <a:t>Project Objective:</a:t>
            </a:r>
          </a:p>
          <a:p>
            <a:pPr lvl="1"/>
            <a:r>
              <a:rPr lang="en-US" sz="1600" dirty="0" smtClean="0"/>
              <a:t>To adapt the </a:t>
            </a:r>
            <a:r>
              <a:rPr lang="en-US" sz="1600" dirty="0" err="1" smtClean="0"/>
              <a:t>NexGen</a:t>
            </a:r>
            <a:r>
              <a:rPr lang="en-US" sz="1600" dirty="0" smtClean="0"/>
              <a:t> burner for power plant tests and conduct research on its performance</a:t>
            </a:r>
          </a:p>
          <a:p>
            <a:pPr lvl="4"/>
            <a:endParaRPr lang="en-US" sz="500" dirty="0" smtClean="0"/>
          </a:p>
          <a:p>
            <a:r>
              <a:rPr lang="en-US" sz="1800" dirty="0" smtClean="0"/>
              <a:t>Previously Presented Work (7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Triennial Conference)</a:t>
            </a:r>
          </a:p>
          <a:p>
            <a:pPr lvl="1"/>
            <a:r>
              <a:rPr lang="en-US" sz="1600" dirty="0" smtClean="0"/>
              <a:t>Effect of Burner setup and calibration TC size</a:t>
            </a:r>
          </a:p>
          <a:p>
            <a:pPr lvl="1"/>
            <a:r>
              <a:rPr lang="en-US" sz="1600" dirty="0" smtClean="0"/>
              <a:t>Sensitivity of Burner to air and fuel flow rates and temperatures</a:t>
            </a:r>
          </a:p>
          <a:p>
            <a:pPr lvl="1"/>
            <a:r>
              <a:rPr lang="en-US" sz="1600" dirty="0" smtClean="0"/>
              <a:t>Effect of burner orientation on performance</a:t>
            </a:r>
          </a:p>
          <a:p>
            <a:pPr lvl="1"/>
            <a:r>
              <a:rPr lang="en-US" sz="1600" dirty="0" smtClean="0"/>
              <a:t>Comparison of fire test results between </a:t>
            </a:r>
            <a:r>
              <a:rPr lang="en-US" sz="1600" dirty="0" err="1" smtClean="0"/>
              <a:t>NexGen</a:t>
            </a:r>
            <a:r>
              <a:rPr lang="en-US" sz="1600" dirty="0" smtClean="0"/>
              <a:t> and Gas burners</a:t>
            </a:r>
          </a:p>
          <a:p>
            <a:pPr lvl="4"/>
            <a:endParaRPr lang="en-US" sz="600" dirty="0" smtClean="0"/>
          </a:p>
          <a:p>
            <a:r>
              <a:rPr lang="en-US" sz="1800" dirty="0" smtClean="0"/>
              <a:t>Recent Developments</a:t>
            </a:r>
          </a:p>
          <a:p>
            <a:pPr lvl="1"/>
            <a:r>
              <a:rPr lang="en-US" sz="1600" dirty="0" smtClean="0"/>
              <a:t>Study of Flame Retention Heads (FRH) and Delavan fuel nozzles</a:t>
            </a:r>
          </a:p>
          <a:p>
            <a:pPr lvl="1"/>
            <a:r>
              <a:rPr lang="en-US" sz="1600" dirty="0" smtClean="0"/>
              <a:t>Burner sensitivity to operating conditions</a:t>
            </a:r>
          </a:p>
          <a:p>
            <a:pPr lvl="1"/>
            <a:r>
              <a:rPr lang="en-US" sz="1600" dirty="0" smtClean="0"/>
              <a:t>Burner sensitivity to assembly tolerances</a:t>
            </a:r>
          </a:p>
          <a:p>
            <a:pPr lvl="1"/>
            <a:r>
              <a:rPr lang="en-US" sz="1600" dirty="0" smtClean="0"/>
              <a:t>Sensitivity to inclination and test set-up</a:t>
            </a:r>
          </a:p>
          <a:p>
            <a:pPr lvl="1"/>
            <a:r>
              <a:rPr lang="en-US" sz="1600" dirty="0" smtClean="0"/>
              <a:t>Study of </a:t>
            </a:r>
            <a:r>
              <a:rPr lang="en-US" sz="1600" dirty="0" err="1" smtClean="0"/>
              <a:t>ignitorless</a:t>
            </a:r>
            <a:r>
              <a:rPr lang="en-US" sz="1600" dirty="0" smtClean="0"/>
              <a:t> stator configuration, comparison with FRH configuration</a:t>
            </a:r>
          </a:p>
          <a:p>
            <a:pPr marL="457200" lvl="1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94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 - Burner Inclination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5295" y="123064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15794" y="566869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60°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89311" y="1692314"/>
            <a:ext cx="0" cy="39689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1"/>
          <a:stretch/>
        </p:blipFill>
        <p:spPr bwMode="auto">
          <a:xfrm>
            <a:off x="3290370" y="980729"/>
            <a:ext cx="5665667" cy="244827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3657218"/>
            <a:ext cx="5781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Positive correlation between burner inclination and flame severity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511" y="4509120"/>
            <a:ext cx="3200993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796136" y="6525344"/>
            <a:ext cx="3159839" cy="307777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*Burner settings maintained constant 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844" y="4521762"/>
            <a:ext cx="2969979" cy="2003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1069848"/>
            <a:ext cx="2292096" cy="583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3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978408"/>
            <a:ext cx="4328160" cy="263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 – Fixture Design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8011" y="378903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Baseline Stand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31817" y="97679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</a:rPr>
              <a:t>Unistrut</a:t>
            </a:r>
            <a:r>
              <a:rPr lang="en-US" sz="2000" dirty="0" smtClean="0">
                <a:solidFill>
                  <a:schemeClr val="bg1"/>
                </a:solidFill>
              </a:rPr>
              <a:t> Stand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21241" y="1376906"/>
            <a:ext cx="4251979" cy="3212975"/>
            <a:chOff x="1881074" y="2317745"/>
            <a:chExt cx="5787270" cy="3991575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1074" y="2317745"/>
              <a:ext cx="5787270" cy="3991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190957" y="2997756"/>
              <a:ext cx="1822035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smtClean="0"/>
                <a:t>Baseline</a:t>
              </a:r>
              <a:endParaRPr lang="en-US" sz="2000" u="sng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2794482" y="3463844"/>
              <a:ext cx="2614984" cy="27423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4" name="Oval 13"/>
            <p:cNvSpPr/>
            <p:nvPr/>
          </p:nvSpPr>
          <p:spPr>
            <a:xfrm>
              <a:off x="5481474" y="3463844"/>
              <a:ext cx="1944216" cy="27423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42564" y="2997756"/>
              <a:ext cx="1822035" cy="667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err="1" smtClean="0"/>
                <a:t>Unistrut</a:t>
              </a:r>
              <a:endParaRPr lang="en-US" sz="2000" u="sng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932040" y="4589881"/>
            <a:ext cx="4067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Results are within normal burn-through variance, though close to limits. Significantly different test fixture designs may have greater impact 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3785616"/>
            <a:ext cx="4596384" cy="265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 – Ceramic Insulation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4114836" y="1196752"/>
            <a:ext cx="4921660" cy="3264083"/>
            <a:chOff x="1475656" y="1965117"/>
            <a:chExt cx="6195838" cy="398416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1965117"/>
              <a:ext cx="6195838" cy="39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940472" y="266885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Baseline</a:t>
              </a:r>
              <a:endParaRPr lang="en-US" sz="20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2533080" y="3069974"/>
              <a:ext cx="2686992" cy="27423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36096" y="2636912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No Insulation</a:t>
              </a:r>
              <a:endParaRPr lang="en-US" sz="20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5220072" y="3062931"/>
              <a:ext cx="2279600" cy="274233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568" y="4595714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No observable difference in burn through times with and without insulation (for 24” x 24” panels).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1472184"/>
            <a:ext cx="40290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Setup – Ambient Air Velocity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77391" y="6126233"/>
            <a:ext cx="2789546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Exhaust Port centered over test article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94" y="1373356"/>
            <a:ext cx="4409688" cy="32073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438010"/>
            <a:ext cx="3456384" cy="1344171"/>
          </a:xfrm>
          <a:prstGeom prst="rect">
            <a:avLst/>
          </a:prstGeom>
          <a:solidFill>
            <a:schemeClr val="accent5"/>
          </a:solidFill>
        </p:spPr>
      </p:pic>
      <p:sp>
        <p:nvSpPr>
          <p:cNvPr id="14" name="TextBox 13"/>
          <p:cNvSpPr txBox="1"/>
          <p:nvPr/>
        </p:nvSpPr>
        <p:spPr>
          <a:xfrm>
            <a:off x="266650" y="4665330"/>
            <a:ext cx="4809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Test cell air velocity may influence test results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6474404"/>
            <a:ext cx="5287025" cy="276999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Thermocouple located 4” above test article, centered with respect to burner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80728"/>
            <a:ext cx="477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*Test for cargo liner material – vertical burner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08" y="1170432"/>
            <a:ext cx="3663696" cy="48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 smtClean="0"/>
              <a:t>Flame </a:t>
            </a:r>
            <a:r>
              <a:rPr lang="en-US" dirty="0"/>
              <a:t>Retention Heads (FRH) and Delavan fuel nozzles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Burner sensitivity to operating conditions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Burner sensitivity to assembly tolerances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Sensitivity to inclination and test set-up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Study of </a:t>
            </a:r>
            <a:r>
              <a:rPr lang="en-US" dirty="0" err="1">
                <a:solidFill>
                  <a:srgbClr val="FF0000"/>
                </a:solidFill>
              </a:rPr>
              <a:t>ignitorless</a:t>
            </a:r>
            <a:r>
              <a:rPr lang="en-US" dirty="0">
                <a:solidFill>
                  <a:srgbClr val="FF0000"/>
                </a:solidFill>
              </a:rPr>
              <a:t> stator configuration, comparison with FRH </a:t>
            </a:r>
            <a:r>
              <a:rPr lang="en-US" dirty="0" smtClean="0">
                <a:solidFill>
                  <a:srgbClr val="FF0000"/>
                </a:solidFill>
              </a:rPr>
              <a:t>configuration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229200"/>
            <a:ext cx="7992888" cy="1224136"/>
          </a:xfrm>
        </p:spPr>
        <p:txBody>
          <a:bodyPr/>
          <a:lstStyle/>
          <a:p>
            <a:pPr marL="457200" lvl="1" indent="0" algn="ctr">
              <a:buNone/>
            </a:pPr>
            <a:r>
              <a:rPr lang="en-US" sz="1800" dirty="0" smtClean="0"/>
              <a:t>Burner configuration was recently updated</a:t>
            </a:r>
            <a:r>
              <a:rPr lang="en-US" sz="1800" dirty="0"/>
              <a:t> </a:t>
            </a:r>
            <a:r>
              <a:rPr lang="en-US" sz="1800" dirty="0" smtClean="0"/>
              <a:t>to use an </a:t>
            </a:r>
            <a:r>
              <a:rPr lang="en-US" sz="1800" dirty="0" err="1" smtClean="0"/>
              <a:t>ignitorless</a:t>
            </a:r>
            <a:r>
              <a:rPr lang="en-US" sz="1800" dirty="0" smtClean="0"/>
              <a:t> stator and </a:t>
            </a:r>
            <a:r>
              <a:rPr lang="en-US" sz="1800" dirty="0" err="1" smtClean="0"/>
              <a:t>turbulator</a:t>
            </a:r>
            <a:r>
              <a:rPr lang="en-US" sz="1800" dirty="0" smtClean="0"/>
              <a:t> configuration in place of the FRH and static plate</a:t>
            </a:r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124744"/>
            <a:ext cx="6768752" cy="40339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200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Burn Through Results</a:t>
            </a:r>
            <a:endParaRPr lang="en-US" dirty="0"/>
          </a:p>
        </p:txBody>
      </p:sp>
      <p:pic>
        <p:nvPicPr>
          <p:cNvPr id="9" name="Picture 2" descr="D:\ignitorless with yax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3971"/>
            <a:ext cx="2194241" cy="22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frh with ax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64" y="4538298"/>
            <a:ext cx="2185446" cy="22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9512" y="416896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Flame Retention Head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9807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Ignitorless</a:t>
            </a:r>
            <a:r>
              <a:rPr lang="en-US" sz="1800" dirty="0" smtClean="0"/>
              <a:t> Stator</a:t>
            </a:r>
            <a:endParaRPr lang="en-US" sz="1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73" y="3653333"/>
            <a:ext cx="107934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3160" y="1000191"/>
            <a:ext cx="5488743" cy="34213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6096" y="4817841"/>
            <a:ext cx="3571875" cy="1990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536656" y="4581128"/>
            <a:ext cx="2755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</a:rPr>
              <a:t>Ignitorless</a:t>
            </a:r>
            <a:r>
              <a:rPr lang="en-US" sz="2000" b="1" dirty="0" smtClean="0">
                <a:solidFill>
                  <a:srgbClr val="FF0000"/>
                </a:solidFill>
              </a:rPr>
              <a:t> stator configuration is slightly more severe as compared to FRH configuration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6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Study </a:t>
            </a:r>
            <a:r>
              <a:rPr lang="en-US" dirty="0"/>
              <a:t>of newly proposed Flame Retention Heads (FRH) and Delavan fuel nozzles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Burner sensitivity to operating conditions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Burner sensitivity to assembly tolerances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Sensitivity to inclination and test set-up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Study of </a:t>
            </a:r>
            <a:r>
              <a:rPr lang="en-US" dirty="0" err="1"/>
              <a:t>ignitorless</a:t>
            </a:r>
            <a:r>
              <a:rPr lang="en-US" dirty="0"/>
              <a:t> stator configuration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Effect of test cell ambient air </a:t>
            </a:r>
            <a:r>
              <a:rPr lang="en-US" dirty="0" smtClean="0"/>
              <a:t>velocity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Thank You!</a:t>
            </a:r>
          </a:p>
          <a:p>
            <a:pPr marL="457200" lvl="1" indent="0" algn="ctr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457200" lvl="1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Questions?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Study </a:t>
            </a:r>
            <a:r>
              <a:rPr lang="en-US" dirty="0">
                <a:solidFill>
                  <a:srgbClr val="FF0000"/>
                </a:solidFill>
              </a:rPr>
              <a:t>of </a:t>
            </a:r>
            <a:r>
              <a:rPr lang="en-US" dirty="0" smtClean="0">
                <a:solidFill>
                  <a:srgbClr val="FF0000"/>
                </a:solidFill>
              </a:rPr>
              <a:t>Flame </a:t>
            </a:r>
            <a:r>
              <a:rPr lang="en-US" dirty="0">
                <a:solidFill>
                  <a:srgbClr val="FF0000"/>
                </a:solidFill>
              </a:rPr>
              <a:t>Retention Heads (FRH) and Delavan fuel nozzles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Burner sensitivity to operating conditions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Burner sensitivity to assembly tolerances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Sensitivity to inclination and test set-up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Study of </a:t>
            </a:r>
            <a:r>
              <a:rPr lang="en-US" dirty="0" err="1"/>
              <a:t>ignitorless</a:t>
            </a:r>
            <a:r>
              <a:rPr lang="en-US" dirty="0"/>
              <a:t> stator </a:t>
            </a:r>
            <a:r>
              <a:rPr lang="en-US" dirty="0" smtClean="0"/>
              <a:t>configuration, comparison with FRH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9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FRH and Fuel nozzle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5760640" cy="4968552"/>
          </a:xfrm>
        </p:spPr>
        <p:txBody>
          <a:bodyPr/>
          <a:lstStyle/>
          <a:p>
            <a:r>
              <a:rPr lang="en-US" sz="2200" b="1" dirty="0" smtClean="0"/>
              <a:t>Objective:</a:t>
            </a:r>
          </a:p>
          <a:p>
            <a:pPr lvl="1"/>
            <a:r>
              <a:rPr lang="en-US" sz="1800" dirty="0" smtClean="0"/>
              <a:t>To test the FRH and the Delavan fuel nozzles</a:t>
            </a:r>
          </a:p>
          <a:p>
            <a:r>
              <a:rPr lang="en-US" sz="2200" b="1" dirty="0" smtClean="0"/>
              <a:t>Background:</a:t>
            </a:r>
          </a:p>
          <a:p>
            <a:pPr lvl="1"/>
            <a:r>
              <a:rPr lang="en-US" sz="1800" dirty="0" smtClean="0"/>
              <a:t>Around 2013, the </a:t>
            </a:r>
            <a:r>
              <a:rPr lang="en-US" sz="1800" dirty="0" err="1" smtClean="0"/>
              <a:t>powerplant</a:t>
            </a:r>
            <a:r>
              <a:rPr lang="en-US" sz="1800" dirty="0" smtClean="0"/>
              <a:t> burner was updated to use the FRH/static plate in place of the </a:t>
            </a:r>
            <a:r>
              <a:rPr lang="en-US" sz="1800" dirty="0" err="1" smtClean="0"/>
              <a:t>turbulator</a:t>
            </a:r>
            <a:r>
              <a:rPr lang="en-US" sz="1800" dirty="0" smtClean="0"/>
              <a:t>/stator, and with Delavan fuel nozzles</a:t>
            </a:r>
          </a:p>
          <a:p>
            <a:r>
              <a:rPr lang="en-US" sz="2200" b="1" dirty="0"/>
              <a:t>Approach:</a:t>
            </a:r>
          </a:p>
          <a:p>
            <a:pPr lvl="1"/>
            <a:r>
              <a:rPr lang="en-US" sz="1800" dirty="0" smtClean="0"/>
              <a:t>Fuel nozzle spray characterization</a:t>
            </a:r>
          </a:p>
          <a:p>
            <a:pPr lvl="1"/>
            <a:r>
              <a:rPr lang="en-US" sz="1800" dirty="0" smtClean="0"/>
              <a:t>Flame visualization and temperature map</a:t>
            </a:r>
          </a:p>
          <a:p>
            <a:pPr lvl="1"/>
            <a:r>
              <a:rPr lang="en-US" sz="1800" dirty="0" smtClean="0"/>
              <a:t>Variety of FRHs tested</a:t>
            </a:r>
          </a:p>
          <a:p>
            <a:pPr lvl="1"/>
            <a:r>
              <a:rPr lang="en-US" sz="1800" dirty="0" smtClean="0"/>
              <a:t>Delavan 2.0, 2.25, and 2.50 GPH nozzles tested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9" r="7199" b="26054"/>
          <a:stretch/>
        </p:blipFill>
        <p:spPr>
          <a:xfrm>
            <a:off x="3027591" y="5038095"/>
            <a:ext cx="1688425" cy="1703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83" y="966873"/>
            <a:ext cx="3096768" cy="27005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830" y="3816750"/>
            <a:ext cx="3407664" cy="21457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88" y="5458968"/>
            <a:ext cx="1347216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Nozzle Characterization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009421"/>
              </p:ext>
            </p:extLst>
          </p:nvPr>
        </p:nvGraphicFramePr>
        <p:xfrm>
          <a:off x="4355976" y="1004873"/>
          <a:ext cx="4637043" cy="3792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19872" y="4769857"/>
            <a:ext cx="5415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Delavan nozzles provide more uniform and consistent spray characteristics than other manufacturers in all methods tested.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65106"/>
            <a:ext cx="3025703" cy="237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905256"/>
            <a:ext cx="4145280" cy="342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FRH and Fuel Nozzle: Flame Shapes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946151"/>
          <a:ext cx="8568952" cy="5073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520279"/>
                <a:gridCol w="2520280"/>
                <a:gridCol w="2520281"/>
              </a:tblGrid>
              <a:tr h="3488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FRH-&gt;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659297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 GPH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543592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2.25 GPH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0529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2.5 GPH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83460" y="1340768"/>
            <a:ext cx="7309020" cy="4662414"/>
            <a:chOff x="1583460" y="1340768"/>
            <a:chExt cx="7309020" cy="4662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8" t="32166" r="29525" b="29788"/>
            <a:stretch/>
          </p:blipFill>
          <p:spPr>
            <a:xfrm>
              <a:off x="4076997" y="3027407"/>
              <a:ext cx="2286000" cy="13802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0" t="32166" r="30313" b="27410"/>
            <a:stretch/>
          </p:blipFill>
          <p:spPr>
            <a:xfrm>
              <a:off x="6599215" y="2996952"/>
              <a:ext cx="2286000" cy="146649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0" t="22594" r="31100" b="33414"/>
            <a:stretch/>
          </p:blipFill>
          <p:spPr>
            <a:xfrm>
              <a:off x="6606480" y="1340768"/>
              <a:ext cx="2286000" cy="16265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38" t="23843" r="29525" b="32166"/>
            <a:stretch/>
          </p:blipFill>
          <p:spPr>
            <a:xfrm>
              <a:off x="4076997" y="1358874"/>
              <a:ext cx="2286000" cy="15958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63" t="27410" r="29525" b="30977"/>
            <a:stretch/>
          </p:blipFill>
          <p:spPr>
            <a:xfrm>
              <a:off x="6597277" y="4548456"/>
              <a:ext cx="2286000" cy="145472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2" t="28599" r="28735" b="29788"/>
            <a:stretch/>
          </p:blipFill>
          <p:spPr>
            <a:xfrm>
              <a:off x="4078208" y="4530449"/>
              <a:ext cx="2286000" cy="145472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01" t="28599" r="30313" b="32166"/>
            <a:stretch/>
          </p:blipFill>
          <p:spPr>
            <a:xfrm>
              <a:off x="1583460" y="3059910"/>
              <a:ext cx="2286000" cy="132347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331640" y="6156012"/>
            <a:ext cx="6624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For the larger FRHs, the flame distribution is more uniform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FRH and Fuel Nozzle: Temperature Maps</a:t>
            </a:r>
            <a:endParaRPr lang="en-US" dirty="0"/>
          </a:p>
        </p:txBody>
      </p:sp>
      <p:graphicFrame>
        <p:nvGraphicFramePr>
          <p:cNvPr id="15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764704"/>
          <a:ext cx="8568952" cy="4917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2"/>
                <a:gridCol w="2520279"/>
                <a:gridCol w="2520280"/>
                <a:gridCol w="2520281"/>
              </a:tblGrid>
              <a:tr h="340167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F22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F31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578456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 GPH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505160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2.25 GPH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67812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2.5 GPH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565920" y="1177427"/>
            <a:ext cx="7398568" cy="4446390"/>
            <a:chOff x="1565920" y="1358874"/>
            <a:chExt cx="7398568" cy="4446390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36350" r="10818" b="8000"/>
            <a:stretch/>
          </p:blipFill>
          <p:spPr>
            <a:xfrm>
              <a:off x="4139952" y="4396450"/>
              <a:ext cx="2286000" cy="140881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36350" r="10818" b="8000"/>
            <a:stretch/>
          </p:blipFill>
          <p:spPr>
            <a:xfrm>
              <a:off x="6644795" y="4396450"/>
              <a:ext cx="2286000" cy="140881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36350" r="10818" b="8000"/>
            <a:stretch/>
          </p:blipFill>
          <p:spPr>
            <a:xfrm>
              <a:off x="4158208" y="2887628"/>
              <a:ext cx="2286000" cy="140881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36350" r="10818" b="8000"/>
            <a:stretch/>
          </p:blipFill>
          <p:spPr>
            <a:xfrm>
              <a:off x="6652691" y="2871042"/>
              <a:ext cx="2286000" cy="140881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45" t="35626" r="9884" b="6893"/>
            <a:stretch/>
          </p:blipFill>
          <p:spPr>
            <a:xfrm>
              <a:off x="6678488" y="1358874"/>
              <a:ext cx="2286000" cy="145264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7" t="35717" r="9885" b="6802"/>
            <a:stretch/>
          </p:blipFill>
          <p:spPr>
            <a:xfrm>
              <a:off x="4175898" y="1359097"/>
              <a:ext cx="2286000" cy="144874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52" t="36350" r="10818" b="8000"/>
            <a:stretch/>
          </p:blipFill>
          <p:spPr>
            <a:xfrm>
              <a:off x="1565920" y="2893335"/>
              <a:ext cx="2286000" cy="1408814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547664" y="5733256"/>
            <a:ext cx="70567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F22 has a flatter temperature distribution near the center while F31 has a peaked distribution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24815" r="9884" b="65735"/>
          <a:stretch/>
        </p:blipFill>
        <p:spPr>
          <a:xfrm>
            <a:off x="2724509" y="6340334"/>
            <a:ext cx="4507543" cy="46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Study </a:t>
            </a:r>
            <a:r>
              <a:rPr lang="en-US" dirty="0"/>
              <a:t>of </a:t>
            </a:r>
            <a:r>
              <a:rPr lang="en-US" dirty="0" smtClean="0"/>
              <a:t>Flame </a:t>
            </a:r>
            <a:r>
              <a:rPr lang="en-US" dirty="0"/>
              <a:t>Retention Heads (FRH) and Delavan fuel nozzles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Burner sensitivity to operating conditions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Burner sensitivity to assembly tolerances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Sensitivity to inclination and test set-up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Study of </a:t>
            </a:r>
            <a:r>
              <a:rPr lang="en-US" dirty="0" err="1"/>
              <a:t>ignitorless</a:t>
            </a:r>
            <a:r>
              <a:rPr lang="en-US" dirty="0"/>
              <a:t> stator </a:t>
            </a:r>
            <a:r>
              <a:rPr lang="en-US" dirty="0" smtClean="0"/>
              <a:t>configuration, </a:t>
            </a:r>
            <a:r>
              <a:rPr lang="en-US" dirty="0"/>
              <a:t>comparison with FRH </a:t>
            </a:r>
            <a:r>
              <a:rPr lang="en-US" dirty="0" smtClean="0"/>
              <a:t>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– Operating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07288" cy="5555704"/>
          </a:xfrm>
        </p:spPr>
        <p:txBody>
          <a:bodyPr/>
          <a:lstStyle/>
          <a:p>
            <a:r>
              <a:rPr lang="en-US" sz="2200" b="1" dirty="0" smtClean="0"/>
              <a:t>Objective:</a:t>
            </a:r>
          </a:p>
          <a:p>
            <a:pPr lvl="1"/>
            <a:r>
              <a:rPr lang="en-US" sz="1800" dirty="0" smtClean="0"/>
              <a:t>To determine the sensitivity of the </a:t>
            </a:r>
            <a:r>
              <a:rPr lang="en-US" sz="1800" dirty="0" err="1" smtClean="0"/>
              <a:t>NexGen</a:t>
            </a:r>
            <a:r>
              <a:rPr lang="en-US" sz="1800" dirty="0" smtClean="0"/>
              <a:t> burner to changes in operating conditions (flow rates, temperatures)</a:t>
            </a:r>
          </a:p>
          <a:p>
            <a:r>
              <a:rPr lang="en-US" sz="2200" b="1" dirty="0" smtClean="0"/>
              <a:t>Background:</a:t>
            </a:r>
          </a:p>
          <a:p>
            <a:pPr lvl="1"/>
            <a:r>
              <a:rPr lang="en-US" sz="1800" dirty="0" smtClean="0"/>
              <a:t>Test conditions defined by FAA for</a:t>
            </a:r>
            <a:br>
              <a:rPr lang="en-US" sz="1800" dirty="0" smtClean="0"/>
            </a:br>
            <a:r>
              <a:rPr lang="en-US" sz="1800" dirty="0" err="1" smtClean="0"/>
              <a:t>powerplant</a:t>
            </a:r>
            <a:r>
              <a:rPr lang="en-US" sz="1800" dirty="0" smtClean="0"/>
              <a:t> tests:</a:t>
            </a:r>
            <a:br>
              <a:rPr lang="en-US" sz="1800" dirty="0" smtClean="0"/>
            </a:br>
            <a:r>
              <a:rPr lang="en-US" sz="1800" dirty="0" smtClean="0"/>
              <a:t>Air: 50 psig, 50</a:t>
            </a:r>
            <a:r>
              <a:rPr lang="en-US" altLang="en-US" sz="1800" dirty="0"/>
              <a:t>º</a:t>
            </a:r>
            <a:r>
              <a:rPr lang="en-US" altLang="en-US" sz="1800" dirty="0" smtClean="0"/>
              <a:t> </a:t>
            </a:r>
            <a:r>
              <a:rPr lang="en-US" altLang="en-US" sz="1800" dirty="0"/>
              <a:t>± </a:t>
            </a:r>
            <a:r>
              <a:rPr lang="en-US" altLang="en-US" sz="1800" dirty="0" smtClean="0"/>
              <a:t>10º F</a:t>
            </a:r>
            <a:br>
              <a:rPr lang="en-US" altLang="en-US" sz="1800" dirty="0" smtClean="0"/>
            </a:br>
            <a:r>
              <a:rPr lang="en-US" altLang="en-US" sz="1800" dirty="0" smtClean="0"/>
              <a:t>Fuel: 100 ± 5 psig (2.5 GPH), 42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±10</a:t>
            </a:r>
            <a:r>
              <a:rPr lang="en-US" altLang="en-US" sz="1800" dirty="0"/>
              <a:t>º </a:t>
            </a:r>
            <a:r>
              <a:rPr lang="en-US" altLang="en-US" sz="1800" dirty="0" smtClean="0"/>
              <a:t>F</a:t>
            </a:r>
          </a:p>
          <a:p>
            <a:r>
              <a:rPr lang="en-US" sz="2200" b="1" dirty="0" smtClean="0"/>
              <a:t>Approach:</a:t>
            </a:r>
            <a:endParaRPr lang="en-US" sz="2200" dirty="0" smtClean="0"/>
          </a:p>
          <a:p>
            <a:pPr lvl="1"/>
            <a:r>
              <a:rPr lang="en-US" sz="1800" dirty="0" smtClean="0"/>
              <a:t>Burnthrough tests using 1/8” Al panels</a:t>
            </a:r>
          </a:p>
          <a:p>
            <a:pPr lvl="1"/>
            <a:r>
              <a:rPr lang="en-US" sz="1800" dirty="0" smtClean="0"/>
              <a:t>Vary Fuel Flow Rate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±10%</a:t>
            </a:r>
          </a:p>
          <a:p>
            <a:pPr lvl="1"/>
            <a:r>
              <a:rPr lang="en-US" sz="1800" dirty="0" smtClean="0"/>
              <a:t>Vary Air Mass Flow Rate </a:t>
            </a:r>
            <a:r>
              <a:rPr lang="en-US" altLang="en-US" sz="1800" dirty="0" smtClean="0"/>
              <a:t>±10%</a:t>
            </a:r>
          </a:p>
          <a:p>
            <a:pPr lvl="1"/>
            <a:r>
              <a:rPr lang="en-US" sz="1800" dirty="0" smtClean="0"/>
              <a:t>Vary Fuel Temperature (30</a:t>
            </a:r>
            <a:r>
              <a:rPr lang="en-US" altLang="en-US" sz="1800" dirty="0" smtClean="0"/>
              <a:t>º - 90º F)</a:t>
            </a:r>
          </a:p>
          <a:p>
            <a:pPr lvl="1"/>
            <a:r>
              <a:rPr lang="en-US" sz="1800" dirty="0" smtClean="0"/>
              <a:t>Vary Air Temperature (40</a:t>
            </a:r>
            <a:r>
              <a:rPr lang="en-US" altLang="en-US" sz="1800" dirty="0" smtClean="0"/>
              <a:t>º - 100º F)</a:t>
            </a: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93392"/>
            <a:ext cx="2615184" cy="36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0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_u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my_uc</Template>
  <TotalTime>1624</TotalTime>
  <Words>1098</Words>
  <Application>Microsoft Office PowerPoint</Application>
  <PresentationFormat>On-screen Show (4:3)</PresentationFormat>
  <Paragraphs>227</Paragraphs>
  <Slides>27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my_uc</vt:lpstr>
      <vt:lpstr>Updated Experimental Investigation of the NexGen Burner</vt:lpstr>
      <vt:lpstr>Project Overview</vt:lpstr>
      <vt:lpstr>Outline</vt:lpstr>
      <vt:lpstr>Overview – FRH and Fuel nozzle</vt:lpstr>
      <vt:lpstr>Fuel Nozzle Characterization</vt:lpstr>
      <vt:lpstr>FRH and Fuel Nozzle: Flame Shapes</vt:lpstr>
      <vt:lpstr>FRH and Fuel Nozzle: Temperature Maps</vt:lpstr>
      <vt:lpstr>Outline</vt:lpstr>
      <vt:lpstr>Overview – Operating Conditions</vt:lpstr>
      <vt:lpstr>Operating Conditions - Burnthrough</vt:lpstr>
      <vt:lpstr>Operating Conditions - Temperature Maps</vt:lpstr>
      <vt:lpstr>Outline</vt:lpstr>
      <vt:lpstr>Overview – Assembly Tolerance</vt:lpstr>
      <vt:lpstr>Assembly tolerance – Nozzle Depth</vt:lpstr>
      <vt:lpstr>Assembly Tolerance – Cone Depth</vt:lpstr>
      <vt:lpstr>Assembly Tolerance – Cone Type</vt:lpstr>
      <vt:lpstr>Assembly Tolerance – FRH Deformation</vt:lpstr>
      <vt:lpstr>Outline</vt:lpstr>
      <vt:lpstr>Overview – Test Setup</vt:lpstr>
      <vt:lpstr>Test Setup - Burner Inclination</vt:lpstr>
      <vt:lpstr>Test Setup – Fixture Design</vt:lpstr>
      <vt:lpstr>Test Setup – Ceramic Insulation</vt:lpstr>
      <vt:lpstr>Test Setup – Ambient Air Velocity</vt:lpstr>
      <vt:lpstr>Outline</vt:lpstr>
      <vt:lpstr>Overview</vt:lpstr>
      <vt:lpstr>Temperature and Burn Through Results</vt:lpstr>
      <vt:lpstr>Outline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2.1: Spray Characterization</dc:title>
  <dc:creator>Samir Tambe</dc:creator>
  <cp:lastModifiedBy>Horner, April CTR (FAA)</cp:lastModifiedBy>
  <cp:revision>106</cp:revision>
  <dcterms:created xsi:type="dcterms:W3CDTF">2013-06-19T15:08:01Z</dcterms:created>
  <dcterms:modified xsi:type="dcterms:W3CDTF">2016-09-29T20:49:00Z</dcterms:modified>
</cp:coreProperties>
</file>