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38"/>
  </p:notesMasterIdLst>
  <p:handoutMasterIdLst>
    <p:handoutMasterId r:id="rId39"/>
  </p:handoutMasterIdLst>
  <p:sldIdLst>
    <p:sldId id="273" r:id="rId3"/>
    <p:sldId id="274" r:id="rId4"/>
    <p:sldId id="277" r:id="rId5"/>
    <p:sldId id="276" r:id="rId6"/>
    <p:sldId id="278" r:id="rId7"/>
    <p:sldId id="282" r:id="rId8"/>
    <p:sldId id="283" r:id="rId9"/>
    <p:sldId id="284" r:id="rId10"/>
    <p:sldId id="285" r:id="rId11"/>
    <p:sldId id="286" r:id="rId12"/>
    <p:sldId id="295" r:id="rId13"/>
    <p:sldId id="296" r:id="rId14"/>
    <p:sldId id="312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279" r:id="rId26"/>
    <p:sldId id="313" r:id="rId27"/>
    <p:sldId id="314" r:id="rId28"/>
    <p:sldId id="315" r:id="rId29"/>
    <p:sldId id="316" r:id="rId30"/>
    <p:sldId id="317" r:id="rId31"/>
    <p:sldId id="301" r:id="rId32"/>
    <p:sldId id="280" r:id="rId33"/>
    <p:sldId id="297" r:id="rId34"/>
    <p:sldId id="298" r:id="rId35"/>
    <p:sldId id="299" r:id="rId36"/>
    <p:sldId id="300" r:id="rId3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274"/>
            <p14:sldId id="277"/>
            <p14:sldId id="276"/>
            <p14:sldId id="278"/>
            <p14:sldId id="282"/>
            <p14:sldId id="283"/>
            <p14:sldId id="284"/>
            <p14:sldId id="285"/>
            <p14:sldId id="286"/>
            <p14:sldId id="295"/>
            <p14:sldId id="296"/>
            <p14:sldId id="312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279"/>
            <p14:sldId id="313"/>
            <p14:sldId id="314"/>
            <p14:sldId id="315"/>
            <p14:sldId id="316"/>
            <p14:sldId id="317"/>
            <p14:sldId id="301"/>
            <p14:sldId id="280"/>
            <p14:sldId id="297"/>
            <p14:sldId id="298"/>
            <p14:sldId id="299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F68"/>
    <a:srgbClr val="FF0000"/>
    <a:srgbClr val="FFFF99"/>
    <a:srgbClr val="FFCC00"/>
    <a:srgbClr val="DDDDDD"/>
    <a:srgbClr val="C0C0C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3" autoAdjust="0"/>
    <p:restoredTop sz="94717" autoAdjust="0"/>
  </p:normalViewPr>
  <p:slideViewPr>
    <p:cSldViewPr snapToGrid="0">
      <p:cViewPr varScale="1">
        <p:scale>
          <a:sx n="113" d="100"/>
          <a:sy n="113" d="100"/>
        </p:scale>
        <p:origin x="-1086" y="-102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A895D-F1B2-4238-92B1-93B3C1FCF0B4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9981" y="0"/>
            <a:ext cx="437442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519544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490748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6134004" y="5820327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2332" y="6248400"/>
            <a:ext cx="879171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9463" y="6248400"/>
            <a:ext cx="173736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14356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9463" y="6248400"/>
            <a:ext cx="173736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14356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9463" y="6248400"/>
            <a:ext cx="173736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14356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9463" y="6248400"/>
            <a:ext cx="173736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14356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5267" y="6248400"/>
            <a:ext cx="11308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  <p:sp>
        <p:nvSpPr>
          <p:cNvPr id="13" name="TextBox 1"/>
          <p:cNvSpPr txBox="1">
            <a:spLocks noChangeArrowheads="1"/>
          </p:cNvSpPr>
          <p:nvPr userDrawn="1"/>
        </p:nvSpPr>
        <p:spPr bwMode="auto">
          <a:xfrm>
            <a:off x="230187" y="6159500"/>
            <a:ext cx="32734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  <a:defRPr/>
            </a:pPr>
            <a:r>
              <a:rPr lang="en-US" sz="1200" dirty="0" smtClean="0">
                <a:solidFill>
                  <a:srgbClr val="D9D9D9"/>
                </a:solidFill>
              </a:rPr>
              <a:t>Powerplants Fire Test Development</a:t>
            </a:r>
          </a:p>
          <a:p>
            <a:pPr eaLnBrk="1" hangingPunct="1">
              <a:buNone/>
              <a:defRPr/>
            </a:pPr>
            <a:r>
              <a:rPr lang="en-US" sz="1200" dirty="0" smtClean="0">
                <a:solidFill>
                  <a:srgbClr val="D9D9D9"/>
                </a:solidFill>
              </a:rPr>
              <a:t>October 25,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2199" y="6248400"/>
            <a:ext cx="11139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Next Generation Fire Test Burner for Powerplant Fire Testing Applications </a:t>
            </a:r>
          </a:p>
        </p:txBody>
      </p:sp>
      <p:sp>
        <p:nvSpPr>
          <p:cNvPr id="6" name="Text Box 1051"/>
          <p:cNvSpPr txBox="1">
            <a:spLocks noChangeArrowheads="1"/>
          </p:cNvSpPr>
          <p:nvPr/>
        </p:nvSpPr>
        <p:spPr bwMode="auto">
          <a:xfrm>
            <a:off x="427038" y="5103813"/>
            <a:ext cx="48228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Steve Summer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Steve Rehn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Federal Aviation Administration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Fire Safety Branch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http://www.fire.tc.faa.gov</a:t>
            </a:r>
          </a:p>
        </p:txBody>
      </p:sp>
      <p:sp>
        <p:nvSpPr>
          <p:cNvPr id="8" name="Text Box 1051"/>
          <p:cNvSpPr txBox="1">
            <a:spLocks noChangeArrowheads="1"/>
          </p:cNvSpPr>
          <p:nvPr/>
        </p:nvSpPr>
        <p:spPr bwMode="auto">
          <a:xfrm>
            <a:off x="427038" y="3563938"/>
            <a:ext cx="39147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The 8</a:t>
            </a:r>
            <a:r>
              <a:rPr lang="en-US" sz="1600" baseline="30000" dirty="0" smtClean="0">
                <a:solidFill>
                  <a:srgbClr val="1D2F68"/>
                </a:solidFill>
              </a:rPr>
              <a:t>th</a:t>
            </a:r>
            <a:r>
              <a:rPr lang="en-US" sz="1600" dirty="0" smtClean="0">
                <a:solidFill>
                  <a:srgbClr val="1D2F68"/>
                </a:solidFill>
              </a:rPr>
              <a:t> Triennial Int’l Fire &amp; Cabin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Safety Research Conference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Atlantic City, NJ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600" dirty="0" smtClean="0">
                <a:solidFill>
                  <a:srgbClr val="1D2F68"/>
                </a:solidFill>
              </a:rPr>
              <a:t>October 24-27, 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354013"/>
            <a:ext cx="8472488" cy="6096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Calibration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174750"/>
            <a:ext cx="8296275" cy="4391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All labs will calibrate using 1/8”, exposed bead, Type K, stainless steel sheathed thermocouples for calibration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Labs utilizing the Sonic Burner are not expected to necessarily achieve the calibration temperatures or heat fluxes, but rather are calibrating the fuel/air temperature and pressure input to the burner. Temperature and heat flux calibration data should be recorded and reported however.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Labs utilizing burners other than the Sonic Burner, should calibrate to a minimum average of 2000°F, with each thermocouple reading 2000°F ± 150°F.  In addition, the burner should provide a heat flux density of at least 9.3 BTU/ft</a:t>
            </a:r>
            <a:r>
              <a:rPr lang="en-US" altLang="en-US" sz="1800" baseline="30000" dirty="0" smtClean="0"/>
              <a:t>2</a:t>
            </a:r>
            <a:r>
              <a:rPr lang="en-US" altLang="en-US" sz="1800" dirty="0" smtClean="0"/>
              <a:t>-s or 4500 BTU/</a:t>
            </a:r>
            <a:r>
              <a:rPr lang="en-US" altLang="en-US" sz="1800" dirty="0" err="1" smtClean="0"/>
              <a:t>hr</a:t>
            </a:r>
            <a:r>
              <a:rPr lang="en-US" altLang="en-US" sz="1800" dirty="0" smtClean="0"/>
              <a:t> as per AC 20-135.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Changing or deviating from provided burner settings to achieve higher or more uniform calibration temperatures is not recommended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Three separate calibration runs should be recorded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 smtClean="0"/>
              <a:t>Each calibration should include a 2-minute warm-up of the burner, a 1-minute thermocouple flame soak, and a 30-second data collection period of flame temperature.  This should be followed by the heat flux calibration.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 smtClean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425267" y="6248400"/>
            <a:ext cx="11308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0"/>
            <a:ext cx="8682037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0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0"/>
            <a:ext cx="8682037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022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Burner Re-configuration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26067"/>
            <a:ext cx="8050213" cy="4773083"/>
          </a:xfrm>
        </p:spPr>
        <p:txBody>
          <a:bodyPr/>
          <a:lstStyle/>
          <a:p>
            <a:r>
              <a:rPr lang="en-US" altLang="en-US" sz="2400" dirty="0"/>
              <a:t>Reconfigured burner to current Materials configuration </a:t>
            </a:r>
          </a:p>
          <a:p>
            <a:pPr lvl="1"/>
            <a:r>
              <a:rPr lang="en-US" altLang="en-US" sz="2000" dirty="0"/>
              <a:t>Replace flame retention head (FRH) with </a:t>
            </a:r>
            <a:r>
              <a:rPr lang="en-US" altLang="en-US" sz="2000" dirty="0" err="1"/>
              <a:t>turbulator</a:t>
            </a:r>
            <a:endParaRPr lang="en-US" altLang="en-US" sz="2000" dirty="0"/>
          </a:p>
          <a:p>
            <a:pPr lvl="1"/>
            <a:r>
              <a:rPr lang="en-US" altLang="en-US" sz="2000" dirty="0"/>
              <a:t>Replace static plate with ignitor-less stator</a:t>
            </a:r>
          </a:p>
          <a:p>
            <a:pPr lvl="1"/>
            <a:r>
              <a:rPr lang="en-US" altLang="en-US" sz="2000" dirty="0"/>
              <a:t>Install spark plug in cone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144840"/>
            <a:ext cx="84772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FRH vs </a:t>
            </a:r>
            <a:r>
              <a:rPr lang="en-US" dirty="0" err="1" smtClean="0"/>
              <a:t>Ignitorless</a:t>
            </a:r>
            <a:r>
              <a:rPr lang="en-US" dirty="0" smtClean="0"/>
              <a:t> Stator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12333"/>
            <a:ext cx="8050213" cy="4586817"/>
          </a:xfrm>
        </p:spPr>
        <p:txBody>
          <a:bodyPr/>
          <a:lstStyle/>
          <a:p>
            <a:r>
              <a:rPr lang="en-US" altLang="en-US" dirty="0"/>
              <a:t>Conducted tests to compare calibration results with the FRH setup under a variety of conditions</a:t>
            </a:r>
          </a:p>
          <a:p>
            <a:pPr lvl="1"/>
            <a:r>
              <a:rPr lang="en-US" altLang="en-US" dirty="0"/>
              <a:t>Air pressure = 50, 55 &amp; 60 psi</a:t>
            </a:r>
          </a:p>
          <a:p>
            <a:pPr lvl="1"/>
            <a:r>
              <a:rPr lang="en-US" altLang="en-US" dirty="0"/>
              <a:t>Fuel flow = 2.50, 2.57, 2.63 </a:t>
            </a:r>
            <a:r>
              <a:rPr lang="en-US" altLang="en-US" dirty="0" err="1"/>
              <a:t>gph</a:t>
            </a:r>
            <a:endParaRPr lang="en-US" altLang="en-US" dirty="0"/>
          </a:p>
          <a:p>
            <a:pPr lvl="1"/>
            <a:r>
              <a:rPr lang="en-US" altLang="en-US" dirty="0"/>
              <a:t>Delavan 80</a:t>
            </a:r>
            <a:r>
              <a:rPr lang="en-US" altLang="en-US" dirty="0">
                <a:sym typeface="Symbol" pitchFamily="18" charset="2"/>
              </a:rPr>
              <a:t>W vs Delavan 80B Nozzle</a:t>
            </a:r>
            <a:endParaRPr lang="en-US" altLang="en-US" dirty="0"/>
          </a:p>
          <a:p>
            <a:r>
              <a:rPr lang="en-US" altLang="en-US" dirty="0"/>
              <a:t>Tested limited amount of panels remaining from the comparative testing conducted previously (slug calorimeter, aluminum, &amp; </a:t>
            </a:r>
            <a:r>
              <a:rPr lang="en-US" altLang="en-US" dirty="0" err="1"/>
              <a:t>Textech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47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86756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24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86756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8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86756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033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86756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334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86756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555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253067"/>
            <a:ext cx="8050213" cy="4646083"/>
          </a:xfrm>
        </p:spPr>
        <p:txBody>
          <a:bodyPr/>
          <a:lstStyle/>
          <a:p>
            <a:r>
              <a:rPr lang="en-US" altLang="en-US" sz="2400" dirty="0"/>
              <a:t>Currently specified oil burners are no longer commercially available</a:t>
            </a:r>
          </a:p>
          <a:p>
            <a:r>
              <a:rPr lang="en-US" altLang="en-US" sz="2400" dirty="0"/>
              <a:t>Industry is left with the propane burner, however this burner has been shown to be less severe than an engine flammable fluid flame</a:t>
            </a:r>
          </a:p>
          <a:p>
            <a:r>
              <a:rPr lang="en-US" altLang="en-US" sz="2400" dirty="0"/>
              <a:t>FAA Tech Center Fire Safety Branch has been tasked by Transport Airplane Directorate to develop burner performance standards for the next-generation fire test burner for powerplant fire testing</a:t>
            </a:r>
          </a:p>
          <a:p>
            <a:pPr lvl="1"/>
            <a:r>
              <a:rPr lang="en-US" altLang="en-US" sz="2000" dirty="0"/>
              <a:t>New burner should be much easier to calibrate, provide more consistent results, and be readily available for industry use. 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794D-CE01-4982-8A1C-98D478D9AB4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86756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906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86756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402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8675687" cy="63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783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FRH vs </a:t>
            </a:r>
            <a:r>
              <a:rPr lang="en-US" dirty="0" err="1"/>
              <a:t>Ignitorless</a:t>
            </a:r>
            <a:r>
              <a:rPr lang="en-US" dirty="0"/>
              <a:t> Stator </a:t>
            </a:r>
            <a:r>
              <a:rPr lang="en-US" dirty="0" smtClean="0"/>
              <a:t>Setup -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5300" y="1508125"/>
            <a:ext cx="8538633" cy="4391025"/>
          </a:xfrm>
        </p:spPr>
        <p:txBody>
          <a:bodyPr/>
          <a:lstStyle/>
          <a:p>
            <a:r>
              <a:rPr lang="en-US" altLang="en-US" dirty="0"/>
              <a:t>Under all conditions tested, calibration with the ignitor-less stator resulted in significantly lower temperature readings than with the FRH.</a:t>
            </a:r>
          </a:p>
          <a:p>
            <a:r>
              <a:rPr lang="en-US" altLang="en-US" dirty="0"/>
              <a:t>Additionally, heat flux when measured/calculated with the copper slug calorimeter was significantly lower</a:t>
            </a:r>
          </a:p>
          <a:p>
            <a:r>
              <a:rPr lang="en-US" altLang="en-US" dirty="0"/>
              <a:t>However, </a:t>
            </a:r>
            <a:r>
              <a:rPr lang="en-US" altLang="en-US" dirty="0" err="1"/>
              <a:t>burnthrough</a:t>
            </a:r>
            <a:r>
              <a:rPr lang="en-US" altLang="en-US" dirty="0"/>
              <a:t> times for a limited number of aluminum and </a:t>
            </a:r>
            <a:r>
              <a:rPr lang="en-US" altLang="en-US" dirty="0" err="1"/>
              <a:t>TexTech</a:t>
            </a:r>
            <a:r>
              <a:rPr lang="en-US" altLang="en-US" dirty="0"/>
              <a:t> panels showed excellent agreement with FRH test data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17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Nozzle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166100" cy="4391025"/>
          </a:xfrm>
        </p:spPr>
        <p:txBody>
          <a:bodyPr/>
          <a:lstStyle/>
          <a:p>
            <a:r>
              <a:rPr lang="en-US" altLang="en-US" dirty="0"/>
              <a:t>Conducted tests to compare calibration results with </a:t>
            </a:r>
            <a:r>
              <a:rPr lang="en-US" altLang="en-US" dirty="0" smtClean="0"/>
              <a:t>a 2.0 </a:t>
            </a:r>
            <a:r>
              <a:rPr lang="en-US" altLang="en-US" dirty="0" err="1" smtClean="0"/>
              <a:t>gph</a:t>
            </a:r>
            <a:r>
              <a:rPr lang="en-US" altLang="en-US" dirty="0" smtClean="0"/>
              <a:t> nozzle vs the 2.5 </a:t>
            </a:r>
            <a:r>
              <a:rPr lang="en-US" altLang="en-US" dirty="0" err="1" smtClean="0"/>
              <a:t>gph</a:t>
            </a:r>
            <a:endParaRPr lang="en-US" altLang="en-US" dirty="0"/>
          </a:p>
          <a:p>
            <a:pPr lvl="1"/>
            <a:r>
              <a:rPr lang="en-US" altLang="en-US" dirty="0" smtClean="0"/>
              <a:t>2.0 </a:t>
            </a:r>
            <a:r>
              <a:rPr lang="en-US" altLang="en-US" dirty="0" err="1" smtClean="0"/>
              <a:t>gph</a:t>
            </a:r>
            <a:r>
              <a:rPr lang="en-US" altLang="en-US" dirty="0" smtClean="0"/>
              <a:t> nozzle tested with 40, 45 and 50 psi air pressure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Tested limited amount of panels remaining from the comparative testing conducted previously (slug calorimeter, aluminum, &amp; </a:t>
            </a:r>
            <a:r>
              <a:rPr lang="en-US" altLang="en-US" dirty="0" err="1"/>
              <a:t>Textech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61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0"/>
            <a:ext cx="8682037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244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0"/>
            <a:ext cx="8662987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926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422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31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022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Nozzle Comparison 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2.0 </a:t>
            </a:r>
            <a:r>
              <a:rPr lang="en-US" altLang="en-US" dirty="0" err="1" smtClean="0"/>
              <a:t>gph</a:t>
            </a:r>
            <a:r>
              <a:rPr lang="en-US" altLang="en-US" dirty="0" smtClean="0"/>
              <a:t> nozzle with all tested air pressures </a:t>
            </a:r>
            <a:r>
              <a:rPr lang="en-US" altLang="en-US" dirty="0"/>
              <a:t>resulted in significantly lower temperature readings than with the </a:t>
            </a:r>
            <a:r>
              <a:rPr lang="en-US" altLang="en-US" dirty="0" smtClean="0"/>
              <a:t>2.5 </a:t>
            </a:r>
            <a:r>
              <a:rPr lang="en-US" altLang="en-US" dirty="0" err="1" smtClean="0"/>
              <a:t>gph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r>
              <a:rPr lang="en-US" altLang="en-US" dirty="0"/>
              <a:t>Additionally, heat flux when measured/calculated with the copper slug calorimeter was significantly lower</a:t>
            </a:r>
          </a:p>
          <a:p>
            <a:r>
              <a:rPr lang="en-US" altLang="en-US" dirty="0" smtClean="0"/>
              <a:t>Significant change in </a:t>
            </a:r>
            <a:r>
              <a:rPr lang="en-US" altLang="en-US" dirty="0" err="1" smtClean="0"/>
              <a:t>burnthrough</a:t>
            </a:r>
            <a:r>
              <a:rPr lang="en-US" altLang="en-US" dirty="0" smtClean="0"/>
              <a:t> times also exhibited (only tested with 45 psi air)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9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NexGen</a:t>
            </a:r>
            <a:r>
              <a:rPr lang="en-US" dirty="0" smtClean="0"/>
              <a:t> Burner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52525"/>
            <a:ext cx="8050213" cy="4391025"/>
          </a:xfrm>
        </p:spPr>
        <p:txBody>
          <a:bodyPr/>
          <a:lstStyle/>
          <a:p>
            <a:r>
              <a:rPr lang="en-US" dirty="0" smtClean="0"/>
              <a:t>Temperature &amp; pressure controlled air &amp; fuel supplied to the burner allows for stable flame output with no changes made downstream from input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38" y="3034771"/>
            <a:ext cx="8477250" cy="30035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67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3575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706AD7-2BB2-45F6-A4B8-A490D27C70EB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Current Status</a:t>
            </a:r>
          </a:p>
        </p:txBody>
      </p:sp>
      <p:graphicFrame>
        <p:nvGraphicFramePr>
          <p:cNvPr id="717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519361"/>
              </p:ext>
            </p:extLst>
          </p:nvPr>
        </p:nvGraphicFramePr>
        <p:xfrm>
          <a:off x="558800" y="1308100"/>
          <a:ext cx="8050213" cy="438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Visio" r:id="rId3" imgW="9478959" imgH="5162807" progId="Visio.Drawing.11">
                  <p:embed/>
                </p:oleObj>
              </mc:Choice>
              <mc:Fallback>
                <p:oleObj name="Visio" r:id="rId3" imgW="9478959" imgH="51628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308100"/>
                        <a:ext cx="8050213" cy="438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91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smtClean="0"/>
              <a:t>Round Robin – Material Difficulty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84867"/>
            <a:ext cx="8050213" cy="4214283"/>
          </a:xfrm>
        </p:spPr>
        <p:txBody>
          <a:bodyPr/>
          <a:lstStyle/>
          <a:p>
            <a:r>
              <a:rPr lang="en-US" sz="2400" dirty="0"/>
              <a:t>Searching for additional non-metallic materials to test in a round robin to </a:t>
            </a:r>
            <a:r>
              <a:rPr lang="en-US" sz="2400" dirty="0" smtClean="0"/>
              <a:t>assist in showing comparability and repeatability across burners</a:t>
            </a:r>
          </a:p>
          <a:p>
            <a:r>
              <a:rPr lang="en-US" sz="2400" dirty="0" smtClean="0"/>
              <a:t>A number of materials have been evaluated but found to be unsuitable for round robin testing</a:t>
            </a:r>
          </a:p>
          <a:p>
            <a:pPr lvl="1"/>
            <a:r>
              <a:rPr lang="en-US" sz="2000" dirty="0" smtClean="0"/>
              <a:t>Silicones, </a:t>
            </a:r>
            <a:r>
              <a:rPr lang="en-US" sz="2000" dirty="0" err="1" smtClean="0"/>
              <a:t>garolites</a:t>
            </a:r>
            <a:r>
              <a:rPr lang="en-US" sz="2000" dirty="0" smtClean="0"/>
              <a:t>, cargo liner,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r>
              <a:rPr lang="en-US" sz="2400" dirty="0" smtClean="0"/>
              <a:t>Currently working to obtain additional materials for evaluation</a:t>
            </a:r>
          </a:p>
          <a:p>
            <a:pPr lvl="1"/>
            <a:r>
              <a:rPr lang="en-US" sz="2000" dirty="0" smtClean="0"/>
              <a:t>Fiberglass fabric, carbon fiber tape</a:t>
            </a:r>
          </a:p>
          <a:p>
            <a:r>
              <a:rPr lang="en-US" sz="2400" dirty="0" smtClean="0"/>
              <a:t>Once suitable materials are found, solicitations will be sent to labs for round robin participation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>
              <a:defRPr/>
            </a:pPr>
            <a:fld id="{3AEB331E-B3D1-442A-8637-AD2C413E65B0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Current Status</a:t>
            </a:r>
          </a:p>
        </p:txBody>
      </p:sp>
      <p:graphicFrame>
        <p:nvGraphicFramePr>
          <p:cNvPr id="2048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58800" y="1308100"/>
          <a:ext cx="8050213" cy="438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Visio" r:id="rId3" imgW="9478959" imgH="5162807" progId="Visio.Drawing.11">
                  <p:embed/>
                </p:oleObj>
              </mc:Choice>
              <mc:Fallback>
                <p:oleObj name="Visio" r:id="rId3" imgW="9478959" imgH="516280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308100"/>
                        <a:ext cx="8050213" cy="438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5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Status – AC 20-135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95300" y="1312863"/>
            <a:ext cx="8428038" cy="4586287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A sub-group had been formed with the goal of developing proposed rewording of AC20-135 in a parallel effort with NexGen burner development.</a:t>
            </a:r>
          </a:p>
          <a:p>
            <a:pPr lvl="1" eaLnBrk="1" hangingPunct="1"/>
            <a:r>
              <a:rPr lang="en-US" altLang="en-US" sz="1800" smtClean="0"/>
              <a:t>Testing requirements (i.e. when/how to vibrate sample, orientation of sample, etc) and testing equipment (i.e. thermocouple type, heat transfer calibration device, etc) will be addressed.</a:t>
            </a:r>
          </a:p>
          <a:p>
            <a:pPr lvl="1" eaLnBrk="1" hangingPunct="1"/>
            <a:r>
              <a:rPr lang="en-US" altLang="en-US" sz="1800" smtClean="0"/>
              <a:t>Actual burner operation and calibration will be left open subject to burner development.</a:t>
            </a:r>
          </a:p>
          <a:p>
            <a:r>
              <a:rPr lang="en-US" altLang="en-US" sz="2000" smtClean="0"/>
              <a:t>After initial sub-group meetings, it became evident that a more formal involvement from FAA was required and it was suggested that a proposal be submitted to the FAA from industry with the request that a formal group chartered for this task.</a:t>
            </a:r>
          </a:p>
        </p:txBody>
      </p:sp>
    </p:spTree>
    <p:extLst>
      <p:ext uri="{BB962C8B-B14F-4D97-AF65-F5344CB8AC3E}">
        <p14:creationId xmlns:p14="http://schemas.microsoft.com/office/powerpoint/2010/main" val="3512837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Current Status – AC 20-135 (cont.)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8275638" cy="4391025"/>
          </a:xfrm>
        </p:spPr>
        <p:txBody>
          <a:bodyPr/>
          <a:lstStyle/>
          <a:p>
            <a:r>
              <a:rPr lang="en-US" altLang="en-US" sz="2400" dirty="0" smtClean="0"/>
              <a:t>Dirk Kearsley (BAE Systems) had drafted this request and submitted to FAA (6/2014).</a:t>
            </a:r>
          </a:p>
          <a:p>
            <a:r>
              <a:rPr lang="en-US" altLang="en-US" sz="2400" dirty="0" smtClean="0"/>
              <a:t>Internal FAA group of experts (Headquarters, Directorates, ACOs, </a:t>
            </a:r>
            <a:r>
              <a:rPr lang="en-US" altLang="en-US" sz="2400" dirty="0" err="1" smtClean="0"/>
              <a:t>etc</a:t>
            </a:r>
            <a:r>
              <a:rPr lang="en-US" altLang="en-US" sz="2400" dirty="0" smtClean="0"/>
              <a:t>) has been formed to initiate an evaluation of AC</a:t>
            </a:r>
          </a:p>
          <a:p>
            <a:pPr lvl="1"/>
            <a:r>
              <a:rPr lang="en-US" altLang="en-US" sz="2000" dirty="0" smtClean="0"/>
              <a:t>Sham Hariram working as industry focal point with group</a:t>
            </a:r>
          </a:p>
          <a:p>
            <a:r>
              <a:rPr lang="en-US" altLang="en-US" sz="2400" dirty="0" smtClean="0"/>
              <a:t>Work to be completed in two phases</a:t>
            </a:r>
          </a:p>
          <a:p>
            <a:pPr marL="800100" lvl="1" indent="-342900">
              <a:buFontTx/>
              <a:buAutoNum type="arabicPeriod"/>
            </a:pPr>
            <a:r>
              <a:rPr lang="en-US" altLang="en-US" sz="1800" dirty="0" smtClean="0"/>
              <a:t>Incorporate </a:t>
            </a:r>
            <a:r>
              <a:rPr lang="en-US" altLang="en-US" sz="1800" dirty="0" err="1" smtClean="0"/>
              <a:t>NexGen</a:t>
            </a:r>
            <a:r>
              <a:rPr lang="en-US" altLang="en-US" sz="1800" dirty="0" smtClean="0"/>
              <a:t> burner as an acceptable burner for powerplant testing utilizing existing calibration requirements and clean up initial wording to ensure consistency</a:t>
            </a:r>
          </a:p>
          <a:p>
            <a:pPr marL="800100" lvl="1" indent="-342900">
              <a:buFontTx/>
              <a:buAutoNum type="arabicPeriod"/>
            </a:pPr>
            <a:r>
              <a:rPr lang="en-US" altLang="en-US" sz="1800" dirty="0" smtClean="0"/>
              <a:t>Address longer term, more complete revision of AC to fully incorporate </a:t>
            </a:r>
            <a:r>
              <a:rPr lang="en-US" altLang="en-US" sz="1800" dirty="0" err="1" smtClean="0"/>
              <a:t>NexGen</a:t>
            </a:r>
            <a:r>
              <a:rPr lang="en-US" altLang="en-US" sz="1800" dirty="0" smtClean="0"/>
              <a:t> burner with operating/calibration specifics and address all of industry comments</a:t>
            </a:r>
          </a:p>
        </p:txBody>
      </p:sp>
    </p:spTree>
    <p:extLst>
      <p:ext uri="{BB962C8B-B14F-4D97-AF65-F5344CB8AC3E}">
        <p14:creationId xmlns:p14="http://schemas.microsoft.com/office/powerpoint/2010/main" val="1582425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08125"/>
            <a:ext cx="8763000" cy="3673475"/>
          </a:xfrm>
        </p:spPr>
        <p:txBody>
          <a:bodyPr numCol="2"/>
          <a:lstStyle/>
          <a:p>
            <a:pPr marL="0" indent="0">
              <a:buFontTx/>
              <a:buNone/>
              <a:defRPr/>
            </a:pPr>
            <a:r>
              <a:rPr lang="en-US" sz="2400" dirty="0"/>
              <a:t>Contact Information: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400" dirty="0"/>
              <a:t>Steve Summer</a:t>
            </a:r>
          </a:p>
          <a:p>
            <a:pPr marL="0" indent="0">
              <a:buFontTx/>
              <a:buNone/>
              <a:defRPr/>
            </a:pPr>
            <a:r>
              <a:rPr lang="en-US" sz="2400" dirty="0"/>
              <a:t>609-485-4138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Steven.Summer@faa.gov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Steve Rehn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609-485-5587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/>
              <a:t>Steven.Rehn@faa.gov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3575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606148-B28C-4173-9485-A20B698700B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5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186316"/>
              </p:ext>
            </p:extLst>
          </p:nvPr>
        </p:nvGraphicFramePr>
        <p:xfrm>
          <a:off x="491067" y="1502834"/>
          <a:ext cx="8050213" cy="438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3" imgW="9478972" imgH="5162761" progId="Visio.Drawing.11">
                  <p:embed/>
                </p:oleObj>
              </mc:Choice>
              <mc:Fallback>
                <p:oleObj name="Visio" r:id="rId3" imgW="9478972" imgH="516276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67" y="1502834"/>
                        <a:ext cx="8050213" cy="438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43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</a:t>
            </a:r>
            <a:r>
              <a:rPr lang="en-US" dirty="0"/>
              <a:t>Robin – Participating </a:t>
            </a:r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Materials were sent to 8 different labs (9 burners) for comparative testing</a:t>
            </a:r>
          </a:p>
          <a:p>
            <a:pPr lvl="1"/>
            <a:r>
              <a:rPr lang="en-US" altLang="en-US" dirty="0"/>
              <a:t>1 lab utilizing a Blue Angel burner</a:t>
            </a:r>
          </a:p>
          <a:p>
            <a:pPr lvl="2"/>
            <a:r>
              <a:rPr lang="en-US" altLang="en-US" dirty="0"/>
              <a:t>Set up with same tube, stator and </a:t>
            </a:r>
            <a:r>
              <a:rPr lang="en-US" altLang="en-US" dirty="0" err="1"/>
              <a:t>turbulator</a:t>
            </a:r>
            <a:r>
              <a:rPr lang="en-US" altLang="en-US" dirty="0"/>
              <a:t> as Park</a:t>
            </a:r>
          </a:p>
          <a:p>
            <a:pPr lvl="1"/>
            <a:r>
              <a:rPr lang="en-US" altLang="en-US" dirty="0"/>
              <a:t>2 labs utilizing Park burner</a:t>
            </a:r>
          </a:p>
          <a:p>
            <a:pPr lvl="1"/>
            <a:r>
              <a:rPr lang="en-US" altLang="en-US" dirty="0"/>
              <a:t>2 labs utilizing Carlin burner</a:t>
            </a:r>
          </a:p>
          <a:p>
            <a:pPr lvl="1"/>
            <a:r>
              <a:rPr lang="en-US" altLang="en-US" dirty="0"/>
              <a:t>4 labs utilizing Sonic burner</a:t>
            </a:r>
          </a:p>
          <a:p>
            <a:r>
              <a:rPr lang="en-US" altLang="en-US" dirty="0"/>
              <a:t>1 lab utilizing both Park and Sonic</a:t>
            </a:r>
          </a:p>
          <a:p>
            <a:pPr lvl="2"/>
            <a:r>
              <a:rPr lang="en-US" altLang="en-US" dirty="0"/>
              <a:t>In large test cell (~1000 m</a:t>
            </a:r>
            <a:r>
              <a:rPr lang="en-US" altLang="en-US" baseline="30000" dirty="0"/>
              <a:t>3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/>
              <a:t>In small test cell (~100 m</a:t>
            </a:r>
            <a:r>
              <a:rPr lang="en-US" altLang="en-US" baseline="30000" dirty="0"/>
              <a:t>3</a:t>
            </a:r>
            <a:r>
              <a:rPr lang="en-US" alt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5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Robin – Materials 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Slug Calorimeter </a:t>
            </a:r>
          </a:p>
          <a:p>
            <a:pPr lvl="1"/>
            <a:r>
              <a:rPr lang="en-US" altLang="en-US" dirty="0"/>
              <a:t>10″x10″ copper panel with thermal absorptive coating on front face and thermocouple on back face to determine heat flux (Q=</a:t>
            </a:r>
            <a:r>
              <a:rPr lang="en-US" altLang="en-US" dirty="0" err="1"/>
              <a:t>mC</a:t>
            </a:r>
            <a:r>
              <a:rPr lang="en-US" altLang="en-US" baseline="-25000" dirty="0" err="1"/>
              <a:t>p</a:t>
            </a:r>
            <a:r>
              <a:rPr lang="en-US" altLang="en-US" dirty="0" err="1"/>
              <a:t>∆T</a:t>
            </a:r>
            <a:r>
              <a:rPr lang="en-US" altLang="en-US" dirty="0"/>
              <a:t>).  Panel was mounted on a 24″x24″ steel plate.</a:t>
            </a:r>
          </a:p>
          <a:p>
            <a:pPr lvl="1"/>
            <a:r>
              <a:rPr lang="en-US" altLang="en-US" dirty="0"/>
              <a:t>Copper slug exposed to burner flame for a period of 10-20 seconds.</a:t>
            </a:r>
          </a:p>
          <a:p>
            <a:pPr lvl="1"/>
            <a:r>
              <a:rPr lang="en-US" altLang="en-US" dirty="0"/>
              <a:t>Repeated 3x with sufficient time for full cooling of all materials (burner, thermocouples copper panel, </a:t>
            </a:r>
            <a:r>
              <a:rPr lang="en-US" altLang="en-US" dirty="0" err="1"/>
              <a:t>etc</a:t>
            </a:r>
            <a:r>
              <a:rPr lang="en-US" altLang="en-US" dirty="0"/>
              <a:t>) between each test.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2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– Materials Tested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1/8″ thick, 24″x24″ 2024 Aluminum Sheet</a:t>
            </a:r>
          </a:p>
          <a:p>
            <a:pPr lvl="1"/>
            <a:r>
              <a:rPr lang="en-US" altLang="en-US" dirty="0" err="1"/>
              <a:t>Burnthrough</a:t>
            </a:r>
            <a:r>
              <a:rPr lang="en-US" altLang="en-US" dirty="0"/>
              <a:t> time recorded and reported</a:t>
            </a:r>
          </a:p>
          <a:p>
            <a:pPr lvl="1"/>
            <a:r>
              <a:rPr lang="en-US" altLang="en-US" dirty="0"/>
              <a:t>Repeated 3x</a:t>
            </a:r>
          </a:p>
          <a:p>
            <a:r>
              <a:rPr lang="en-US" altLang="en-US" dirty="0"/>
              <a:t>Double-layered </a:t>
            </a:r>
            <a:r>
              <a:rPr lang="en-US" altLang="en-US" dirty="0" err="1"/>
              <a:t>TexTech</a:t>
            </a:r>
            <a:r>
              <a:rPr lang="en-US" altLang="en-US" dirty="0"/>
              <a:t> felt (to be mounted in a 24″x24″ opening)</a:t>
            </a:r>
          </a:p>
          <a:p>
            <a:pPr lvl="1"/>
            <a:r>
              <a:rPr lang="en-US" altLang="en-US" dirty="0" err="1"/>
              <a:t>Burnthrough</a:t>
            </a:r>
            <a:r>
              <a:rPr lang="en-US" altLang="en-US" dirty="0"/>
              <a:t> time recorded and reported</a:t>
            </a:r>
          </a:p>
          <a:p>
            <a:pPr lvl="1"/>
            <a:r>
              <a:rPr lang="en-US" altLang="en-US" dirty="0"/>
              <a:t>Repeated 3x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8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F915-29B1-4ADF-B1F4-B910889950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03188"/>
            <a:ext cx="4487862" cy="336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3492500"/>
            <a:ext cx="4487862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01600"/>
            <a:ext cx="4486275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02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7" y="344488"/>
            <a:ext cx="8932333" cy="609600"/>
          </a:xfrm>
        </p:spPr>
        <p:txBody>
          <a:bodyPr/>
          <a:lstStyle/>
          <a:p>
            <a:r>
              <a:rPr lang="en-US" sz="3600" dirty="0" smtClean="0"/>
              <a:t>Round Robin – </a:t>
            </a:r>
            <a:r>
              <a:rPr lang="en-US" sz="3600" dirty="0" err="1" smtClean="0"/>
              <a:t>NexGen</a:t>
            </a:r>
            <a:r>
              <a:rPr lang="en-US" sz="3600" dirty="0" smtClean="0"/>
              <a:t> Burner Settings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6" y="1151467"/>
            <a:ext cx="8204201" cy="5010150"/>
          </a:xfrm>
        </p:spPr>
        <p:txBody>
          <a:bodyPr/>
          <a:lstStyle/>
          <a:p>
            <a:r>
              <a:rPr lang="en-US" altLang="en-US" sz="2000" dirty="0" smtClean="0"/>
              <a:t>Burner configuration was with static plate and flame retention head</a:t>
            </a:r>
          </a:p>
          <a:p>
            <a:r>
              <a:rPr lang="en-US" altLang="en-US" sz="2000" dirty="0" smtClean="0"/>
              <a:t>Fuel nozzle – 2.5 </a:t>
            </a:r>
            <a:r>
              <a:rPr lang="en-US" altLang="en-US" sz="2000" dirty="0" err="1" smtClean="0"/>
              <a:t>gph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80° W style fuel </a:t>
            </a:r>
            <a:r>
              <a:rPr lang="en-US" altLang="en-US" sz="2000" dirty="0" smtClean="0"/>
              <a:t>nozzle</a:t>
            </a:r>
          </a:p>
          <a:p>
            <a:r>
              <a:rPr lang="en-US" altLang="en-US" sz="2000" dirty="0" smtClean="0"/>
              <a:t>Face </a:t>
            </a:r>
            <a:r>
              <a:rPr lang="en-US" altLang="en-US" sz="2000" dirty="0"/>
              <a:t>of FRH to nozzle tip:  1-1/8”</a:t>
            </a:r>
          </a:p>
          <a:p>
            <a:r>
              <a:rPr lang="en-US" altLang="en-US" sz="2000" dirty="0"/>
              <a:t>Fuel nozzle adapter to static plate: 2-3/8”</a:t>
            </a:r>
          </a:p>
          <a:p>
            <a:r>
              <a:rPr lang="en-US" altLang="en-US" sz="2000" dirty="0"/>
              <a:t>Static </a:t>
            </a:r>
            <a:r>
              <a:rPr lang="en-US" altLang="en-US" sz="2000" dirty="0" smtClean="0"/>
              <a:t>plate angle</a:t>
            </a:r>
            <a:r>
              <a:rPr lang="en-US" altLang="en-US" sz="2000" dirty="0"/>
              <a:t>: </a:t>
            </a:r>
            <a:r>
              <a:rPr lang="en-US" altLang="en-US" sz="2000" dirty="0">
                <a:cs typeface="Arial" charset="0"/>
              </a:rPr>
              <a:t>centerline of igniters at </a:t>
            </a:r>
            <a:r>
              <a:rPr lang="en-US" altLang="en-US" sz="2000" dirty="0"/>
              <a:t>0</a:t>
            </a:r>
            <a:r>
              <a:rPr lang="en-US" altLang="en-US" sz="2000" dirty="0">
                <a:cs typeface="Arial" charset="0"/>
              </a:rPr>
              <a:t>° </a:t>
            </a:r>
          </a:p>
          <a:p>
            <a:r>
              <a:rPr lang="en-US" altLang="en-US" sz="2000" dirty="0" smtClean="0">
                <a:cs typeface="Arial" charset="0"/>
              </a:rPr>
              <a:t>Fuel </a:t>
            </a:r>
            <a:r>
              <a:rPr lang="en-US" altLang="en-US" sz="2000" dirty="0">
                <a:cs typeface="Arial" charset="0"/>
              </a:rPr>
              <a:t>pressure: 100 psi +/- 5 psi</a:t>
            </a:r>
          </a:p>
          <a:p>
            <a:pPr lvl="2"/>
            <a:r>
              <a:rPr lang="en-US" altLang="en-US" sz="1600" dirty="0">
                <a:cs typeface="Arial" charset="0"/>
              </a:rPr>
              <a:t>Note: This pressure is to be used as a starting point when flow checking the fuel flow rate.  Actual pressure used during testing should be that found from the fuel flowrate check</a:t>
            </a:r>
          </a:p>
          <a:p>
            <a:r>
              <a:rPr lang="en-US" altLang="en-US" sz="2000" dirty="0">
                <a:cs typeface="Arial" charset="0"/>
              </a:rPr>
              <a:t>Air pressure: 50 psi</a:t>
            </a:r>
          </a:p>
          <a:p>
            <a:r>
              <a:rPr lang="en-US" altLang="en-US" sz="2000" dirty="0">
                <a:cs typeface="Arial" charset="0"/>
              </a:rPr>
              <a:t>Air </a:t>
            </a:r>
            <a:r>
              <a:rPr lang="en-US" altLang="en-US" sz="2000" dirty="0" smtClean="0">
                <a:cs typeface="Arial" charset="0"/>
              </a:rPr>
              <a:t>temperature</a:t>
            </a:r>
            <a:r>
              <a:rPr lang="en-US" altLang="en-US" sz="2000" dirty="0">
                <a:cs typeface="Arial" charset="0"/>
              </a:rPr>
              <a:t>: </a:t>
            </a:r>
            <a:r>
              <a:rPr lang="en-US" altLang="en-US" sz="2000" dirty="0"/>
              <a:t>50º ± 10ºF</a:t>
            </a:r>
          </a:p>
          <a:p>
            <a:r>
              <a:rPr lang="en-US" altLang="en-US" sz="2000" dirty="0">
                <a:cs typeface="Arial" charset="0"/>
              </a:rPr>
              <a:t>Fuel </a:t>
            </a:r>
            <a:r>
              <a:rPr lang="en-US" altLang="en-US" sz="2000" dirty="0" smtClean="0">
                <a:cs typeface="Arial" charset="0"/>
              </a:rPr>
              <a:t>temperature</a:t>
            </a:r>
            <a:r>
              <a:rPr lang="en-US" altLang="en-US" sz="2000" dirty="0">
                <a:cs typeface="Arial" charset="0"/>
              </a:rPr>
              <a:t>: </a:t>
            </a:r>
            <a:r>
              <a:rPr lang="en-US" altLang="en-US" sz="2000" dirty="0"/>
              <a:t>42º ± 10ºF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5" descr="C:\Documents and Settings\Timothy Salter\Desktop\Round Robin Cargo FRH 2013\Pictures\Cargo RR FRH 2012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6966" r="2626" b="6068"/>
          <a:stretch>
            <a:fillRect/>
          </a:stretch>
        </p:blipFill>
        <p:spPr>
          <a:xfrm>
            <a:off x="5756275" y="4281801"/>
            <a:ext cx="3387725" cy="257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017799"/>
      </p:ext>
    </p:extLst>
  </p:cSld>
  <p:clrMapOvr>
    <a:masterClrMapping/>
  </p:clrMapOvr>
</p:sld>
</file>

<file path=ppt/theme/theme1.xml><?xml version="1.0" encoding="utf-8"?>
<a:theme xmlns:a="http://schemas.openxmlformats.org/drawingml/2006/main" name="FAA_Office_2010_powerpoint_template_D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FAA_Office_2010_powerpoint_template_D</Template>
  <TotalTime>136</TotalTime>
  <Words>1262</Words>
  <Application>Microsoft Office PowerPoint</Application>
  <PresentationFormat>On-screen Show (4:3)</PresentationFormat>
  <Paragraphs>150</Paragraphs>
  <Slides>35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FAA_Office_2010_powerpoint_template_D</vt:lpstr>
      <vt:lpstr>2_Custom Design</vt:lpstr>
      <vt:lpstr>Visio</vt:lpstr>
      <vt:lpstr>Next Generation Fire Test Burner for Powerplant Fire Testing Applications </vt:lpstr>
      <vt:lpstr>Background</vt:lpstr>
      <vt:lpstr>NexGen Burner Overview</vt:lpstr>
      <vt:lpstr>Current Status</vt:lpstr>
      <vt:lpstr>Round Robin – Participating Labs</vt:lpstr>
      <vt:lpstr>Round Robin – Materials Tested</vt:lpstr>
      <vt:lpstr>Round Robin – Materials Tested</vt:lpstr>
      <vt:lpstr>PowerPoint Presentation</vt:lpstr>
      <vt:lpstr>Round Robin – NexGen Burner Settings</vt:lpstr>
      <vt:lpstr>Calibration</vt:lpstr>
      <vt:lpstr>PowerPoint Presentation</vt:lpstr>
      <vt:lpstr>PowerPoint Presentation</vt:lpstr>
      <vt:lpstr>Burner Re-configuration</vt:lpstr>
      <vt:lpstr>FRH vs Ignitorless Stator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FRH vs Ignitorless Stator Setup - Summary</vt:lpstr>
      <vt:lpstr>Fuel Nozzle Comparison</vt:lpstr>
      <vt:lpstr>PowerPoint Presentation</vt:lpstr>
      <vt:lpstr>PowerPoint Presentation</vt:lpstr>
      <vt:lpstr>PowerPoint Presentation</vt:lpstr>
      <vt:lpstr>PowerPoint Presentation</vt:lpstr>
      <vt:lpstr>Fuel Nozzle Comparison - Summary</vt:lpstr>
      <vt:lpstr>Current Status</vt:lpstr>
      <vt:lpstr>Future Round Robin – Material Difficulty</vt:lpstr>
      <vt:lpstr>Current Status</vt:lpstr>
      <vt:lpstr>Current Status – AC 20-135</vt:lpstr>
      <vt:lpstr>Current Status – AC 20-135 (cont.)</vt:lpstr>
      <vt:lpstr>Questions?</vt:lpstr>
    </vt:vector>
  </TitlesOfParts>
  <Company>Federal Aviation Administraton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Fire Test Burner for Powerplant Fire Testing Applications </dc:title>
  <dc:creator>Summer, Steven (FAA)</dc:creator>
  <cp:lastModifiedBy>Summer, Steven (FAA)</cp:lastModifiedBy>
  <cp:revision>12</cp:revision>
  <dcterms:created xsi:type="dcterms:W3CDTF">2016-10-19T14:21:19Z</dcterms:created>
  <dcterms:modified xsi:type="dcterms:W3CDTF">2016-10-21T14:39:32Z</dcterms:modified>
</cp:coreProperties>
</file>