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257" r:id="rId4"/>
    <p:sldId id="299" r:id="rId5"/>
    <p:sldId id="300" r:id="rId6"/>
    <p:sldId id="289" r:id="rId7"/>
    <p:sldId id="259" r:id="rId8"/>
    <p:sldId id="260" r:id="rId9"/>
    <p:sldId id="261" r:id="rId10"/>
    <p:sldId id="262" r:id="rId11"/>
    <p:sldId id="263" r:id="rId12"/>
    <p:sldId id="277" r:id="rId13"/>
    <p:sldId id="281" r:id="rId14"/>
    <p:sldId id="264" r:id="rId15"/>
    <p:sldId id="265" r:id="rId16"/>
    <p:sldId id="266" r:id="rId17"/>
    <p:sldId id="274" r:id="rId18"/>
    <p:sldId id="270" r:id="rId19"/>
    <p:sldId id="271" r:id="rId20"/>
    <p:sldId id="297" r:id="rId21"/>
    <p:sldId id="298" r:id="rId22"/>
    <p:sldId id="282" r:id="rId23"/>
    <p:sldId id="283" r:id="rId24"/>
    <p:sldId id="284" r:id="rId25"/>
    <p:sldId id="285" r:id="rId26"/>
    <p:sldId id="290" r:id="rId27"/>
    <p:sldId id="291" r:id="rId28"/>
    <p:sldId id="292" r:id="rId29"/>
    <p:sldId id="294" r:id="rId30"/>
    <p:sldId id="293" r:id="rId31"/>
    <p:sldId id="295" r:id="rId32"/>
    <p:sldId id="296" r:id="rId33"/>
    <p:sldId id="288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Open Area Around Drawer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'Air Flow'!$B$3:$B$29</c:f>
              <c:strCache>
                <c:ptCount val="2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  <c:pt idx="22">
                  <c:v>W</c:v>
                </c:pt>
                <c:pt idx="23">
                  <c:v>X</c:v>
                </c:pt>
                <c:pt idx="24">
                  <c:v>Y</c:v>
                </c:pt>
                <c:pt idx="25">
                  <c:v>Z</c:v>
                </c:pt>
                <c:pt idx="26">
                  <c:v>A2</c:v>
                </c:pt>
              </c:strCache>
            </c:strRef>
          </c:cat>
          <c:val>
            <c:numRef>
              <c:f>('Air Flow'!$L$3:$L$27,'Air Flow'!$L$29:$L$30)</c:f>
              <c:numCache>
                <c:formatCode>0.00</c:formatCode>
                <c:ptCount val="27"/>
                <c:pt idx="0">
                  <c:v>123.75</c:v>
                </c:pt>
                <c:pt idx="1">
                  <c:v>0</c:v>
                </c:pt>
                <c:pt idx="2">
                  <c:v>162.75</c:v>
                </c:pt>
                <c:pt idx="3">
                  <c:v>216.328125</c:v>
                </c:pt>
                <c:pt idx="4">
                  <c:v>201.5</c:v>
                </c:pt>
                <c:pt idx="5">
                  <c:v>0</c:v>
                </c:pt>
                <c:pt idx="6">
                  <c:v>116.375</c:v>
                </c:pt>
                <c:pt idx="7">
                  <c:v>66.947500000000005</c:v>
                </c:pt>
                <c:pt idx="8">
                  <c:v>197.23719999999997</c:v>
                </c:pt>
                <c:pt idx="9">
                  <c:v>120.25</c:v>
                </c:pt>
                <c:pt idx="10">
                  <c:v>79.875</c:v>
                </c:pt>
                <c:pt idx="11">
                  <c:v>124.8125</c:v>
                </c:pt>
                <c:pt idx="12">
                  <c:v>123.765625</c:v>
                </c:pt>
                <c:pt idx="13">
                  <c:v>183.7</c:v>
                </c:pt>
                <c:pt idx="14">
                  <c:v>279</c:v>
                </c:pt>
                <c:pt idx="15">
                  <c:v>183.92</c:v>
                </c:pt>
                <c:pt idx="16">
                  <c:v>13.3</c:v>
                </c:pt>
                <c:pt idx="17">
                  <c:v>262.875</c:v>
                </c:pt>
                <c:pt idx="18">
                  <c:v>112.66499999999999</c:v>
                </c:pt>
                <c:pt idx="19">
                  <c:v>308.1875</c:v>
                </c:pt>
                <c:pt idx="20">
                  <c:v>177.765625</c:v>
                </c:pt>
                <c:pt idx="21">
                  <c:v>0</c:v>
                </c:pt>
                <c:pt idx="22">
                  <c:v>0</c:v>
                </c:pt>
                <c:pt idx="23">
                  <c:v>6.25</c:v>
                </c:pt>
                <c:pt idx="24">
                  <c:v>58.099999999999994</c:v>
                </c:pt>
                <c:pt idx="25">
                  <c:v>188.98124999999999</c:v>
                </c:pt>
                <c:pt idx="26">
                  <c:v>235.71875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44928"/>
        <c:axId val="70862720"/>
      </c:barChart>
      <c:catAx>
        <c:axId val="7044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Lab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0862720"/>
        <c:crosses val="autoZero"/>
        <c:auto val="1"/>
        <c:lblAlgn val="ctr"/>
        <c:lblOffset val="100"/>
        <c:noMultiLvlLbl val="0"/>
      </c:catAx>
      <c:valAx>
        <c:axId val="70862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Open Area (in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70444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Panel</a:t>
            </a:r>
            <a:r>
              <a:rPr lang="en-US" sz="1600" baseline="0"/>
              <a:t> Set Point vs. Chimney Velocity</a:t>
            </a:r>
            <a:endParaRPr lang="en-US" sz="16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(Calibration!$L$4:$L$8,Calibration!$L$10:$L$13,Calibration!$L$15,Calibration!$L$17:$L$19,Calibration!$L$21:$L$27,Calibration!$L$29:$L$30)</c:f>
              <c:numCache>
                <c:formatCode>General</c:formatCode>
                <c:ptCount val="22"/>
                <c:pt idx="0">
                  <c:v>1040</c:v>
                </c:pt>
                <c:pt idx="1">
                  <c:v>1090</c:v>
                </c:pt>
                <c:pt idx="2" formatCode="0%">
                  <c:v>0.72</c:v>
                </c:pt>
                <c:pt idx="3">
                  <c:v>1163</c:v>
                </c:pt>
                <c:pt idx="4">
                  <c:v>1105</c:v>
                </c:pt>
                <c:pt idx="5">
                  <c:v>1091</c:v>
                </c:pt>
                <c:pt idx="6">
                  <c:v>1139</c:v>
                </c:pt>
                <c:pt idx="7">
                  <c:v>1055</c:v>
                </c:pt>
                <c:pt idx="8">
                  <c:v>868</c:v>
                </c:pt>
                <c:pt idx="9">
                  <c:v>1100</c:v>
                </c:pt>
                <c:pt idx="10">
                  <c:v>1120</c:v>
                </c:pt>
                <c:pt idx="11">
                  <c:v>1117</c:v>
                </c:pt>
                <c:pt idx="12">
                  <c:v>1095</c:v>
                </c:pt>
                <c:pt idx="13">
                  <c:v>1141</c:v>
                </c:pt>
                <c:pt idx="14">
                  <c:v>1125</c:v>
                </c:pt>
                <c:pt idx="15">
                  <c:v>1079</c:v>
                </c:pt>
                <c:pt idx="16">
                  <c:v>1133</c:v>
                </c:pt>
                <c:pt idx="17">
                  <c:v>1123</c:v>
                </c:pt>
                <c:pt idx="18">
                  <c:v>860</c:v>
                </c:pt>
                <c:pt idx="19">
                  <c:v>1089</c:v>
                </c:pt>
                <c:pt idx="20">
                  <c:v>1079</c:v>
                </c:pt>
                <c:pt idx="21">
                  <c:v>1130</c:v>
                </c:pt>
              </c:numCache>
            </c:numRef>
          </c:xVal>
          <c:yVal>
            <c:numRef>
              <c:f>('Air Flow'!$N$4:$N$8,'Air Flow'!$N$10:$N$13,'Air Flow'!$N$15,'Air Flow'!$N$17:$N$19,'Air Flow'!$N$21:$N$27,'Air Flow'!$N$29:$N$30)</c:f>
              <c:numCache>
                <c:formatCode>General</c:formatCode>
                <c:ptCount val="22"/>
                <c:pt idx="0">
                  <c:v>0</c:v>
                </c:pt>
                <c:pt idx="1">
                  <c:v>254</c:v>
                </c:pt>
                <c:pt idx="2">
                  <c:v>0</c:v>
                </c:pt>
                <c:pt idx="3">
                  <c:v>329</c:v>
                </c:pt>
                <c:pt idx="4">
                  <c:v>231</c:v>
                </c:pt>
                <c:pt idx="5">
                  <c:v>203</c:v>
                </c:pt>
                <c:pt idx="6">
                  <c:v>256</c:v>
                </c:pt>
                <c:pt idx="7">
                  <c:v>215</c:v>
                </c:pt>
                <c:pt idx="8">
                  <c:v>200</c:v>
                </c:pt>
                <c:pt idx="9">
                  <c:v>255</c:v>
                </c:pt>
                <c:pt idx="10">
                  <c:v>208</c:v>
                </c:pt>
                <c:pt idx="11">
                  <c:v>0</c:v>
                </c:pt>
                <c:pt idx="12">
                  <c:v>38</c:v>
                </c:pt>
                <c:pt idx="13">
                  <c:v>217</c:v>
                </c:pt>
                <c:pt idx="14">
                  <c:v>314</c:v>
                </c:pt>
                <c:pt idx="15">
                  <c:v>181</c:v>
                </c:pt>
                <c:pt idx="16">
                  <c:v>190</c:v>
                </c:pt>
                <c:pt idx="17">
                  <c:v>338</c:v>
                </c:pt>
                <c:pt idx="18">
                  <c:v>0</c:v>
                </c:pt>
                <c:pt idx="19">
                  <c:v>110</c:v>
                </c:pt>
                <c:pt idx="20">
                  <c:v>256</c:v>
                </c:pt>
                <c:pt idx="21">
                  <c:v>285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53440"/>
        <c:axId val="141855360"/>
      </c:scatterChart>
      <c:valAx>
        <c:axId val="141853440"/>
        <c:scaling>
          <c:orientation val="minMax"/>
          <c:min val="1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Panel Set Point (°F)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1855360"/>
        <c:crosses val="autoZero"/>
        <c:crossBetween val="midCat"/>
      </c:valAx>
      <c:valAx>
        <c:axId val="141855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Chimney Air Velocity (ft/min)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1853440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Closed - Metalized PEEK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Sheet1!$B$26:$B$30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1</c:v>
                </c:pt>
                <c:pt idx="2">
                  <c:v>2.6</c:v>
                </c:pt>
                <c:pt idx="3">
                  <c:v>2.4</c:v>
                </c:pt>
                <c:pt idx="4">
                  <c:v>2.4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Sheet1!$C$26:$C$30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10</c:v>
                </c:pt>
                <c:pt idx="4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30784"/>
        <c:axId val="39474304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62944"/>
        <c:axId val="39476224"/>
      </c:scatterChart>
      <c:catAx>
        <c:axId val="39430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39474304"/>
        <c:crosses val="autoZero"/>
        <c:auto val="1"/>
        <c:lblAlgn val="ctr"/>
        <c:lblOffset val="100"/>
        <c:noMultiLvlLbl val="0"/>
      </c:catAx>
      <c:valAx>
        <c:axId val="39474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430784"/>
        <c:crosses val="autoZero"/>
        <c:crossBetween val="between"/>
      </c:valAx>
      <c:valAx>
        <c:axId val="39476224"/>
        <c:scaling>
          <c:orientation val="minMax"/>
          <c:max val="1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362944"/>
        <c:crosses val="max"/>
        <c:crossBetween val="midCat"/>
      </c:valAx>
      <c:valAx>
        <c:axId val="4136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7622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Open - Metalized PEEK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Sheet1!$E$26:$E$30</c:f>
              <c:numCache>
                <c:formatCode>General</c:formatCode>
                <c:ptCount val="5"/>
                <c:pt idx="0">
                  <c:v>1</c:v>
                </c:pt>
                <c:pt idx="1">
                  <c:v>2.2999999999999998</c:v>
                </c:pt>
                <c:pt idx="2">
                  <c:v>1.1000000000000001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Sheet1!$F$26:$F$30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95712"/>
        <c:axId val="39397632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01728"/>
        <c:axId val="39399808"/>
      </c:scatterChart>
      <c:catAx>
        <c:axId val="39395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39397632"/>
        <c:crosses val="autoZero"/>
        <c:auto val="1"/>
        <c:lblAlgn val="ctr"/>
        <c:lblOffset val="100"/>
        <c:noMultiLvlLbl val="0"/>
      </c:catAx>
      <c:valAx>
        <c:axId val="39397632"/>
        <c:scaling>
          <c:orientation val="minMax"/>
          <c:max val="1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395712"/>
        <c:crosses val="autoZero"/>
        <c:crossBetween val="between"/>
      </c:valAx>
      <c:valAx>
        <c:axId val="39399808"/>
        <c:scaling>
          <c:orientation val="minMax"/>
          <c:max val="1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401728"/>
        <c:crosses val="max"/>
        <c:crossBetween val="midCat"/>
      </c:valAx>
      <c:valAx>
        <c:axId val="3940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9980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Closed - Unmetalized PEEK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Sheet1!$B$21:$B$25</c:f>
              <c:numCache>
                <c:formatCode>General</c:formatCode>
                <c:ptCount val="5"/>
                <c:pt idx="0">
                  <c:v>0.9</c:v>
                </c:pt>
                <c:pt idx="1">
                  <c:v>1.7</c:v>
                </c:pt>
                <c:pt idx="2">
                  <c:v>0.9</c:v>
                </c:pt>
                <c:pt idx="3">
                  <c:v>1.3</c:v>
                </c:pt>
                <c:pt idx="4">
                  <c:v>1.1000000000000001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Sheet1!$C$21:$C$25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37280"/>
        <c:axId val="39555840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64032"/>
        <c:axId val="39557760"/>
      </c:scatterChart>
      <c:catAx>
        <c:axId val="39537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39555840"/>
        <c:crosses val="autoZero"/>
        <c:auto val="1"/>
        <c:lblAlgn val="ctr"/>
        <c:lblOffset val="100"/>
        <c:noMultiLvlLbl val="0"/>
      </c:catAx>
      <c:valAx>
        <c:axId val="39555840"/>
        <c:scaling>
          <c:orientation val="minMax"/>
          <c:max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537280"/>
        <c:crosses val="autoZero"/>
        <c:crossBetween val="between"/>
      </c:valAx>
      <c:valAx>
        <c:axId val="39557760"/>
        <c:scaling>
          <c:orientation val="minMax"/>
          <c:max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564032"/>
        <c:crosses val="max"/>
        <c:crossBetween val="midCat"/>
      </c:valAx>
      <c:valAx>
        <c:axId val="3956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5776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Open - Unmetalized PEEK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Sheet1!$E$21:$E$25</c:f>
              <c:numCache>
                <c:formatCode>General</c:formatCode>
                <c:ptCount val="5"/>
                <c:pt idx="0">
                  <c:v>1</c:v>
                </c:pt>
                <c:pt idx="1">
                  <c:v>1.1000000000000001</c:v>
                </c:pt>
                <c:pt idx="2">
                  <c:v>1</c:v>
                </c:pt>
                <c:pt idx="3">
                  <c:v>1.1000000000000001</c:v>
                </c:pt>
                <c:pt idx="4">
                  <c:v>1.2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Sheet1!$F$21:$F$25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01632"/>
        <c:axId val="40503552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Sheet1!$H$32:$H$33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Sheet1!$J$32:$J$33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28128"/>
        <c:axId val="40526208"/>
      </c:scatterChart>
      <c:catAx>
        <c:axId val="405016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40503552"/>
        <c:crosses val="autoZero"/>
        <c:auto val="1"/>
        <c:lblAlgn val="ctr"/>
        <c:lblOffset val="100"/>
        <c:noMultiLvlLbl val="0"/>
      </c:catAx>
      <c:valAx>
        <c:axId val="40503552"/>
        <c:scaling>
          <c:orientation val="minMax"/>
          <c:max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501632"/>
        <c:crosses val="autoZero"/>
        <c:crossBetween val="between"/>
      </c:valAx>
      <c:valAx>
        <c:axId val="40526208"/>
        <c:scaling>
          <c:orientation val="minMax"/>
          <c:max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528128"/>
        <c:crosses val="max"/>
        <c:crossBetween val="midCat"/>
      </c:valAx>
      <c:valAx>
        <c:axId val="4052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52620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Closed - Shrinking Material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Sheet2!$B$21:$B$26</c:f>
              <c:numCache>
                <c:formatCode>General</c:formatCode>
                <c:ptCount val="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1.6</c:v>
                </c:pt>
                <c:pt idx="4">
                  <c:v>0.8</c:v>
                </c:pt>
                <c:pt idx="5">
                  <c:v>0.9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Sheet2!$C$21:$C$26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83136"/>
        <c:axId val="91522176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Sheet2!$H$32:$H$33</c:f>
              <c:numCache>
                <c:formatCode>General</c:formatCode>
                <c:ptCount val="2"/>
                <c:pt idx="0">
                  <c:v>0</c:v>
                </c:pt>
                <c:pt idx="1">
                  <c:v>6.5</c:v>
                </c:pt>
              </c:numCache>
            </c:numRef>
          </c:xVal>
          <c:yVal>
            <c:numRef>
              <c:f>Sheet2!$I$32:$I$33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Sheet2!$H$32:$H$33</c:f>
              <c:numCache>
                <c:formatCode>General</c:formatCode>
                <c:ptCount val="2"/>
                <c:pt idx="0">
                  <c:v>0</c:v>
                </c:pt>
                <c:pt idx="1">
                  <c:v>6.5</c:v>
                </c:pt>
              </c:numCache>
            </c:numRef>
          </c:xVal>
          <c:yVal>
            <c:numRef>
              <c:f>Sheet2!$J$32:$J$33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30368"/>
        <c:axId val="91524096"/>
      </c:scatterChart>
      <c:catAx>
        <c:axId val="914831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91522176"/>
        <c:crosses val="autoZero"/>
        <c:auto val="1"/>
        <c:lblAlgn val="ctr"/>
        <c:lblOffset val="100"/>
        <c:noMultiLvlLbl val="0"/>
      </c:catAx>
      <c:valAx>
        <c:axId val="91522176"/>
        <c:scaling>
          <c:orientation val="minMax"/>
          <c:max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483136"/>
        <c:crosses val="autoZero"/>
        <c:crossBetween val="between"/>
      </c:valAx>
      <c:valAx>
        <c:axId val="91524096"/>
        <c:scaling>
          <c:orientation val="minMax"/>
          <c:max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530368"/>
        <c:crosses val="max"/>
        <c:crossBetween val="midCat"/>
      </c:valAx>
      <c:valAx>
        <c:axId val="91530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52409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Open - Shrinking Material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Sheet2!$E$21:$E$26</c:f>
              <c:numCache>
                <c:formatCode>General</c:formatCode>
                <c:ptCount val="6"/>
                <c:pt idx="0">
                  <c:v>0.5</c:v>
                </c:pt>
                <c:pt idx="1">
                  <c:v>0.7</c:v>
                </c:pt>
                <c:pt idx="2">
                  <c:v>0.6</c:v>
                </c:pt>
                <c:pt idx="3">
                  <c:v>1.2</c:v>
                </c:pt>
                <c:pt idx="4">
                  <c:v>0.8</c:v>
                </c:pt>
                <c:pt idx="5">
                  <c:v>0.7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Sheet2!$F$21:$F$26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00288"/>
        <c:axId val="120302208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Sheet2!$H$32:$H$33</c:f>
              <c:numCache>
                <c:formatCode>General</c:formatCode>
                <c:ptCount val="2"/>
                <c:pt idx="0">
                  <c:v>0</c:v>
                </c:pt>
                <c:pt idx="1">
                  <c:v>6.5</c:v>
                </c:pt>
              </c:numCache>
            </c:numRef>
          </c:xVal>
          <c:yVal>
            <c:numRef>
              <c:f>Sheet2!$I$32:$I$33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Sheet2!$H$32:$H$33</c:f>
              <c:numCache>
                <c:formatCode>General</c:formatCode>
                <c:ptCount val="2"/>
                <c:pt idx="0">
                  <c:v>0</c:v>
                </c:pt>
                <c:pt idx="1">
                  <c:v>6.5</c:v>
                </c:pt>
              </c:numCache>
            </c:numRef>
          </c:xVal>
          <c:yVal>
            <c:numRef>
              <c:f>Sheet2!$J$32:$J$33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06304"/>
        <c:axId val="120304384"/>
      </c:scatterChart>
      <c:catAx>
        <c:axId val="120300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120302208"/>
        <c:crosses val="autoZero"/>
        <c:auto val="1"/>
        <c:lblAlgn val="ctr"/>
        <c:lblOffset val="100"/>
        <c:noMultiLvlLbl val="0"/>
      </c:catAx>
      <c:valAx>
        <c:axId val="120302208"/>
        <c:scaling>
          <c:orientation val="minMax"/>
          <c:max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300288"/>
        <c:crosses val="autoZero"/>
        <c:crossBetween val="between"/>
      </c:valAx>
      <c:valAx>
        <c:axId val="120304384"/>
        <c:scaling>
          <c:orientation val="minMax"/>
          <c:max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306304"/>
        <c:crosses val="max"/>
        <c:crossBetween val="midCat"/>
      </c:valAx>
      <c:valAx>
        <c:axId val="12030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30438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Closed - Metalized PEEK</a:t>
            </a:r>
            <a:r>
              <a:rPr lang="en-US" baseline="0"/>
              <a:t> with Tape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Sheet2!$B$27:$B$31</c:f>
              <c:numCache>
                <c:formatCode>General</c:formatCode>
                <c:ptCount val="5"/>
                <c:pt idx="0">
                  <c:v>0.9</c:v>
                </c:pt>
                <c:pt idx="1">
                  <c:v>0.6</c:v>
                </c:pt>
                <c:pt idx="2">
                  <c:v>1.1000000000000001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Sheet2!$C$27:$C$31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2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94816"/>
        <c:axId val="121005184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Sheet2!$G$32:$G$33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Sheet2!$I$32:$I$33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Sheet2!$G$32:$G$33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Sheet2!$J$32:$J$33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09280"/>
        <c:axId val="121007104"/>
      </c:scatterChart>
      <c:catAx>
        <c:axId val="1209948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121005184"/>
        <c:crosses val="autoZero"/>
        <c:auto val="1"/>
        <c:lblAlgn val="ctr"/>
        <c:lblOffset val="100"/>
        <c:noMultiLvlLbl val="0"/>
      </c:catAx>
      <c:valAx>
        <c:axId val="121005184"/>
        <c:scaling>
          <c:orientation val="minMax"/>
          <c:max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994816"/>
        <c:crosses val="autoZero"/>
        <c:crossBetween val="between"/>
      </c:valAx>
      <c:valAx>
        <c:axId val="121007104"/>
        <c:scaling>
          <c:orientation val="minMax"/>
          <c:max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1009280"/>
        <c:crosses val="max"/>
        <c:crossBetween val="midCat"/>
      </c:valAx>
      <c:valAx>
        <c:axId val="12100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00710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Gaps Open - Metalized PEEK</a:t>
            </a:r>
            <a:r>
              <a:rPr lang="en-US" baseline="0"/>
              <a:t> with Tape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Flame Prop</c:v>
          </c:tx>
          <c:invertIfNegative val="0"/>
          <c:val>
            <c:numRef>
              <c:f>Sheet2!$E$27:$E$31</c:f>
              <c:numCache>
                <c:formatCode>General</c:formatCode>
                <c:ptCount val="5"/>
                <c:pt idx="0">
                  <c:v>0.9</c:v>
                </c:pt>
                <c:pt idx="1">
                  <c:v>0.8</c:v>
                </c:pt>
                <c:pt idx="2">
                  <c:v>0.6</c:v>
                </c:pt>
                <c:pt idx="3">
                  <c:v>0.5</c:v>
                </c:pt>
                <c:pt idx="4">
                  <c:v>0.6</c:v>
                </c:pt>
              </c:numCache>
            </c:numRef>
          </c:val>
        </c:ser>
        <c:ser>
          <c:idx val="1"/>
          <c:order val="1"/>
          <c:tx>
            <c:v>After Flame</c:v>
          </c:tx>
          <c:invertIfNegative val="0"/>
          <c:val>
            <c:numRef>
              <c:f>Sheet2!$F$27:$F$31</c:f>
              <c:numCache>
                <c:formatCode>General</c:formatCode>
                <c:ptCount val="5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43360"/>
        <c:axId val="120945280"/>
      </c:barChart>
      <c:scatterChart>
        <c:scatterStyle val="lineMarker"/>
        <c:varyColors val="0"/>
        <c:ser>
          <c:idx val="5"/>
          <c:order val="2"/>
          <c:tx>
            <c:v>FP Fail</c:v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Sheet2!$G$32:$G$33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Sheet2!$I$32:$I$33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6"/>
          <c:order val="3"/>
          <c:tx>
            <c:v>AF Fail</c:v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xVal>
            <c:numRef>
              <c:f>Sheet2!$G$32:$G$33</c:f>
              <c:numCache>
                <c:formatCode>General</c:formatCode>
                <c:ptCount val="2"/>
                <c:pt idx="0">
                  <c:v>0</c:v>
                </c:pt>
                <c:pt idx="1">
                  <c:v>5.5</c:v>
                </c:pt>
              </c:numCache>
            </c:numRef>
          </c:xVal>
          <c:yVal>
            <c:numRef>
              <c:f>Sheet2!$J$32:$J$33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953472"/>
        <c:axId val="120951552"/>
      </c:scatterChart>
      <c:catAx>
        <c:axId val="120943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Number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120945280"/>
        <c:crosses val="autoZero"/>
        <c:auto val="1"/>
        <c:lblAlgn val="ctr"/>
        <c:lblOffset val="100"/>
        <c:noMultiLvlLbl val="0"/>
      </c:catAx>
      <c:valAx>
        <c:axId val="120945280"/>
        <c:scaling>
          <c:orientation val="minMax"/>
          <c:max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943360"/>
        <c:crosses val="autoZero"/>
        <c:crossBetween val="between"/>
      </c:valAx>
      <c:valAx>
        <c:axId val="120951552"/>
        <c:scaling>
          <c:orientation val="minMax"/>
          <c:max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</a:t>
                </a:r>
                <a:r>
                  <a:rPr lang="en-US" baseline="0"/>
                  <a:t> Flame (seconds)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953472"/>
        <c:crosses val="max"/>
        <c:crossBetween val="midCat"/>
      </c:valAx>
      <c:valAx>
        <c:axId val="12095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95155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Metalized PEEK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Metal!$D$1</c:f>
              <c:strCache>
                <c:ptCount val="1"/>
                <c:pt idx="0">
                  <c:v>Flame Propagation</c:v>
                </c:pt>
              </c:strCache>
            </c:strRef>
          </c:tx>
          <c:invertIfNegative val="0"/>
          <c:cat>
            <c:strRef>
              <c:f>Metal!$B$2:$B$57</c:f>
              <c:strCache>
                <c:ptCount val="55"/>
                <c:pt idx="0">
                  <c:v>A</c:v>
                </c:pt>
                <c:pt idx="2">
                  <c:v>B</c:v>
                </c:pt>
                <c:pt idx="4">
                  <c:v>C</c:v>
                </c:pt>
                <c:pt idx="6">
                  <c:v>D</c:v>
                </c:pt>
                <c:pt idx="8">
                  <c:v>E</c:v>
                </c:pt>
                <c:pt idx="10">
                  <c:v>F</c:v>
                </c:pt>
                <c:pt idx="12">
                  <c:v>G</c:v>
                </c:pt>
                <c:pt idx="14">
                  <c:v>H</c:v>
                </c:pt>
                <c:pt idx="16">
                  <c:v>I</c:v>
                </c:pt>
                <c:pt idx="18">
                  <c:v>J</c:v>
                </c:pt>
                <c:pt idx="20">
                  <c:v>K</c:v>
                </c:pt>
                <c:pt idx="22">
                  <c:v>L</c:v>
                </c:pt>
                <c:pt idx="24">
                  <c:v>M</c:v>
                </c:pt>
                <c:pt idx="26">
                  <c:v>N</c:v>
                </c:pt>
                <c:pt idx="28">
                  <c:v>O</c:v>
                </c:pt>
                <c:pt idx="30">
                  <c:v>P</c:v>
                </c:pt>
                <c:pt idx="32">
                  <c:v>Q</c:v>
                </c:pt>
                <c:pt idx="34">
                  <c:v>R</c:v>
                </c:pt>
                <c:pt idx="36">
                  <c:v>S</c:v>
                </c:pt>
                <c:pt idx="38">
                  <c:v>T</c:v>
                </c:pt>
                <c:pt idx="40">
                  <c:v>U</c:v>
                </c:pt>
                <c:pt idx="42">
                  <c:v>V</c:v>
                </c:pt>
                <c:pt idx="44">
                  <c:v>W</c:v>
                </c:pt>
                <c:pt idx="46">
                  <c:v>X</c:v>
                </c:pt>
                <c:pt idx="48">
                  <c:v>Y</c:v>
                </c:pt>
                <c:pt idx="50">
                  <c:v>Z</c:v>
                </c:pt>
                <c:pt idx="52">
                  <c:v>A2</c:v>
                </c:pt>
                <c:pt idx="54">
                  <c:v>B2</c:v>
                </c:pt>
              </c:strCache>
            </c:strRef>
          </c:cat>
          <c:val>
            <c:numRef>
              <c:f>(Metal!$D$4:$D$13,Metal!$D$16:$D$23,Metal!$D$26:$D$51,Metal!$D$54:$D$57)</c:f>
              <c:numCache>
                <c:formatCode>General</c:formatCode>
                <c:ptCount val="4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1.5</c:v>
                </c:pt>
                <c:pt idx="5">
                  <c:v>1</c:v>
                </c:pt>
                <c:pt idx="6">
                  <c:v>0.2</c:v>
                </c:pt>
                <c:pt idx="7">
                  <c:v>2.2999999999999998</c:v>
                </c:pt>
                <c:pt idx="8">
                  <c:v>3.74</c:v>
                </c:pt>
                <c:pt idx="9">
                  <c:v>4.01</c:v>
                </c:pt>
                <c:pt idx="10">
                  <c:v>2.5</c:v>
                </c:pt>
                <c:pt idx="11">
                  <c:v>2.75</c:v>
                </c:pt>
                <c:pt idx="12">
                  <c:v>1</c:v>
                </c:pt>
                <c:pt idx="13">
                  <c:v>1.7</c:v>
                </c:pt>
                <c:pt idx="14">
                  <c:v>1.875</c:v>
                </c:pt>
                <c:pt idx="15">
                  <c:v>2.875</c:v>
                </c:pt>
                <c:pt idx="16">
                  <c:v>1.5</c:v>
                </c:pt>
                <c:pt idx="17">
                  <c:v>1.375</c:v>
                </c:pt>
                <c:pt idx="18">
                  <c:v>0.7</c:v>
                </c:pt>
                <c:pt idx="19">
                  <c:v>0.7</c:v>
                </c:pt>
                <c:pt idx="20">
                  <c:v>0.9</c:v>
                </c:pt>
                <c:pt idx="21">
                  <c:v>1</c:v>
                </c:pt>
                <c:pt idx="22">
                  <c:v>6.4</c:v>
                </c:pt>
                <c:pt idx="23">
                  <c:v>5.7</c:v>
                </c:pt>
                <c:pt idx="24">
                  <c:v>1.37</c:v>
                </c:pt>
                <c:pt idx="25">
                  <c:v>2.7</c:v>
                </c:pt>
                <c:pt idx="26">
                  <c:v>0.70650000000000002</c:v>
                </c:pt>
                <c:pt idx="27">
                  <c:v>2.7925</c:v>
                </c:pt>
                <c:pt idx="28">
                  <c:v>2</c:v>
                </c:pt>
                <c:pt idx="29">
                  <c:v>1.5</c:v>
                </c:pt>
                <c:pt idx="30">
                  <c:v>5.5</c:v>
                </c:pt>
                <c:pt idx="31">
                  <c:v>5.5</c:v>
                </c:pt>
                <c:pt idx="32">
                  <c:v>1</c:v>
                </c:pt>
                <c:pt idx="33">
                  <c:v>0.5</c:v>
                </c:pt>
                <c:pt idx="34">
                  <c:v>5.04</c:v>
                </c:pt>
                <c:pt idx="35">
                  <c:v>4.37</c:v>
                </c:pt>
                <c:pt idx="36">
                  <c:v>1</c:v>
                </c:pt>
                <c:pt idx="37">
                  <c:v>1.5</c:v>
                </c:pt>
                <c:pt idx="38">
                  <c:v>1.2</c:v>
                </c:pt>
                <c:pt idx="39">
                  <c:v>1.22</c:v>
                </c:pt>
                <c:pt idx="40">
                  <c:v>1.5</c:v>
                </c:pt>
                <c:pt idx="41">
                  <c:v>1.5</c:v>
                </c:pt>
                <c:pt idx="42">
                  <c:v>1</c:v>
                </c:pt>
                <c:pt idx="43">
                  <c:v>3</c:v>
                </c:pt>
                <c:pt idx="44">
                  <c:v>0.93</c:v>
                </c:pt>
                <c:pt idx="45">
                  <c:v>1.01</c:v>
                </c:pt>
                <c:pt idx="46">
                  <c:v>4.5</c:v>
                </c:pt>
                <c:pt idx="47">
                  <c:v>5.5</c:v>
                </c:pt>
              </c:numCache>
            </c:numRef>
          </c:val>
        </c:ser>
        <c:ser>
          <c:idx val="1"/>
          <c:order val="1"/>
          <c:tx>
            <c:strRef>
              <c:f>Metal!$E$1</c:f>
              <c:strCache>
                <c:ptCount val="1"/>
                <c:pt idx="0">
                  <c:v>After Flame</c:v>
                </c:pt>
              </c:strCache>
            </c:strRef>
          </c:tx>
          <c:invertIfNegative val="0"/>
          <c:cat>
            <c:strRef>
              <c:f>Metal!$B$2:$B$57</c:f>
              <c:strCache>
                <c:ptCount val="55"/>
                <c:pt idx="0">
                  <c:v>A</c:v>
                </c:pt>
                <c:pt idx="2">
                  <c:v>B</c:v>
                </c:pt>
                <c:pt idx="4">
                  <c:v>C</c:v>
                </c:pt>
                <c:pt idx="6">
                  <c:v>D</c:v>
                </c:pt>
                <c:pt idx="8">
                  <c:v>E</c:v>
                </c:pt>
                <c:pt idx="10">
                  <c:v>F</c:v>
                </c:pt>
                <c:pt idx="12">
                  <c:v>G</c:v>
                </c:pt>
                <c:pt idx="14">
                  <c:v>H</c:v>
                </c:pt>
                <c:pt idx="16">
                  <c:v>I</c:v>
                </c:pt>
                <c:pt idx="18">
                  <c:v>J</c:v>
                </c:pt>
                <c:pt idx="20">
                  <c:v>K</c:v>
                </c:pt>
                <c:pt idx="22">
                  <c:v>L</c:v>
                </c:pt>
                <c:pt idx="24">
                  <c:v>M</c:v>
                </c:pt>
                <c:pt idx="26">
                  <c:v>N</c:v>
                </c:pt>
                <c:pt idx="28">
                  <c:v>O</c:v>
                </c:pt>
                <c:pt idx="30">
                  <c:v>P</c:v>
                </c:pt>
                <c:pt idx="32">
                  <c:v>Q</c:v>
                </c:pt>
                <c:pt idx="34">
                  <c:v>R</c:v>
                </c:pt>
                <c:pt idx="36">
                  <c:v>S</c:v>
                </c:pt>
                <c:pt idx="38">
                  <c:v>T</c:v>
                </c:pt>
                <c:pt idx="40">
                  <c:v>U</c:v>
                </c:pt>
                <c:pt idx="42">
                  <c:v>V</c:v>
                </c:pt>
                <c:pt idx="44">
                  <c:v>W</c:v>
                </c:pt>
                <c:pt idx="46">
                  <c:v>X</c:v>
                </c:pt>
                <c:pt idx="48">
                  <c:v>Y</c:v>
                </c:pt>
                <c:pt idx="50">
                  <c:v>Z</c:v>
                </c:pt>
                <c:pt idx="52">
                  <c:v>A2</c:v>
                </c:pt>
                <c:pt idx="54">
                  <c:v>B2</c:v>
                </c:pt>
              </c:strCache>
            </c:strRef>
          </c:cat>
          <c:val>
            <c:numRef>
              <c:f>(Metal!$E$4:$E$13,Metal!$E$16:$E$23,Metal!$E$26:$E$51,Metal!$E$54:$E$57)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2.6</c:v>
                </c:pt>
                <c:pt idx="9">
                  <c:v>13.8</c:v>
                </c:pt>
                <c:pt idx="10">
                  <c:v>2.38</c:v>
                </c:pt>
                <c:pt idx="11">
                  <c:v>2.89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3.18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10.1</c:v>
                </c:pt>
                <c:pt idx="23">
                  <c:v>16.600000000000001</c:v>
                </c:pt>
                <c:pt idx="24">
                  <c:v>0</c:v>
                </c:pt>
                <c:pt idx="25">
                  <c:v>4.7</c:v>
                </c:pt>
                <c:pt idx="26">
                  <c:v>2.2000000000000002</c:v>
                </c:pt>
                <c:pt idx="27">
                  <c:v>10</c:v>
                </c:pt>
                <c:pt idx="28">
                  <c:v>9.4</c:v>
                </c:pt>
                <c:pt idx="29">
                  <c:v>0</c:v>
                </c:pt>
                <c:pt idx="30">
                  <c:v>5.8</c:v>
                </c:pt>
                <c:pt idx="31">
                  <c:v>3.9</c:v>
                </c:pt>
                <c:pt idx="32">
                  <c:v>0</c:v>
                </c:pt>
                <c:pt idx="33">
                  <c:v>0</c:v>
                </c:pt>
                <c:pt idx="34">
                  <c:v>8.3369999999999997</c:v>
                </c:pt>
                <c:pt idx="35">
                  <c:v>12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2.2999999999999998</c:v>
                </c:pt>
                <c:pt idx="41">
                  <c:v>3.8</c:v>
                </c:pt>
                <c:pt idx="42">
                  <c:v>0</c:v>
                </c:pt>
                <c:pt idx="43">
                  <c:v>5.4</c:v>
                </c:pt>
                <c:pt idx="44">
                  <c:v>0</c:v>
                </c:pt>
                <c:pt idx="45">
                  <c:v>0</c:v>
                </c:pt>
                <c:pt idx="46">
                  <c:v>12</c:v>
                </c:pt>
                <c:pt idx="47">
                  <c:v>17.399999999999999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99936"/>
        <c:axId val="33401856"/>
      </c:barChart>
      <c:scatterChart>
        <c:scatterStyle val="lineMarker"/>
        <c:varyColors val="0"/>
        <c:ser>
          <c:idx val="2"/>
          <c:order val="2"/>
          <c:tx>
            <c:strRef>
              <c:f>Metal!$B$61</c:f>
              <c:strCache>
                <c:ptCount val="1"/>
                <c:pt idx="0">
                  <c:v>FP Fail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Metal!$A$62:$A$63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Metal!$B$62:$B$63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Metal!$D$61</c:f>
              <c:strCache>
                <c:ptCount val="1"/>
                <c:pt idx="0">
                  <c:v>AF Fail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Metal!$C$62:$C$63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Metal!$D$62:$D$63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05952"/>
        <c:axId val="33404032"/>
      </c:scatterChart>
      <c:catAx>
        <c:axId val="33399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Lab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33401856"/>
        <c:crosses val="autoZero"/>
        <c:auto val="1"/>
        <c:lblAlgn val="ctr"/>
        <c:lblOffset val="100"/>
        <c:tickMarkSkip val="2"/>
        <c:noMultiLvlLbl val="0"/>
      </c:catAx>
      <c:valAx>
        <c:axId val="33401856"/>
        <c:scaling>
          <c:orientation val="minMax"/>
          <c:max val="18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99936"/>
        <c:crosses val="autoZero"/>
        <c:crossBetween val="between"/>
      </c:valAx>
      <c:valAx>
        <c:axId val="33404032"/>
        <c:scaling>
          <c:orientation val="minMax"/>
          <c:max val="1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 Flame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405952"/>
        <c:crosses val="max"/>
        <c:crossBetween val="midCat"/>
      </c:valAx>
      <c:valAx>
        <c:axId val="3340595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404032"/>
        <c:crosses val="max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Unmetalized PEEK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Unmetal!$D$1</c:f>
              <c:strCache>
                <c:ptCount val="1"/>
                <c:pt idx="0">
                  <c:v>Flame Propagation</c:v>
                </c:pt>
              </c:strCache>
            </c:strRef>
          </c:tx>
          <c:invertIfNegative val="0"/>
          <c:cat>
            <c:strRef>
              <c:f>Unmetal!$B$2:$B$141</c:f>
              <c:strCache>
                <c:ptCount val="136"/>
                <c:pt idx="0">
                  <c:v>A</c:v>
                </c:pt>
                <c:pt idx="5">
                  <c:v>B</c:v>
                </c:pt>
                <c:pt idx="10">
                  <c:v>C</c:v>
                </c:pt>
                <c:pt idx="15">
                  <c:v>D</c:v>
                </c:pt>
                <c:pt idx="20">
                  <c:v>E</c:v>
                </c:pt>
                <c:pt idx="25">
                  <c:v>F</c:v>
                </c:pt>
                <c:pt idx="30">
                  <c:v>G</c:v>
                </c:pt>
                <c:pt idx="35">
                  <c:v>H</c:v>
                </c:pt>
                <c:pt idx="40">
                  <c:v>I</c:v>
                </c:pt>
                <c:pt idx="45">
                  <c:v>J</c:v>
                </c:pt>
                <c:pt idx="50">
                  <c:v>K</c:v>
                </c:pt>
                <c:pt idx="55">
                  <c:v>L</c:v>
                </c:pt>
                <c:pt idx="60">
                  <c:v>M</c:v>
                </c:pt>
                <c:pt idx="65">
                  <c:v>N</c:v>
                </c:pt>
                <c:pt idx="70">
                  <c:v>O</c:v>
                </c:pt>
                <c:pt idx="75">
                  <c:v>P</c:v>
                </c:pt>
                <c:pt idx="80">
                  <c:v>Q</c:v>
                </c:pt>
                <c:pt idx="85">
                  <c:v>R</c:v>
                </c:pt>
                <c:pt idx="90">
                  <c:v>S</c:v>
                </c:pt>
                <c:pt idx="95">
                  <c:v>T</c:v>
                </c:pt>
                <c:pt idx="100">
                  <c:v>U</c:v>
                </c:pt>
                <c:pt idx="105">
                  <c:v>V</c:v>
                </c:pt>
                <c:pt idx="110">
                  <c:v>W</c:v>
                </c:pt>
                <c:pt idx="115">
                  <c:v>X</c:v>
                </c:pt>
                <c:pt idx="120">
                  <c:v>Y</c:v>
                </c:pt>
                <c:pt idx="125">
                  <c:v>Z</c:v>
                </c:pt>
                <c:pt idx="130">
                  <c:v>A2</c:v>
                </c:pt>
                <c:pt idx="135">
                  <c:v>B2</c:v>
                </c:pt>
              </c:strCache>
            </c:strRef>
          </c:cat>
          <c:val>
            <c:numRef>
              <c:f>(Unmetal!$D$7:$D$31,Unmetal!$D$37:$D$56,Unmetal!$D$62:$D$126,Unmetal!$D$132:$D$141)</c:f>
              <c:numCache>
                <c:formatCode>General</c:formatCode>
                <c:ptCount val="12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1.5</c:v>
                </c:pt>
                <c:pt idx="12">
                  <c:v>1</c:v>
                </c:pt>
                <c:pt idx="13">
                  <c:v>0.5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2.2000000000000002</c:v>
                </c:pt>
                <c:pt idx="20">
                  <c:v>1.37</c:v>
                </c:pt>
                <c:pt idx="21">
                  <c:v>1.22</c:v>
                </c:pt>
                <c:pt idx="22">
                  <c:v>1.33</c:v>
                </c:pt>
                <c:pt idx="23">
                  <c:v>1.37</c:v>
                </c:pt>
                <c:pt idx="24">
                  <c:v>1.2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0.2</c:v>
                </c:pt>
                <c:pt idx="31">
                  <c:v>0.2</c:v>
                </c:pt>
                <c:pt idx="32">
                  <c:v>0.9</c:v>
                </c:pt>
                <c:pt idx="33">
                  <c:v>0.5</c:v>
                </c:pt>
                <c:pt idx="34">
                  <c:v>0.2</c:v>
                </c:pt>
                <c:pt idx="35">
                  <c:v>2</c:v>
                </c:pt>
                <c:pt idx="36">
                  <c:v>4.25</c:v>
                </c:pt>
                <c:pt idx="37">
                  <c:v>2.125</c:v>
                </c:pt>
                <c:pt idx="38">
                  <c:v>3.25</c:v>
                </c:pt>
                <c:pt idx="39">
                  <c:v>6</c:v>
                </c:pt>
                <c:pt idx="40">
                  <c:v>0.88</c:v>
                </c:pt>
                <c:pt idx="41">
                  <c:v>1.25</c:v>
                </c:pt>
                <c:pt idx="42">
                  <c:v>1</c:v>
                </c:pt>
                <c:pt idx="43">
                  <c:v>0.88</c:v>
                </c:pt>
                <c:pt idx="44">
                  <c:v>0.88</c:v>
                </c:pt>
                <c:pt idx="45">
                  <c:v>1.3</c:v>
                </c:pt>
                <c:pt idx="46">
                  <c:v>0.7</c:v>
                </c:pt>
                <c:pt idx="47">
                  <c:v>0.7</c:v>
                </c:pt>
                <c:pt idx="48">
                  <c:v>0.8</c:v>
                </c:pt>
                <c:pt idx="49">
                  <c:v>0.9</c:v>
                </c:pt>
                <c:pt idx="50">
                  <c:v>1.1000000000000001</c:v>
                </c:pt>
                <c:pt idx="51">
                  <c:v>4.5999999999999996</c:v>
                </c:pt>
                <c:pt idx="52">
                  <c:v>1.5</c:v>
                </c:pt>
                <c:pt idx="53">
                  <c:v>1.2</c:v>
                </c:pt>
                <c:pt idx="54">
                  <c:v>1.6</c:v>
                </c:pt>
                <c:pt idx="55">
                  <c:v>1.6</c:v>
                </c:pt>
                <c:pt idx="56">
                  <c:v>2.6</c:v>
                </c:pt>
                <c:pt idx="57">
                  <c:v>1</c:v>
                </c:pt>
                <c:pt idx="58">
                  <c:v>1.2</c:v>
                </c:pt>
                <c:pt idx="59">
                  <c:v>1.1000000000000001</c:v>
                </c:pt>
                <c:pt idx="60">
                  <c:v>1</c:v>
                </c:pt>
                <c:pt idx="61">
                  <c:v>1.37</c:v>
                </c:pt>
                <c:pt idx="62">
                  <c:v>1.37</c:v>
                </c:pt>
                <c:pt idx="63">
                  <c:v>1.37</c:v>
                </c:pt>
                <c:pt idx="64">
                  <c:v>1.37</c:v>
                </c:pt>
                <c:pt idx="65" formatCode="0.0000">
                  <c:v>0.53700000000000003</c:v>
                </c:pt>
                <c:pt idx="66" formatCode="0.0000">
                  <c:v>0.45150000000000001</c:v>
                </c:pt>
                <c:pt idx="67" formatCode="0.0000">
                  <c:v>0.52549999999999997</c:v>
                </c:pt>
                <c:pt idx="68" formatCode="0.0000">
                  <c:v>0.58550000000000002</c:v>
                </c:pt>
                <c:pt idx="69" formatCode="0.0000">
                  <c:v>0.71499999999999997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1.5</c:v>
                </c:pt>
                <c:pt idx="79">
                  <c:v>1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1.3</c:v>
                </c:pt>
                <c:pt idx="86">
                  <c:v>1.38</c:v>
                </c:pt>
                <c:pt idx="87">
                  <c:v>2.17</c:v>
                </c:pt>
                <c:pt idx="88">
                  <c:v>1.49</c:v>
                </c:pt>
                <c:pt idx="89">
                  <c:v>1.22</c:v>
                </c:pt>
                <c:pt idx="90">
                  <c:v>0.75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2</c:v>
                </c:pt>
                <c:pt idx="95">
                  <c:v>1.1000000000000001</c:v>
                </c:pt>
                <c:pt idx="96">
                  <c:v>1.18</c:v>
                </c:pt>
                <c:pt idx="97">
                  <c:v>1.46</c:v>
                </c:pt>
                <c:pt idx="98">
                  <c:v>1.44</c:v>
                </c:pt>
                <c:pt idx="99">
                  <c:v>1.52</c:v>
                </c:pt>
                <c:pt idx="100">
                  <c:v>1.1000000000000001</c:v>
                </c:pt>
                <c:pt idx="101">
                  <c:v>0.9</c:v>
                </c:pt>
                <c:pt idx="102">
                  <c:v>0.8</c:v>
                </c:pt>
                <c:pt idx="103">
                  <c:v>0.9</c:v>
                </c:pt>
                <c:pt idx="104">
                  <c:v>0.6</c:v>
                </c:pt>
                <c:pt idx="105">
                  <c:v>1</c:v>
                </c:pt>
                <c:pt idx="106">
                  <c:v>1.8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0.98</c:v>
                </c:pt>
                <c:pt idx="111">
                  <c:v>0.81</c:v>
                </c:pt>
                <c:pt idx="112">
                  <c:v>0.99</c:v>
                </c:pt>
                <c:pt idx="113">
                  <c:v>4.57</c:v>
                </c:pt>
                <c:pt idx="114">
                  <c:v>3.74</c:v>
                </c:pt>
                <c:pt idx="115">
                  <c:v>0.5</c:v>
                </c:pt>
                <c:pt idx="116">
                  <c:v>0.5</c:v>
                </c:pt>
                <c:pt idx="117">
                  <c:v>3.5</c:v>
                </c:pt>
                <c:pt idx="118">
                  <c:v>3.5</c:v>
                </c:pt>
                <c:pt idx="119">
                  <c:v>1.5</c:v>
                </c:pt>
              </c:numCache>
            </c:numRef>
          </c:val>
        </c:ser>
        <c:ser>
          <c:idx val="1"/>
          <c:order val="1"/>
          <c:tx>
            <c:strRef>
              <c:f>Unmetal!$E$1</c:f>
              <c:strCache>
                <c:ptCount val="1"/>
                <c:pt idx="0">
                  <c:v>After Flame</c:v>
                </c:pt>
              </c:strCache>
            </c:strRef>
          </c:tx>
          <c:invertIfNegative val="0"/>
          <c:cat>
            <c:strRef>
              <c:f>Unmetal!$B$2:$B$141</c:f>
              <c:strCache>
                <c:ptCount val="136"/>
                <c:pt idx="0">
                  <c:v>A</c:v>
                </c:pt>
                <c:pt idx="5">
                  <c:v>B</c:v>
                </c:pt>
                <c:pt idx="10">
                  <c:v>C</c:v>
                </c:pt>
                <c:pt idx="15">
                  <c:v>D</c:v>
                </c:pt>
                <c:pt idx="20">
                  <c:v>E</c:v>
                </c:pt>
                <c:pt idx="25">
                  <c:v>F</c:v>
                </c:pt>
                <c:pt idx="30">
                  <c:v>G</c:v>
                </c:pt>
                <c:pt idx="35">
                  <c:v>H</c:v>
                </c:pt>
                <c:pt idx="40">
                  <c:v>I</c:v>
                </c:pt>
                <c:pt idx="45">
                  <c:v>J</c:v>
                </c:pt>
                <c:pt idx="50">
                  <c:v>K</c:v>
                </c:pt>
                <c:pt idx="55">
                  <c:v>L</c:v>
                </c:pt>
                <c:pt idx="60">
                  <c:v>M</c:v>
                </c:pt>
                <c:pt idx="65">
                  <c:v>N</c:v>
                </c:pt>
                <c:pt idx="70">
                  <c:v>O</c:v>
                </c:pt>
                <c:pt idx="75">
                  <c:v>P</c:v>
                </c:pt>
                <c:pt idx="80">
                  <c:v>Q</c:v>
                </c:pt>
                <c:pt idx="85">
                  <c:v>R</c:v>
                </c:pt>
                <c:pt idx="90">
                  <c:v>S</c:v>
                </c:pt>
                <c:pt idx="95">
                  <c:v>T</c:v>
                </c:pt>
                <c:pt idx="100">
                  <c:v>U</c:v>
                </c:pt>
                <c:pt idx="105">
                  <c:v>V</c:v>
                </c:pt>
                <c:pt idx="110">
                  <c:v>W</c:v>
                </c:pt>
                <c:pt idx="115">
                  <c:v>X</c:v>
                </c:pt>
                <c:pt idx="120">
                  <c:v>Y</c:v>
                </c:pt>
                <c:pt idx="125">
                  <c:v>Z</c:v>
                </c:pt>
                <c:pt idx="130">
                  <c:v>A2</c:v>
                </c:pt>
                <c:pt idx="135">
                  <c:v>B2</c:v>
                </c:pt>
              </c:strCache>
            </c:strRef>
          </c:cat>
          <c:val>
            <c:numRef>
              <c:f>(Unmetal!$E$7:$E$31,Unmetal!$E$37:$E$56,Unmetal!$E$62:$E$126,Unmetal!$E$132:$E$141)</c:f>
              <c:numCache>
                <c:formatCode>General</c:formatCode>
                <c:ptCount val="120"/>
                <c:pt idx="0">
                  <c:v>0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0.8</c:v>
                </c:pt>
                <c:pt idx="24">
                  <c:v>3.6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1.7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2.1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2.6</c:v>
                </c:pt>
                <c:pt idx="51">
                  <c:v>0</c:v>
                </c:pt>
                <c:pt idx="52">
                  <c:v>1.3</c:v>
                </c:pt>
                <c:pt idx="53">
                  <c:v>0</c:v>
                </c:pt>
                <c:pt idx="54">
                  <c:v>0</c:v>
                </c:pt>
                <c:pt idx="55">
                  <c:v>1.9</c:v>
                </c:pt>
                <c:pt idx="56">
                  <c:v>2.8</c:v>
                </c:pt>
                <c:pt idx="57">
                  <c:v>0.8</c:v>
                </c:pt>
                <c:pt idx="58">
                  <c:v>0</c:v>
                </c:pt>
                <c:pt idx="59">
                  <c:v>0.9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4.0140000000000002</c:v>
                </c:pt>
                <c:pt idx="88">
                  <c:v>3.903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1.38</c:v>
                </c:pt>
                <c:pt idx="93">
                  <c:v>0</c:v>
                </c:pt>
                <c:pt idx="94">
                  <c:v>0.84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0.5</c:v>
                </c:pt>
                <c:pt idx="113">
                  <c:v>4.4000000000000004</c:v>
                </c:pt>
                <c:pt idx="114">
                  <c:v>0</c:v>
                </c:pt>
                <c:pt idx="115">
                  <c:v>1</c:v>
                </c:pt>
                <c:pt idx="116">
                  <c:v>0.8</c:v>
                </c:pt>
                <c:pt idx="117">
                  <c:v>5.0999999999999996</c:v>
                </c:pt>
                <c:pt idx="118">
                  <c:v>0.8</c:v>
                </c:pt>
                <c:pt idx="11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4144"/>
        <c:axId val="32420992"/>
      </c:barChart>
      <c:scatterChart>
        <c:scatterStyle val="lineMarker"/>
        <c:varyColors val="0"/>
        <c:ser>
          <c:idx val="2"/>
          <c:order val="2"/>
          <c:tx>
            <c:strRef>
              <c:f>Unmetal!$B$146</c:f>
              <c:strCache>
                <c:ptCount val="1"/>
                <c:pt idx="0">
                  <c:v>FP Fail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Unmetal!$A$147:$A$148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Unmetal!$B$147:$B$148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Unmetal!$D$146</c:f>
              <c:strCache>
                <c:ptCount val="1"/>
                <c:pt idx="0">
                  <c:v>AF Fail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Unmetal!$C$147:$C$148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Unmetal!$D$147:$D$148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9184"/>
        <c:axId val="32422912"/>
      </c:scatterChart>
      <c:catAx>
        <c:axId val="33414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Lab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32420992"/>
        <c:crosses val="autoZero"/>
        <c:auto val="1"/>
        <c:lblAlgn val="ctr"/>
        <c:lblOffset val="100"/>
        <c:tickMarkSkip val="5"/>
        <c:noMultiLvlLbl val="0"/>
      </c:catAx>
      <c:valAx>
        <c:axId val="32420992"/>
        <c:scaling>
          <c:orientation val="minMax"/>
          <c:max val="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414144"/>
        <c:crosses val="autoZero"/>
        <c:crossBetween val="between"/>
      </c:valAx>
      <c:valAx>
        <c:axId val="32422912"/>
        <c:scaling>
          <c:orientation val="minMax"/>
          <c:max val="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 Flame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429184"/>
        <c:crosses val="max"/>
        <c:crossBetween val="midCat"/>
      </c:valAx>
      <c:valAx>
        <c:axId val="32429184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2422912"/>
        <c:crosses val="max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Metalized PEEK</a:t>
            </a:r>
            <a:r>
              <a:rPr lang="en-US" baseline="0"/>
              <a:t> w/ Tape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'Metal-Tape'!$D$1</c:f>
              <c:strCache>
                <c:ptCount val="1"/>
                <c:pt idx="0">
                  <c:v>Flame Propagation</c:v>
                </c:pt>
              </c:strCache>
            </c:strRef>
          </c:tx>
          <c:invertIfNegative val="0"/>
          <c:cat>
            <c:strRef>
              <c:f>'Metal-Tape'!$B$2:$B$85</c:f>
              <c:strCache>
                <c:ptCount val="82"/>
                <c:pt idx="0">
                  <c:v>A</c:v>
                </c:pt>
                <c:pt idx="3">
                  <c:v>B</c:v>
                </c:pt>
                <c:pt idx="6">
                  <c:v>C</c:v>
                </c:pt>
                <c:pt idx="9">
                  <c:v>D</c:v>
                </c:pt>
                <c:pt idx="12">
                  <c:v>E</c:v>
                </c:pt>
                <c:pt idx="15">
                  <c:v>F</c:v>
                </c:pt>
                <c:pt idx="18">
                  <c:v>G</c:v>
                </c:pt>
                <c:pt idx="21">
                  <c:v>H</c:v>
                </c:pt>
                <c:pt idx="24">
                  <c:v>I</c:v>
                </c:pt>
                <c:pt idx="27">
                  <c:v>J</c:v>
                </c:pt>
                <c:pt idx="30">
                  <c:v>K</c:v>
                </c:pt>
                <c:pt idx="33">
                  <c:v>L</c:v>
                </c:pt>
                <c:pt idx="36">
                  <c:v>M</c:v>
                </c:pt>
                <c:pt idx="39">
                  <c:v>N</c:v>
                </c:pt>
                <c:pt idx="42">
                  <c:v>O</c:v>
                </c:pt>
                <c:pt idx="45">
                  <c:v>P</c:v>
                </c:pt>
                <c:pt idx="48">
                  <c:v>Q</c:v>
                </c:pt>
                <c:pt idx="51">
                  <c:v>R</c:v>
                </c:pt>
                <c:pt idx="54">
                  <c:v>S</c:v>
                </c:pt>
                <c:pt idx="57">
                  <c:v>T</c:v>
                </c:pt>
                <c:pt idx="60">
                  <c:v>U</c:v>
                </c:pt>
                <c:pt idx="63">
                  <c:v>V</c:v>
                </c:pt>
                <c:pt idx="66">
                  <c:v>W</c:v>
                </c:pt>
                <c:pt idx="69">
                  <c:v>X</c:v>
                </c:pt>
                <c:pt idx="72">
                  <c:v>Y</c:v>
                </c:pt>
                <c:pt idx="75">
                  <c:v>Z</c:v>
                </c:pt>
                <c:pt idx="78">
                  <c:v>A2</c:v>
                </c:pt>
                <c:pt idx="81">
                  <c:v>B2</c:v>
                </c:pt>
              </c:strCache>
            </c:strRef>
          </c:cat>
          <c:val>
            <c:numRef>
              <c:f>('Metal-Tape'!$D$5:$D$19,'Metal-Tape'!$D$23:$D$34,'Metal-Tape'!$D$38:$D$76,'Metal-Tape'!$D$80:$D$85)</c:f>
              <c:numCache>
                <c:formatCode>General</c:formatCode>
                <c:ptCount val="72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1</c:v>
                </c:pt>
                <c:pt idx="4">
                  <c:v>0.8</c:v>
                </c:pt>
                <c:pt idx="5">
                  <c:v>1</c:v>
                </c:pt>
                <c:pt idx="6">
                  <c:v>1</c:v>
                </c:pt>
                <c:pt idx="7">
                  <c:v>0.2</c:v>
                </c:pt>
                <c:pt idx="8">
                  <c:v>0.5</c:v>
                </c:pt>
                <c:pt idx="9">
                  <c:v>1.5</c:v>
                </c:pt>
                <c:pt idx="10">
                  <c:v>1.8</c:v>
                </c:pt>
                <c:pt idx="11">
                  <c:v>2</c:v>
                </c:pt>
                <c:pt idx="12">
                  <c:v>1.35</c:v>
                </c:pt>
                <c:pt idx="13">
                  <c:v>1.32</c:v>
                </c:pt>
                <c:pt idx="14">
                  <c:v>0.85</c:v>
                </c:pt>
                <c:pt idx="15">
                  <c:v>0.75</c:v>
                </c:pt>
                <c:pt idx="16">
                  <c:v>0.75</c:v>
                </c:pt>
                <c:pt idx="17">
                  <c:v>1.75</c:v>
                </c:pt>
                <c:pt idx="18">
                  <c:v>0.5</c:v>
                </c:pt>
                <c:pt idx="19">
                  <c:v>1</c:v>
                </c:pt>
                <c:pt idx="20">
                  <c:v>0.5</c:v>
                </c:pt>
                <c:pt idx="21">
                  <c:v>2.25</c:v>
                </c:pt>
                <c:pt idx="22">
                  <c:v>2</c:v>
                </c:pt>
                <c:pt idx="23">
                  <c:v>2</c:v>
                </c:pt>
                <c:pt idx="24">
                  <c:v>0.5</c:v>
                </c:pt>
                <c:pt idx="25">
                  <c:v>1.75</c:v>
                </c:pt>
                <c:pt idx="26">
                  <c:v>1.75</c:v>
                </c:pt>
                <c:pt idx="27">
                  <c:v>0.7</c:v>
                </c:pt>
                <c:pt idx="28">
                  <c:v>0.6</c:v>
                </c:pt>
                <c:pt idx="29">
                  <c:v>0.4</c:v>
                </c:pt>
                <c:pt idx="30">
                  <c:v>1.1000000000000001</c:v>
                </c:pt>
                <c:pt idx="31">
                  <c:v>1.2</c:v>
                </c:pt>
                <c:pt idx="32">
                  <c:v>1.3</c:v>
                </c:pt>
                <c:pt idx="33">
                  <c:v>1.5</c:v>
                </c:pt>
                <c:pt idx="34">
                  <c:v>1.9</c:v>
                </c:pt>
                <c:pt idx="35">
                  <c:v>1.6</c:v>
                </c:pt>
                <c:pt idx="36">
                  <c:v>1</c:v>
                </c:pt>
                <c:pt idx="37">
                  <c:v>1.37</c:v>
                </c:pt>
                <c:pt idx="38">
                  <c:v>1</c:v>
                </c:pt>
                <c:pt idx="39" formatCode="0.0000">
                  <c:v>0.47299999999999998</c:v>
                </c:pt>
                <c:pt idx="40" formatCode="0.0000">
                  <c:v>0.54249999999999998</c:v>
                </c:pt>
                <c:pt idx="41" formatCode="0.0000">
                  <c:v>0.41899999999999998</c:v>
                </c:pt>
                <c:pt idx="42">
                  <c:v>1</c:v>
                </c:pt>
                <c:pt idx="43">
                  <c:v>1.2</c:v>
                </c:pt>
                <c:pt idx="44">
                  <c:v>1.5</c:v>
                </c:pt>
                <c:pt idx="45">
                  <c:v>1.5</c:v>
                </c:pt>
                <c:pt idx="46">
                  <c:v>2.2999999999999998</c:v>
                </c:pt>
                <c:pt idx="47">
                  <c:v>1.3</c:v>
                </c:pt>
                <c:pt idx="48">
                  <c:v>0.75</c:v>
                </c:pt>
                <c:pt idx="49">
                  <c:v>0.75</c:v>
                </c:pt>
                <c:pt idx="50">
                  <c:v>0.5</c:v>
                </c:pt>
                <c:pt idx="51">
                  <c:v>1.77</c:v>
                </c:pt>
                <c:pt idx="52">
                  <c:v>1.85</c:v>
                </c:pt>
                <c:pt idx="53">
                  <c:v>1.65</c:v>
                </c:pt>
                <c:pt idx="54">
                  <c:v>0.5</c:v>
                </c:pt>
                <c:pt idx="55">
                  <c:v>0.2</c:v>
                </c:pt>
                <c:pt idx="56">
                  <c:v>1</c:v>
                </c:pt>
                <c:pt idx="57">
                  <c:v>1.42</c:v>
                </c:pt>
                <c:pt idx="58">
                  <c:v>1.28</c:v>
                </c:pt>
                <c:pt idx="59">
                  <c:v>1.5</c:v>
                </c:pt>
                <c:pt idx="60">
                  <c:v>1</c:v>
                </c:pt>
                <c:pt idx="61">
                  <c:v>0.8</c:v>
                </c:pt>
                <c:pt idx="62">
                  <c:v>1</c:v>
                </c:pt>
                <c:pt idx="63">
                  <c:v>1</c:v>
                </c:pt>
                <c:pt idx="64">
                  <c:v>2</c:v>
                </c:pt>
                <c:pt idx="65">
                  <c:v>1.5</c:v>
                </c:pt>
                <c:pt idx="66">
                  <c:v>1.23</c:v>
                </c:pt>
                <c:pt idx="67">
                  <c:v>1.49</c:v>
                </c:pt>
                <c:pt idx="68">
                  <c:v>1.38</c:v>
                </c:pt>
                <c:pt idx="69">
                  <c:v>1</c:v>
                </c:pt>
                <c:pt idx="70">
                  <c:v>0.5</c:v>
                </c:pt>
                <c:pt idx="7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'Metal-Tape'!$E$1</c:f>
              <c:strCache>
                <c:ptCount val="1"/>
                <c:pt idx="0">
                  <c:v>After Flame</c:v>
                </c:pt>
              </c:strCache>
            </c:strRef>
          </c:tx>
          <c:invertIfNegative val="0"/>
          <c:cat>
            <c:strRef>
              <c:f>'Metal-Tape'!$B$2:$B$85</c:f>
              <c:strCache>
                <c:ptCount val="82"/>
                <c:pt idx="0">
                  <c:v>A</c:v>
                </c:pt>
                <c:pt idx="3">
                  <c:v>B</c:v>
                </c:pt>
                <c:pt idx="6">
                  <c:v>C</c:v>
                </c:pt>
                <c:pt idx="9">
                  <c:v>D</c:v>
                </c:pt>
                <c:pt idx="12">
                  <c:v>E</c:v>
                </c:pt>
                <c:pt idx="15">
                  <c:v>F</c:v>
                </c:pt>
                <c:pt idx="18">
                  <c:v>G</c:v>
                </c:pt>
                <c:pt idx="21">
                  <c:v>H</c:v>
                </c:pt>
                <c:pt idx="24">
                  <c:v>I</c:v>
                </c:pt>
                <c:pt idx="27">
                  <c:v>J</c:v>
                </c:pt>
                <c:pt idx="30">
                  <c:v>K</c:v>
                </c:pt>
                <c:pt idx="33">
                  <c:v>L</c:v>
                </c:pt>
                <c:pt idx="36">
                  <c:v>M</c:v>
                </c:pt>
                <c:pt idx="39">
                  <c:v>N</c:v>
                </c:pt>
                <c:pt idx="42">
                  <c:v>O</c:v>
                </c:pt>
                <c:pt idx="45">
                  <c:v>P</c:v>
                </c:pt>
                <c:pt idx="48">
                  <c:v>Q</c:v>
                </c:pt>
                <c:pt idx="51">
                  <c:v>R</c:v>
                </c:pt>
                <c:pt idx="54">
                  <c:v>S</c:v>
                </c:pt>
                <c:pt idx="57">
                  <c:v>T</c:v>
                </c:pt>
                <c:pt idx="60">
                  <c:v>U</c:v>
                </c:pt>
                <c:pt idx="63">
                  <c:v>V</c:v>
                </c:pt>
                <c:pt idx="66">
                  <c:v>W</c:v>
                </c:pt>
                <c:pt idx="69">
                  <c:v>X</c:v>
                </c:pt>
                <c:pt idx="72">
                  <c:v>Y</c:v>
                </c:pt>
                <c:pt idx="75">
                  <c:v>Z</c:v>
                </c:pt>
                <c:pt idx="78">
                  <c:v>A2</c:v>
                </c:pt>
                <c:pt idx="81">
                  <c:v>B2</c:v>
                </c:pt>
              </c:strCache>
            </c:strRef>
          </c:cat>
          <c:val>
            <c:numRef>
              <c:f>('Metal-Tape'!$E$5:$E$19,'Metal-Tape'!$E$23:$E$34,'Metal-Tape'!$E$38:$E$76,'Metal-Tape'!$E$80:$E$85)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3.9</c:v>
                </c:pt>
                <c:pt idx="7">
                  <c:v>0</c:v>
                </c:pt>
                <c:pt idx="8">
                  <c:v>3.7</c:v>
                </c:pt>
                <c:pt idx="9">
                  <c:v>0</c:v>
                </c:pt>
                <c:pt idx="10">
                  <c:v>2</c:v>
                </c:pt>
                <c:pt idx="11">
                  <c:v>3</c:v>
                </c:pt>
                <c:pt idx="12">
                  <c:v>0</c:v>
                </c:pt>
                <c:pt idx="13">
                  <c:v>3.1</c:v>
                </c:pt>
                <c:pt idx="14">
                  <c:v>0</c:v>
                </c:pt>
                <c:pt idx="15">
                  <c:v>2.0699999999999998</c:v>
                </c:pt>
                <c:pt idx="16">
                  <c:v>0.26</c:v>
                </c:pt>
                <c:pt idx="17">
                  <c:v>0.4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1.67</c:v>
                </c:pt>
                <c:pt idx="25">
                  <c:v>0.67</c:v>
                </c:pt>
                <c:pt idx="26">
                  <c:v>4.09</c:v>
                </c:pt>
                <c:pt idx="27">
                  <c:v>0.2</c:v>
                </c:pt>
                <c:pt idx="28">
                  <c:v>4.5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3.4</c:v>
                </c:pt>
                <c:pt idx="34">
                  <c:v>9.1</c:v>
                </c:pt>
                <c:pt idx="35">
                  <c:v>0.6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1.7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5.0999999999999996</c:v>
                </c:pt>
                <c:pt idx="45">
                  <c:v>2</c:v>
                </c:pt>
                <c:pt idx="46">
                  <c:v>8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 formatCode="0.000">
                  <c:v>0.1</c:v>
                </c:pt>
                <c:pt idx="53">
                  <c:v>1.149</c:v>
                </c:pt>
                <c:pt idx="54">
                  <c:v>1</c:v>
                </c:pt>
                <c:pt idx="55">
                  <c:v>1</c:v>
                </c:pt>
                <c:pt idx="56">
                  <c:v>1.19</c:v>
                </c:pt>
                <c:pt idx="57">
                  <c:v>1.96</c:v>
                </c:pt>
                <c:pt idx="58">
                  <c:v>1.27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0.2</c:v>
                </c:pt>
                <c:pt idx="63">
                  <c:v>0</c:v>
                </c:pt>
                <c:pt idx="64">
                  <c:v>4.3</c:v>
                </c:pt>
                <c:pt idx="65">
                  <c:v>1.2</c:v>
                </c:pt>
                <c:pt idx="66">
                  <c:v>0</c:v>
                </c:pt>
                <c:pt idx="67">
                  <c:v>1.1000000000000001</c:v>
                </c:pt>
                <c:pt idx="68">
                  <c:v>1</c:v>
                </c:pt>
                <c:pt idx="69">
                  <c:v>2.1</c:v>
                </c:pt>
                <c:pt idx="70">
                  <c:v>1.1000000000000001</c:v>
                </c:pt>
                <c:pt idx="7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27328"/>
        <c:axId val="33620736"/>
      </c:barChart>
      <c:scatterChart>
        <c:scatterStyle val="lineMarker"/>
        <c:varyColors val="0"/>
        <c:ser>
          <c:idx val="2"/>
          <c:order val="2"/>
          <c:tx>
            <c:strRef>
              <c:f>'Metal-Tape'!$B$90</c:f>
              <c:strCache>
                <c:ptCount val="1"/>
                <c:pt idx="0">
                  <c:v>FP Fail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'Metal-Tape'!$A$91:$A$92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'Metal-Tape'!$B$91:$B$92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'Metal-Tape'!$D$90</c:f>
              <c:strCache>
                <c:ptCount val="1"/>
                <c:pt idx="0">
                  <c:v>AF Fail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'Metal-Tape'!$C$91:$C$92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'Metal-Tape'!$D$91:$D$92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33024"/>
        <c:axId val="33622656"/>
      </c:scatterChart>
      <c:catAx>
        <c:axId val="3262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Lab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33620736"/>
        <c:crosses val="autoZero"/>
        <c:auto val="1"/>
        <c:lblAlgn val="ctr"/>
        <c:lblOffset val="100"/>
        <c:tickMarkSkip val="3"/>
        <c:noMultiLvlLbl val="0"/>
      </c:catAx>
      <c:valAx>
        <c:axId val="33620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27328"/>
        <c:crosses val="autoZero"/>
        <c:crossBetween val="between"/>
      </c:valAx>
      <c:valAx>
        <c:axId val="33622656"/>
        <c:scaling>
          <c:orientation val="minMax"/>
          <c:max val="1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 Flame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33024"/>
        <c:crosses val="max"/>
        <c:crossBetween val="midCat"/>
      </c:valAx>
      <c:valAx>
        <c:axId val="33633024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622656"/>
        <c:crosses val="max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Polyimide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Polyimide!$D$1</c:f>
              <c:strCache>
                <c:ptCount val="1"/>
                <c:pt idx="0">
                  <c:v>Flame Propagation</c:v>
                </c:pt>
              </c:strCache>
            </c:strRef>
          </c:tx>
          <c:invertIfNegative val="0"/>
          <c:cat>
            <c:strRef>
              <c:f>Polyimide!$B$2:$B$57</c:f>
              <c:strCache>
                <c:ptCount val="55"/>
                <c:pt idx="0">
                  <c:v>A</c:v>
                </c:pt>
                <c:pt idx="2">
                  <c:v>B</c:v>
                </c:pt>
                <c:pt idx="4">
                  <c:v>C</c:v>
                </c:pt>
                <c:pt idx="6">
                  <c:v>D</c:v>
                </c:pt>
                <c:pt idx="8">
                  <c:v>E</c:v>
                </c:pt>
                <c:pt idx="10">
                  <c:v>F</c:v>
                </c:pt>
                <c:pt idx="12">
                  <c:v>G</c:v>
                </c:pt>
                <c:pt idx="14">
                  <c:v>H</c:v>
                </c:pt>
                <c:pt idx="16">
                  <c:v>I</c:v>
                </c:pt>
                <c:pt idx="18">
                  <c:v>J</c:v>
                </c:pt>
                <c:pt idx="20">
                  <c:v>K</c:v>
                </c:pt>
                <c:pt idx="22">
                  <c:v>L</c:v>
                </c:pt>
                <c:pt idx="24">
                  <c:v>M</c:v>
                </c:pt>
                <c:pt idx="26">
                  <c:v>N</c:v>
                </c:pt>
                <c:pt idx="28">
                  <c:v>O</c:v>
                </c:pt>
                <c:pt idx="30">
                  <c:v>P</c:v>
                </c:pt>
                <c:pt idx="32">
                  <c:v>Q</c:v>
                </c:pt>
                <c:pt idx="34">
                  <c:v>R</c:v>
                </c:pt>
                <c:pt idx="36">
                  <c:v>S</c:v>
                </c:pt>
                <c:pt idx="38">
                  <c:v>T</c:v>
                </c:pt>
                <c:pt idx="40">
                  <c:v>U</c:v>
                </c:pt>
                <c:pt idx="42">
                  <c:v>V</c:v>
                </c:pt>
                <c:pt idx="44">
                  <c:v>W</c:v>
                </c:pt>
                <c:pt idx="46">
                  <c:v>X</c:v>
                </c:pt>
                <c:pt idx="48">
                  <c:v>Y</c:v>
                </c:pt>
                <c:pt idx="50">
                  <c:v>Z</c:v>
                </c:pt>
                <c:pt idx="52">
                  <c:v>A2</c:v>
                </c:pt>
                <c:pt idx="54">
                  <c:v>B2</c:v>
                </c:pt>
              </c:strCache>
            </c:strRef>
          </c:cat>
          <c:val>
            <c:numRef>
              <c:f>(Polyimide!$D$4:$D$13,Polyimide!$D$16:$D$23,Polyimide!$D$26:$D$51,Polyimide!$D$54:$D$57)</c:f>
              <c:numCache>
                <c:formatCode>General</c:formatCode>
                <c:ptCount val="4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0.5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1.57</c:v>
                </c:pt>
                <c:pt idx="9">
                  <c:v>1.1000000000000001</c:v>
                </c:pt>
                <c:pt idx="10">
                  <c:v>0.5</c:v>
                </c:pt>
                <c:pt idx="11">
                  <c:v>0.5</c:v>
                </c:pt>
                <c:pt idx="12">
                  <c:v>0.7</c:v>
                </c:pt>
                <c:pt idx="13">
                  <c:v>0.5</c:v>
                </c:pt>
                <c:pt idx="14">
                  <c:v>1.25</c:v>
                </c:pt>
                <c:pt idx="15">
                  <c:v>1.125</c:v>
                </c:pt>
                <c:pt idx="16">
                  <c:v>0.625</c:v>
                </c:pt>
                <c:pt idx="17">
                  <c:v>0.625</c:v>
                </c:pt>
                <c:pt idx="18">
                  <c:v>0.6</c:v>
                </c:pt>
                <c:pt idx="19">
                  <c:v>0.5</c:v>
                </c:pt>
                <c:pt idx="20">
                  <c:v>0.6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1</c:v>
                </c:pt>
                <c:pt idx="25">
                  <c:v>1</c:v>
                </c:pt>
                <c:pt idx="26" formatCode="0.0000">
                  <c:v>0.99399999999999999</c:v>
                </c:pt>
                <c:pt idx="27">
                  <c:v>1.0175000000000001</c:v>
                </c:pt>
                <c:pt idx="28">
                  <c:v>0.5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0.5</c:v>
                </c:pt>
                <c:pt idx="33">
                  <c:v>0.5</c:v>
                </c:pt>
                <c:pt idx="34">
                  <c:v>0.71</c:v>
                </c:pt>
                <c:pt idx="35">
                  <c:v>1.1000000000000001</c:v>
                </c:pt>
                <c:pt idx="36">
                  <c:v>0.5</c:v>
                </c:pt>
                <c:pt idx="37">
                  <c:v>0.75</c:v>
                </c:pt>
                <c:pt idx="38">
                  <c:v>1.42</c:v>
                </c:pt>
                <c:pt idx="39">
                  <c:v>1.02</c:v>
                </c:pt>
                <c:pt idx="40">
                  <c:v>0.5</c:v>
                </c:pt>
                <c:pt idx="41">
                  <c:v>0.6</c:v>
                </c:pt>
                <c:pt idx="42">
                  <c:v>1</c:v>
                </c:pt>
                <c:pt idx="43">
                  <c:v>1</c:v>
                </c:pt>
                <c:pt idx="44">
                  <c:v>0.92</c:v>
                </c:pt>
                <c:pt idx="45">
                  <c:v>1.08</c:v>
                </c:pt>
                <c:pt idx="46">
                  <c:v>0.25</c:v>
                </c:pt>
                <c:pt idx="47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Polyimide!$E$1</c:f>
              <c:strCache>
                <c:ptCount val="1"/>
                <c:pt idx="0">
                  <c:v>After Flame</c:v>
                </c:pt>
              </c:strCache>
            </c:strRef>
          </c:tx>
          <c:invertIfNegative val="0"/>
          <c:cat>
            <c:strRef>
              <c:f>Polyimide!$B$2:$B$57</c:f>
              <c:strCache>
                <c:ptCount val="55"/>
                <c:pt idx="0">
                  <c:v>A</c:v>
                </c:pt>
                <c:pt idx="2">
                  <c:v>B</c:v>
                </c:pt>
                <c:pt idx="4">
                  <c:v>C</c:v>
                </c:pt>
                <c:pt idx="6">
                  <c:v>D</c:v>
                </c:pt>
                <c:pt idx="8">
                  <c:v>E</c:v>
                </c:pt>
                <c:pt idx="10">
                  <c:v>F</c:v>
                </c:pt>
                <c:pt idx="12">
                  <c:v>G</c:v>
                </c:pt>
                <c:pt idx="14">
                  <c:v>H</c:v>
                </c:pt>
                <c:pt idx="16">
                  <c:v>I</c:v>
                </c:pt>
                <c:pt idx="18">
                  <c:v>J</c:v>
                </c:pt>
                <c:pt idx="20">
                  <c:v>K</c:v>
                </c:pt>
                <c:pt idx="22">
                  <c:v>L</c:v>
                </c:pt>
                <c:pt idx="24">
                  <c:v>M</c:v>
                </c:pt>
                <c:pt idx="26">
                  <c:v>N</c:v>
                </c:pt>
                <c:pt idx="28">
                  <c:v>O</c:v>
                </c:pt>
                <c:pt idx="30">
                  <c:v>P</c:v>
                </c:pt>
                <c:pt idx="32">
                  <c:v>Q</c:v>
                </c:pt>
                <c:pt idx="34">
                  <c:v>R</c:v>
                </c:pt>
                <c:pt idx="36">
                  <c:v>S</c:v>
                </c:pt>
                <c:pt idx="38">
                  <c:v>T</c:v>
                </c:pt>
                <c:pt idx="40">
                  <c:v>U</c:v>
                </c:pt>
                <c:pt idx="42">
                  <c:v>V</c:v>
                </c:pt>
                <c:pt idx="44">
                  <c:v>W</c:v>
                </c:pt>
                <c:pt idx="46">
                  <c:v>X</c:v>
                </c:pt>
                <c:pt idx="48">
                  <c:v>Y</c:v>
                </c:pt>
                <c:pt idx="50">
                  <c:v>Z</c:v>
                </c:pt>
                <c:pt idx="52">
                  <c:v>A2</c:v>
                </c:pt>
                <c:pt idx="54">
                  <c:v>B2</c:v>
                </c:pt>
              </c:strCache>
            </c:strRef>
          </c:cat>
          <c:val>
            <c:numRef>
              <c:f>(Polyimide!$E$4:$E$13,Polyimide!$E$16:$E$23,Polyimide!$E$26:$E$51,Polyimide!$E$54:$E$57)</c:f>
              <c:numCache>
                <c:formatCode>General</c:formatCode>
                <c:ptCount val="48"/>
                <c:pt idx="0">
                  <c:v>1.45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1.3</c:v>
                </c:pt>
                <c:pt idx="29">
                  <c:v>1.1000000000000001</c:v>
                </c:pt>
                <c:pt idx="30">
                  <c:v>9.4</c:v>
                </c:pt>
                <c:pt idx="31">
                  <c:v>1.9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0.7</c:v>
                </c:pt>
                <c:pt idx="47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87040"/>
        <c:axId val="33688960"/>
      </c:barChart>
      <c:scatterChart>
        <c:scatterStyle val="lineMarker"/>
        <c:varyColors val="0"/>
        <c:ser>
          <c:idx val="2"/>
          <c:order val="2"/>
          <c:tx>
            <c:strRef>
              <c:f>Polyimide!$B$62</c:f>
              <c:strCache>
                <c:ptCount val="1"/>
                <c:pt idx="0">
                  <c:v>FP Fail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Polyimide!$A$63:$A$64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Polyimide!$B$63:$B$64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Polyimide!$D$62</c:f>
              <c:strCache>
                <c:ptCount val="1"/>
                <c:pt idx="0">
                  <c:v>AF Fail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Polyimide!$C$63:$C$64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Polyimide!$D$63:$D$64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01248"/>
        <c:axId val="33699328"/>
      </c:scatterChart>
      <c:catAx>
        <c:axId val="3368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Lab</a:t>
                </a:r>
              </a:p>
            </c:rich>
          </c:tx>
          <c:layout/>
          <c:overlay val="0"/>
        </c:title>
        <c:majorTickMark val="cross"/>
        <c:minorTickMark val="none"/>
        <c:tickLblPos val="nextTo"/>
        <c:crossAx val="33688960"/>
        <c:crosses val="autoZero"/>
        <c:auto val="1"/>
        <c:lblAlgn val="ctr"/>
        <c:lblOffset val="100"/>
        <c:tickMarkSkip val="2"/>
        <c:noMultiLvlLbl val="0"/>
      </c:catAx>
      <c:valAx>
        <c:axId val="336889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Flame Propagation (inches)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87040"/>
        <c:crosses val="autoZero"/>
        <c:crossBetween val="between"/>
      </c:valAx>
      <c:valAx>
        <c:axId val="33699328"/>
        <c:scaling>
          <c:orientation val="minMax"/>
          <c:max val="1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After Flame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701248"/>
        <c:crosses val="max"/>
        <c:crossBetween val="midCat"/>
      </c:valAx>
      <c:valAx>
        <c:axId val="33701248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3699328"/>
        <c:crosses val="max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Calibration vs. Drawer Openings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Panel Set Point</c:v>
          </c:tx>
          <c:spPr>
            <a:ln w="28575">
              <a:noFill/>
            </a:ln>
          </c:spPr>
          <c:xVal>
            <c:numRef>
              <c:f>Sheet1!$L$9:$N$9</c:f>
              <c:numCache>
                <c:formatCode>0.00</c:formatCode>
                <c:ptCount val="3"/>
                <c:pt idx="0">
                  <c:v>2.09375</c:v>
                </c:pt>
                <c:pt idx="1">
                  <c:v>123.765625</c:v>
                </c:pt>
                <c:pt idx="2">
                  <c:v>183.4375</c:v>
                </c:pt>
              </c:numCache>
            </c:numRef>
          </c:xVal>
          <c:yVal>
            <c:numRef>
              <c:f>Sheet1!$L$10:$N$10</c:f>
              <c:numCache>
                <c:formatCode>General</c:formatCode>
                <c:ptCount val="3"/>
                <c:pt idx="0">
                  <c:v>1096</c:v>
                </c:pt>
                <c:pt idx="1">
                  <c:v>1105</c:v>
                </c:pt>
                <c:pt idx="2">
                  <c:v>1137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28000"/>
        <c:axId val="41344000"/>
      </c:scatterChart>
      <c:scatterChart>
        <c:scatterStyle val="lineMarker"/>
        <c:varyColors val="0"/>
        <c:ser>
          <c:idx val="1"/>
          <c:order val="1"/>
          <c:tx>
            <c:v>Chimney Air Velocity</c:v>
          </c:tx>
          <c:spPr>
            <a:ln w="28575">
              <a:noFill/>
            </a:ln>
          </c:spPr>
          <c:xVal>
            <c:numRef>
              <c:f>Sheet1!$L$9:$N$9</c:f>
              <c:numCache>
                <c:formatCode>0.00</c:formatCode>
                <c:ptCount val="3"/>
                <c:pt idx="0">
                  <c:v>2.09375</c:v>
                </c:pt>
                <c:pt idx="1">
                  <c:v>123.765625</c:v>
                </c:pt>
                <c:pt idx="2">
                  <c:v>183.4375</c:v>
                </c:pt>
              </c:numCache>
            </c:numRef>
          </c:xVal>
          <c:yVal>
            <c:numRef>
              <c:f>Sheet1!$L$5:$N$5</c:f>
              <c:numCache>
                <c:formatCode>General</c:formatCode>
                <c:ptCount val="3"/>
                <c:pt idx="0">
                  <c:v>205</c:v>
                </c:pt>
                <c:pt idx="1">
                  <c:v>260</c:v>
                </c:pt>
                <c:pt idx="2">
                  <c:v>278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64864"/>
        <c:axId val="41362560"/>
      </c:scatterChart>
      <c:valAx>
        <c:axId val="413280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Open Area Around Drawer (in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41344000"/>
        <c:crosses val="autoZero"/>
        <c:crossBetween val="midCat"/>
      </c:valAx>
      <c:valAx>
        <c:axId val="41344000"/>
        <c:scaling>
          <c:orientation val="minMax"/>
          <c:max val="11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Panel Set Point</a:t>
                </a:r>
                <a:r>
                  <a:rPr lang="en-US" baseline="0"/>
                  <a:t> (°F)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1328000"/>
        <c:crosses val="autoZero"/>
        <c:crossBetween val="midCat"/>
      </c:valAx>
      <c:valAx>
        <c:axId val="41362560"/>
        <c:scaling>
          <c:orientation val="minMax"/>
          <c:min val="1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Chimney Air Velocity (ft/min)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364864"/>
        <c:crosses val="max"/>
        <c:crossBetween val="midCat"/>
      </c:valAx>
      <c:valAx>
        <c:axId val="4136486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4136256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Air Flow vs. Set</a:t>
            </a:r>
            <a:r>
              <a:rPr lang="en-US" baseline="0"/>
              <a:t> Point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61092176910722"/>
          <c:y val="0.14667556699081302"/>
          <c:w val="0.73406275708073809"/>
          <c:h val="0.62556113076202891"/>
        </c:manualLayout>
      </c:layout>
      <c:scatterChart>
        <c:scatterStyle val="lineMarker"/>
        <c:varyColors val="0"/>
        <c:ser>
          <c:idx val="0"/>
          <c:order val="0"/>
          <c:tx>
            <c:v>Heat Flux</c:v>
          </c:tx>
          <c:spPr>
            <a:ln w="28575">
              <a:noFill/>
            </a:ln>
          </c:spPr>
          <c:xVal>
            <c:numRef>
              <c:f>'Air Flow'!$B$2:$E$2</c:f>
              <c:numCache>
                <c:formatCode>General</c:formatCode>
                <c:ptCount val="4"/>
                <c:pt idx="0">
                  <c:v>1095</c:v>
                </c:pt>
                <c:pt idx="1">
                  <c:v>1110</c:v>
                </c:pt>
                <c:pt idx="2">
                  <c:v>1125</c:v>
                </c:pt>
                <c:pt idx="3">
                  <c:v>1137</c:v>
                </c:pt>
              </c:numCache>
            </c:numRef>
          </c:xVal>
          <c:yVal>
            <c:numRef>
              <c:f>'Air Flow'!$B$3:$E$3</c:f>
              <c:numCache>
                <c:formatCode>General</c:formatCode>
                <c:ptCount val="4"/>
                <c:pt idx="0">
                  <c:v>1.3979999999999999</c:v>
                </c:pt>
                <c:pt idx="1">
                  <c:v>1.4390000000000001</c:v>
                </c:pt>
                <c:pt idx="2">
                  <c:v>1.4810000000000001</c:v>
                </c:pt>
                <c:pt idx="3">
                  <c:v>1.4950000000000001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18144"/>
        <c:axId val="83721600"/>
      </c:scatterChart>
      <c:scatterChart>
        <c:scatterStyle val="lineMarker"/>
        <c:varyColors val="0"/>
        <c:ser>
          <c:idx val="1"/>
          <c:order val="1"/>
          <c:tx>
            <c:v>Chimney Air Velocity</c:v>
          </c:tx>
          <c:spPr>
            <a:ln w="28575">
              <a:noFill/>
            </a:ln>
          </c:spPr>
          <c:xVal>
            <c:numRef>
              <c:f>'Air Flow'!$B$2:$E$2</c:f>
              <c:numCache>
                <c:formatCode>General</c:formatCode>
                <c:ptCount val="4"/>
                <c:pt idx="0">
                  <c:v>1095</c:v>
                </c:pt>
                <c:pt idx="1">
                  <c:v>1110</c:v>
                </c:pt>
                <c:pt idx="2">
                  <c:v>1125</c:v>
                </c:pt>
                <c:pt idx="3">
                  <c:v>1137</c:v>
                </c:pt>
              </c:numCache>
            </c:numRef>
          </c:xVal>
          <c:yVal>
            <c:numRef>
              <c:f>'Air Flow'!$B$5:$E$5</c:f>
              <c:numCache>
                <c:formatCode>General</c:formatCode>
                <c:ptCount val="4"/>
                <c:pt idx="0">
                  <c:v>245</c:v>
                </c:pt>
                <c:pt idx="1">
                  <c:v>255</c:v>
                </c:pt>
                <c:pt idx="2">
                  <c:v>268</c:v>
                </c:pt>
                <c:pt idx="3">
                  <c:v>278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14208"/>
        <c:axId val="89134592"/>
      </c:scatterChart>
      <c:valAx>
        <c:axId val="837181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Panel Set Point (°F)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3721600"/>
        <c:crosses val="autoZero"/>
        <c:crossBetween val="midCat"/>
      </c:valAx>
      <c:valAx>
        <c:axId val="83721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Heat Flux (BTU/ft</a:t>
                </a:r>
                <a:r>
                  <a:rPr lang="en-US" baseline="30000"/>
                  <a:t>2</a:t>
                </a:r>
                <a:r>
                  <a:rPr lang="en-US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3718144"/>
        <c:crosses val="autoZero"/>
        <c:crossBetween val="midCat"/>
      </c:valAx>
      <c:valAx>
        <c:axId val="89134592"/>
        <c:scaling>
          <c:orientation val="minMax"/>
          <c:max val="29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Chimney Air Velocity (ft/min)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614208"/>
        <c:crosses val="max"/>
        <c:crossBetween val="midCat"/>
      </c:valAx>
      <c:valAx>
        <c:axId val="9161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13459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Set Point vs Open Area Around Drawer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('Air Flow'!$L$4:$L$8,'Air Flow'!$L$10:$L$13,'Air Flow'!$L$15:$L$27,'Air Flow'!$L$29:$L$30)</c:f>
              <c:numCache>
                <c:formatCode>0.00</c:formatCode>
                <c:ptCount val="24"/>
                <c:pt idx="0">
                  <c:v>0</c:v>
                </c:pt>
                <c:pt idx="1">
                  <c:v>162.75</c:v>
                </c:pt>
                <c:pt idx="2">
                  <c:v>216.328125</c:v>
                </c:pt>
                <c:pt idx="3">
                  <c:v>201.5</c:v>
                </c:pt>
                <c:pt idx="4">
                  <c:v>0</c:v>
                </c:pt>
                <c:pt idx="5">
                  <c:v>66.947500000000005</c:v>
                </c:pt>
                <c:pt idx="6">
                  <c:v>197.23719999999997</c:v>
                </c:pt>
                <c:pt idx="7">
                  <c:v>120.25</c:v>
                </c:pt>
                <c:pt idx="8">
                  <c:v>79.875</c:v>
                </c:pt>
                <c:pt idx="9">
                  <c:v>123.765625</c:v>
                </c:pt>
                <c:pt idx="10">
                  <c:v>183.7</c:v>
                </c:pt>
                <c:pt idx="11">
                  <c:v>279</c:v>
                </c:pt>
                <c:pt idx="12">
                  <c:v>183.92</c:v>
                </c:pt>
                <c:pt idx="13">
                  <c:v>13.3</c:v>
                </c:pt>
                <c:pt idx="14">
                  <c:v>262.875</c:v>
                </c:pt>
                <c:pt idx="15">
                  <c:v>112.66499999999999</c:v>
                </c:pt>
                <c:pt idx="16">
                  <c:v>308.1875</c:v>
                </c:pt>
                <c:pt idx="17">
                  <c:v>177.765625</c:v>
                </c:pt>
                <c:pt idx="18">
                  <c:v>0</c:v>
                </c:pt>
                <c:pt idx="19">
                  <c:v>0</c:v>
                </c:pt>
                <c:pt idx="20">
                  <c:v>6.25</c:v>
                </c:pt>
                <c:pt idx="21">
                  <c:v>58.099999999999994</c:v>
                </c:pt>
                <c:pt idx="22">
                  <c:v>188.98124999999999</c:v>
                </c:pt>
                <c:pt idx="23">
                  <c:v>235.71875</c:v>
                </c:pt>
              </c:numCache>
            </c:numRef>
          </c:xVal>
          <c:yVal>
            <c:numRef>
              <c:f>(Calibration!$L$4:$L$8,Calibration!$L$10:$L$13,Calibration!$L$15:$L$27,Calibration!$L$29:$L$30)</c:f>
              <c:numCache>
                <c:formatCode>General</c:formatCode>
                <c:ptCount val="24"/>
                <c:pt idx="0">
                  <c:v>1040</c:v>
                </c:pt>
                <c:pt idx="1">
                  <c:v>1090</c:v>
                </c:pt>
                <c:pt idx="2" formatCode="0%">
                  <c:v>0.72</c:v>
                </c:pt>
                <c:pt idx="3">
                  <c:v>1163</c:v>
                </c:pt>
                <c:pt idx="4">
                  <c:v>1105</c:v>
                </c:pt>
                <c:pt idx="5">
                  <c:v>1091</c:v>
                </c:pt>
                <c:pt idx="6">
                  <c:v>1139</c:v>
                </c:pt>
                <c:pt idx="7">
                  <c:v>1055</c:v>
                </c:pt>
                <c:pt idx="8">
                  <c:v>868</c:v>
                </c:pt>
                <c:pt idx="9">
                  <c:v>1100</c:v>
                </c:pt>
                <c:pt idx="10">
                  <c:v>1113</c:v>
                </c:pt>
                <c:pt idx="11">
                  <c:v>1120</c:v>
                </c:pt>
                <c:pt idx="12">
                  <c:v>1117</c:v>
                </c:pt>
                <c:pt idx="13">
                  <c:v>1095</c:v>
                </c:pt>
                <c:pt idx="14">
                  <c:v>995</c:v>
                </c:pt>
                <c:pt idx="15">
                  <c:v>1141</c:v>
                </c:pt>
                <c:pt idx="16">
                  <c:v>1125</c:v>
                </c:pt>
                <c:pt idx="17">
                  <c:v>1079</c:v>
                </c:pt>
                <c:pt idx="18">
                  <c:v>1133</c:v>
                </c:pt>
                <c:pt idx="19">
                  <c:v>1123</c:v>
                </c:pt>
                <c:pt idx="20">
                  <c:v>860</c:v>
                </c:pt>
                <c:pt idx="21">
                  <c:v>1089</c:v>
                </c:pt>
                <c:pt idx="22">
                  <c:v>1079</c:v>
                </c:pt>
                <c:pt idx="23">
                  <c:v>1130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03904"/>
        <c:axId val="123339136"/>
      </c:scatterChart>
      <c:valAx>
        <c:axId val="1494039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Open Area (in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23339136"/>
        <c:crosses val="autoZero"/>
        <c:crossBetween val="midCat"/>
      </c:valAx>
      <c:valAx>
        <c:axId val="123339136"/>
        <c:scaling>
          <c:orientation val="minMax"/>
          <c:max val="1200"/>
          <c:min val="1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Panel Set Point (°F)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9403904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Open Area vs. Chimney</a:t>
            </a:r>
            <a:r>
              <a:rPr lang="en-US" sz="1600" baseline="0"/>
              <a:t> Velocity</a:t>
            </a:r>
            <a:endParaRPr lang="en-US" sz="16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('Air Flow'!$L$4:$L$8,'Air Flow'!$L$10:$L$13,'Air Flow'!$L$15,'Air Flow'!$L$17:$L$19,'Air Flow'!$L$21:$L$27,'Air Flow'!$L$29:$L$30)</c:f>
              <c:numCache>
                <c:formatCode>0.00</c:formatCode>
                <c:ptCount val="22"/>
                <c:pt idx="0">
                  <c:v>0</c:v>
                </c:pt>
                <c:pt idx="1">
                  <c:v>162.75</c:v>
                </c:pt>
                <c:pt idx="2">
                  <c:v>216.328125</c:v>
                </c:pt>
                <c:pt idx="3">
                  <c:v>201.5</c:v>
                </c:pt>
                <c:pt idx="4">
                  <c:v>0</c:v>
                </c:pt>
                <c:pt idx="5">
                  <c:v>66.947500000000005</c:v>
                </c:pt>
                <c:pt idx="6">
                  <c:v>197.23719999999997</c:v>
                </c:pt>
                <c:pt idx="7">
                  <c:v>120.25</c:v>
                </c:pt>
                <c:pt idx="8">
                  <c:v>79.875</c:v>
                </c:pt>
                <c:pt idx="9">
                  <c:v>123.765625</c:v>
                </c:pt>
                <c:pt idx="10">
                  <c:v>279</c:v>
                </c:pt>
                <c:pt idx="11">
                  <c:v>183.92</c:v>
                </c:pt>
                <c:pt idx="12">
                  <c:v>13.3</c:v>
                </c:pt>
                <c:pt idx="13">
                  <c:v>112.66499999999999</c:v>
                </c:pt>
                <c:pt idx="14">
                  <c:v>308.1875</c:v>
                </c:pt>
                <c:pt idx="15">
                  <c:v>177.765625</c:v>
                </c:pt>
                <c:pt idx="16">
                  <c:v>0</c:v>
                </c:pt>
                <c:pt idx="17">
                  <c:v>0</c:v>
                </c:pt>
                <c:pt idx="18">
                  <c:v>6.25</c:v>
                </c:pt>
                <c:pt idx="19">
                  <c:v>58.099999999999994</c:v>
                </c:pt>
                <c:pt idx="20">
                  <c:v>188.98124999999999</c:v>
                </c:pt>
                <c:pt idx="21">
                  <c:v>235.71875</c:v>
                </c:pt>
              </c:numCache>
            </c:numRef>
          </c:xVal>
          <c:yVal>
            <c:numRef>
              <c:f>('Air Flow'!$N$4:$N$8,'Air Flow'!$N$10:$N$13,'Air Flow'!$N$15,'Air Flow'!$N$17:$N$19,'Air Flow'!$N$21:$N$27,'Air Flow'!$N$29:$N$30)</c:f>
              <c:numCache>
                <c:formatCode>General</c:formatCode>
                <c:ptCount val="22"/>
                <c:pt idx="0">
                  <c:v>0</c:v>
                </c:pt>
                <c:pt idx="1">
                  <c:v>254</c:v>
                </c:pt>
                <c:pt idx="2">
                  <c:v>0</c:v>
                </c:pt>
                <c:pt idx="3">
                  <c:v>329</c:v>
                </c:pt>
                <c:pt idx="4">
                  <c:v>231</c:v>
                </c:pt>
                <c:pt idx="5">
                  <c:v>203</c:v>
                </c:pt>
                <c:pt idx="6">
                  <c:v>256</c:v>
                </c:pt>
                <c:pt idx="7">
                  <c:v>215</c:v>
                </c:pt>
                <c:pt idx="8">
                  <c:v>200</c:v>
                </c:pt>
                <c:pt idx="9">
                  <c:v>255</c:v>
                </c:pt>
                <c:pt idx="10">
                  <c:v>208</c:v>
                </c:pt>
                <c:pt idx="11">
                  <c:v>0</c:v>
                </c:pt>
                <c:pt idx="12">
                  <c:v>38</c:v>
                </c:pt>
                <c:pt idx="13">
                  <c:v>217</c:v>
                </c:pt>
                <c:pt idx="14">
                  <c:v>314</c:v>
                </c:pt>
                <c:pt idx="15">
                  <c:v>181</c:v>
                </c:pt>
                <c:pt idx="16">
                  <c:v>190</c:v>
                </c:pt>
                <c:pt idx="17">
                  <c:v>338</c:v>
                </c:pt>
                <c:pt idx="18">
                  <c:v>0</c:v>
                </c:pt>
                <c:pt idx="19">
                  <c:v>110</c:v>
                </c:pt>
                <c:pt idx="20">
                  <c:v>256</c:v>
                </c:pt>
                <c:pt idx="21">
                  <c:v>285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40768"/>
        <c:axId val="74242688"/>
      </c:scatterChart>
      <c:valAx>
        <c:axId val="742407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Open</a:t>
                </a:r>
                <a:r>
                  <a:rPr lang="en-US" baseline="0"/>
                  <a:t> Area (in</a:t>
                </a:r>
                <a:r>
                  <a:rPr lang="en-US" baseline="30000"/>
                  <a:t>2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74242688"/>
        <c:crosses val="autoZero"/>
        <c:crossBetween val="midCat"/>
      </c:valAx>
      <c:valAx>
        <c:axId val="74242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Chimney Air Velocity (ft/min)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4240768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4146-53EA-4039-9FBF-B88D002AFE51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C38D5-9A17-4CFB-88EA-B457075A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C38D5-9A17-4CFB-88EA-B457075AFC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4106862"/>
          </a:xfrm>
        </p:spPr>
        <p:txBody>
          <a:bodyPr anchor="t"/>
          <a:lstStyle>
            <a:lvl1pPr>
              <a:defRPr sz="12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z="3200" dirty="0" err="1" smtClean="0"/>
              <a:t>Interlaboratory</a:t>
            </a:r>
            <a:r>
              <a:rPr lang="en-US" sz="3200" dirty="0" smtClean="0"/>
              <a:t> Study of Radiant Panel Test for Measuring Flammability of Thermal/Acoustic Insulation Materials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/>
        </p:nvSpPr>
        <p:spPr bwMode="auto">
          <a:xfrm>
            <a:off x="427038" y="4497388"/>
            <a:ext cx="4822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>
                <a:solidFill>
                  <a:srgbClr val="002060"/>
                </a:solidFill>
              </a:rPr>
              <a:t>Presented </a:t>
            </a:r>
            <a:r>
              <a:rPr lang="en-US" sz="1600" baseline="0" dirty="0" smtClean="0">
                <a:solidFill>
                  <a:srgbClr val="002060"/>
                </a:solidFill>
              </a:rPr>
              <a:t>to: 8</a:t>
            </a:r>
            <a:r>
              <a:rPr lang="en-US" sz="1600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baseline="0" dirty="0" smtClean="0">
                <a:solidFill>
                  <a:srgbClr val="002060"/>
                </a:solidFill>
              </a:rPr>
              <a:t> Triennial International Aircraft Fire and Cabin Safety Research Conference</a:t>
            </a:r>
          </a:p>
          <a:p>
            <a:pPr>
              <a:buFontTx/>
              <a:buNone/>
            </a:pPr>
            <a:r>
              <a:rPr lang="en-US" sz="1600" baseline="0" dirty="0" smtClean="0">
                <a:solidFill>
                  <a:srgbClr val="002060"/>
                </a:solidFill>
              </a:rPr>
              <a:t>By: Steven Rehn</a:t>
            </a:r>
          </a:p>
          <a:p>
            <a:pPr>
              <a:buFontTx/>
              <a:buNone/>
            </a:pPr>
            <a:r>
              <a:rPr lang="en-US" sz="1600" baseline="0" dirty="0" smtClean="0">
                <a:solidFill>
                  <a:srgbClr val="002060"/>
                </a:solidFill>
              </a:rPr>
              <a:t>Date: 10/26/2016</a:t>
            </a:r>
            <a:endParaRPr lang="en-US" sz="1600" baseline="0" dirty="0">
              <a:solidFill>
                <a:srgbClr val="002060"/>
              </a:solidFill>
            </a:endParaRPr>
          </a:p>
        </p:txBody>
      </p:sp>
      <p:pic>
        <p:nvPicPr>
          <p:cNvPr id="10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3665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12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sz="12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z="3200" dirty="0" smtClean="0"/>
              <a:t>Radiant Panel Update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/>
        </p:nvSpPr>
        <p:spPr bwMode="auto">
          <a:xfrm>
            <a:off x="427038" y="4497388"/>
            <a:ext cx="4822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Presented </a:t>
            </a:r>
            <a:r>
              <a:rPr lang="en-US" sz="1600" dirty="0" smtClean="0">
                <a:solidFill>
                  <a:srgbClr val="002060"/>
                </a:solidFill>
              </a:rPr>
              <a:t>to: International Aircraft Materials Fire Test Working Group Meeting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By: Steven Rehn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Date: 02/24/2015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3665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12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73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02/24/2015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9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3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67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5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0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3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effectLst/>
                <a:latin typeface="Calibri"/>
                <a:ea typeface="Calibri"/>
                <a:cs typeface="Times New Roman"/>
              </a:rPr>
              <a:t>Radiant Panel Update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C3A244F5-7FE5-46E3-804D-50BE7C319FE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ADFE1FFA-99DE-4EF5-8175-A64CAA318E4A}" type="slidenum">
              <a:rPr lang="en-US" sz="1200" b="0" baseline="0">
                <a:solidFill>
                  <a:schemeClr val="bg1">
                    <a:lumMod val="50000"/>
                  </a:schemeClr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1676400" y="6205538"/>
            <a:ext cx="3733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Radiant Panel Insulation Test</a:t>
            </a:r>
            <a:endParaRPr lang="en-US" sz="1200" baseline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205538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200" dirty="0" smtClean="0">
                <a:solidFill>
                  <a:srgbClr val="C0C0C0"/>
                </a:solidFill>
              </a:rPr>
              <a:t>10/26/2016</a:t>
            </a:r>
            <a:endParaRPr lang="en-US" sz="1200" dirty="0">
              <a:solidFill>
                <a:srgbClr val="C0C0C0"/>
              </a:solidFill>
            </a:endParaRP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15" name="Picture 26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baseline="0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baseline="0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1200" b="1" smtClean="0">
          <a:solidFill>
            <a:srgbClr val="1D2F68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effectLst/>
                <a:latin typeface="Calibri"/>
                <a:ea typeface="Calibri"/>
                <a:cs typeface="Times New Roman"/>
              </a:rPr>
              <a:t>Radiant Panel Update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C3A244F5-7FE5-46E3-804D-50BE7C319FE2}" type="datetimeFigureOut">
              <a:rPr lang="en-US" smtClean="0">
                <a:solidFill>
                  <a:srgbClr val="000000"/>
                </a:solidFill>
              </a:rPr>
              <a:pPr/>
              <a:t>10/20/2016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1B2F54FF-8153-468F-B82F-FE8EB8B734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fld id="{ADFE1FFA-99DE-4EF5-8175-A64CAA318E4A}" type="slidenum">
              <a:rPr lang="en-US" sz="1200">
                <a:solidFill>
                  <a:srgbClr val="FFFFFF">
                    <a:lumMod val="50000"/>
                  </a:srgbClr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1676400" y="6205538"/>
            <a:ext cx="3733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75000"/>
                  </a:srgbClr>
                </a:solidFill>
                <a:ea typeface="Calibri"/>
                <a:cs typeface="Times New Roman"/>
              </a:rPr>
              <a:t>Radiant Panel Update</a:t>
            </a:r>
            <a:endParaRPr lang="en-US" sz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205538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C0C0C0"/>
                </a:solidFill>
              </a:rPr>
              <a:t>06/03/2015</a:t>
            </a:r>
            <a:endParaRPr lang="en-US" sz="1200" dirty="0">
              <a:solidFill>
                <a:srgbClr val="C0C0C0"/>
              </a:solidFill>
            </a:endParaRP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15" name="Picture 26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75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1200" b="1" smtClean="0">
          <a:solidFill>
            <a:srgbClr val="1D2F68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838200"/>
            <a:ext cx="4983162" cy="2743200"/>
          </a:xfrm>
        </p:spPr>
        <p:txBody>
          <a:bodyPr/>
          <a:lstStyle/>
          <a:p>
            <a:r>
              <a:rPr lang="en-US" sz="3200" dirty="0" smtClean="0"/>
              <a:t>Inter-laboratory </a:t>
            </a:r>
            <a:r>
              <a:rPr lang="en-US" sz="3200" dirty="0"/>
              <a:t>Study of Radiant Panel Test for Measuring Flammability of Thermal/Acoustic Insulation Materials</a:t>
            </a:r>
          </a:p>
        </p:txBody>
      </p:sp>
    </p:spTree>
    <p:extLst>
      <p:ext uri="{BB962C8B-B14F-4D97-AF65-F5344CB8AC3E}">
        <p14:creationId xmlns:p14="http://schemas.microsoft.com/office/powerpoint/2010/main" val="34590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16041"/>
              </p:ext>
            </p:extLst>
          </p:nvPr>
        </p:nvGraphicFramePr>
        <p:xfrm>
          <a:off x="-1" y="0"/>
          <a:ext cx="9144000" cy="601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2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Polyimide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1384595"/>
            <a:ext cx="4434840" cy="3873205"/>
          </a:xfrm>
        </p:spPr>
      </p:pic>
      <p:cxnSp>
        <p:nvCxnSpPr>
          <p:cNvPr id="10" name="Straight Connector 9"/>
          <p:cNvCxnSpPr/>
          <p:nvPr/>
        </p:nvCxnSpPr>
        <p:spPr bwMode="auto">
          <a:xfrm>
            <a:off x="4572000" y="886111"/>
            <a:ext cx="0" cy="460028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76400" y="99372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6772" y="99372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13-24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152" y="1371128"/>
            <a:ext cx="4434840" cy="38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Polyimide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0" y="3886200"/>
            <a:ext cx="4114800" cy="206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0" y="1135344"/>
            <a:ext cx="4114800" cy="2553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4724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Same test, completely different results.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98185"/>
            <a:ext cx="4114800" cy="2384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1560" y="3882977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FAA’s test result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712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050213" cy="4391025"/>
          </a:xfrm>
        </p:spPr>
        <p:txBody>
          <a:bodyPr/>
          <a:lstStyle/>
          <a:p>
            <a:r>
              <a:rPr lang="en-US" sz="2600" dirty="0" smtClean="0"/>
              <a:t>New handbook has a larger drawer length compared to the current handbook.</a:t>
            </a:r>
          </a:p>
          <a:p>
            <a:r>
              <a:rPr lang="en-US" sz="2600" dirty="0" smtClean="0"/>
              <a:t>This was done to allow less air to flow into the chamber during testing.</a:t>
            </a:r>
          </a:p>
          <a:p>
            <a:r>
              <a:rPr lang="en-US" sz="2600" dirty="0" smtClean="0"/>
              <a:t>Larger drawer isn’t necessary – the openings around the drawer are what we need to standardize.</a:t>
            </a:r>
          </a:p>
          <a:p>
            <a:r>
              <a:rPr lang="en-US" sz="2600" dirty="0" smtClean="0"/>
              <a:t>We ran some tests to see how changing the size of these openings affects calibration and test results.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426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050213" cy="4391025"/>
          </a:xfrm>
        </p:spPr>
        <p:txBody>
          <a:bodyPr/>
          <a:lstStyle/>
          <a:p>
            <a:r>
              <a:rPr lang="en-US" sz="2400" dirty="0" smtClean="0"/>
              <a:t>Normal openings around the FAA’s radiant panel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2181867" cy="358621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32998"/>
              </p:ext>
            </p:extLst>
          </p:nvPr>
        </p:nvGraphicFramePr>
        <p:xfrm>
          <a:off x="1447800" y="1600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Left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Right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Front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8400"/>
            <a:ext cx="2438400" cy="3586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438400"/>
            <a:ext cx="2555995" cy="3586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64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050213" cy="4391025"/>
          </a:xfrm>
        </p:spPr>
        <p:txBody>
          <a:bodyPr/>
          <a:lstStyle/>
          <a:p>
            <a:r>
              <a:rPr lang="en-US" dirty="0" smtClean="0"/>
              <a:t>Closed off </a:t>
            </a:r>
            <a:r>
              <a:rPr lang="en-US" dirty="0"/>
              <a:t>l</a:t>
            </a:r>
            <a:r>
              <a:rPr lang="en-US" dirty="0" smtClean="0"/>
              <a:t>eft, rear, and right gaps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63016"/>
            <a:ext cx="193688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953041"/>
            <a:ext cx="3386348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C:\Users\Steven Rehn\Documents\Radiant Panel Test\2015 Round Robin\FAA Test Results\Drawer right gap clos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59968"/>
            <a:ext cx="2644329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7" y="1638883"/>
            <a:ext cx="2865741" cy="39319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71" y="1638883"/>
            <a:ext cx="2947510" cy="39319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6137" y="5594866"/>
            <a:ext cx="31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2.125” Left Gap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471" y="5594866"/>
            <a:ext cx="209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1.875” Right Gap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153" y="1158145"/>
            <a:ext cx="7024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Gaps around the drawer fully open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76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67478"/>
              </p:ext>
            </p:extLst>
          </p:nvPr>
        </p:nvGraphicFramePr>
        <p:xfrm>
          <a:off x="76200" y="1371600"/>
          <a:ext cx="3886199" cy="265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838200"/>
                <a:gridCol w="802256"/>
                <a:gridCol w="1026543"/>
              </a:tblGrid>
              <a:tr h="59327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Closed Around Drawer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NormalAround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Drawer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Open w/ ~2” Gap on Each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Side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Area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Around Drawer(in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183.44</a:t>
                      </a:r>
                    </a:p>
                  </a:txBody>
                  <a:tcPr marL="9525" marR="9525" marT="9525" marB="0" anchor="b"/>
                </a:tc>
              </a:tr>
              <a:tr h="402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Panel Set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 (°F)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1137</a:t>
                      </a:r>
                    </a:p>
                  </a:txBody>
                  <a:tcPr marL="9525" marR="9525" marT="9525" marB="0" anchor="b"/>
                </a:tc>
              </a:tr>
              <a:tr h="402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 Flux (BTU/ft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1.495</a:t>
                      </a:r>
                    </a:p>
                  </a:txBody>
                  <a:tcPr marL="9525" marR="9525" marT="9525" marB="0" anchor="b"/>
                </a:tc>
              </a:tr>
              <a:tr h="402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Chamber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Temperature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(°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</a:tr>
              <a:tr h="402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Chimney Air Velocity (FPM)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880470"/>
              </p:ext>
            </p:extLst>
          </p:nvPr>
        </p:nvGraphicFramePr>
        <p:xfrm>
          <a:off x="4038600" y="1371600"/>
          <a:ext cx="5029200" cy="373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70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74755"/>
              </p:ext>
            </p:extLst>
          </p:nvPr>
        </p:nvGraphicFramePr>
        <p:xfrm>
          <a:off x="152400" y="1905000"/>
          <a:ext cx="3505201" cy="205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09600"/>
                <a:gridCol w="609600"/>
                <a:gridCol w="533400"/>
                <a:gridCol w="533401"/>
              </a:tblGrid>
              <a:tr h="312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 Point (°F)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1137</a:t>
                      </a:r>
                    </a:p>
                  </a:txBody>
                  <a:tcPr marL="9525" marR="9525" marT="9525" marB="0" anchor="b"/>
                </a:tc>
              </a:tr>
              <a:tr h="312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 Flux (BTU/ft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1.495</a:t>
                      </a:r>
                    </a:p>
                  </a:txBody>
                  <a:tcPr marL="9525" marR="9525" marT="9525" marB="0" anchor="b"/>
                </a:tc>
              </a:tr>
              <a:tr h="312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Thermocouple (°F)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</a:tr>
              <a:tr h="312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Chimney (FPM)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</a:tr>
              <a:tr h="4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Right Side of Drawer (FPM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4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 Left Side of Drawer (FPM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28346"/>
              </p:ext>
            </p:extLst>
          </p:nvPr>
        </p:nvGraphicFramePr>
        <p:xfrm>
          <a:off x="3886200" y="1600200"/>
          <a:ext cx="5105400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143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Openings Around Drawer: 2.125” left, 1.875” right, 2.25 rear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the panel temperature increases, the air flow into the chamber increases causing you to need to increase the panel temperature further to compensate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Data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314037"/>
              </p:ext>
            </p:extLst>
          </p:nvPr>
        </p:nvGraphicFramePr>
        <p:xfrm>
          <a:off x="1676400" y="1219200"/>
          <a:ext cx="6019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003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Handbook chapter being written</a:t>
            </a:r>
          </a:p>
          <a:p>
            <a:r>
              <a:rPr lang="en-US" dirty="0" smtClean="0"/>
              <a:t>Need more data to finalize changes</a:t>
            </a:r>
          </a:p>
          <a:p>
            <a:r>
              <a:rPr lang="en-US" dirty="0" smtClean="0"/>
              <a:t>Industry dimension survey</a:t>
            </a:r>
          </a:p>
          <a:p>
            <a:r>
              <a:rPr lang="en-US" dirty="0" smtClean="0"/>
              <a:t>Round Robin</a:t>
            </a:r>
          </a:p>
          <a:p>
            <a:r>
              <a:rPr lang="en-US" dirty="0" smtClean="0"/>
              <a:t>Air Flow Study</a:t>
            </a:r>
          </a:p>
          <a:p>
            <a:pPr lvl="1"/>
            <a:r>
              <a:rPr lang="en-US" dirty="0" smtClean="0"/>
              <a:t>Varied openings around the sliding platform to test how it affected air flow and material test results.</a:t>
            </a:r>
          </a:p>
          <a:p>
            <a:pPr lvl="1"/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Data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26432"/>
              </p:ext>
            </p:extLst>
          </p:nvPr>
        </p:nvGraphicFramePr>
        <p:xfrm>
          <a:off x="228600" y="1828800"/>
          <a:ext cx="423367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331376"/>
              </p:ext>
            </p:extLst>
          </p:nvPr>
        </p:nvGraphicFramePr>
        <p:xfrm>
          <a:off x="4690872" y="1828800"/>
          <a:ext cx="423367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87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41671"/>
              </p:ext>
            </p:extLst>
          </p:nvPr>
        </p:nvGraphicFramePr>
        <p:xfrm>
          <a:off x="152400" y="1447799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06040"/>
              </p:ext>
            </p:extLst>
          </p:nvPr>
        </p:nvGraphicFramePr>
        <p:xfrm>
          <a:off x="4674645" y="1447799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4131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44481"/>
              </p:ext>
            </p:extLst>
          </p:nvPr>
        </p:nvGraphicFramePr>
        <p:xfrm>
          <a:off x="152400" y="1295400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81034"/>
              </p:ext>
            </p:extLst>
          </p:nvPr>
        </p:nvGraphicFramePr>
        <p:xfrm>
          <a:off x="4664869" y="1295400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784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20188"/>
              </p:ext>
            </p:extLst>
          </p:nvPr>
        </p:nvGraphicFramePr>
        <p:xfrm>
          <a:off x="152400" y="1447800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25575"/>
              </p:ext>
            </p:extLst>
          </p:nvPr>
        </p:nvGraphicFramePr>
        <p:xfrm>
          <a:off x="4644816" y="1447800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958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32882"/>
              </p:ext>
            </p:extLst>
          </p:nvPr>
        </p:nvGraphicFramePr>
        <p:xfrm>
          <a:off x="152400" y="1299411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56290"/>
              </p:ext>
            </p:extLst>
          </p:nvPr>
        </p:nvGraphicFramePr>
        <p:xfrm>
          <a:off x="4628774" y="1299411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87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At the June meeting, we finalized plans to further study this issue</a:t>
            </a:r>
          </a:p>
          <a:p>
            <a:r>
              <a:rPr lang="en-US" sz="2000" dirty="0"/>
              <a:t>Continue conducting tests with 3 different air gap levels</a:t>
            </a:r>
          </a:p>
          <a:p>
            <a:pPr lvl="1"/>
            <a:r>
              <a:rPr lang="en-US" sz="1800" dirty="0"/>
              <a:t>Fully open</a:t>
            </a:r>
          </a:p>
          <a:p>
            <a:pPr lvl="1"/>
            <a:r>
              <a:rPr lang="en-US" sz="1800" dirty="0"/>
              <a:t>Partially open</a:t>
            </a:r>
          </a:p>
          <a:p>
            <a:pPr lvl="1"/>
            <a:r>
              <a:rPr lang="en-US" sz="1800" dirty="0"/>
              <a:t>Fully </a:t>
            </a:r>
            <a:r>
              <a:rPr lang="en-US" sz="1800" dirty="0" smtClean="0"/>
              <a:t>closed</a:t>
            </a:r>
            <a:endParaRPr lang="en-US" sz="1800" dirty="0"/>
          </a:p>
          <a:p>
            <a:r>
              <a:rPr lang="en-US" sz="2000" dirty="0"/>
              <a:t>Place array of thermocouples in the retaining frame to test how material temperature changes</a:t>
            </a:r>
          </a:p>
          <a:p>
            <a:r>
              <a:rPr lang="en-US" sz="2000" dirty="0" smtClean="0"/>
              <a:t>Place smoke bomb below chamber to observe how the air travels through it</a:t>
            </a:r>
          </a:p>
          <a:p>
            <a:r>
              <a:rPr lang="en-US" sz="2000" dirty="0" smtClean="0"/>
              <a:t>Additional material tests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70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pic>
        <p:nvPicPr>
          <p:cNvPr id="1026" name="Picture 2" descr="C:\Users\Steven Rehn\Documents\Radiant Panel Test\2016 Air Flow Study\Pictures\thermocouple posi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2327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371600"/>
            <a:ext cx="2743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Array of 15 thermocouples placed inside retaining frame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Tested at each air-gap configuration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Calibrated with calorimeter to 1.5 Btu/ft</a:t>
            </a:r>
            <a:r>
              <a:rPr lang="en-US" baseline="30000" dirty="0" smtClean="0"/>
              <a:t>2</a:t>
            </a:r>
            <a:r>
              <a:rPr lang="en-US" dirty="0" smtClean="0"/>
              <a:t>s each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3 tests with each configuration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Temperature averaged over 5 minutes</a:t>
            </a:r>
          </a:p>
        </p:txBody>
      </p:sp>
    </p:spTree>
    <p:extLst>
      <p:ext uri="{BB962C8B-B14F-4D97-AF65-F5344CB8AC3E}">
        <p14:creationId xmlns:p14="http://schemas.microsoft.com/office/powerpoint/2010/main" val="3328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pic>
        <p:nvPicPr>
          <p:cNvPr id="2050" name="Picture 2" descr="C:\Users\Steven Rehn\Documents\Radiant Panel Test\2016 Air Flow Study\Pictures\Thermocouple rig numbe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6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pic>
        <p:nvPicPr>
          <p:cNvPr id="3074" name="Picture 2" descr="C:\Users\Steven Rehn\Documents\Radiant Panel Test\2016 Air Flow Study\Pictures\IMAG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8229600" cy="46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pic>
        <p:nvPicPr>
          <p:cNvPr id="4098" name="Picture 2" descr="C:\Users\Steven Rehn\Documents\Radiant Panel Test\2016 Air Flow Study\Pictures\Temperature Ar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33463"/>
            <a:ext cx="8355013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76200"/>
            <a:ext cx="8472488" cy="609600"/>
          </a:xfrm>
        </p:spPr>
        <p:txBody>
          <a:bodyPr/>
          <a:lstStyle/>
          <a:p>
            <a:r>
              <a:rPr lang="en-US" dirty="0" smtClean="0"/>
              <a:t>Dimension Survey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52476"/>
            <a:ext cx="6858000" cy="6023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093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even Rehn\Documents\Radiant Panel Test\2016 Air Flow Study\Airflow Study Data\Temperature Maps\normal ga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834640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teven Rehn\Documents\Radiant Panel Test\2016 Air Flow Study\Airflow Study Data\Temperature Maps\fully clos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457200"/>
            <a:ext cx="2834640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teven Rehn\Documents\Radiant Panel Test\2016 Air Flow Study\Airflow Study Data\Temperature Maps\fully op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457200"/>
            <a:ext cx="2834640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112" y="2997875"/>
            <a:ext cx="2862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Intermediate Gaps</a:t>
            </a:r>
          </a:p>
          <a:p>
            <a:r>
              <a:rPr lang="en-US" dirty="0" smtClean="0"/>
              <a:t>Right: 0.125”</a:t>
            </a:r>
          </a:p>
          <a:p>
            <a:r>
              <a:rPr lang="en-US" dirty="0" smtClean="0"/>
              <a:t>Left: 0.3125”</a:t>
            </a:r>
          </a:p>
          <a:p>
            <a:r>
              <a:rPr lang="en-US" dirty="0" smtClean="0"/>
              <a:t>Rear: 2.25”</a:t>
            </a:r>
          </a:p>
          <a:p>
            <a:r>
              <a:rPr lang="en-US" dirty="0" smtClean="0"/>
              <a:t>Front: 0”</a:t>
            </a:r>
          </a:p>
          <a:p>
            <a:r>
              <a:rPr lang="en-US" dirty="0" smtClean="0"/>
              <a:t>Set Point: 1113°F</a:t>
            </a:r>
          </a:p>
          <a:p>
            <a:r>
              <a:rPr lang="en-US" dirty="0" smtClean="0"/>
              <a:t>Chamber Temp: 370°F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4680" y="2997875"/>
            <a:ext cx="3157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Closed</a:t>
            </a:r>
          </a:p>
          <a:p>
            <a:r>
              <a:rPr lang="en-US" dirty="0"/>
              <a:t>Right: </a:t>
            </a:r>
            <a:r>
              <a:rPr lang="en-US" dirty="0" smtClean="0"/>
              <a:t>0”</a:t>
            </a:r>
            <a:endParaRPr lang="en-US" dirty="0"/>
          </a:p>
          <a:p>
            <a:r>
              <a:rPr lang="en-US" dirty="0"/>
              <a:t>Left: </a:t>
            </a:r>
            <a:r>
              <a:rPr lang="en-US" dirty="0" smtClean="0"/>
              <a:t>0”</a:t>
            </a:r>
            <a:endParaRPr lang="en-US" dirty="0"/>
          </a:p>
          <a:p>
            <a:r>
              <a:rPr lang="en-US" dirty="0"/>
              <a:t>Rear: </a:t>
            </a:r>
            <a:r>
              <a:rPr lang="en-US" dirty="0" smtClean="0"/>
              <a:t>0”</a:t>
            </a:r>
            <a:endParaRPr lang="en-US" dirty="0"/>
          </a:p>
          <a:p>
            <a:r>
              <a:rPr lang="en-US" dirty="0"/>
              <a:t>Front: 0”</a:t>
            </a:r>
          </a:p>
          <a:p>
            <a:r>
              <a:rPr lang="en-US" dirty="0"/>
              <a:t>Set Point: </a:t>
            </a:r>
            <a:r>
              <a:rPr lang="en-US" dirty="0" smtClean="0"/>
              <a:t>1112°F</a:t>
            </a:r>
            <a:endParaRPr lang="en-US" dirty="0"/>
          </a:p>
          <a:p>
            <a:r>
              <a:rPr lang="en-US" dirty="0"/>
              <a:t>Chamber Temp: </a:t>
            </a:r>
            <a:r>
              <a:rPr lang="en-US" dirty="0" smtClean="0"/>
              <a:t>384°F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997875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Open</a:t>
            </a:r>
          </a:p>
          <a:p>
            <a:r>
              <a:rPr lang="en-US" dirty="0"/>
              <a:t>Right: </a:t>
            </a:r>
            <a:r>
              <a:rPr lang="en-US" dirty="0" smtClean="0"/>
              <a:t>1.875”</a:t>
            </a:r>
            <a:endParaRPr lang="en-US" dirty="0"/>
          </a:p>
          <a:p>
            <a:r>
              <a:rPr lang="en-US" dirty="0"/>
              <a:t>Left: </a:t>
            </a:r>
            <a:r>
              <a:rPr lang="en-US" dirty="0" smtClean="0"/>
              <a:t>2.125</a:t>
            </a:r>
            <a:r>
              <a:rPr lang="en-US" dirty="0"/>
              <a:t>”</a:t>
            </a:r>
          </a:p>
          <a:p>
            <a:r>
              <a:rPr lang="en-US" dirty="0"/>
              <a:t>Rear: 2.25”</a:t>
            </a:r>
          </a:p>
          <a:p>
            <a:r>
              <a:rPr lang="en-US" dirty="0"/>
              <a:t>Front: 0”</a:t>
            </a:r>
          </a:p>
          <a:p>
            <a:r>
              <a:rPr lang="en-US" dirty="0"/>
              <a:t>Set Point: </a:t>
            </a:r>
            <a:r>
              <a:rPr lang="en-US" dirty="0" smtClean="0"/>
              <a:t>1158°F</a:t>
            </a:r>
            <a:endParaRPr lang="en-US" dirty="0"/>
          </a:p>
          <a:p>
            <a:r>
              <a:rPr lang="en-US" dirty="0"/>
              <a:t>Chamber Temp: 4</a:t>
            </a:r>
            <a:r>
              <a:rPr lang="en-US" dirty="0" smtClean="0"/>
              <a:t>67°F</a:t>
            </a:r>
            <a:endParaRPr lang="en-US" dirty="0"/>
          </a:p>
          <a:p>
            <a:endParaRPr lang="en-US" dirty="0"/>
          </a:p>
        </p:txBody>
      </p:sp>
      <p:pic>
        <p:nvPicPr>
          <p:cNvPr id="5128" name="Picture 8" descr="C:\Users\Steven Rehn\Documents\Radiant Panel Test\2016 Air Flow Study\Airflow Study Data\Temperature Maps\Temperature Sc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9" y="457200"/>
            <a:ext cx="360991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Steven Rehn\Documents\Radiant Panel Test\2016 Air Flow Study\Airflow Study Data\Temperature Maps\Temperature Sc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89" y="457200"/>
            <a:ext cx="360991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 Study</a:t>
            </a:r>
            <a:endParaRPr lang="en-US" dirty="0"/>
          </a:p>
        </p:txBody>
      </p:sp>
      <p:pic>
        <p:nvPicPr>
          <p:cNvPr id="4" name="Picture 6" descr="C:\Users\Steven Rehn\Documents\Radiant Panel Test\2016 Air Flow Study\Airflow Study Data\Temperature Maps\right clo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834640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Steven Rehn\Documents\Radiant Panel Test\2016 Air Flow Study\Airflow Study Data\Temperature Maps\right op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2834640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Steven Rehn\Documents\Radiant Panel Test\2016 Air Flow Study\Airflow Study Data\Temperature Maps\Temperature Sc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20" y="1131443"/>
            <a:ext cx="360991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3606462"/>
            <a:ext cx="2862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Closed</a:t>
            </a:r>
          </a:p>
          <a:p>
            <a:r>
              <a:rPr lang="en-US" dirty="0" smtClean="0"/>
              <a:t>Right: 0.125”</a:t>
            </a:r>
          </a:p>
          <a:p>
            <a:r>
              <a:rPr lang="en-US" dirty="0" smtClean="0"/>
              <a:t>Left: 2.125”</a:t>
            </a:r>
          </a:p>
          <a:p>
            <a:r>
              <a:rPr lang="en-US" dirty="0" smtClean="0"/>
              <a:t>Rear: 2.25”</a:t>
            </a:r>
          </a:p>
          <a:p>
            <a:r>
              <a:rPr lang="en-US" dirty="0" smtClean="0"/>
              <a:t>Front: 0”</a:t>
            </a:r>
          </a:p>
          <a:p>
            <a:r>
              <a:rPr lang="en-US" dirty="0" smtClean="0"/>
              <a:t>Set Point: 1113°F</a:t>
            </a:r>
          </a:p>
          <a:p>
            <a:r>
              <a:rPr lang="en-US" dirty="0" smtClean="0"/>
              <a:t>Chamber Temp: 369°F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606462"/>
            <a:ext cx="2862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Open</a:t>
            </a:r>
          </a:p>
          <a:p>
            <a:r>
              <a:rPr lang="en-US" dirty="0" smtClean="0"/>
              <a:t>Right: 1.875”</a:t>
            </a:r>
          </a:p>
          <a:p>
            <a:r>
              <a:rPr lang="en-US" dirty="0" smtClean="0"/>
              <a:t>Left: 0”</a:t>
            </a:r>
          </a:p>
          <a:p>
            <a:r>
              <a:rPr lang="en-US" dirty="0" smtClean="0"/>
              <a:t>Rear: 0”</a:t>
            </a:r>
          </a:p>
          <a:p>
            <a:r>
              <a:rPr lang="en-US" dirty="0" smtClean="0"/>
              <a:t>Front: 0”</a:t>
            </a:r>
          </a:p>
          <a:p>
            <a:r>
              <a:rPr lang="en-US" dirty="0" smtClean="0"/>
              <a:t>Set Point: 1126°F</a:t>
            </a:r>
          </a:p>
          <a:p>
            <a:r>
              <a:rPr lang="en-US" dirty="0" smtClean="0"/>
              <a:t>Chamber Temp: 360°F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651375" cy="2648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Send thermocouple array to 3 other labs to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Statistically determined that at least 20 samples of a material would be required at each air gap level to get the best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60 </a:t>
            </a:r>
            <a:r>
              <a:rPr lang="en-US" sz="2000" dirty="0" smtClean="0"/>
              <a:t>Metalized PEEK samples total for each lab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18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905000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Survey</a:t>
            </a:r>
            <a:endParaRPr lang="en-US" dirty="0"/>
          </a:p>
        </p:txBody>
      </p:sp>
      <p:pic>
        <p:nvPicPr>
          <p:cNvPr id="2050" name="Picture 2" descr="C:\Users\Steven Rehn\Documents\Radiant Panel Test\Pictures\IMAG2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6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8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8050213" cy="4391025"/>
          </a:xfrm>
        </p:spPr>
        <p:txBody>
          <a:bodyPr/>
          <a:lstStyle/>
          <a:p>
            <a:r>
              <a:rPr lang="en-US" dirty="0" smtClean="0"/>
              <a:t>Gaps around the drawer are the biggest difference between machines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256217"/>
              </p:ext>
            </p:extLst>
          </p:nvPr>
        </p:nvGraphicFramePr>
        <p:xfrm>
          <a:off x="1143000" y="2209800"/>
          <a:ext cx="6781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71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sent out to 28 labs (including FAA)</a:t>
            </a:r>
          </a:p>
          <a:p>
            <a:r>
              <a:rPr lang="en-US" dirty="0" smtClean="0"/>
              <a:t>24 Responses Received</a:t>
            </a:r>
          </a:p>
          <a:p>
            <a:r>
              <a:rPr lang="en-US" dirty="0" smtClean="0"/>
              <a:t>12 samples for each lab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8991600" cy="15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93108"/>
              </p:ext>
            </p:extLst>
          </p:nvPr>
        </p:nvGraphicFramePr>
        <p:xfrm>
          <a:off x="0" y="0"/>
          <a:ext cx="9144000" cy="601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4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56176"/>
              </p:ext>
            </p:extLst>
          </p:nvPr>
        </p:nvGraphicFramePr>
        <p:xfrm>
          <a:off x="0" y="0"/>
          <a:ext cx="9144000" cy="601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5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61769"/>
              </p:ext>
            </p:extLst>
          </p:nvPr>
        </p:nvGraphicFramePr>
        <p:xfrm>
          <a:off x="0" y="0"/>
          <a:ext cx="9144000" cy="601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1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od FAA Templa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ood FAA Templa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11124</TotalTime>
  <Words>986</Words>
  <Application>Microsoft Office PowerPoint</Application>
  <PresentationFormat>On-screen Show (4:3)</PresentationFormat>
  <Paragraphs>235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Good FAA Template</vt:lpstr>
      <vt:lpstr>1_Good FAA Template</vt:lpstr>
      <vt:lpstr>Inter-laboratory Study of Radiant Panel Test for Measuring Flammability of Thermal/Acoustic Insulation Materials</vt:lpstr>
      <vt:lpstr>Introduction</vt:lpstr>
      <vt:lpstr>Dimension Survey</vt:lpstr>
      <vt:lpstr>Dimension Survey</vt:lpstr>
      <vt:lpstr>Dimension Survey</vt:lpstr>
      <vt:lpstr>Round Robin</vt:lpstr>
      <vt:lpstr>PowerPoint Presentation</vt:lpstr>
      <vt:lpstr>PowerPoint Presentation</vt:lpstr>
      <vt:lpstr>PowerPoint Presentation</vt:lpstr>
      <vt:lpstr>PowerPoint Presentation</vt:lpstr>
      <vt:lpstr>Polyimide</vt:lpstr>
      <vt:lpstr>Polyimide</vt:lpstr>
      <vt:lpstr>Air Flow Study</vt:lpstr>
      <vt:lpstr>Air Flow Study</vt:lpstr>
      <vt:lpstr>Air Flow Study</vt:lpstr>
      <vt:lpstr>Air Flow Study</vt:lpstr>
      <vt:lpstr>Air Flow Study</vt:lpstr>
      <vt:lpstr>Air Flow Study</vt:lpstr>
      <vt:lpstr>Round Robin Data</vt:lpstr>
      <vt:lpstr>Round Robin Data</vt:lpstr>
      <vt:lpstr>Air Flow Study</vt:lpstr>
      <vt:lpstr>Air Flow Study</vt:lpstr>
      <vt:lpstr>Air Flow Study</vt:lpstr>
      <vt:lpstr>Air Flow Study</vt:lpstr>
      <vt:lpstr>Air Flow Study</vt:lpstr>
      <vt:lpstr>Air Flow Study</vt:lpstr>
      <vt:lpstr>Air Flow Study</vt:lpstr>
      <vt:lpstr>Air Flow Study</vt:lpstr>
      <vt:lpstr>Air Flow Study</vt:lpstr>
      <vt:lpstr>PowerPoint Presentation</vt:lpstr>
      <vt:lpstr>Air Flow Study</vt:lpstr>
      <vt:lpstr>Future Work</vt:lpstr>
      <vt:lpstr>Questions?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Rehn, Steven (FAA)</dc:creator>
  <cp:lastModifiedBy>Rehn, Steven (FAA)</cp:lastModifiedBy>
  <cp:revision>191</cp:revision>
  <dcterms:created xsi:type="dcterms:W3CDTF">2015-02-20T15:53:38Z</dcterms:created>
  <dcterms:modified xsi:type="dcterms:W3CDTF">2016-10-20T19:11:36Z</dcterms:modified>
</cp:coreProperties>
</file>