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0"/>
  </p:handoutMasterIdLst>
  <p:sldIdLst>
    <p:sldId id="256" r:id="rId2"/>
    <p:sldId id="257" r:id="rId3"/>
    <p:sldId id="258" r:id="rId4"/>
    <p:sldId id="259" r:id="rId5"/>
    <p:sldId id="274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73" r:id="rId14"/>
    <p:sldId id="269" r:id="rId15"/>
    <p:sldId id="271" r:id="rId16"/>
    <p:sldId id="27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6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5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Scaled Methane</a:t>
            </a:r>
            <a:r>
              <a:rPr lang="en-US" baseline="0"/>
              <a:t> Flow Rate Examples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7 cm Board</c:v>
          </c:tx>
          <c:xVal>
            <c:numRef>
              <c:f>Sheet1!$B$4:$B$9</c:f>
              <c:numCache>
                <c:formatCode>0</c:formatCode>
                <c:ptCount val="6"/>
                <c:pt idx="0">
                  <c:v>0</c:v>
                </c:pt>
                <c:pt idx="1">
                  <c:v>15</c:v>
                </c:pt>
                <c:pt idx="2">
                  <c:v>85</c:v>
                </c:pt>
                <c:pt idx="3">
                  <c:v>140.60478675273811</c:v>
                </c:pt>
                <c:pt idx="4">
                  <c:v>270</c:v>
                </c:pt>
                <c:pt idx="5">
                  <c:v>270</c:v>
                </c:pt>
              </c:numCache>
            </c:numRef>
          </c:xVal>
          <c:yVal>
            <c:numRef>
              <c:f>Sheet1!$C$4:$C$9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 formatCode="0.00">
                  <c:v>1.4297283134151391</c:v>
                </c:pt>
                <c:pt idx="3" formatCode="0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v>15 cm Board</c:v>
          </c:tx>
          <c:xVal>
            <c:numRef>
              <c:f>Sheet1!$D$4:$D$9</c:f>
              <c:numCache>
                <c:formatCode>0</c:formatCode>
                <c:ptCount val="6"/>
                <c:pt idx="0">
                  <c:v>0</c:v>
                </c:pt>
                <c:pt idx="1">
                  <c:v>15</c:v>
                </c:pt>
                <c:pt idx="2">
                  <c:v>85</c:v>
                </c:pt>
                <c:pt idx="3">
                  <c:v>221.59851771859923</c:v>
                </c:pt>
                <c:pt idx="4">
                  <c:v>270</c:v>
                </c:pt>
                <c:pt idx="5">
                  <c:v>270</c:v>
                </c:pt>
              </c:numCache>
            </c:numRef>
          </c:xVal>
          <c:yVal>
            <c:numRef>
              <c:f>Sheet1!$E$4:$E$9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 formatCode="0.00">
                  <c:v>3.8221969923241357</c:v>
                </c:pt>
                <c:pt idx="3" formatCode="0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v>22 cm Board</c:v>
          </c:tx>
          <c:xVal>
            <c:numRef>
              <c:f>Sheet1!$F$4:$F$9</c:f>
              <c:numCache>
                <c:formatCode>0</c:formatCode>
                <c:ptCount val="6"/>
                <c:pt idx="0">
                  <c:v>0</c:v>
                </c:pt>
                <c:pt idx="1">
                  <c:v>15</c:v>
                </c:pt>
                <c:pt idx="2">
                  <c:v>85</c:v>
                </c:pt>
                <c:pt idx="3">
                  <c:v>240.28753946994269</c:v>
                </c:pt>
                <c:pt idx="4">
                  <c:v>270</c:v>
                </c:pt>
                <c:pt idx="5">
                  <c:v>270</c:v>
                </c:pt>
              </c:numCache>
            </c:numRef>
          </c:xVal>
          <c:yVal>
            <c:numRef>
              <c:f>Sheet1!$G$4:$G$9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 formatCode="0.00">
                  <c:v>6.2263439883362315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v>29 cm Board</c:v>
          </c:tx>
          <c:xVal>
            <c:numRef>
              <c:f>Sheet1!$H$4:$H$9</c:f>
              <c:numCache>
                <c:formatCode>0</c:formatCode>
                <c:ptCount val="6"/>
                <c:pt idx="0">
                  <c:v>0</c:v>
                </c:pt>
                <c:pt idx="1">
                  <c:v>15</c:v>
                </c:pt>
                <c:pt idx="2">
                  <c:v>85</c:v>
                </c:pt>
                <c:pt idx="3">
                  <c:v>249.0750745149918</c:v>
                </c:pt>
                <c:pt idx="4">
                  <c:v>270</c:v>
                </c:pt>
                <c:pt idx="5">
                  <c:v>270</c:v>
                </c:pt>
              </c:numCache>
            </c:numRef>
          </c:xVal>
          <c:yVal>
            <c:numRef>
              <c:f>Sheet1!$I$4:$I$9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 formatCode="0.00">
                  <c:v>8.8411306473967795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90752"/>
        <c:axId val="43717376"/>
      </c:scatterChart>
      <c:valAx>
        <c:axId val="4489075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crossAx val="43717376"/>
        <c:crosses val="autoZero"/>
        <c:crossBetween val="midCat"/>
      </c:valAx>
      <c:valAx>
        <c:axId val="437173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Methane Flwo Rate (L/min)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489075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FFFFF"/>
    </a:solidFill>
    <a:ln>
      <a:solidFill>
        <a:srgbClr val="BBE0E3"/>
      </a:solidFill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A862C-431E-4DB0-88A7-48F0DDDFC6CF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CA3B8-0D83-4D00-9493-3BCEC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40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12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3200" dirty="0" smtClean="0"/>
              <a:t>RTCA Update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427038" y="4497388"/>
            <a:ext cx="48228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2060"/>
                </a:solidFill>
              </a:rPr>
              <a:t>Presented </a:t>
            </a:r>
            <a:r>
              <a:rPr lang="en-US" sz="1600" baseline="0" dirty="0" smtClean="0">
                <a:solidFill>
                  <a:srgbClr val="002060"/>
                </a:solidFill>
              </a:rPr>
              <a:t>to: 8</a:t>
            </a:r>
            <a:r>
              <a:rPr lang="en-US" sz="1600" baseline="30000" dirty="0" smtClean="0">
                <a:solidFill>
                  <a:srgbClr val="002060"/>
                </a:solidFill>
              </a:rPr>
              <a:t>th</a:t>
            </a:r>
            <a:r>
              <a:rPr lang="en-US" sz="1600" baseline="0" dirty="0" smtClean="0">
                <a:solidFill>
                  <a:srgbClr val="002060"/>
                </a:solidFill>
              </a:rPr>
              <a:t> Triennial International Aircraft Fire and Cabin Safety Research Conference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>
                <a:solidFill>
                  <a:srgbClr val="002060"/>
                </a:solidFill>
              </a:rPr>
              <a:t>By: Steven Rehn</a:t>
            </a:r>
          </a:p>
          <a:p>
            <a:pPr>
              <a:buFontTx/>
              <a:buNone/>
            </a:pPr>
            <a:r>
              <a:rPr lang="en-US" sz="1600" baseline="0" dirty="0" smtClean="0">
                <a:solidFill>
                  <a:srgbClr val="002060"/>
                </a:solidFill>
              </a:rPr>
              <a:t>Date: 10/26/2016</a:t>
            </a:r>
            <a:endParaRPr lang="en-US" sz="1600" baseline="0" dirty="0">
              <a:solidFill>
                <a:srgbClr val="002060"/>
              </a:solidFill>
            </a:endParaRP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3665"/>
            <a:ext cx="356616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8"/>
            <a:chOff x="3700" y="171"/>
            <a:chExt cx="1824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2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10/19/2015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RTCA Update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5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8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3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2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8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9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3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 smtClean="0">
                <a:effectLst/>
                <a:latin typeface="Calibri"/>
                <a:ea typeface="Calibri"/>
                <a:cs typeface="Times New Roman"/>
              </a:rPr>
              <a:t>RTCA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ADFE1FFA-99DE-4EF5-8175-A64CAA318E4A}" type="slidenum">
              <a:rPr lang="en-US" sz="1200" b="0" baseline="0">
                <a:solidFill>
                  <a:schemeClr val="bg1">
                    <a:lumMod val="50000"/>
                  </a:schemeClr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1676400" y="6205538"/>
            <a:ext cx="373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RTCA Development of a New Flammability Test for Electronic Boxes</a:t>
            </a:r>
            <a:endParaRPr lang="en-US" sz="1200" baseline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441325" y="6205538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10/26/2016</a:t>
            </a:r>
            <a:endParaRPr lang="en-US" sz="1200" dirty="0">
              <a:solidFill>
                <a:srgbClr val="C0C0C0"/>
              </a:solidFill>
            </a:endParaRP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000" b="1" baseline="0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4983162" cy="1395412"/>
          </a:xfrm>
        </p:spPr>
        <p:txBody>
          <a:bodyPr/>
          <a:lstStyle/>
          <a:p>
            <a:r>
              <a:rPr lang="en-US" sz="3600" dirty="0" smtClean="0"/>
              <a:t>RTCA Development of a New Flammability Test for Electronic Boxes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936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70" y="2590800"/>
            <a:ext cx="4467225" cy="318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7300"/>
            <a:ext cx="421157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2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pic>
        <p:nvPicPr>
          <p:cNvPr id="4" name="A9R4654.tm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295400"/>
            <a:ext cx="5854700" cy="4391025"/>
          </a:xfrm>
        </p:spPr>
      </p:pic>
    </p:spTree>
    <p:extLst>
      <p:ext uri="{BB962C8B-B14F-4D97-AF65-F5344CB8AC3E}">
        <p14:creationId xmlns:p14="http://schemas.microsoft.com/office/powerpoint/2010/main" val="14960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pic>
        <p:nvPicPr>
          <p:cNvPr id="4" name="A9R4657.tm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295400"/>
            <a:ext cx="5854700" cy="4391025"/>
          </a:xfrm>
        </p:spPr>
      </p:pic>
    </p:spTree>
    <p:extLst>
      <p:ext uri="{BB962C8B-B14F-4D97-AF65-F5344CB8AC3E}">
        <p14:creationId xmlns:p14="http://schemas.microsoft.com/office/powerpoint/2010/main" val="13835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7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Foam block + heptane as fuel source</a:t>
            </a:r>
          </a:p>
          <a:p>
            <a:r>
              <a:rPr lang="en-US" dirty="0" smtClean="0"/>
              <a:t>Fuel load is based on the mass of each material in the box and its combustion energy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143649"/>
              </p:ext>
            </p:extLst>
          </p:nvPr>
        </p:nvGraphicFramePr>
        <p:xfrm>
          <a:off x="2819400" y="3505200"/>
          <a:ext cx="3200400" cy="2309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905000"/>
              </a:tblGrid>
              <a:tr h="63289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Polymer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Combustion Energy (MJ/kg)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01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Epoxy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34.3</a:t>
                      </a:r>
                      <a:endParaRPr lang="en-US" sz="1600" dirty="0"/>
                    </a:p>
                  </a:txBody>
                  <a:tcPr/>
                </a:tc>
              </a:tr>
              <a:tr h="3001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32.6</a:t>
                      </a:r>
                      <a:endParaRPr lang="en-US" sz="1600" dirty="0"/>
                    </a:p>
                  </a:txBody>
                  <a:tcPr/>
                </a:tc>
              </a:tr>
              <a:tr h="3001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47</a:t>
                      </a:r>
                      <a:endParaRPr lang="en-US" sz="1600" dirty="0"/>
                    </a:p>
                  </a:txBody>
                  <a:tcPr/>
                </a:tc>
              </a:tr>
              <a:tr h="3001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47</a:t>
                      </a:r>
                      <a:endParaRPr lang="en-US" sz="1600" dirty="0"/>
                    </a:p>
                  </a:txBody>
                  <a:tcPr/>
                </a:tc>
              </a:tr>
              <a:tr h="3001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23.2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53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Foam block + heptane is sized to match the combustion energy of the internal components of the box</a:t>
            </a:r>
          </a:p>
          <a:p>
            <a:r>
              <a:rPr lang="en-US" sz="2400" dirty="0" smtClean="0"/>
              <a:t>Ratio is kept close to 10mL heptane to 4”x4”x9” foam block, but can be adjusted if space is limited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Foam block is positioned near critical parts for worst case scenario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22676"/>
              </p:ext>
            </p:extLst>
          </p:nvPr>
        </p:nvGraphicFramePr>
        <p:xfrm>
          <a:off x="3048000" y="3505200"/>
          <a:ext cx="2971800" cy="1290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676400"/>
              </a:tblGrid>
              <a:tr h="60959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Fire Source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Combustion Energy (MJ/kg)</a:t>
                      </a:r>
                    </a:p>
                  </a:txBody>
                  <a:tcPr/>
                </a:tc>
              </a:tr>
              <a:tr h="3406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37.3</a:t>
                      </a:r>
                      <a:endParaRPr lang="en-US" sz="1600" dirty="0"/>
                    </a:p>
                  </a:txBody>
                  <a:tcPr/>
                </a:tc>
              </a:tr>
              <a:tr h="3406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n-Heptane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44.7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9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87" y="1676400"/>
            <a:ext cx="8050213" cy="4511675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Fire must not leave the housing and propagate into the surrounding area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0050"/>
            <a:ext cx="5181600" cy="481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6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Testing by Element in Minnesota</a:t>
            </a:r>
          </a:p>
          <a:p>
            <a:r>
              <a:rPr lang="en-US" sz="2400" dirty="0" smtClean="0"/>
              <a:t>Burn </a:t>
            </a:r>
            <a:r>
              <a:rPr lang="en-US" sz="2400" dirty="0"/>
              <a:t>boxes whole using a programmable line burner with methane </a:t>
            </a:r>
          </a:p>
          <a:p>
            <a:r>
              <a:rPr lang="en-US" sz="2400" dirty="0" smtClean="0"/>
              <a:t>Determine </a:t>
            </a:r>
            <a:r>
              <a:rPr lang="en-US" sz="2400" dirty="0"/>
              <a:t>placement of the burner within the box </a:t>
            </a:r>
          </a:p>
          <a:p>
            <a:r>
              <a:rPr lang="en-US" sz="2400" dirty="0" smtClean="0"/>
              <a:t>Determine </a:t>
            </a:r>
            <a:r>
              <a:rPr lang="en-US" sz="2400" dirty="0"/>
              <a:t>how many burns necessary/test locations</a:t>
            </a:r>
          </a:p>
          <a:p>
            <a:r>
              <a:rPr lang="en-US" sz="2400" dirty="0" smtClean="0"/>
              <a:t>Evaluate </a:t>
            </a:r>
            <a:r>
              <a:rPr lang="en-US" sz="2400" dirty="0"/>
              <a:t>results of test</a:t>
            </a:r>
          </a:p>
          <a:p>
            <a:r>
              <a:rPr lang="en-US" sz="2400" dirty="0" smtClean="0"/>
              <a:t>Compare </a:t>
            </a:r>
            <a:r>
              <a:rPr lang="en-US" sz="2400" dirty="0"/>
              <a:t>approach/results with Airbus foam block method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0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66800"/>
            <a:ext cx="8050213" cy="439102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Two </a:t>
            </a:r>
            <a:r>
              <a:rPr lang="en-US" sz="2000" dirty="0"/>
              <a:t>units were provided for comparative testing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This </a:t>
            </a:r>
            <a:r>
              <a:rPr lang="en-US" sz="2000" dirty="0"/>
              <a:t>unit consisted of two circuit board assemblies mounted inside of an aluminum chassis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chassis had ventilation holes at the top and the bottom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Methane </a:t>
            </a:r>
            <a:r>
              <a:rPr lang="en-US" sz="2000" dirty="0"/>
              <a:t>flow profile was calculated based on height of PCB </a:t>
            </a:r>
          </a:p>
          <a:p>
            <a:endParaRPr lang="en-US" dirty="0"/>
          </a:p>
        </p:txBody>
      </p:sp>
      <p:pic>
        <p:nvPicPr>
          <p:cNvPr id="4" name="Picture 1" descr="X:\Chris K2\FAA materials fire Test sample burn UUT\UUT 1 Burn 19 Oct 2015\Photos\IMG_4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94075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971800"/>
            <a:ext cx="4572000" cy="30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57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66800"/>
            <a:ext cx="8050213" cy="439102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Two </a:t>
            </a:r>
            <a:r>
              <a:rPr lang="en-US" sz="1600" dirty="0"/>
              <a:t>burns were conducted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In </a:t>
            </a:r>
            <a:r>
              <a:rPr lang="en-US" sz="1600" dirty="0"/>
              <a:t>each case one of the two circuit boards was replaced by the line burner.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First </a:t>
            </a:r>
            <a:r>
              <a:rPr lang="en-US" sz="1600" dirty="0"/>
              <a:t>burn straight up, second burn rotated to impinge circuit board 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SLIIM Module placed 2” above electronic box</a:t>
            </a:r>
            <a:endParaRPr lang="en-US" sz="1600" dirty="0"/>
          </a:p>
        </p:txBody>
      </p:sp>
      <p:pic>
        <p:nvPicPr>
          <p:cNvPr id="4" name="Picture 3" descr="IMG_4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404514"/>
            <a:ext cx="4462272" cy="334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IMG_4588 burn 2 p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04514"/>
            <a:ext cx="4462272" cy="334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181606" y="4572000"/>
            <a:ext cx="242316" cy="762000"/>
          </a:xfrm>
          <a:prstGeom prst="up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050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urved Left Arrow 6"/>
          <p:cNvSpPr/>
          <p:nvPr/>
        </p:nvSpPr>
        <p:spPr>
          <a:xfrm rot="8566962">
            <a:off x="6669120" y="4116065"/>
            <a:ext cx="268032" cy="417377"/>
          </a:xfrm>
          <a:prstGeom prst="curvedLef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050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6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RTCA DO-160G is the current international </a:t>
            </a:r>
            <a:r>
              <a:rPr lang="en-US" sz="2400" dirty="0"/>
              <a:t>standard for environmental testing of commercial </a:t>
            </a:r>
            <a:r>
              <a:rPr lang="en-US" sz="2400" dirty="0" smtClean="0"/>
              <a:t>avionics</a:t>
            </a:r>
          </a:p>
          <a:p>
            <a:r>
              <a:rPr lang="en-US" sz="2400" dirty="0" smtClean="0"/>
              <a:t>Section 26, Category C defines the flammability testing requirements for electronic housings and component parts</a:t>
            </a:r>
          </a:p>
          <a:p>
            <a:r>
              <a:rPr lang="en-US" sz="2400" dirty="0" smtClean="0"/>
              <a:t>Next revision for DO-160(H) is due January 2019</a:t>
            </a:r>
          </a:p>
          <a:p>
            <a:r>
              <a:rPr lang="en-US" sz="2400" dirty="0" smtClean="0"/>
              <a:t>The goal is to eliminate confusion on how to apply the current standards and simplify the tests required for the next revision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348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Testing</a:t>
            </a:r>
            <a:endParaRPr lang="en-US" dirty="0"/>
          </a:p>
        </p:txBody>
      </p:sp>
      <p:pic>
        <p:nvPicPr>
          <p:cNvPr id="4" name="alan_movie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048" y="1143000"/>
            <a:ext cx="6096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0548" y="57150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Burner rotated towards PCB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490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323975"/>
            <a:ext cx="8050213" cy="439102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No </a:t>
            </a:r>
            <a:r>
              <a:rPr lang="en-US" sz="2000" dirty="0"/>
              <a:t>visible flames outside of the unit throughout the duration of both tests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Damage </a:t>
            </a:r>
            <a:r>
              <a:rPr lang="en-US" sz="2000" dirty="0"/>
              <a:t>more severe from the second burn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Smoke </a:t>
            </a:r>
            <a:r>
              <a:rPr lang="en-US" sz="2000" dirty="0"/>
              <a:t>mirrored line burner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" y="3124200"/>
            <a:ext cx="2971800" cy="226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4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672" y="3141034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X:\Chris K2\FAA materials fire Test sample burn UUT\UUT 1 Burn 19 Oct 2015\Photos\IMG_4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7336" y="3141034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3979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19200"/>
            <a:ext cx="8050213" cy="439102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800" dirty="0"/>
              <a:t> Unit consists of 6 PCBs mounted inside of an aluminum enclosure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/>
              <a:t> Methane line burner self-extinguished in multiple locations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/>
              <a:t> Experiment: additional holes drilled into top and bottom of enclosure – Ventilation to support                                                         combustion, insert flame sideways – hit all 6 PCBs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4608512" cy="284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IMG_48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901209"/>
            <a:ext cx="3792423" cy="284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932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Testing</a:t>
            </a:r>
            <a:endParaRPr lang="en-US" dirty="0"/>
          </a:p>
        </p:txBody>
      </p:sp>
      <p:pic>
        <p:nvPicPr>
          <p:cNvPr id="4" name="alan_movie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048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2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Evaluation </a:t>
            </a:r>
            <a:r>
              <a:rPr lang="en-US" sz="2400" dirty="0"/>
              <a:t>and Testing can be performed in one day</a:t>
            </a:r>
          </a:p>
          <a:p>
            <a:r>
              <a:rPr lang="en-US" sz="2400" dirty="0" smtClean="0"/>
              <a:t>Placement </a:t>
            </a:r>
            <a:r>
              <a:rPr lang="en-US" sz="2400" dirty="0"/>
              <a:t>of line burner and number of test locations is subjective</a:t>
            </a:r>
          </a:p>
          <a:p>
            <a:r>
              <a:rPr lang="en-US" sz="2400" dirty="0" smtClean="0"/>
              <a:t>Line </a:t>
            </a:r>
            <a:r>
              <a:rPr lang="en-US" sz="2400" dirty="0"/>
              <a:t>burner may be too large for small units</a:t>
            </a:r>
          </a:p>
          <a:p>
            <a:r>
              <a:rPr lang="en-US" sz="2400" dirty="0" smtClean="0"/>
              <a:t>Burner </a:t>
            </a:r>
            <a:r>
              <a:rPr lang="en-US" sz="2400" dirty="0"/>
              <a:t>rotation can affect test results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line burner may self extinguish prior to a draft forming (enclosures with limited </a:t>
            </a:r>
            <a:r>
              <a:rPr lang="en-US" sz="2400" dirty="0" smtClean="0"/>
              <a:t>ventilation)</a:t>
            </a:r>
          </a:p>
          <a:p>
            <a:r>
              <a:rPr lang="en-US" sz="2400" dirty="0" smtClean="0"/>
              <a:t>Need </a:t>
            </a:r>
            <a:r>
              <a:rPr lang="en-US" sz="2400" dirty="0"/>
              <a:t>a clear definition of pass / fail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0594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Task Group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Group decided to move forward with the line burner</a:t>
            </a:r>
          </a:p>
          <a:p>
            <a:pPr lvl="1"/>
            <a:r>
              <a:rPr lang="en-US" sz="1800" dirty="0" smtClean="0"/>
              <a:t>More consistent</a:t>
            </a:r>
          </a:p>
          <a:p>
            <a:pPr lvl="1"/>
            <a:r>
              <a:rPr lang="en-US" sz="1800" dirty="0" smtClean="0"/>
              <a:t>Works better with small enclosures</a:t>
            </a:r>
          </a:p>
          <a:p>
            <a:r>
              <a:rPr lang="en-US" sz="2000" dirty="0" smtClean="0"/>
              <a:t>As a starting point, we agreed to use 12 second flame with 1.5” height as the maximum allowable flame to escape, based on vertical Bunsen Burner test</a:t>
            </a:r>
          </a:p>
          <a:p>
            <a:r>
              <a:rPr lang="en-US" sz="2000" dirty="0"/>
              <a:t>Other focus will be on guidance: where to place burner, how many burns in each box, what happens if burner goes out, </a:t>
            </a:r>
            <a:r>
              <a:rPr lang="en-US" sz="2000" dirty="0" smtClean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115898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Test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Alan Thompson wrote a first draft for this new test procedure</a:t>
            </a:r>
          </a:p>
          <a:p>
            <a:r>
              <a:rPr lang="en-US" sz="2400" dirty="0" smtClean="0"/>
              <a:t>Mostly based on Telecom test procedure presented earlier</a:t>
            </a:r>
          </a:p>
          <a:p>
            <a:r>
              <a:rPr lang="en-US" sz="2400" dirty="0" smtClean="0"/>
              <a:t>Lots of testing still needs to be done</a:t>
            </a:r>
          </a:p>
          <a:p>
            <a:pPr lvl="1"/>
            <a:r>
              <a:rPr lang="en-US" sz="2000" dirty="0" smtClean="0"/>
              <a:t>Adjust pass/fail criteria?</a:t>
            </a:r>
          </a:p>
          <a:p>
            <a:pPr lvl="1"/>
            <a:r>
              <a:rPr lang="en-US" sz="2000" dirty="0" smtClean="0"/>
              <a:t>Use SLIIM module?</a:t>
            </a:r>
          </a:p>
          <a:p>
            <a:pPr lvl="1"/>
            <a:r>
              <a:rPr lang="en-US" sz="2000" dirty="0" smtClean="0"/>
              <a:t>Burner placement?</a:t>
            </a:r>
          </a:p>
          <a:p>
            <a:pPr lvl="1"/>
            <a:r>
              <a:rPr lang="en-US" sz="2000" dirty="0" smtClean="0"/>
              <a:t>Fuel flow rate changes?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21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FAA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Finish setting up our line burner</a:t>
            </a:r>
          </a:p>
          <a:p>
            <a:r>
              <a:rPr lang="en-US" dirty="0" smtClean="0"/>
              <a:t>Comparison tests with Bunsen Burner</a:t>
            </a:r>
          </a:p>
          <a:p>
            <a:pPr lvl="1"/>
            <a:r>
              <a:rPr lang="en-US" dirty="0" smtClean="0"/>
              <a:t>Must retain or improve level of safety</a:t>
            </a:r>
            <a:endParaRPr lang="en-US" dirty="0"/>
          </a:p>
          <a:p>
            <a:r>
              <a:rPr lang="en-US" dirty="0" smtClean="0"/>
              <a:t>Need to source electronic boxes and SLIIM module</a:t>
            </a:r>
          </a:p>
          <a:p>
            <a:r>
              <a:rPr lang="en-US" dirty="0" smtClean="0"/>
              <a:t>Possibly make a generic box that can be tested several times with only replacing the insides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42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676400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test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050213" cy="685800"/>
          </a:xfrm>
        </p:spPr>
        <p:txBody>
          <a:bodyPr/>
          <a:lstStyle/>
          <a:p>
            <a:r>
              <a:rPr lang="en-US" dirty="0" smtClean="0"/>
              <a:t>Small part exemptions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623716" cy="271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1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alternative test procedure where the electronic </a:t>
            </a:r>
            <a:r>
              <a:rPr lang="en-US" dirty="0"/>
              <a:t>enclosure </a:t>
            </a:r>
            <a:r>
              <a:rPr lang="en-US" dirty="0" smtClean="0"/>
              <a:t>with its internal components is tested whole </a:t>
            </a:r>
            <a:r>
              <a:rPr lang="en-US" dirty="0"/>
              <a:t>instead of </a:t>
            </a:r>
            <a:r>
              <a:rPr lang="en-US" dirty="0" smtClean="0"/>
              <a:t>testing each part individually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177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Test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47800"/>
            <a:ext cx="8050213" cy="4391025"/>
          </a:xfrm>
        </p:spPr>
        <p:txBody>
          <a:bodyPr/>
          <a:lstStyle/>
          <a:p>
            <a:r>
              <a:rPr lang="en-US" dirty="0" smtClean="0"/>
              <a:t>Identified two current test methods which test electronic enclosures whole</a:t>
            </a:r>
          </a:p>
          <a:p>
            <a:r>
              <a:rPr lang="en-US" dirty="0" smtClean="0"/>
              <a:t>These will be used as a starting point to be evaluated and refined for this group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99" y="3390900"/>
            <a:ext cx="350255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81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8793" y="1295400"/>
                <a:ext cx="8050213" cy="4391025"/>
              </a:xfrm>
            </p:spPr>
            <p:txBody>
              <a:bodyPr/>
              <a:lstStyle/>
              <a:p>
                <a:r>
                  <a:rPr lang="en-US" sz="2400" dirty="0" smtClean="0"/>
                  <a:t>Telecom Industry </a:t>
                </a:r>
                <a:r>
                  <a:rPr lang="en-US" sz="2400" dirty="0"/>
                  <a:t>test (ANSI </a:t>
                </a:r>
                <a:r>
                  <a:rPr lang="en-US" sz="2400" dirty="0" smtClean="0"/>
                  <a:t>T.319)</a:t>
                </a:r>
                <a:endParaRPr lang="en-US" sz="2400" dirty="0" smtClean="0"/>
              </a:p>
              <a:p>
                <a:r>
                  <a:rPr lang="en-US" sz="2400" dirty="0" smtClean="0"/>
                  <a:t>Methane line burner as fuel source</a:t>
                </a:r>
              </a:p>
              <a:p>
                <a:r>
                  <a:rPr lang="en-US" sz="2400" dirty="0" smtClean="0"/>
                  <a:t>11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2400" i="0">
                            <a:latin typeface="Cambria Math"/>
                          </a:rPr>
                          <m:t>64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"</m:t>
                    </m:r>
                  </m:oMath>
                </a14:m>
                <a:r>
                  <a:rPr lang="en-US" sz="2400" dirty="0" smtClean="0"/>
                  <a:t> holes spaced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"</m:t>
                    </m:r>
                  </m:oMath>
                </a14:m>
                <a:r>
                  <a:rPr lang="en-US" sz="2400" dirty="0" smtClean="0"/>
                  <a:t> apart</a:t>
                </a:r>
              </a:p>
              <a:p>
                <a:r>
                  <a:rPr lang="en-US" sz="2400" dirty="0" smtClean="0"/>
                  <a:t>Fuel regulated by a methane flow controller (simulates circuit board igniting and burning through to completion)</a:t>
                </a:r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793" y="1295400"/>
                <a:ext cx="8050213" cy="4391025"/>
              </a:xfrm>
              <a:blipFill rotWithShape="1">
                <a:blip r:embed="rId2"/>
                <a:stretch>
                  <a:fillRect l="-984" t="-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8305800" cy="198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7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If printed circuit boards (PCB) are oriented horizontally, methane flow rate is fixed at 5L/min for 120s</a:t>
                </a:r>
              </a:p>
              <a:p>
                <a:r>
                  <a:rPr lang="en-US" dirty="0" smtClean="0"/>
                  <a:t>If PCBs are vertical, methane flow rate follows a curve based on PCB height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𝑸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𝒑𝒆𝒂𝒌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𝟎</m:t>
                        </m:r>
                        <m:r>
                          <a:rPr lang="en-US" i="1">
                            <a:latin typeface="Cambria Math"/>
                          </a:rPr>
                          <m:t>.</m:t>
                        </m:r>
                        <m:r>
                          <a:rPr lang="en-US" i="1">
                            <a:latin typeface="Cambria Math"/>
                          </a:rPr>
                          <m:t>𝟎𝟕𝟏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𝒉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.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𝟐𝟔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𝟎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𝟎𝟑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𝟏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.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𝟖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Q</a:t>
                </a:r>
                <a:r>
                  <a:rPr lang="en-US" baseline="-25000" dirty="0"/>
                  <a:t>peak</a:t>
                </a:r>
                <a:r>
                  <a:rPr lang="en-US" dirty="0"/>
                  <a:t> = Maximum methane flow rate (L/min)</a:t>
                </a:r>
              </a:p>
              <a:p>
                <a:pPr lvl="1"/>
                <a:r>
                  <a:rPr lang="en-US" dirty="0"/>
                  <a:t>h = vertical dimension of tallest PCB (cm)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87" t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16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653382"/>
              </p:ext>
            </p:extLst>
          </p:nvPr>
        </p:nvGraphicFramePr>
        <p:xfrm>
          <a:off x="990600" y="1371600"/>
          <a:ext cx="71628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951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</a:t>
            </a:r>
            <a:r>
              <a:rPr lang="en-US" dirty="0"/>
              <a:t>insertion of a programmable burner into the equipment </a:t>
            </a:r>
            <a:r>
              <a:rPr lang="en-US" dirty="0" smtClean="0"/>
              <a:t>chassis</a:t>
            </a:r>
          </a:p>
          <a:p>
            <a:r>
              <a:rPr lang="en-US" dirty="0" smtClean="0"/>
              <a:t>Flame </a:t>
            </a:r>
            <a:r>
              <a:rPr lang="en-US" dirty="0"/>
              <a:t>is placed to impinge area within chassis with most fuel load</a:t>
            </a:r>
          </a:p>
          <a:p>
            <a:r>
              <a:rPr lang="en-US" dirty="0" smtClean="0"/>
              <a:t>Heat </a:t>
            </a:r>
            <a:r>
              <a:rPr lang="en-US" dirty="0"/>
              <a:t>released is measured along with observations of smoke</a:t>
            </a:r>
          </a:p>
          <a:p>
            <a:r>
              <a:rPr lang="en-US" dirty="0" smtClean="0"/>
              <a:t>Fire is not allowed to escape </a:t>
            </a:r>
            <a:r>
              <a:rPr lang="en-US" dirty="0"/>
              <a:t>the enclosure to ignite any surrounding equipment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Good FAA Template</Template>
  <TotalTime>6534</TotalTime>
  <Words>887</Words>
  <Application>Microsoft Office PowerPoint</Application>
  <PresentationFormat>On-screen Show (4:3)</PresentationFormat>
  <Paragraphs>135</Paragraphs>
  <Slides>28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Good FAA Template</vt:lpstr>
      <vt:lpstr>RTCA Development of a New Flammability Test for Electronic Boxes</vt:lpstr>
      <vt:lpstr>Introduction</vt:lpstr>
      <vt:lpstr>Current test standards</vt:lpstr>
      <vt:lpstr>Goal</vt:lpstr>
      <vt:lpstr>Current Test Methods</vt:lpstr>
      <vt:lpstr>Method 1</vt:lpstr>
      <vt:lpstr>Method 1</vt:lpstr>
      <vt:lpstr>Method 1</vt:lpstr>
      <vt:lpstr>Method 1</vt:lpstr>
      <vt:lpstr>Method 1</vt:lpstr>
      <vt:lpstr>Method 1</vt:lpstr>
      <vt:lpstr>Method 1</vt:lpstr>
      <vt:lpstr>Method 1</vt:lpstr>
      <vt:lpstr>Method 2</vt:lpstr>
      <vt:lpstr>Method 2</vt:lpstr>
      <vt:lpstr>Method 2</vt:lpstr>
      <vt:lpstr>Comparative Testing</vt:lpstr>
      <vt:lpstr>Comparative Testing</vt:lpstr>
      <vt:lpstr>Comparative Testing</vt:lpstr>
      <vt:lpstr>Comparative Testing</vt:lpstr>
      <vt:lpstr>Comparative Testing</vt:lpstr>
      <vt:lpstr>Comparative Testing</vt:lpstr>
      <vt:lpstr>Comparative Testing</vt:lpstr>
      <vt:lpstr>Lessons Learned</vt:lpstr>
      <vt:lpstr>June Task Group Meeting</vt:lpstr>
      <vt:lpstr>Draft Test Procedure</vt:lpstr>
      <vt:lpstr>Future FAA Work</vt:lpstr>
      <vt:lpstr>Questions?</vt:lpstr>
    </vt:vector>
  </TitlesOfParts>
  <Company>Federal Aviation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RTCA Update</dc:title>
  <dc:creator>Rehn, Steven (FAA)</dc:creator>
  <cp:lastModifiedBy>Rehn, Steven (FAA)</cp:lastModifiedBy>
  <cp:revision>91</cp:revision>
  <dcterms:created xsi:type="dcterms:W3CDTF">2014-10-21T17:14:27Z</dcterms:created>
  <dcterms:modified xsi:type="dcterms:W3CDTF">2016-10-24T14:24:35Z</dcterms:modified>
</cp:coreProperties>
</file>