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6.jpg" ContentType="image/jpg"/>
  <Override PartName="/ppt/notesSlides/notesSlide14.xml" ContentType="application/vnd.openxmlformats-officedocument.presentationml.notesSlide+xml"/>
  <Override PartName="/ppt/media/image27.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9.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67"/>
  </p:notesMasterIdLst>
  <p:handoutMasterIdLst>
    <p:handoutMasterId r:id="rId68"/>
  </p:handoutMasterIdLst>
  <p:sldIdLst>
    <p:sldId id="277" r:id="rId2"/>
    <p:sldId id="632" r:id="rId3"/>
    <p:sldId id="633" r:id="rId4"/>
    <p:sldId id="475" r:id="rId5"/>
    <p:sldId id="615" r:id="rId6"/>
    <p:sldId id="696" r:id="rId7"/>
    <p:sldId id="742" r:id="rId8"/>
    <p:sldId id="614" r:id="rId9"/>
    <p:sldId id="747" r:id="rId10"/>
    <p:sldId id="692" r:id="rId11"/>
    <p:sldId id="693" r:id="rId12"/>
    <p:sldId id="619" r:id="rId13"/>
    <p:sldId id="532" r:id="rId14"/>
    <p:sldId id="516" r:id="rId15"/>
    <p:sldId id="560" r:id="rId16"/>
    <p:sldId id="722" r:id="rId17"/>
    <p:sldId id="584" r:id="rId18"/>
    <p:sldId id="561" r:id="rId19"/>
    <p:sldId id="655" r:id="rId20"/>
    <p:sldId id="657" r:id="rId21"/>
    <p:sldId id="749" r:id="rId22"/>
    <p:sldId id="710" r:id="rId23"/>
    <p:sldId id="674" r:id="rId24"/>
    <p:sldId id="708" r:id="rId25"/>
    <p:sldId id="709" r:id="rId26"/>
    <p:sldId id="698" r:id="rId27"/>
    <p:sldId id="702" r:id="rId28"/>
    <p:sldId id="659" r:id="rId29"/>
    <p:sldId id="724" r:id="rId30"/>
    <p:sldId id="713" r:id="rId31"/>
    <p:sldId id="661" r:id="rId32"/>
    <p:sldId id="662" r:id="rId33"/>
    <p:sldId id="663" r:id="rId34"/>
    <p:sldId id="666" r:id="rId35"/>
    <p:sldId id="667" r:id="rId36"/>
    <p:sldId id="714" r:id="rId37"/>
    <p:sldId id="711" r:id="rId38"/>
    <p:sldId id="703" r:id="rId39"/>
    <p:sldId id="705" r:id="rId40"/>
    <p:sldId id="672" r:id="rId41"/>
    <p:sldId id="712" r:id="rId42"/>
    <p:sldId id="668" r:id="rId43"/>
    <p:sldId id="670" r:id="rId44"/>
    <p:sldId id="671" r:id="rId45"/>
    <p:sldId id="669" r:id="rId46"/>
    <p:sldId id="673" r:id="rId47"/>
    <p:sldId id="719" r:id="rId48"/>
    <p:sldId id="720" r:id="rId49"/>
    <p:sldId id="721" r:id="rId50"/>
    <p:sldId id="718" r:id="rId51"/>
    <p:sldId id="707" r:id="rId52"/>
    <p:sldId id="727" r:id="rId53"/>
    <p:sldId id="644" r:id="rId54"/>
    <p:sldId id="725" r:id="rId55"/>
    <p:sldId id="625" r:id="rId56"/>
    <p:sldId id="748" r:id="rId57"/>
    <p:sldId id="726" r:id="rId58"/>
    <p:sldId id="645" r:id="rId59"/>
    <p:sldId id="729" r:id="rId60"/>
    <p:sldId id="681" r:id="rId61"/>
    <p:sldId id="741" r:id="rId62"/>
    <p:sldId id="695" r:id="rId63"/>
    <p:sldId id="728" r:id="rId64"/>
    <p:sldId id="523" r:id="rId65"/>
    <p:sldId id="366" r:id="rId66"/>
  </p:sldIdLst>
  <p:sldSz cx="9144000" cy="6858000" type="screen4x3"/>
  <p:notesSz cx="7010400" cy="9296400"/>
  <p:defaultTextStyle>
    <a:defPPr>
      <a:defRPr lang="en-US"/>
    </a:defPPr>
    <a:lvl1pPr algn="l" rtl="0" fontAlgn="base">
      <a:spcBef>
        <a:spcPct val="50000"/>
      </a:spcBef>
      <a:spcAft>
        <a:spcPct val="0"/>
      </a:spcAft>
      <a:buChar char="•"/>
      <a:defRPr sz="1600" kern="1200">
        <a:solidFill>
          <a:schemeClr val="tx1"/>
        </a:solidFill>
        <a:latin typeface="Arial" charset="0"/>
        <a:ea typeface="+mn-ea"/>
        <a:cs typeface="+mn-cs"/>
      </a:defRPr>
    </a:lvl1pPr>
    <a:lvl2pPr marL="457200" algn="l" rtl="0" fontAlgn="base">
      <a:spcBef>
        <a:spcPct val="50000"/>
      </a:spcBef>
      <a:spcAft>
        <a:spcPct val="0"/>
      </a:spcAft>
      <a:buChar char="•"/>
      <a:defRPr sz="1600" kern="1200">
        <a:solidFill>
          <a:schemeClr val="tx1"/>
        </a:solidFill>
        <a:latin typeface="Arial" charset="0"/>
        <a:ea typeface="+mn-ea"/>
        <a:cs typeface="+mn-cs"/>
      </a:defRPr>
    </a:lvl2pPr>
    <a:lvl3pPr marL="914400" algn="l" rtl="0" fontAlgn="base">
      <a:spcBef>
        <a:spcPct val="50000"/>
      </a:spcBef>
      <a:spcAft>
        <a:spcPct val="0"/>
      </a:spcAft>
      <a:buChar char="•"/>
      <a:defRPr sz="1600" kern="1200">
        <a:solidFill>
          <a:schemeClr val="tx1"/>
        </a:solidFill>
        <a:latin typeface="Arial" charset="0"/>
        <a:ea typeface="+mn-ea"/>
        <a:cs typeface="+mn-cs"/>
      </a:defRPr>
    </a:lvl3pPr>
    <a:lvl4pPr marL="1371600" algn="l" rtl="0" fontAlgn="base">
      <a:spcBef>
        <a:spcPct val="50000"/>
      </a:spcBef>
      <a:spcAft>
        <a:spcPct val="0"/>
      </a:spcAft>
      <a:buChar char="•"/>
      <a:defRPr sz="1600" kern="1200">
        <a:solidFill>
          <a:schemeClr val="tx1"/>
        </a:solidFill>
        <a:latin typeface="Arial" charset="0"/>
        <a:ea typeface="+mn-ea"/>
        <a:cs typeface="+mn-cs"/>
      </a:defRPr>
    </a:lvl4pPr>
    <a:lvl5pPr marL="1828800" algn="l" rtl="0" fontAlgn="base">
      <a:spcBef>
        <a:spcPct val="50000"/>
      </a:spcBef>
      <a:spcAft>
        <a:spcPct val="0"/>
      </a:spcAft>
      <a:buChar char="•"/>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1D2F68"/>
    <a:srgbClr val="FF0000"/>
    <a:srgbClr val="C0C0C0"/>
    <a:srgbClr val="00FF00"/>
    <a:srgbClr val="FFFF99"/>
    <a:srgbClr val="FFCC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5" autoAdjust="0"/>
    <p:restoredTop sz="82662" autoAdjust="0"/>
  </p:normalViewPr>
  <p:slideViewPr>
    <p:cSldViewPr snapToGrid="0">
      <p:cViewPr>
        <p:scale>
          <a:sx n="80" d="100"/>
          <a:sy n="80" d="100"/>
        </p:scale>
        <p:origin x="-810" y="-306"/>
      </p:cViewPr>
      <p:guideLst>
        <p:guide orient="horz" pos="536"/>
        <p:guide pos="339"/>
      </p:guideLst>
    </p:cSldViewPr>
  </p:slideViewPr>
  <p:outlineViewPr>
    <p:cViewPr>
      <p:scale>
        <a:sx n="33" d="100"/>
        <a:sy n="33" d="100"/>
      </p:scale>
      <p:origin x="48" y="216"/>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84" d="100"/>
          <a:sy n="84" d="100"/>
        </p:scale>
        <p:origin x="-1398" y="-9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oleObject" Target="file:///C:\Users\Timothy%20Salter\Desktop\Cargo%20Liner%20Oil%20Burner%20Test\2015%20Cargo%20RR\Cargo%20Liner%20RR%202015.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Timothy%20Salter\Desktop\Seat%20Cusion%20Oil%20Burner%20Test\2015%20Seat%20RR\Seat%20Cushion%20RR%202015.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file:///C:\Users\Timothy%20Salter\Desktop\NexGen%20and%20Park%202015%20Comparison\NexGen%20and%20PArk%20Comparison%20Data.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55392953437492"/>
          <c:y val="0.1490827357667536"/>
          <c:w val="0.74369286356249942"/>
          <c:h val="0.70642280947938629"/>
        </c:manualLayout>
      </c:layout>
      <c:barChart>
        <c:barDir val="col"/>
        <c:grouping val="clustered"/>
        <c:varyColors val="0"/>
        <c:ser>
          <c:idx val="0"/>
          <c:order val="0"/>
          <c:tx>
            <c:v>Park</c:v>
          </c:tx>
          <c:spPr>
            <a:solidFill>
              <a:srgbClr val="9999FF"/>
            </a:solidFill>
            <a:ln w="12700">
              <a:solidFill>
                <a:srgbClr val="000000"/>
              </a:solidFill>
              <a:prstDash val="solid"/>
            </a:ln>
          </c:spPr>
          <c:invertIfNegative val="0"/>
          <c:cat>
            <c:strLit>
              <c:ptCount val="3"/>
              <c:pt idx="0">
                <c:v>Fire Hardened 1</c:v>
              </c:pt>
              <c:pt idx="1">
                <c:v>Fire Blocked</c:v>
              </c:pt>
              <c:pt idx="2">
                <c:v>Fire Hardened 2</c:v>
              </c:pt>
            </c:strLit>
          </c:cat>
          <c:val>
            <c:numRef>
              <c:f>(Sheet1!$E$12,Sheet1!$I$12,Sheet1!$M$12)</c:f>
              <c:numCache>
                <c:formatCode>0.00%</c:formatCode>
                <c:ptCount val="3"/>
                <c:pt idx="0">
                  <c:v>7.5907938060343752E-2</c:v>
                </c:pt>
                <c:pt idx="1">
                  <c:v>7.030169558730627E-2</c:v>
                </c:pt>
                <c:pt idx="2">
                  <c:v>8.163974172228243E-2</c:v>
                </c:pt>
              </c:numCache>
            </c:numRef>
          </c:val>
        </c:ser>
        <c:ser>
          <c:idx val="2"/>
          <c:order val="1"/>
          <c:tx>
            <c:v>Sonic 0° Trial 1</c:v>
          </c:tx>
          <c:spPr>
            <a:solidFill>
              <a:srgbClr val="993366"/>
            </a:solidFill>
            <a:ln w="12700">
              <a:solidFill>
                <a:srgbClr val="000000"/>
              </a:solidFill>
              <a:prstDash val="solid"/>
            </a:ln>
          </c:spPr>
          <c:invertIfNegative val="0"/>
          <c:cat>
            <c:strLit>
              <c:ptCount val="3"/>
              <c:pt idx="0">
                <c:v>Fire Hardened 1</c:v>
              </c:pt>
              <c:pt idx="1">
                <c:v>Fire Blocked</c:v>
              </c:pt>
              <c:pt idx="2">
                <c:v>Fire Hardened 2</c:v>
              </c:pt>
            </c:strLit>
          </c:cat>
          <c:val>
            <c:numRef>
              <c:f>(Sheet1!$E$78,Sheet1!$I$78,Sheet1!$M$78)</c:f>
              <c:numCache>
                <c:formatCode>0.00%</c:formatCode>
                <c:ptCount val="3"/>
                <c:pt idx="0">
                  <c:v>7.6805209236354588E-2</c:v>
                </c:pt>
                <c:pt idx="1">
                  <c:v>6.7385054207443326E-2</c:v>
                </c:pt>
                <c:pt idx="2">
                  <c:v>6.8413179578995675E-2</c:v>
                </c:pt>
              </c:numCache>
            </c:numRef>
          </c:val>
        </c:ser>
        <c:ser>
          <c:idx val="3"/>
          <c:order val="2"/>
          <c:tx>
            <c:v>Sonic 0° Trial 2</c:v>
          </c:tx>
          <c:spPr>
            <a:solidFill>
              <a:srgbClr val="FFFFCC"/>
            </a:solidFill>
            <a:ln w="12700">
              <a:solidFill>
                <a:srgbClr val="000000"/>
              </a:solidFill>
              <a:prstDash val="solid"/>
            </a:ln>
          </c:spPr>
          <c:invertIfNegative val="0"/>
          <c:cat>
            <c:strLit>
              <c:ptCount val="3"/>
              <c:pt idx="0">
                <c:v>Fire Hardened 1</c:v>
              </c:pt>
              <c:pt idx="1">
                <c:v>Fire Blocked</c:v>
              </c:pt>
              <c:pt idx="2">
                <c:v>Fire Hardened 2</c:v>
              </c:pt>
            </c:strLit>
          </c:cat>
          <c:val>
            <c:numRef>
              <c:f>(Sheet1!$E$91,Sheet1!$I$91,Sheet1!$M$91)</c:f>
              <c:numCache>
                <c:formatCode>0.00%</c:formatCode>
                <c:ptCount val="3"/>
                <c:pt idx="0">
                  <c:v>7.4147872503270568E-2</c:v>
                </c:pt>
                <c:pt idx="1">
                  <c:v>8.3647564566029106E-2</c:v>
                </c:pt>
                <c:pt idx="2">
                  <c:v>7.1646681866897127E-2</c:v>
                </c:pt>
              </c:numCache>
            </c:numRef>
          </c:val>
        </c:ser>
        <c:dLbls>
          <c:showLegendKey val="0"/>
          <c:showVal val="0"/>
          <c:showCatName val="0"/>
          <c:showSerName val="0"/>
          <c:showPercent val="0"/>
          <c:showBubbleSize val="0"/>
        </c:dLbls>
        <c:gapWidth val="150"/>
        <c:axId val="33245056"/>
        <c:axId val="33251328"/>
      </c:barChart>
      <c:catAx>
        <c:axId val="33245056"/>
        <c:scaling>
          <c:orientation val="minMax"/>
        </c:scaling>
        <c:delete val="0"/>
        <c:axPos val="b"/>
        <c:title>
          <c:tx>
            <c:rich>
              <a:bodyPr/>
              <a:lstStyle/>
              <a:p>
                <a:pPr>
                  <a:defRPr/>
                </a:pPr>
                <a:r>
                  <a:rPr lang="en-US" dirty="0"/>
                  <a:t>Cushion Type</a:t>
                </a:r>
              </a:p>
            </c:rich>
          </c:tx>
          <c:layout>
            <c:manualLayout>
              <c:xMode val="edge"/>
              <c:yMode val="edge"/>
              <c:x val="0.43027944248973182"/>
              <c:y val="0.9174322201030991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33251328"/>
        <c:crosses val="autoZero"/>
        <c:auto val="1"/>
        <c:lblAlgn val="ctr"/>
        <c:lblOffset val="100"/>
        <c:tickLblSkip val="1"/>
        <c:tickMarkSkip val="1"/>
        <c:noMultiLvlLbl val="0"/>
      </c:catAx>
      <c:valAx>
        <c:axId val="33251328"/>
        <c:scaling>
          <c:orientation val="minMax"/>
          <c:max val="0.1"/>
        </c:scaling>
        <c:delete val="0"/>
        <c:axPos val="l"/>
        <c:majorGridlines>
          <c:spPr>
            <a:ln w="3175">
              <a:solidFill>
                <a:srgbClr val="000000"/>
              </a:solidFill>
              <a:prstDash val="solid"/>
            </a:ln>
          </c:spPr>
        </c:majorGridlines>
        <c:title>
          <c:tx>
            <c:rich>
              <a:bodyPr/>
              <a:lstStyle/>
              <a:p>
                <a:pPr>
                  <a:defRPr/>
                </a:pPr>
                <a:r>
                  <a:rPr lang="en-US" dirty="0"/>
                  <a:t>Weight Loss Percentage</a:t>
                </a:r>
              </a:p>
            </c:rich>
          </c:tx>
          <c:layout>
            <c:manualLayout>
              <c:xMode val="edge"/>
              <c:yMode val="edge"/>
              <c:x val="1.3857003527019277E-2"/>
              <c:y val="0.34403712396672104"/>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a:pPr>
            <a:endParaRPr lang="en-US"/>
          </a:p>
        </c:txPr>
        <c:crossAx val="33245056"/>
        <c:crosses val="autoZero"/>
        <c:crossBetween val="between"/>
      </c:valAx>
      <c:spPr>
        <a:solidFill>
          <a:sysClr val="window" lastClr="FFFFFF"/>
        </a:solidFill>
        <a:ln w="12700">
          <a:solidFill>
            <a:srgbClr val="808080"/>
          </a:solidFill>
          <a:prstDash val="solid"/>
        </a:ln>
      </c:spPr>
    </c:plotArea>
    <c:legend>
      <c:legendPos val="r"/>
      <c:layout>
        <c:manualLayout>
          <c:xMode val="edge"/>
          <c:yMode val="edge"/>
          <c:x val="0.86985504577399486"/>
          <c:y val="0.4357803045489721"/>
          <c:w val="0.11952206735825883"/>
          <c:h val="0.26944364108986091"/>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3175">
      <a:solidFill>
        <a:srgbClr val="000000"/>
      </a:solidFill>
      <a:prstDash val="solid"/>
    </a:ln>
  </c:spPr>
  <c:txPr>
    <a:bodyPr/>
    <a:lstStyle/>
    <a:p>
      <a:pPr>
        <a:defRPr sz="600"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dirty="0"/>
              <a:t>Cargo Liner </a:t>
            </a:r>
            <a:r>
              <a:rPr lang="en-US" sz="1100" dirty="0" smtClean="0"/>
              <a:t>Test </a:t>
            </a:r>
            <a:r>
              <a:rPr lang="en-US" sz="1100" dirty="0"/>
              <a:t>Result Comparison</a:t>
            </a:r>
          </a:p>
        </c:rich>
      </c:tx>
      <c:layout>
        <c:manualLayout>
          <c:xMode val="edge"/>
          <c:yMode val="edge"/>
          <c:x val="0.16193762221131328"/>
          <c:y val="6.4727776011371502E-2"/>
        </c:manualLayout>
      </c:layout>
      <c:overlay val="0"/>
      <c:spPr>
        <a:noFill/>
        <a:ln w="30397">
          <a:noFill/>
        </a:ln>
      </c:spPr>
    </c:title>
    <c:autoTitleDeleted val="0"/>
    <c:plotArea>
      <c:layout>
        <c:manualLayout>
          <c:layoutTarget val="inner"/>
          <c:xMode val="edge"/>
          <c:yMode val="edge"/>
          <c:x val="9.8901098901098897E-2"/>
          <c:y val="0.16301703163017031"/>
          <c:w val="0.68269230769230771"/>
          <c:h val="0.67639902676399022"/>
        </c:manualLayout>
      </c:layout>
      <c:scatterChart>
        <c:scatterStyle val="smoothMarker"/>
        <c:varyColors val="0"/>
        <c:ser>
          <c:idx val="0"/>
          <c:order val="0"/>
          <c:tx>
            <c:strRef>
              <c:f>'Data For June 2012'!$Q$7</c:f>
              <c:strCache>
                <c:ptCount val="1"/>
                <c:pt idx="0">
                  <c:v>Sonic Average</c:v>
                </c:pt>
              </c:strCache>
            </c:strRef>
          </c:tx>
          <c:spPr>
            <a:ln w="45595">
              <a:solidFill>
                <a:srgbClr val="000080"/>
              </a:solidFill>
              <a:prstDash val="solid"/>
            </a:ln>
          </c:spPr>
          <c:marker>
            <c:symbol val="square"/>
            <c:size val="3"/>
            <c:spPr>
              <a:noFill/>
              <a:ln w="11399">
                <a:noFill/>
              </a:ln>
            </c:spPr>
          </c:marker>
          <c:xVal>
            <c:numRef>
              <c:f>'Data For June 2012'!$D$8:$D$307</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'Data For June 2012'!$Q$8:$Q$307</c:f>
              <c:numCache>
                <c:formatCode>General</c:formatCode>
                <c:ptCount val="300"/>
                <c:pt idx="0">
                  <c:v>106.29083333333334</c:v>
                </c:pt>
                <c:pt idx="1">
                  <c:v>107.11500000000001</c:v>
                </c:pt>
                <c:pt idx="2">
                  <c:v>108.0425</c:v>
                </c:pt>
                <c:pt idx="3">
                  <c:v>108.64916666666666</c:v>
                </c:pt>
                <c:pt idx="4">
                  <c:v>109.05333333333333</c:v>
                </c:pt>
                <c:pt idx="5">
                  <c:v>109.96250000000002</c:v>
                </c:pt>
                <c:pt idx="6">
                  <c:v>110.79166666666669</c:v>
                </c:pt>
                <c:pt idx="7">
                  <c:v>111.6125</c:v>
                </c:pt>
                <c:pt idx="8">
                  <c:v>112.00833333333333</c:v>
                </c:pt>
                <c:pt idx="9">
                  <c:v>113.36416666666668</c:v>
                </c:pt>
                <c:pt idx="10">
                  <c:v>114.2925</c:v>
                </c:pt>
                <c:pt idx="11">
                  <c:v>115.20083333333332</c:v>
                </c:pt>
                <c:pt idx="12">
                  <c:v>116.11166666666668</c:v>
                </c:pt>
                <c:pt idx="13">
                  <c:v>117.82</c:v>
                </c:pt>
                <c:pt idx="14">
                  <c:v>119.16833333333331</c:v>
                </c:pt>
                <c:pt idx="15">
                  <c:v>120.09166666666665</c:v>
                </c:pt>
                <c:pt idx="16">
                  <c:v>121.45</c:v>
                </c:pt>
                <c:pt idx="17">
                  <c:v>123.06250000000001</c:v>
                </c:pt>
                <c:pt idx="18">
                  <c:v>124.28333333333335</c:v>
                </c:pt>
                <c:pt idx="19">
                  <c:v>125.23583333333335</c:v>
                </c:pt>
                <c:pt idx="20">
                  <c:v>126.52416666666666</c:v>
                </c:pt>
                <c:pt idx="21">
                  <c:v>127.87416666666667</c:v>
                </c:pt>
                <c:pt idx="22">
                  <c:v>128.80333333333334</c:v>
                </c:pt>
                <c:pt idx="23">
                  <c:v>130.00416666666666</c:v>
                </c:pt>
                <c:pt idx="24">
                  <c:v>131.52416666666667</c:v>
                </c:pt>
                <c:pt idx="25">
                  <c:v>133.23249999999999</c:v>
                </c:pt>
                <c:pt idx="26">
                  <c:v>134.37</c:v>
                </c:pt>
                <c:pt idx="27">
                  <c:v>135.91166666666669</c:v>
                </c:pt>
                <c:pt idx="28">
                  <c:v>137.72166666666666</c:v>
                </c:pt>
                <c:pt idx="29">
                  <c:v>139.42916666666667</c:v>
                </c:pt>
                <c:pt idx="30">
                  <c:v>141.19083333333333</c:v>
                </c:pt>
                <c:pt idx="31">
                  <c:v>142.96333333333331</c:v>
                </c:pt>
                <c:pt idx="32">
                  <c:v>144.98416666666665</c:v>
                </c:pt>
                <c:pt idx="33">
                  <c:v>147.07916666666668</c:v>
                </c:pt>
                <c:pt idx="34">
                  <c:v>149.02166666666668</c:v>
                </c:pt>
                <c:pt idx="35">
                  <c:v>151.64500000000001</c:v>
                </c:pt>
                <c:pt idx="36">
                  <c:v>153.47416666666669</c:v>
                </c:pt>
                <c:pt idx="37">
                  <c:v>156.48833333333332</c:v>
                </c:pt>
                <c:pt idx="38">
                  <c:v>158.72499999999999</c:v>
                </c:pt>
                <c:pt idx="39">
                  <c:v>161.62916666666669</c:v>
                </c:pt>
                <c:pt idx="40">
                  <c:v>163.81666666666669</c:v>
                </c:pt>
                <c:pt idx="41">
                  <c:v>166.76833333333335</c:v>
                </c:pt>
                <c:pt idx="42">
                  <c:v>169.3425</c:v>
                </c:pt>
                <c:pt idx="43">
                  <c:v>171.83583333333331</c:v>
                </c:pt>
                <c:pt idx="44">
                  <c:v>174.17833333333331</c:v>
                </c:pt>
                <c:pt idx="45">
                  <c:v>176.755</c:v>
                </c:pt>
                <c:pt idx="46">
                  <c:v>179.05500000000004</c:v>
                </c:pt>
                <c:pt idx="47">
                  <c:v>181.20749999999998</c:v>
                </c:pt>
                <c:pt idx="48">
                  <c:v>183.47499999999999</c:v>
                </c:pt>
                <c:pt idx="49">
                  <c:v>185.76333333333332</c:v>
                </c:pt>
                <c:pt idx="50">
                  <c:v>187.60083333333333</c:v>
                </c:pt>
                <c:pt idx="51">
                  <c:v>189.31083333333333</c:v>
                </c:pt>
                <c:pt idx="52">
                  <c:v>191.09416666666667</c:v>
                </c:pt>
                <c:pt idx="53">
                  <c:v>192.90999999999997</c:v>
                </c:pt>
                <c:pt idx="54">
                  <c:v>194.27999999999997</c:v>
                </c:pt>
                <c:pt idx="55">
                  <c:v>195.97916666666666</c:v>
                </c:pt>
                <c:pt idx="56">
                  <c:v>197.44166666666663</c:v>
                </c:pt>
                <c:pt idx="57">
                  <c:v>198.74750000000003</c:v>
                </c:pt>
                <c:pt idx="58">
                  <c:v>200.11166666666668</c:v>
                </c:pt>
                <c:pt idx="59">
                  <c:v>201.36</c:v>
                </c:pt>
                <c:pt idx="60">
                  <c:v>202.73916666666665</c:v>
                </c:pt>
                <c:pt idx="61">
                  <c:v>203.94583333333333</c:v>
                </c:pt>
                <c:pt idx="62">
                  <c:v>205.11083333333332</c:v>
                </c:pt>
                <c:pt idx="63">
                  <c:v>206.21583333333334</c:v>
                </c:pt>
                <c:pt idx="64">
                  <c:v>207.11583333333328</c:v>
                </c:pt>
                <c:pt idx="65">
                  <c:v>208.59166666666667</c:v>
                </c:pt>
                <c:pt idx="66">
                  <c:v>209.87333333333333</c:v>
                </c:pt>
                <c:pt idx="67">
                  <c:v>210.94499999999996</c:v>
                </c:pt>
                <c:pt idx="68">
                  <c:v>211.75833333333335</c:v>
                </c:pt>
                <c:pt idx="69">
                  <c:v>213.18500000000003</c:v>
                </c:pt>
                <c:pt idx="70">
                  <c:v>214.10166666666669</c:v>
                </c:pt>
                <c:pt idx="71">
                  <c:v>215.18916666666667</c:v>
                </c:pt>
                <c:pt idx="72">
                  <c:v>216.08666666666667</c:v>
                </c:pt>
                <c:pt idx="73">
                  <c:v>217.3208333333333</c:v>
                </c:pt>
                <c:pt idx="74">
                  <c:v>217.94833333333335</c:v>
                </c:pt>
                <c:pt idx="75">
                  <c:v>219.04666666666665</c:v>
                </c:pt>
                <c:pt idx="76">
                  <c:v>220.06916666666666</c:v>
                </c:pt>
                <c:pt idx="77">
                  <c:v>220.85666666666665</c:v>
                </c:pt>
                <c:pt idx="78">
                  <c:v>221.63499999999999</c:v>
                </c:pt>
                <c:pt idx="79">
                  <c:v>222.35250000000005</c:v>
                </c:pt>
                <c:pt idx="80">
                  <c:v>223.44083333333333</c:v>
                </c:pt>
                <c:pt idx="81">
                  <c:v>224.10833333333332</c:v>
                </c:pt>
                <c:pt idx="82">
                  <c:v>225.05416666666667</c:v>
                </c:pt>
                <c:pt idx="83">
                  <c:v>225.90583333333333</c:v>
                </c:pt>
                <c:pt idx="84">
                  <c:v>226.80250000000001</c:v>
                </c:pt>
                <c:pt idx="85">
                  <c:v>227.81166666666672</c:v>
                </c:pt>
                <c:pt idx="86">
                  <c:v>228.55583333333331</c:v>
                </c:pt>
                <c:pt idx="87">
                  <c:v>229.47000000000003</c:v>
                </c:pt>
                <c:pt idx="88">
                  <c:v>230.18833333333336</c:v>
                </c:pt>
                <c:pt idx="89">
                  <c:v>230.94250000000002</c:v>
                </c:pt>
                <c:pt idx="90">
                  <c:v>231.68916666666667</c:v>
                </c:pt>
                <c:pt idx="91">
                  <c:v>232.33499999999995</c:v>
                </c:pt>
                <c:pt idx="92">
                  <c:v>232.95666666666668</c:v>
                </c:pt>
                <c:pt idx="93">
                  <c:v>233.66749999999999</c:v>
                </c:pt>
                <c:pt idx="94">
                  <c:v>233.89333333333332</c:v>
                </c:pt>
                <c:pt idx="95">
                  <c:v>234.24083333333337</c:v>
                </c:pt>
                <c:pt idx="96">
                  <c:v>234.78000000000006</c:v>
                </c:pt>
                <c:pt idx="97">
                  <c:v>235.28416666666666</c:v>
                </c:pt>
                <c:pt idx="98">
                  <c:v>235.78083333333328</c:v>
                </c:pt>
                <c:pt idx="99">
                  <c:v>236.20500000000004</c:v>
                </c:pt>
                <c:pt idx="100">
                  <c:v>236.71833333333336</c:v>
                </c:pt>
                <c:pt idx="101">
                  <c:v>237.1166666666667</c:v>
                </c:pt>
                <c:pt idx="102">
                  <c:v>237.76083333333338</c:v>
                </c:pt>
                <c:pt idx="103">
                  <c:v>238.61249999999998</c:v>
                </c:pt>
                <c:pt idx="104">
                  <c:v>238.77416666666667</c:v>
                </c:pt>
                <c:pt idx="105">
                  <c:v>239.25749999999996</c:v>
                </c:pt>
                <c:pt idx="106">
                  <c:v>239.57916666666668</c:v>
                </c:pt>
                <c:pt idx="107">
                  <c:v>240.05416666666665</c:v>
                </c:pt>
                <c:pt idx="108">
                  <c:v>240.10500000000002</c:v>
                </c:pt>
                <c:pt idx="109">
                  <c:v>240.73000000000002</c:v>
                </c:pt>
                <c:pt idx="110">
                  <c:v>241.13583333333335</c:v>
                </c:pt>
                <c:pt idx="111">
                  <c:v>241.22000000000003</c:v>
                </c:pt>
                <c:pt idx="112">
                  <c:v>241.56666666666663</c:v>
                </c:pt>
                <c:pt idx="113">
                  <c:v>242.0683333333333</c:v>
                </c:pt>
                <c:pt idx="114">
                  <c:v>242.24750000000003</c:v>
                </c:pt>
                <c:pt idx="115">
                  <c:v>242.46666666666667</c:v>
                </c:pt>
                <c:pt idx="116">
                  <c:v>242.9025</c:v>
                </c:pt>
                <c:pt idx="117">
                  <c:v>243.2833333333333</c:v>
                </c:pt>
                <c:pt idx="118">
                  <c:v>243.59916666666666</c:v>
                </c:pt>
                <c:pt idx="119">
                  <c:v>243.77166666666665</c:v>
                </c:pt>
                <c:pt idx="120">
                  <c:v>244.02916666666667</c:v>
                </c:pt>
                <c:pt idx="121">
                  <c:v>244.26249999999996</c:v>
                </c:pt>
                <c:pt idx="122">
                  <c:v>244.34333333333333</c:v>
                </c:pt>
                <c:pt idx="123">
                  <c:v>244.58666666666667</c:v>
                </c:pt>
                <c:pt idx="124">
                  <c:v>244.83666666666667</c:v>
                </c:pt>
                <c:pt idx="125">
                  <c:v>244.87833333333333</c:v>
                </c:pt>
                <c:pt idx="126">
                  <c:v>244.70500000000001</c:v>
                </c:pt>
                <c:pt idx="127">
                  <c:v>244.94916666666668</c:v>
                </c:pt>
                <c:pt idx="128">
                  <c:v>245.13750000000002</c:v>
                </c:pt>
                <c:pt idx="129">
                  <c:v>245.36333333333337</c:v>
                </c:pt>
                <c:pt idx="130">
                  <c:v>245.26916666666671</c:v>
                </c:pt>
                <c:pt idx="131">
                  <c:v>245.33500000000001</c:v>
                </c:pt>
                <c:pt idx="132">
                  <c:v>245.56000000000003</c:v>
                </c:pt>
                <c:pt idx="133">
                  <c:v>245.5625</c:v>
                </c:pt>
                <c:pt idx="134">
                  <c:v>245.48833333333334</c:v>
                </c:pt>
                <c:pt idx="135">
                  <c:v>245.1875</c:v>
                </c:pt>
                <c:pt idx="136">
                  <c:v>245.4025</c:v>
                </c:pt>
                <c:pt idx="137">
                  <c:v>245.4083333333333</c:v>
                </c:pt>
                <c:pt idx="138">
                  <c:v>245.38916666666663</c:v>
                </c:pt>
                <c:pt idx="139">
                  <c:v>245.34083333333331</c:v>
                </c:pt>
                <c:pt idx="140">
                  <c:v>245.62</c:v>
                </c:pt>
                <c:pt idx="141">
                  <c:v>245.98000000000002</c:v>
                </c:pt>
                <c:pt idx="142">
                  <c:v>246.13250000000002</c:v>
                </c:pt>
                <c:pt idx="143">
                  <c:v>246.29750000000001</c:v>
                </c:pt>
                <c:pt idx="144">
                  <c:v>246.37333333333331</c:v>
                </c:pt>
                <c:pt idx="145">
                  <c:v>246.67750000000001</c:v>
                </c:pt>
                <c:pt idx="146">
                  <c:v>246.58833333333334</c:v>
                </c:pt>
                <c:pt idx="147">
                  <c:v>246.47500000000002</c:v>
                </c:pt>
                <c:pt idx="148">
                  <c:v>246.53749999999999</c:v>
                </c:pt>
                <c:pt idx="149">
                  <c:v>246.52833333333328</c:v>
                </c:pt>
                <c:pt idx="150">
                  <c:v>246.46083333333331</c:v>
                </c:pt>
                <c:pt idx="151">
                  <c:v>246.74333333333334</c:v>
                </c:pt>
                <c:pt idx="152">
                  <c:v>246.77000000000007</c:v>
                </c:pt>
                <c:pt idx="153">
                  <c:v>246.69916666666666</c:v>
                </c:pt>
                <c:pt idx="154">
                  <c:v>246.88666666666668</c:v>
                </c:pt>
                <c:pt idx="155">
                  <c:v>246.70916666666662</c:v>
                </c:pt>
                <c:pt idx="156">
                  <c:v>246.49249999999998</c:v>
                </c:pt>
                <c:pt idx="157">
                  <c:v>246.72333333333336</c:v>
                </c:pt>
                <c:pt idx="158">
                  <c:v>247.13999999999996</c:v>
                </c:pt>
                <c:pt idx="159">
                  <c:v>247.0275</c:v>
                </c:pt>
                <c:pt idx="160">
                  <c:v>246.94666666666663</c:v>
                </c:pt>
                <c:pt idx="161">
                  <c:v>247.1925</c:v>
                </c:pt>
                <c:pt idx="162">
                  <c:v>247.04416666666665</c:v>
                </c:pt>
                <c:pt idx="163">
                  <c:v>247.17</c:v>
                </c:pt>
                <c:pt idx="164">
                  <c:v>247.26750000000004</c:v>
                </c:pt>
                <c:pt idx="165">
                  <c:v>247.44833333333335</c:v>
                </c:pt>
                <c:pt idx="166">
                  <c:v>247.60499999999999</c:v>
                </c:pt>
                <c:pt idx="167">
                  <c:v>247.57000000000002</c:v>
                </c:pt>
                <c:pt idx="168">
                  <c:v>247.51499999999999</c:v>
                </c:pt>
                <c:pt idx="169">
                  <c:v>247.33083333333335</c:v>
                </c:pt>
                <c:pt idx="170">
                  <c:v>247.34416666666667</c:v>
                </c:pt>
                <c:pt idx="171">
                  <c:v>247.20750000000007</c:v>
                </c:pt>
                <c:pt idx="172">
                  <c:v>247.27083333333334</c:v>
                </c:pt>
                <c:pt idx="173">
                  <c:v>247.20416666666665</c:v>
                </c:pt>
                <c:pt idx="174">
                  <c:v>247.29583333333335</c:v>
                </c:pt>
                <c:pt idx="175">
                  <c:v>247.44916666666666</c:v>
                </c:pt>
                <c:pt idx="176">
                  <c:v>248.00083333333336</c:v>
                </c:pt>
                <c:pt idx="177">
                  <c:v>247.78083333333333</c:v>
                </c:pt>
                <c:pt idx="178">
                  <c:v>247.75499999999997</c:v>
                </c:pt>
                <c:pt idx="179">
                  <c:v>247.63833333333332</c:v>
                </c:pt>
                <c:pt idx="180">
                  <c:v>247.69999999999996</c:v>
                </c:pt>
                <c:pt idx="181">
                  <c:v>247.56916666666666</c:v>
                </c:pt>
                <c:pt idx="182">
                  <c:v>248.01416666666663</c:v>
                </c:pt>
                <c:pt idx="183">
                  <c:v>248.59333333333333</c:v>
                </c:pt>
                <c:pt idx="184">
                  <c:v>248.45500000000001</c:v>
                </c:pt>
                <c:pt idx="185">
                  <c:v>248.47999999999993</c:v>
                </c:pt>
                <c:pt idx="186">
                  <c:v>248.625</c:v>
                </c:pt>
                <c:pt idx="187">
                  <c:v>248.97416666666672</c:v>
                </c:pt>
                <c:pt idx="188">
                  <c:v>248.64083333333335</c:v>
                </c:pt>
                <c:pt idx="189">
                  <c:v>248.4991666666667</c:v>
                </c:pt>
                <c:pt idx="190">
                  <c:v>248.9075</c:v>
                </c:pt>
                <c:pt idx="191">
                  <c:v>248.965</c:v>
                </c:pt>
                <c:pt idx="192">
                  <c:v>248.71166666666673</c:v>
                </c:pt>
                <c:pt idx="193">
                  <c:v>248.37916666666663</c:v>
                </c:pt>
                <c:pt idx="194">
                  <c:v>248.82666666666663</c:v>
                </c:pt>
                <c:pt idx="195">
                  <c:v>248.9083333333333</c:v>
                </c:pt>
                <c:pt idx="196">
                  <c:v>248.99083333333331</c:v>
                </c:pt>
                <c:pt idx="197">
                  <c:v>249.3508333333333</c:v>
                </c:pt>
                <c:pt idx="198">
                  <c:v>249.45333333333335</c:v>
                </c:pt>
                <c:pt idx="199">
                  <c:v>249.72833333333332</c:v>
                </c:pt>
                <c:pt idx="200">
                  <c:v>249.61583333333331</c:v>
                </c:pt>
                <c:pt idx="201">
                  <c:v>249.53666666666666</c:v>
                </c:pt>
                <c:pt idx="202">
                  <c:v>249.58749999999998</c:v>
                </c:pt>
                <c:pt idx="203">
                  <c:v>249.92666666666662</c:v>
                </c:pt>
                <c:pt idx="204">
                  <c:v>249.66499999999999</c:v>
                </c:pt>
                <c:pt idx="205">
                  <c:v>249.7883333333333</c:v>
                </c:pt>
                <c:pt idx="206">
                  <c:v>249.90166666666667</c:v>
                </c:pt>
                <c:pt idx="207">
                  <c:v>250.11500000000004</c:v>
                </c:pt>
                <c:pt idx="208">
                  <c:v>249.88</c:v>
                </c:pt>
                <c:pt idx="209">
                  <c:v>250.16666666666663</c:v>
                </c:pt>
                <c:pt idx="210">
                  <c:v>250.56916666666666</c:v>
                </c:pt>
                <c:pt idx="211">
                  <c:v>250.82666666666663</c:v>
                </c:pt>
                <c:pt idx="212">
                  <c:v>250.73500000000001</c:v>
                </c:pt>
                <c:pt idx="213">
                  <c:v>250.88416666666663</c:v>
                </c:pt>
                <c:pt idx="214">
                  <c:v>251.13750000000002</c:v>
                </c:pt>
                <c:pt idx="215">
                  <c:v>251.16</c:v>
                </c:pt>
                <c:pt idx="216">
                  <c:v>251.31000000000003</c:v>
                </c:pt>
                <c:pt idx="217">
                  <c:v>251.36249999999995</c:v>
                </c:pt>
                <c:pt idx="218">
                  <c:v>251.65583333333333</c:v>
                </c:pt>
                <c:pt idx="219">
                  <c:v>251.6241666666667</c:v>
                </c:pt>
                <c:pt idx="220">
                  <c:v>251.31583333333333</c:v>
                </c:pt>
                <c:pt idx="221">
                  <c:v>251.56583333333333</c:v>
                </c:pt>
                <c:pt idx="222">
                  <c:v>251.40750000000003</c:v>
                </c:pt>
                <c:pt idx="223">
                  <c:v>251.43416666666667</c:v>
                </c:pt>
                <c:pt idx="224">
                  <c:v>251.09916666666666</c:v>
                </c:pt>
                <c:pt idx="225">
                  <c:v>251.27249999999995</c:v>
                </c:pt>
                <c:pt idx="226">
                  <c:v>251.46916666666667</c:v>
                </c:pt>
                <c:pt idx="227">
                  <c:v>251.48</c:v>
                </c:pt>
                <c:pt idx="228">
                  <c:v>251.63416666666663</c:v>
                </c:pt>
                <c:pt idx="229">
                  <c:v>252.19916666666666</c:v>
                </c:pt>
                <c:pt idx="230">
                  <c:v>252.5291666666667</c:v>
                </c:pt>
                <c:pt idx="231">
                  <c:v>252.96166666666667</c:v>
                </c:pt>
                <c:pt idx="232">
                  <c:v>252.92500000000004</c:v>
                </c:pt>
                <c:pt idx="233">
                  <c:v>253.3808333333333</c:v>
                </c:pt>
                <c:pt idx="234">
                  <c:v>253.29416666666668</c:v>
                </c:pt>
                <c:pt idx="235">
                  <c:v>253.84583333333333</c:v>
                </c:pt>
                <c:pt idx="236">
                  <c:v>253.92500000000004</c:v>
                </c:pt>
                <c:pt idx="237">
                  <c:v>254.51666666666665</c:v>
                </c:pt>
                <c:pt idx="238">
                  <c:v>254.81749999999997</c:v>
                </c:pt>
                <c:pt idx="239">
                  <c:v>255.07499999999996</c:v>
                </c:pt>
                <c:pt idx="240">
                  <c:v>255.57166666666663</c:v>
                </c:pt>
                <c:pt idx="241">
                  <c:v>256.06166666666672</c:v>
                </c:pt>
                <c:pt idx="242">
                  <c:v>256.32583333333332</c:v>
                </c:pt>
                <c:pt idx="243">
                  <c:v>256.43416666666667</c:v>
                </c:pt>
                <c:pt idx="244">
                  <c:v>256.78666666666669</c:v>
                </c:pt>
                <c:pt idx="245">
                  <c:v>256.96666666666664</c:v>
                </c:pt>
                <c:pt idx="246">
                  <c:v>256.92500000000001</c:v>
                </c:pt>
                <c:pt idx="247">
                  <c:v>256.97499999999997</c:v>
                </c:pt>
                <c:pt idx="248">
                  <c:v>257.18416666666673</c:v>
                </c:pt>
                <c:pt idx="249">
                  <c:v>257.5841666666667</c:v>
                </c:pt>
                <c:pt idx="250">
                  <c:v>257.57</c:v>
                </c:pt>
                <c:pt idx="251">
                  <c:v>257.66249999999997</c:v>
                </c:pt>
                <c:pt idx="252">
                  <c:v>257.74916666666667</c:v>
                </c:pt>
                <c:pt idx="253">
                  <c:v>257.64083333333332</c:v>
                </c:pt>
                <c:pt idx="254">
                  <c:v>257.33833333333337</c:v>
                </c:pt>
                <c:pt idx="255">
                  <c:v>257.30666666666667</c:v>
                </c:pt>
                <c:pt idx="256">
                  <c:v>257.54000000000002</c:v>
                </c:pt>
                <c:pt idx="257">
                  <c:v>257.67916666666662</c:v>
                </c:pt>
                <c:pt idx="258">
                  <c:v>257.6658333333333</c:v>
                </c:pt>
                <c:pt idx="259">
                  <c:v>258.31833333333333</c:v>
                </c:pt>
                <c:pt idx="260">
                  <c:v>258.97166666666664</c:v>
                </c:pt>
                <c:pt idx="261">
                  <c:v>259.04583333333335</c:v>
                </c:pt>
                <c:pt idx="262">
                  <c:v>259.09333333333336</c:v>
                </c:pt>
                <c:pt idx="263">
                  <c:v>259.36333333333329</c:v>
                </c:pt>
                <c:pt idx="264">
                  <c:v>259.53416666666664</c:v>
                </c:pt>
                <c:pt idx="265">
                  <c:v>259.45333333333332</c:v>
                </c:pt>
                <c:pt idx="266">
                  <c:v>259.51749999999998</c:v>
                </c:pt>
                <c:pt idx="267">
                  <c:v>259.72083333333336</c:v>
                </c:pt>
                <c:pt idx="268">
                  <c:v>260.10916666666668</c:v>
                </c:pt>
                <c:pt idx="269">
                  <c:v>260.47750000000002</c:v>
                </c:pt>
                <c:pt idx="270">
                  <c:v>260.52583333333331</c:v>
                </c:pt>
                <c:pt idx="271">
                  <c:v>260.65500000000003</c:v>
                </c:pt>
                <c:pt idx="272">
                  <c:v>260.92916666666667</c:v>
                </c:pt>
                <c:pt idx="273">
                  <c:v>261.2208333333333</c:v>
                </c:pt>
                <c:pt idx="274">
                  <c:v>261.29833333333335</c:v>
                </c:pt>
                <c:pt idx="275">
                  <c:v>261.23</c:v>
                </c:pt>
                <c:pt idx="276">
                  <c:v>261.50916666666672</c:v>
                </c:pt>
                <c:pt idx="277">
                  <c:v>261.29666666666662</c:v>
                </c:pt>
                <c:pt idx="278">
                  <c:v>260.99916666666667</c:v>
                </c:pt>
                <c:pt idx="279">
                  <c:v>260.82416666666671</c:v>
                </c:pt>
                <c:pt idx="280">
                  <c:v>261.11916666666667</c:v>
                </c:pt>
                <c:pt idx="281">
                  <c:v>261.39083333333332</c:v>
                </c:pt>
                <c:pt idx="282">
                  <c:v>261.21083333333326</c:v>
                </c:pt>
                <c:pt idx="283">
                  <c:v>261.70333333333338</c:v>
                </c:pt>
                <c:pt idx="284">
                  <c:v>261.7741666666667</c:v>
                </c:pt>
              </c:numCache>
            </c:numRef>
          </c:yVal>
          <c:smooth val="1"/>
        </c:ser>
        <c:ser>
          <c:idx val="1"/>
          <c:order val="1"/>
          <c:tx>
            <c:strRef>
              <c:f>'Data For June 2012'!$R$7</c:f>
              <c:strCache>
                <c:ptCount val="1"/>
                <c:pt idx="0">
                  <c:v>Park Avgerage</c:v>
                </c:pt>
              </c:strCache>
            </c:strRef>
          </c:tx>
          <c:spPr>
            <a:ln w="45595">
              <a:solidFill>
                <a:srgbClr val="FF00FF"/>
              </a:solidFill>
              <a:prstDash val="solid"/>
            </a:ln>
          </c:spPr>
          <c:marker>
            <c:symbol val="square"/>
            <c:size val="3"/>
            <c:spPr>
              <a:noFill/>
              <a:ln w="11399">
                <a:noFill/>
              </a:ln>
            </c:spPr>
          </c:marker>
          <c:xVal>
            <c:numRef>
              <c:f>'Data For June 2012'!$D$8:$D$307</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'Data For June 2012'!$R$8:$R$307</c:f>
              <c:numCache>
                <c:formatCode>General</c:formatCode>
                <c:ptCount val="300"/>
                <c:pt idx="0">
                  <c:v>112.41666666666667</c:v>
                </c:pt>
                <c:pt idx="1">
                  <c:v>112.9088888888889</c:v>
                </c:pt>
                <c:pt idx="2">
                  <c:v>113.41555555555556</c:v>
                </c:pt>
                <c:pt idx="3">
                  <c:v>114.33444444444444</c:v>
                </c:pt>
                <c:pt idx="4">
                  <c:v>115.80777777777777</c:v>
                </c:pt>
                <c:pt idx="5">
                  <c:v>116.52444444444444</c:v>
                </c:pt>
                <c:pt idx="6">
                  <c:v>117.08333333333333</c:v>
                </c:pt>
                <c:pt idx="7">
                  <c:v>117.53</c:v>
                </c:pt>
                <c:pt idx="8">
                  <c:v>118.15555555555554</c:v>
                </c:pt>
                <c:pt idx="9">
                  <c:v>118.52</c:v>
                </c:pt>
                <c:pt idx="10">
                  <c:v>119.48444444444443</c:v>
                </c:pt>
                <c:pt idx="11">
                  <c:v>119.72444444444444</c:v>
                </c:pt>
                <c:pt idx="12">
                  <c:v>120.54</c:v>
                </c:pt>
                <c:pt idx="13">
                  <c:v>121.54777777777778</c:v>
                </c:pt>
                <c:pt idx="14">
                  <c:v>122.69111111111111</c:v>
                </c:pt>
                <c:pt idx="15">
                  <c:v>123.81333333333333</c:v>
                </c:pt>
                <c:pt idx="16">
                  <c:v>124.59888888888888</c:v>
                </c:pt>
                <c:pt idx="17">
                  <c:v>125.5</c:v>
                </c:pt>
                <c:pt idx="18">
                  <c:v>126.92</c:v>
                </c:pt>
                <c:pt idx="19">
                  <c:v>127.93777777777778</c:v>
                </c:pt>
                <c:pt idx="20">
                  <c:v>129.08111111111111</c:v>
                </c:pt>
                <c:pt idx="21">
                  <c:v>130.30000000000001</c:v>
                </c:pt>
                <c:pt idx="22">
                  <c:v>130.97777777777776</c:v>
                </c:pt>
                <c:pt idx="23">
                  <c:v>131.97</c:v>
                </c:pt>
                <c:pt idx="24">
                  <c:v>133.18</c:v>
                </c:pt>
                <c:pt idx="25">
                  <c:v>134.70888888888891</c:v>
                </c:pt>
                <c:pt idx="26">
                  <c:v>136.07777777777775</c:v>
                </c:pt>
                <c:pt idx="27">
                  <c:v>137.63666666666666</c:v>
                </c:pt>
                <c:pt idx="28">
                  <c:v>138.99777777777777</c:v>
                </c:pt>
                <c:pt idx="29">
                  <c:v>140.34777777777776</c:v>
                </c:pt>
                <c:pt idx="30">
                  <c:v>141.46888888888887</c:v>
                </c:pt>
                <c:pt idx="31">
                  <c:v>142.82666666666668</c:v>
                </c:pt>
                <c:pt idx="32">
                  <c:v>143.93444444444447</c:v>
                </c:pt>
                <c:pt idx="33">
                  <c:v>145.18111111111114</c:v>
                </c:pt>
                <c:pt idx="34">
                  <c:v>146.96555555555557</c:v>
                </c:pt>
                <c:pt idx="35">
                  <c:v>148.72777777777779</c:v>
                </c:pt>
                <c:pt idx="36">
                  <c:v>150.30333333333334</c:v>
                </c:pt>
                <c:pt idx="37">
                  <c:v>151.78444444444446</c:v>
                </c:pt>
                <c:pt idx="38">
                  <c:v>154.04888888888888</c:v>
                </c:pt>
                <c:pt idx="39">
                  <c:v>156.93222222222221</c:v>
                </c:pt>
                <c:pt idx="40">
                  <c:v>159.44111111111113</c:v>
                </c:pt>
                <c:pt idx="41">
                  <c:v>161.80666666666667</c:v>
                </c:pt>
                <c:pt idx="42">
                  <c:v>163.67111111111109</c:v>
                </c:pt>
                <c:pt idx="43">
                  <c:v>166.06777777777779</c:v>
                </c:pt>
                <c:pt idx="44">
                  <c:v>168.38333333333333</c:v>
                </c:pt>
                <c:pt idx="45">
                  <c:v>170.29777777777778</c:v>
                </c:pt>
                <c:pt idx="46">
                  <c:v>173.16555555555553</c:v>
                </c:pt>
                <c:pt idx="47">
                  <c:v>175.93555555555557</c:v>
                </c:pt>
                <c:pt idx="48">
                  <c:v>178.95222222222222</c:v>
                </c:pt>
                <c:pt idx="49">
                  <c:v>182.18444444444447</c:v>
                </c:pt>
                <c:pt idx="50">
                  <c:v>184.48666666666665</c:v>
                </c:pt>
                <c:pt idx="51">
                  <c:v>187.4411111111111</c:v>
                </c:pt>
                <c:pt idx="52">
                  <c:v>189.93888888888887</c:v>
                </c:pt>
                <c:pt idx="53">
                  <c:v>191.60888888888888</c:v>
                </c:pt>
                <c:pt idx="54">
                  <c:v>193.07111111111109</c:v>
                </c:pt>
                <c:pt idx="55">
                  <c:v>194.26444444444445</c:v>
                </c:pt>
                <c:pt idx="56">
                  <c:v>195.60111111111109</c:v>
                </c:pt>
                <c:pt idx="57">
                  <c:v>196.30666666666664</c:v>
                </c:pt>
                <c:pt idx="58">
                  <c:v>196.33111111111111</c:v>
                </c:pt>
                <c:pt idx="59">
                  <c:v>196.51444444444445</c:v>
                </c:pt>
                <c:pt idx="60">
                  <c:v>197.62333333333336</c:v>
                </c:pt>
                <c:pt idx="61">
                  <c:v>198.9</c:v>
                </c:pt>
                <c:pt idx="62">
                  <c:v>199.68666666666664</c:v>
                </c:pt>
                <c:pt idx="63">
                  <c:v>200.90666666666667</c:v>
                </c:pt>
                <c:pt idx="64">
                  <c:v>202.67555555555555</c:v>
                </c:pt>
                <c:pt idx="65">
                  <c:v>204.16</c:v>
                </c:pt>
                <c:pt idx="66">
                  <c:v>204.89888888888891</c:v>
                </c:pt>
                <c:pt idx="67">
                  <c:v>205.2211111111111</c:v>
                </c:pt>
                <c:pt idx="68">
                  <c:v>205.33444444444444</c:v>
                </c:pt>
                <c:pt idx="69">
                  <c:v>206.97666666666666</c:v>
                </c:pt>
                <c:pt idx="70">
                  <c:v>207.0033333333333</c:v>
                </c:pt>
                <c:pt idx="71">
                  <c:v>208.12444444444444</c:v>
                </c:pt>
                <c:pt idx="72">
                  <c:v>208.6622222222222</c:v>
                </c:pt>
                <c:pt idx="73">
                  <c:v>209.80666666666667</c:v>
                </c:pt>
                <c:pt idx="74">
                  <c:v>210.96333333333334</c:v>
                </c:pt>
                <c:pt idx="75">
                  <c:v>211.78</c:v>
                </c:pt>
                <c:pt idx="76">
                  <c:v>212.92</c:v>
                </c:pt>
                <c:pt idx="77">
                  <c:v>214.42777777777775</c:v>
                </c:pt>
                <c:pt idx="78">
                  <c:v>215.61222222222221</c:v>
                </c:pt>
                <c:pt idx="79">
                  <c:v>217.20555555555555</c:v>
                </c:pt>
                <c:pt idx="80">
                  <c:v>217.26444444444445</c:v>
                </c:pt>
                <c:pt idx="81">
                  <c:v>217.30555555555554</c:v>
                </c:pt>
                <c:pt idx="82">
                  <c:v>216.91666666666666</c:v>
                </c:pt>
                <c:pt idx="83">
                  <c:v>216.99</c:v>
                </c:pt>
                <c:pt idx="84">
                  <c:v>216.42888888888888</c:v>
                </c:pt>
                <c:pt idx="85">
                  <c:v>215.92444444444442</c:v>
                </c:pt>
                <c:pt idx="86">
                  <c:v>216.46333333333334</c:v>
                </c:pt>
                <c:pt idx="87">
                  <c:v>216.73555555555558</c:v>
                </c:pt>
                <c:pt idx="88">
                  <c:v>216.33555555555554</c:v>
                </c:pt>
                <c:pt idx="89">
                  <c:v>217.25888888888889</c:v>
                </c:pt>
                <c:pt idx="90">
                  <c:v>217.4988888888889</c:v>
                </c:pt>
                <c:pt idx="91">
                  <c:v>217.0866666666667</c:v>
                </c:pt>
                <c:pt idx="92">
                  <c:v>216.6577777777778</c:v>
                </c:pt>
                <c:pt idx="93">
                  <c:v>217.3044444444445</c:v>
                </c:pt>
                <c:pt idx="94">
                  <c:v>217.55222222222224</c:v>
                </c:pt>
                <c:pt idx="95">
                  <c:v>218.01222222222222</c:v>
                </c:pt>
                <c:pt idx="96">
                  <c:v>217.3677777777778</c:v>
                </c:pt>
                <c:pt idx="97">
                  <c:v>217.15666666666667</c:v>
                </c:pt>
                <c:pt idx="98">
                  <c:v>217.8811111111111</c:v>
                </c:pt>
                <c:pt idx="99">
                  <c:v>217.73111111111109</c:v>
                </c:pt>
                <c:pt idx="100">
                  <c:v>217.26777777777778</c:v>
                </c:pt>
                <c:pt idx="101">
                  <c:v>217.52666666666667</c:v>
                </c:pt>
                <c:pt idx="102">
                  <c:v>218.27333333333334</c:v>
                </c:pt>
                <c:pt idx="103">
                  <c:v>218.55333333333337</c:v>
                </c:pt>
                <c:pt idx="104">
                  <c:v>218.67666666666662</c:v>
                </c:pt>
                <c:pt idx="105">
                  <c:v>218.23777777777781</c:v>
                </c:pt>
                <c:pt idx="106">
                  <c:v>217.86555555555552</c:v>
                </c:pt>
                <c:pt idx="107">
                  <c:v>218.06555555555559</c:v>
                </c:pt>
                <c:pt idx="108">
                  <c:v>217.62555555555556</c:v>
                </c:pt>
                <c:pt idx="109">
                  <c:v>217.36222222222221</c:v>
                </c:pt>
                <c:pt idx="110">
                  <c:v>217.6188888888889</c:v>
                </c:pt>
                <c:pt idx="111">
                  <c:v>218.05111111111114</c:v>
                </c:pt>
                <c:pt idx="112">
                  <c:v>217.91888888888886</c:v>
                </c:pt>
                <c:pt idx="113">
                  <c:v>218.31777777777779</c:v>
                </c:pt>
                <c:pt idx="114">
                  <c:v>218.23777777777781</c:v>
                </c:pt>
                <c:pt idx="115">
                  <c:v>218.93222222222224</c:v>
                </c:pt>
                <c:pt idx="116">
                  <c:v>219.81777777777779</c:v>
                </c:pt>
                <c:pt idx="117">
                  <c:v>220.64</c:v>
                </c:pt>
                <c:pt idx="118">
                  <c:v>221.30222222222221</c:v>
                </c:pt>
                <c:pt idx="119">
                  <c:v>221.6755555555556</c:v>
                </c:pt>
                <c:pt idx="120">
                  <c:v>222.51777777777775</c:v>
                </c:pt>
                <c:pt idx="121">
                  <c:v>222.91444444444448</c:v>
                </c:pt>
                <c:pt idx="122">
                  <c:v>222.47666666666666</c:v>
                </c:pt>
                <c:pt idx="123">
                  <c:v>221.23</c:v>
                </c:pt>
                <c:pt idx="124">
                  <c:v>220.66</c:v>
                </c:pt>
                <c:pt idx="125">
                  <c:v>221.59111111111113</c:v>
                </c:pt>
                <c:pt idx="126">
                  <c:v>221.85555555555553</c:v>
                </c:pt>
                <c:pt idx="127">
                  <c:v>221.60777777777778</c:v>
                </c:pt>
                <c:pt idx="128">
                  <c:v>221.26777777777781</c:v>
                </c:pt>
                <c:pt idx="129">
                  <c:v>221.31333333333333</c:v>
                </c:pt>
                <c:pt idx="130">
                  <c:v>222.10555555555553</c:v>
                </c:pt>
                <c:pt idx="131">
                  <c:v>223.69555555555556</c:v>
                </c:pt>
                <c:pt idx="132">
                  <c:v>223.98222222222225</c:v>
                </c:pt>
                <c:pt idx="133">
                  <c:v>223.78111111111113</c:v>
                </c:pt>
                <c:pt idx="134">
                  <c:v>224.40333333333331</c:v>
                </c:pt>
                <c:pt idx="135">
                  <c:v>224.88888888888889</c:v>
                </c:pt>
                <c:pt idx="136">
                  <c:v>225.07</c:v>
                </c:pt>
                <c:pt idx="137">
                  <c:v>224.65222222222221</c:v>
                </c:pt>
                <c:pt idx="138">
                  <c:v>223.67888888888891</c:v>
                </c:pt>
                <c:pt idx="139">
                  <c:v>223.96222222222224</c:v>
                </c:pt>
                <c:pt idx="140">
                  <c:v>225.04666666666671</c:v>
                </c:pt>
                <c:pt idx="141">
                  <c:v>226.26444444444445</c:v>
                </c:pt>
                <c:pt idx="142">
                  <c:v>226.19666666666666</c:v>
                </c:pt>
                <c:pt idx="143">
                  <c:v>225.58888888888887</c:v>
                </c:pt>
                <c:pt idx="144">
                  <c:v>225.1022222222222</c:v>
                </c:pt>
                <c:pt idx="145">
                  <c:v>224.81</c:v>
                </c:pt>
                <c:pt idx="146">
                  <c:v>224.89555555555555</c:v>
                </c:pt>
                <c:pt idx="147">
                  <c:v>225.94111111111113</c:v>
                </c:pt>
                <c:pt idx="148">
                  <c:v>226.2</c:v>
                </c:pt>
                <c:pt idx="149">
                  <c:v>227.12444444444444</c:v>
                </c:pt>
                <c:pt idx="150">
                  <c:v>226.33333333333334</c:v>
                </c:pt>
                <c:pt idx="151">
                  <c:v>225.7</c:v>
                </c:pt>
                <c:pt idx="152">
                  <c:v>225.54555555555555</c:v>
                </c:pt>
                <c:pt idx="153">
                  <c:v>225.97</c:v>
                </c:pt>
                <c:pt idx="154">
                  <c:v>226.90555555555554</c:v>
                </c:pt>
                <c:pt idx="155">
                  <c:v>227.56333333333336</c:v>
                </c:pt>
                <c:pt idx="156">
                  <c:v>228.37</c:v>
                </c:pt>
                <c:pt idx="157">
                  <c:v>228.34444444444449</c:v>
                </c:pt>
                <c:pt idx="158">
                  <c:v>228.65111111111108</c:v>
                </c:pt>
                <c:pt idx="159">
                  <c:v>227.83777777777777</c:v>
                </c:pt>
                <c:pt idx="160">
                  <c:v>226.96444444444444</c:v>
                </c:pt>
                <c:pt idx="161">
                  <c:v>227.08444444444442</c:v>
                </c:pt>
                <c:pt idx="162">
                  <c:v>226.48333333333332</c:v>
                </c:pt>
                <c:pt idx="163">
                  <c:v>226.81444444444443</c:v>
                </c:pt>
                <c:pt idx="164">
                  <c:v>226.78</c:v>
                </c:pt>
                <c:pt idx="165">
                  <c:v>226.15111111111111</c:v>
                </c:pt>
                <c:pt idx="166">
                  <c:v>225.5</c:v>
                </c:pt>
                <c:pt idx="167">
                  <c:v>223.99555555555554</c:v>
                </c:pt>
                <c:pt idx="168">
                  <c:v>223.43</c:v>
                </c:pt>
                <c:pt idx="169">
                  <c:v>223.58111111111111</c:v>
                </c:pt>
                <c:pt idx="170">
                  <c:v>222.70333333333332</c:v>
                </c:pt>
                <c:pt idx="171">
                  <c:v>222.22555555555559</c:v>
                </c:pt>
                <c:pt idx="172">
                  <c:v>222.85444444444448</c:v>
                </c:pt>
                <c:pt idx="173">
                  <c:v>222.78666666666666</c:v>
                </c:pt>
                <c:pt idx="174">
                  <c:v>224.04555555555558</c:v>
                </c:pt>
                <c:pt idx="175">
                  <c:v>224.51333333333332</c:v>
                </c:pt>
                <c:pt idx="176">
                  <c:v>224.90333333333334</c:v>
                </c:pt>
                <c:pt idx="177">
                  <c:v>224.55</c:v>
                </c:pt>
                <c:pt idx="178">
                  <c:v>223.61222222222224</c:v>
                </c:pt>
                <c:pt idx="179">
                  <c:v>223.69444444444446</c:v>
                </c:pt>
                <c:pt idx="180">
                  <c:v>223.18222222222224</c:v>
                </c:pt>
                <c:pt idx="181">
                  <c:v>223.04555555555558</c:v>
                </c:pt>
                <c:pt idx="182">
                  <c:v>223.11</c:v>
                </c:pt>
                <c:pt idx="183">
                  <c:v>223.47666666666666</c:v>
                </c:pt>
                <c:pt idx="184">
                  <c:v>224.17777777777778</c:v>
                </c:pt>
                <c:pt idx="185">
                  <c:v>224.47888888888892</c:v>
                </c:pt>
                <c:pt idx="186">
                  <c:v>224.60111111111109</c:v>
                </c:pt>
                <c:pt idx="187">
                  <c:v>224.75555555555556</c:v>
                </c:pt>
                <c:pt idx="188">
                  <c:v>224.57</c:v>
                </c:pt>
                <c:pt idx="189">
                  <c:v>225.01</c:v>
                </c:pt>
                <c:pt idx="190">
                  <c:v>224.80222222222224</c:v>
                </c:pt>
                <c:pt idx="191">
                  <c:v>224.21666666666667</c:v>
                </c:pt>
                <c:pt idx="192">
                  <c:v>223.68</c:v>
                </c:pt>
                <c:pt idx="193">
                  <c:v>223.15666666666667</c:v>
                </c:pt>
                <c:pt idx="194">
                  <c:v>223.54777777777781</c:v>
                </c:pt>
                <c:pt idx="195">
                  <c:v>223.87333333333333</c:v>
                </c:pt>
                <c:pt idx="196">
                  <c:v>225.03888888888889</c:v>
                </c:pt>
                <c:pt idx="197">
                  <c:v>225.36333333333334</c:v>
                </c:pt>
                <c:pt idx="198">
                  <c:v>225.56111111111113</c:v>
                </c:pt>
                <c:pt idx="199">
                  <c:v>225.8066666666667</c:v>
                </c:pt>
                <c:pt idx="200">
                  <c:v>225.93444444444447</c:v>
                </c:pt>
                <c:pt idx="201">
                  <c:v>226.28444444444443</c:v>
                </c:pt>
                <c:pt idx="202">
                  <c:v>225.67666666666665</c:v>
                </c:pt>
                <c:pt idx="203">
                  <c:v>225.35444444444443</c:v>
                </c:pt>
                <c:pt idx="204">
                  <c:v>224.76444444444442</c:v>
                </c:pt>
                <c:pt idx="205">
                  <c:v>225.01888888888888</c:v>
                </c:pt>
                <c:pt idx="206">
                  <c:v>226.58888888888887</c:v>
                </c:pt>
                <c:pt idx="207">
                  <c:v>226.43111111111114</c:v>
                </c:pt>
                <c:pt idx="208">
                  <c:v>226.20888888888891</c:v>
                </c:pt>
                <c:pt idx="209">
                  <c:v>226.16444444444443</c:v>
                </c:pt>
                <c:pt idx="210">
                  <c:v>226.33222222222224</c:v>
                </c:pt>
                <c:pt idx="211">
                  <c:v>226.36555555555552</c:v>
                </c:pt>
                <c:pt idx="212">
                  <c:v>226.90444444444444</c:v>
                </c:pt>
                <c:pt idx="213">
                  <c:v>227.48555555555555</c:v>
                </c:pt>
                <c:pt idx="214">
                  <c:v>228.48111111111109</c:v>
                </c:pt>
                <c:pt idx="215">
                  <c:v>229.12</c:v>
                </c:pt>
                <c:pt idx="216">
                  <c:v>228.9733333333333</c:v>
                </c:pt>
                <c:pt idx="217">
                  <c:v>228.01</c:v>
                </c:pt>
                <c:pt idx="218">
                  <c:v>228.11</c:v>
                </c:pt>
                <c:pt idx="219">
                  <c:v>228.8133333333333</c:v>
                </c:pt>
                <c:pt idx="220">
                  <c:v>227.97777777777779</c:v>
                </c:pt>
                <c:pt idx="221">
                  <c:v>227.09111111111113</c:v>
                </c:pt>
                <c:pt idx="222">
                  <c:v>226.69333333333336</c:v>
                </c:pt>
                <c:pt idx="223">
                  <c:v>225.93</c:v>
                </c:pt>
                <c:pt idx="224">
                  <c:v>227.0333333333333</c:v>
                </c:pt>
                <c:pt idx="225">
                  <c:v>226.63</c:v>
                </c:pt>
                <c:pt idx="226">
                  <c:v>226.09</c:v>
                </c:pt>
                <c:pt idx="227">
                  <c:v>225.64777777777778</c:v>
                </c:pt>
                <c:pt idx="228">
                  <c:v>225.94222222222223</c:v>
                </c:pt>
                <c:pt idx="229">
                  <c:v>224.97444444444443</c:v>
                </c:pt>
                <c:pt idx="230">
                  <c:v>224.15111111111113</c:v>
                </c:pt>
                <c:pt idx="231">
                  <c:v>224.58</c:v>
                </c:pt>
                <c:pt idx="232">
                  <c:v>224.55777777777774</c:v>
                </c:pt>
                <c:pt idx="233">
                  <c:v>224.26111111111112</c:v>
                </c:pt>
                <c:pt idx="234">
                  <c:v>223.56777777777776</c:v>
                </c:pt>
                <c:pt idx="235">
                  <c:v>223.46666666666664</c:v>
                </c:pt>
                <c:pt idx="236">
                  <c:v>224.77777777777774</c:v>
                </c:pt>
                <c:pt idx="237">
                  <c:v>225.1311111111111</c:v>
                </c:pt>
                <c:pt idx="238">
                  <c:v>224.69111111111113</c:v>
                </c:pt>
                <c:pt idx="239">
                  <c:v>223.63222222222223</c:v>
                </c:pt>
                <c:pt idx="240">
                  <c:v>223.53222222222223</c:v>
                </c:pt>
                <c:pt idx="241">
                  <c:v>223.13333333333333</c:v>
                </c:pt>
                <c:pt idx="242">
                  <c:v>222.6911111111111</c:v>
                </c:pt>
                <c:pt idx="243">
                  <c:v>222.08222222222219</c:v>
                </c:pt>
                <c:pt idx="244">
                  <c:v>221.61666666666667</c:v>
                </c:pt>
                <c:pt idx="245">
                  <c:v>221.72555555555553</c:v>
                </c:pt>
                <c:pt idx="246">
                  <c:v>221.30222222222224</c:v>
                </c:pt>
                <c:pt idx="247">
                  <c:v>221.53333333333333</c:v>
                </c:pt>
                <c:pt idx="248">
                  <c:v>221.85666666666665</c:v>
                </c:pt>
                <c:pt idx="249">
                  <c:v>222.4966666666667</c:v>
                </c:pt>
                <c:pt idx="250">
                  <c:v>222.77333333333334</c:v>
                </c:pt>
                <c:pt idx="251">
                  <c:v>223.63333333333333</c:v>
                </c:pt>
                <c:pt idx="252">
                  <c:v>224.6888888888889</c:v>
                </c:pt>
                <c:pt idx="253">
                  <c:v>226.0311111111111</c:v>
                </c:pt>
                <c:pt idx="254">
                  <c:v>225.73333333333332</c:v>
                </c:pt>
                <c:pt idx="255">
                  <c:v>225.98333333333332</c:v>
                </c:pt>
                <c:pt idx="256">
                  <c:v>225.28444444444443</c:v>
                </c:pt>
                <c:pt idx="257">
                  <c:v>225.3666666666667</c:v>
                </c:pt>
                <c:pt idx="258">
                  <c:v>224.47777777777776</c:v>
                </c:pt>
                <c:pt idx="259">
                  <c:v>223.44111111111113</c:v>
                </c:pt>
                <c:pt idx="260">
                  <c:v>222.9411111111111</c:v>
                </c:pt>
                <c:pt idx="261">
                  <c:v>223.86111111111111</c:v>
                </c:pt>
                <c:pt idx="262">
                  <c:v>224.44111111111113</c:v>
                </c:pt>
                <c:pt idx="263">
                  <c:v>225.10444444444445</c:v>
                </c:pt>
                <c:pt idx="264">
                  <c:v>224.95555555555555</c:v>
                </c:pt>
                <c:pt idx="265">
                  <c:v>225.7211111111111</c:v>
                </c:pt>
                <c:pt idx="266">
                  <c:v>225.62222222222221</c:v>
                </c:pt>
                <c:pt idx="267">
                  <c:v>225.98888888888891</c:v>
                </c:pt>
                <c:pt idx="268">
                  <c:v>226.19111111111113</c:v>
                </c:pt>
                <c:pt idx="269">
                  <c:v>226.90666666666664</c:v>
                </c:pt>
                <c:pt idx="270">
                  <c:v>226.93333333333334</c:v>
                </c:pt>
                <c:pt idx="271">
                  <c:v>226.67111111111114</c:v>
                </c:pt>
                <c:pt idx="272">
                  <c:v>226.94222222222223</c:v>
                </c:pt>
                <c:pt idx="273">
                  <c:v>226.89555555555557</c:v>
                </c:pt>
                <c:pt idx="274">
                  <c:v>226.60888888888886</c:v>
                </c:pt>
                <c:pt idx="275">
                  <c:v>225.6311111111111</c:v>
                </c:pt>
                <c:pt idx="276">
                  <c:v>224.85777777777778</c:v>
                </c:pt>
                <c:pt idx="277">
                  <c:v>224.23111111111109</c:v>
                </c:pt>
                <c:pt idx="278">
                  <c:v>225.06888888888886</c:v>
                </c:pt>
                <c:pt idx="279">
                  <c:v>224.07222222222222</c:v>
                </c:pt>
                <c:pt idx="280">
                  <c:v>223.81555555555553</c:v>
                </c:pt>
                <c:pt idx="281">
                  <c:v>224.20777777777778</c:v>
                </c:pt>
                <c:pt idx="282">
                  <c:v>224.76222222222222</c:v>
                </c:pt>
                <c:pt idx="283">
                  <c:v>225.03444444444446</c:v>
                </c:pt>
                <c:pt idx="284">
                  <c:v>225.21</c:v>
                </c:pt>
              </c:numCache>
            </c:numRef>
          </c:yVal>
          <c:smooth val="1"/>
        </c:ser>
        <c:dLbls>
          <c:showLegendKey val="0"/>
          <c:showVal val="0"/>
          <c:showCatName val="0"/>
          <c:showSerName val="0"/>
          <c:showPercent val="0"/>
          <c:showBubbleSize val="0"/>
        </c:dLbls>
        <c:axId val="33320960"/>
        <c:axId val="33323264"/>
      </c:scatterChart>
      <c:valAx>
        <c:axId val="33320960"/>
        <c:scaling>
          <c:orientation val="minMax"/>
          <c:max val="300"/>
        </c:scaling>
        <c:delete val="0"/>
        <c:axPos val="b"/>
        <c:title>
          <c:tx>
            <c:rich>
              <a:bodyPr/>
              <a:lstStyle/>
              <a:p>
                <a:pPr>
                  <a:defRPr/>
                </a:pPr>
                <a:r>
                  <a:rPr lang="en-US" dirty="0"/>
                  <a:t>Time (sec)</a:t>
                </a:r>
              </a:p>
            </c:rich>
          </c:tx>
          <c:layout>
            <c:manualLayout>
              <c:xMode val="edge"/>
              <c:yMode val="edge"/>
              <c:x val="0.38598901098901101"/>
              <c:y val="0.91484184914841848"/>
            </c:manualLayout>
          </c:layout>
          <c:overlay val="0"/>
          <c:spPr>
            <a:noFill/>
            <a:ln w="30397">
              <a:noFill/>
            </a:ln>
          </c:spPr>
        </c:title>
        <c:numFmt formatCode="General" sourceLinked="1"/>
        <c:majorTickMark val="out"/>
        <c:minorTickMark val="out"/>
        <c:tickLblPos val="nextTo"/>
        <c:spPr>
          <a:ln w="3800">
            <a:solidFill>
              <a:srgbClr val="000000"/>
            </a:solidFill>
            <a:prstDash val="solid"/>
          </a:ln>
        </c:spPr>
        <c:txPr>
          <a:bodyPr rot="0" vert="horz"/>
          <a:lstStyle/>
          <a:p>
            <a:pPr>
              <a:defRPr/>
            </a:pPr>
            <a:endParaRPr lang="en-US"/>
          </a:p>
        </c:txPr>
        <c:crossAx val="33323264"/>
        <c:crosses val="autoZero"/>
        <c:crossBetween val="midCat"/>
        <c:majorUnit val="60"/>
        <c:minorUnit val="5"/>
      </c:valAx>
      <c:valAx>
        <c:axId val="33323264"/>
        <c:scaling>
          <c:orientation val="minMax"/>
          <c:max val="400"/>
          <c:min val="0"/>
        </c:scaling>
        <c:delete val="0"/>
        <c:axPos val="l"/>
        <c:majorGridlines>
          <c:spPr>
            <a:ln w="3800">
              <a:solidFill>
                <a:srgbClr val="000000"/>
              </a:solidFill>
              <a:prstDash val="solid"/>
            </a:ln>
          </c:spPr>
        </c:majorGridlines>
        <c:title>
          <c:tx>
            <c:rich>
              <a:bodyPr/>
              <a:lstStyle/>
              <a:p>
                <a:pPr>
                  <a:defRPr/>
                </a:pPr>
                <a:r>
                  <a:rPr lang="en-US" dirty="0"/>
                  <a:t>Temperature (F)</a:t>
                </a:r>
              </a:p>
            </c:rich>
          </c:tx>
          <c:layout>
            <c:manualLayout>
              <c:xMode val="edge"/>
              <c:yMode val="edge"/>
              <c:x val="1.510989010989011E-2"/>
              <c:y val="0.35766423357664234"/>
            </c:manualLayout>
          </c:layout>
          <c:overlay val="0"/>
          <c:spPr>
            <a:noFill/>
            <a:ln w="30397">
              <a:noFill/>
            </a:ln>
          </c:spPr>
        </c:title>
        <c:numFmt formatCode="General" sourceLinked="1"/>
        <c:majorTickMark val="out"/>
        <c:minorTickMark val="none"/>
        <c:tickLblPos val="nextTo"/>
        <c:spPr>
          <a:ln w="3800">
            <a:solidFill>
              <a:srgbClr val="000000"/>
            </a:solidFill>
            <a:prstDash val="solid"/>
          </a:ln>
        </c:spPr>
        <c:txPr>
          <a:bodyPr rot="0" vert="horz"/>
          <a:lstStyle/>
          <a:p>
            <a:pPr>
              <a:defRPr/>
            </a:pPr>
            <a:endParaRPr lang="en-US"/>
          </a:p>
        </c:txPr>
        <c:crossAx val="33320960"/>
        <c:crosses val="autoZero"/>
        <c:crossBetween val="midCat"/>
      </c:valAx>
      <c:spPr>
        <a:noFill/>
        <a:ln w="15198">
          <a:solidFill>
            <a:srgbClr val="808080"/>
          </a:solidFill>
          <a:prstDash val="solid"/>
        </a:ln>
      </c:spPr>
    </c:plotArea>
    <c:legend>
      <c:legendPos val="r"/>
      <c:layout>
        <c:manualLayout>
          <c:xMode val="edge"/>
          <c:yMode val="edge"/>
          <c:x val="0.81456043956043955"/>
          <c:y val="0.44525547445255476"/>
          <c:w val="0.17994505494505494"/>
          <c:h val="0.10948905109489052"/>
        </c:manualLayout>
      </c:layout>
      <c:overlay val="0"/>
      <c:spPr>
        <a:solidFill>
          <a:srgbClr val="FFFFFF"/>
        </a:solidFill>
        <a:ln w="3800">
          <a:solidFill>
            <a:srgbClr val="000000"/>
          </a:solidFill>
          <a:prstDash val="solid"/>
        </a:ln>
      </c:spPr>
    </c:legend>
    <c:plotVisOnly val="1"/>
    <c:dispBlanksAs val="gap"/>
    <c:showDLblsOverMax val="0"/>
  </c:chart>
  <c:spPr>
    <a:solidFill>
      <a:srgbClr val="FFFFFF"/>
    </a:solidFill>
    <a:ln w="3800">
      <a:solidFill>
        <a:srgbClr val="000000"/>
      </a:solidFill>
      <a:prstDash val="solid"/>
    </a:ln>
  </c:spPr>
  <c:txPr>
    <a:bodyPr/>
    <a:lstStyle/>
    <a:p>
      <a:pPr>
        <a:defRPr sz="600" b="1"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Average Temperature Measured 4-Inches above </a:t>
            </a:r>
            <a:r>
              <a:rPr lang="en-US" dirty="0" smtClean="0"/>
              <a:t>Heavy Fiberglass/Polyester </a:t>
            </a:r>
            <a:r>
              <a:rPr lang="en-US" dirty="0"/>
              <a:t>Cargo Liner Samples</a:t>
            </a:r>
          </a:p>
        </c:rich>
      </c:tx>
      <c:layout/>
      <c:overlay val="0"/>
    </c:title>
    <c:autoTitleDeleted val="0"/>
    <c:plotArea>
      <c:layout/>
      <c:scatterChart>
        <c:scatterStyle val="smoothMarker"/>
        <c:varyColors val="0"/>
        <c:ser>
          <c:idx val="0"/>
          <c:order val="0"/>
          <c:tx>
            <c:strRef>
              <c:f>Conolite!$D$8</c:f>
              <c:strCache>
                <c:ptCount val="1"/>
                <c:pt idx="0">
                  <c:v>Lab A</c:v>
                </c:pt>
              </c:strCache>
            </c:strRef>
          </c:tx>
          <c:marker>
            <c:symbol val="none"/>
          </c:marker>
          <c:xVal>
            <c:numRef>
              <c:f>Conolite!$C$9:$C$308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Conolite!$D$9:$D$308</c:f>
              <c:numCache>
                <c:formatCode>0.0</c:formatCode>
                <c:ptCount val="300"/>
                <c:pt idx="0">
                  <c:v>91.067858886718753</c:v>
                </c:pt>
                <c:pt idx="1">
                  <c:v>91.344024658203125</c:v>
                </c:pt>
                <c:pt idx="2">
                  <c:v>91.424470520019526</c:v>
                </c:pt>
                <c:pt idx="3">
                  <c:v>91.225549316406244</c:v>
                </c:pt>
                <c:pt idx="4">
                  <c:v>91.531091308593744</c:v>
                </c:pt>
                <c:pt idx="5">
                  <c:v>91.633836364746088</c:v>
                </c:pt>
                <c:pt idx="6">
                  <c:v>91.497627258300781</c:v>
                </c:pt>
                <c:pt idx="7">
                  <c:v>91.797897338867188</c:v>
                </c:pt>
                <c:pt idx="8">
                  <c:v>91.723046874999994</c:v>
                </c:pt>
                <c:pt idx="9">
                  <c:v>91.816571044921872</c:v>
                </c:pt>
                <c:pt idx="10">
                  <c:v>91.868203735351557</c:v>
                </c:pt>
                <c:pt idx="11">
                  <c:v>92.512097167968747</c:v>
                </c:pt>
                <c:pt idx="12">
                  <c:v>93.586254882812497</c:v>
                </c:pt>
                <c:pt idx="13">
                  <c:v>94.249208068847651</c:v>
                </c:pt>
                <c:pt idx="14">
                  <c:v>95.282727050781247</c:v>
                </c:pt>
                <c:pt idx="15">
                  <c:v>95.857827758789057</c:v>
                </c:pt>
                <c:pt idx="16">
                  <c:v>96.486276245117182</c:v>
                </c:pt>
                <c:pt idx="17">
                  <c:v>97.317900085449224</c:v>
                </c:pt>
                <c:pt idx="18">
                  <c:v>97.619688415527349</c:v>
                </c:pt>
                <c:pt idx="19">
                  <c:v>98.466944885253909</c:v>
                </c:pt>
                <c:pt idx="20">
                  <c:v>98.8526611328125</c:v>
                </c:pt>
                <c:pt idx="21">
                  <c:v>99.649768066406253</c:v>
                </c:pt>
                <c:pt idx="22">
                  <c:v>100.68146667480468</c:v>
                </c:pt>
                <c:pt idx="23">
                  <c:v>101.4877212524414</c:v>
                </c:pt>
                <c:pt idx="24">
                  <c:v>102.41368865966797</c:v>
                </c:pt>
                <c:pt idx="25">
                  <c:v>103.24439697265625</c:v>
                </c:pt>
                <c:pt idx="26">
                  <c:v>104.560498046875</c:v>
                </c:pt>
                <c:pt idx="27">
                  <c:v>106.19877624511719</c:v>
                </c:pt>
                <c:pt idx="28">
                  <c:v>107.38577728271484</c:v>
                </c:pt>
                <c:pt idx="29">
                  <c:v>109.5858657836914</c:v>
                </c:pt>
                <c:pt idx="30">
                  <c:v>111.22426910400391</c:v>
                </c:pt>
                <c:pt idx="31">
                  <c:v>112.07481384277344</c:v>
                </c:pt>
                <c:pt idx="32">
                  <c:v>113.53343200683594</c:v>
                </c:pt>
                <c:pt idx="33">
                  <c:v>115.25416107177735</c:v>
                </c:pt>
                <c:pt idx="34">
                  <c:v>117.4817611694336</c:v>
                </c:pt>
                <c:pt idx="35">
                  <c:v>118.63270416259766</c:v>
                </c:pt>
                <c:pt idx="36">
                  <c:v>120.71879119873047</c:v>
                </c:pt>
                <c:pt idx="37">
                  <c:v>122.53842315673828</c:v>
                </c:pt>
                <c:pt idx="38">
                  <c:v>123.78380737304687</c:v>
                </c:pt>
                <c:pt idx="39">
                  <c:v>125.79394073486328</c:v>
                </c:pt>
                <c:pt idx="40">
                  <c:v>127.89019165039062</c:v>
                </c:pt>
                <c:pt idx="41">
                  <c:v>129.78681182861328</c:v>
                </c:pt>
                <c:pt idx="42">
                  <c:v>132.01054687499999</c:v>
                </c:pt>
                <c:pt idx="43">
                  <c:v>134.0863006591797</c:v>
                </c:pt>
                <c:pt idx="44">
                  <c:v>135.93009338378906</c:v>
                </c:pt>
                <c:pt idx="45">
                  <c:v>137.43872985839843</c:v>
                </c:pt>
                <c:pt idx="46">
                  <c:v>140.39321899414062</c:v>
                </c:pt>
                <c:pt idx="47">
                  <c:v>142.48324890136718</c:v>
                </c:pt>
                <c:pt idx="48">
                  <c:v>145.72388305664063</c:v>
                </c:pt>
                <c:pt idx="49">
                  <c:v>148.27708435058594</c:v>
                </c:pt>
                <c:pt idx="50">
                  <c:v>150.96138305664061</c:v>
                </c:pt>
                <c:pt idx="51">
                  <c:v>153.90772094726563</c:v>
                </c:pt>
                <c:pt idx="52">
                  <c:v>156.08655700683593</c:v>
                </c:pt>
                <c:pt idx="53">
                  <c:v>157.82505493164064</c:v>
                </c:pt>
                <c:pt idx="54">
                  <c:v>160.41965637207031</c:v>
                </c:pt>
                <c:pt idx="55">
                  <c:v>163.40399780273438</c:v>
                </c:pt>
                <c:pt idx="56">
                  <c:v>166.38066406249999</c:v>
                </c:pt>
                <c:pt idx="57">
                  <c:v>168.24648437499999</c:v>
                </c:pt>
                <c:pt idx="58">
                  <c:v>171.19794616699218</c:v>
                </c:pt>
                <c:pt idx="59">
                  <c:v>172.64060363769531</c:v>
                </c:pt>
                <c:pt idx="60">
                  <c:v>174.82628173828124</c:v>
                </c:pt>
                <c:pt idx="61">
                  <c:v>177.22470397949218</c:v>
                </c:pt>
                <c:pt idx="62">
                  <c:v>179.21170043945312</c:v>
                </c:pt>
                <c:pt idx="63">
                  <c:v>181.61831970214843</c:v>
                </c:pt>
                <c:pt idx="64">
                  <c:v>182.58580017089844</c:v>
                </c:pt>
                <c:pt idx="65">
                  <c:v>183.66182556152344</c:v>
                </c:pt>
                <c:pt idx="66">
                  <c:v>185.38469848632812</c:v>
                </c:pt>
                <c:pt idx="67">
                  <c:v>187.14104309082032</c:v>
                </c:pt>
                <c:pt idx="68">
                  <c:v>188.78800659179689</c:v>
                </c:pt>
                <c:pt idx="69">
                  <c:v>189.77833862304686</c:v>
                </c:pt>
                <c:pt idx="70">
                  <c:v>191.26087646484376</c:v>
                </c:pt>
                <c:pt idx="71">
                  <c:v>192.54743347167968</c:v>
                </c:pt>
                <c:pt idx="72">
                  <c:v>193.13269958496093</c:v>
                </c:pt>
                <c:pt idx="73">
                  <c:v>194.60646362304686</c:v>
                </c:pt>
                <c:pt idx="74">
                  <c:v>195.55452880859374</c:v>
                </c:pt>
                <c:pt idx="75">
                  <c:v>196.69483032226563</c:v>
                </c:pt>
                <c:pt idx="76">
                  <c:v>198.11987915039063</c:v>
                </c:pt>
                <c:pt idx="77">
                  <c:v>199.18639221191407</c:v>
                </c:pt>
                <c:pt idx="78">
                  <c:v>200.07910766601563</c:v>
                </c:pt>
                <c:pt idx="79">
                  <c:v>201.64126281738282</c:v>
                </c:pt>
                <c:pt idx="80">
                  <c:v>203.05129699707032</c:v>
                </c:pt>
                <c:pt idx="81">
                  <c:v>203.52886657714845</c:v>
                </c:pt>
                <c:pt idx="82">
                  <c:v>204.55498046874999</c:v>
                </c:pt>
                <c:pt idx="83">
                  <c:v>205.62307128906249</c:v>
                </c:pt>
                <c:pt idx="84">
                  <c:v>206.31720581054688</c:v>
                </c:pt>
                <c:pt idx="85">
                  <c:v>207.64549865722657</c:v>
                </c:pt>
                <c:pt idx="86">
                  <c:v>208.32441101074218</c:v>
                </c:pt>
                <c:pt idx="87">
                  <c:v>209.28554992675782</c:v>
                </c:pt>
                <c:pt idx="88">
                  <c:v>209.47313537597657</c:v>
                </c:pt>
                <c:pt idx="89">
                  <c:v>210.2373046875</c:v>
                </c:pt>
                <c:pt idx="90">
                  <c:v>210.43156738281249</c:v>
                </c:pt>
                <c:pt idx="91">
                  <c:v>211.35646667480469</c:v>
                </c:pt>
                <c:pt idx="92">
                  <c:v>212.15591125488282</c:v>
                </c:pt>
                <c:pt idx="93">
                  <c:v>212.4409210205078</c:v>
                </c:pt>
                <c:pt idx="94">
                  <c:v>213.89787597656249</c:v>
                </c:pt>
                <c:pt idx="95">
                  <c:v>213.80356445312501</c:v>
                </c:pt>
                <c:pt idx="96">
                  <c:v>214.42508239746093</c:v>
                </c:pt>
                <c:pt idx="97">
                  <c:v>215.16616821289062</c:v>
                </c:pt>
                <c:pt idx="98">
                  <c:v>215.86802978515624</c:v>
                </c:pt>
                <c:pt idx="99">
                  <c:v>217.38193359375001</c:v>
                </c:pt>
                <c:pt idx="100">
                  <c:v>217.49252624511718</c:v>
                </c:pt>
                <c:pt idx="101">
                  <c:v>218.98455505371095</c:v>
                </c:pt>
                <c:pt idx="102">
                  <c:v>218.92267456054688</c:v>
                </c:pt>
                <c:pt idx="103">
                  <c:v>220.22953491210939</c:v>
                </c:pt>
                <c:pt idx="104">
                  <c:v>221.49368286132812</c:v>
                </c:pt>
                <c:pt idx="105">
                  <c:v>221.57888183593749</c:v>
                </c:pt>
                <c:pt idx="106">
                  <c:v>223.10576477050782</c:v>
                </c:pt>
                <c:pt idx="107">
                  <c:v>223.63990783691406</c:v>
                </c:pt>
                <c:pt idx="108">
                  <c:v>223.66725158691406</c:v>
                </c:pt>
                <c:pt idx="109">
                  <c:v>224.46875610351563</c:v>
                </c:pt>
                <c:pt idx="110">
                  <c:v>224.49808044433593</c:v>
                </c:pt>
                <c:pt idx="111">
                  <c:v>225.06849975585936</c:v>
                </c:pt>
                <c:pt idx="112">
                  <c:v>225.39367065429687</c:v>
                </c:pt>
                <c:pt idx="113">
                  <c:v>226.22955017089845</c:v>
                </c:pt>
                <c:pt idx="114">
                  <c:v>226.73460083007814</c:v>
                </c:pt>
                <c:pt idx="115">
                  <c:v>227.30852966308595</c:v>
                </c:pt>
                <c:pt idx="116">
                  <c:v>228.37587585449219</c:v>
                </c:pt>
                <c:pt idx="117">
                  <c:v>228.79721679687501</c:v>
                </c:pt>
                <c:pt idx="118">
                  <c:v>229.99554443359375</c:v>
                </c:pt>
                <c:pt idx="119">
                  <c:v>230.54941101074218</c:v>
                </c:pt>
                <c:pt idx="120">
                  <c:v>231.04085693359374</c:v>
                </c:pt>
                <c:pt idx="121">
                  <c:v>231.83013610839845</c:v>
                </c:pt>
                <c:pt idx="122">
                  <c:v>232.79385986328126</c:v>
                </c:pt>
                <c:pt idx="123">
                  <c:v>232.87308349609376</c:v>
                </c:pt>
                <c:pt idx="124">
                  <c:v>233.58047485351562</c:v>
                </c:pt>
                <c:pt idx="125">
                  <c:v>233.96500244140626</c:v>
                </c:pt>
                <c:pt idx="126">
                  <c:v>234.1402587890625</c:v>
                </c:pt>
                <c:pt idx="127">
                  <c:v>234.82459716796876</c:v>
                </c:pt>
                <c:pt idx="128">
                  <c:v>234.98267517089843</c:v>
                </c:pt>
                <c:pt idx="129">
                  <c:v>235.69624328613281</c:v>
                </c:pt>
                <c:pt idx="130">
                  <c:v>236.53227233886719</c:v>
                </c:pt>
                <c:pt idx="131">
                  <c:v>237.48674926757812</c:v>
                </c:pt>
                <c:pt idx="132">
                  <c:v>237.50460205078124</c:v>
                </c:pt>
                <c:pt idx="133">
                  <c:v>237.11113891601562</c:v>
                </c:pt>
                <c:pt idx="134">
                  <c:v>237.96983642578124</c:v>
                </c:pt>
                <c:pt idx="135">
                  <c:v>238.30343322753907</c:v>
                </c:pt>
                <c:pt idx="136">
                  <c:v>238.73129577636718</c:v>
                </c:pt>
                <c:pt idx="137">
                  <c:v>239.40175781249999</c:v>
                </c:pt>
                <c:pt idx="138">
                  <c:v>239.64152526855469</c:v>
                </c:pt>
                <c:pt idx="139">
                  <c:v>240.80834045410157</c:v>
                </c:pt>
                <c:pt idx="140">
                  <c:v>241.01275329589845</c:v>
                </c:pt>
                <c:pt idx="141">
                  <c:v>241.25942993164062</c:v>
                </c:pt>
                <c:pt idx="142">
                  <c:v>241.47948303222657</c:v>
                </c:pt>
                <c:pt idx="143">
                  <c:v>241.77397766113282</c:v>
                </c:pt>
                <c:pt idx="144">
                  <c:v>242.44822998046874</c:v>
                </c:pt>
                <c:pt idx="145">
                  <c:v>241.85570068359374</c:v>
                </c:pt>
                <c:pt idx="146">
                  <c:v>242.79429626464844</c:v>
                </c:pt>
                <c:pt idx="147">
                  <c:v>243.09248962402344</c:v>
                </c:pt>
                <c:pt idx="148">
                  <c:v>242.80576171875001</c:v>
                </c:pt>
                <c:pt idx="149">
                  <c:v>242.67463684082031</c:v>
                </c:pt>
                <c:pt idx="150">
                  <c:v>242.98724670410155</c:v>
                </c:pt>
                <c:pt idx="151">
                  <c:v>243.09271850585938</c:v>
                </c:pt>
                <c:pt idx="152">
                  <c:v>242.82507934570313</c:v>
                </c:pt>
                <c:pt idx="153">
                  <c:v>243.22103271484374</c:v>
                </c:pt>
                <c:pt idx="154">
                  <c:v>243.43257141113281</c:v>
                </c:pt>
                <c:pt idx="155">
                  <c:v>243.96356201171875</c:v>
                </c:pt>
                <c:pt idx="156">
                  <c:v>244.30691223144532</c:v>
                </c:pt>
                <c:pt idx="157">
                  <c:v>244.59331359863282</c:v>
                </c:pt>
                <c:pt idx="158">
                  <c:v>244.48409118652344</c:v>
                </c:pt>
                <c:pt idx="159">
                  <c:v>244.77651672363282</c:v>
                </c:pt>
                <c:pt idx="160">
                  <c:v>245.33747253417968</c:v>
                </c:pt>
                <c:pt idx="161">
                  <c:v>245.94769287109375</c:v>
                </c:pt>
                <c:pt idx="162">
                  <c:v>246.38088684082032</c:v>
                </c:pt>
                <c:pt idx="163">
                  <c:v>246.35159301757812</c:v>
                </c:pt>
                <c:pt idx="164">
                  <c:v>246.25498352050781</c:v>
                </c:pt>
                <c:pt idx="165">
                  <c:v>246.29641113281249</c:v>
                </c:pt>
                <c:pt idx="166">
                  <c:v>245.57515869140624</c:v>
                </c:pt>
                <c:pt idx="167">
                  <c:v>245.55339660644532</c:v>
                </c:pt>
                <c:pt idx="168">
                  <c:v>244.89362487792968</c:v>
                </c:pt>
                <c:pt idx="169">
                  <c:v>245.51292724609374</c:v>
                </c:pt>
                <c:pt idx="170">
                  <c:v>245.72720031738282</c:v>
                </c:pt>
                <c:pt idx="171">
                  <c:v>245.30727844238282</c:v>
                </c:pt>
                <c:pt idx="172">
                  <c:v>245.32568969726563</c:v>
                </c:pt>
                <c:pt idx="173">
                  <c:v>245.35025939941406</c:v>
                </c:pt>
                <c:pt idx="174">
                  <c:v>245.11236267089845</c:v>
                </c:pt>
                <c:pt idx="175">
                  <c:v>244.90473632812501</c:v>
                </c:pt>
                <c:pt idx="176">
                  <c:v>244.87496032714844</c:v>
                </c:pt>
                <c:pt idx="177">
                  <c:v>245.47444763183594</c:v>
                </c:pt>
                <c:pt idx="178">
                  <c:v>244.96782531738282</c:v>
                </c:pt>
                <c:pt idx="179">
                  <c:v>245.9776580810547</c:v>
                </c:pt>
                <c:pt idx="180">
                  <c:v>245.79038085937501</c:v>
                </c:pt>
                <c:pt idx="181">
                  <c:v>245.40230102539061</c:v>
                </c:pt>
                <c:pt idx="182">
                  <c:v>245.8601043701172</c:v>
                </c:pt>
                <c:pt idx="183">
                  <c:v>245.37828674316407</c:v>
                </c:pt>
                <c:pt idx="184">
                  <c:v>245.06690979003906</c:v>
                </c:pt>
                <c:pt idx="185">
                  <c:v>244.69199829101564</c:v>
                </c:pt>
                <c:pt idx="186">
                  <c:v>243.95370178222657</c:v>
                </c:pt>
                <c:pt idx="187">
                  <c:v>243.59185791015625</c:v>
                </c:pt>
                <c:pt idx="188">
                  <c:v>242.50600891113282</c:v>
                </c:pt>
                <c:pt idx="189">
                  <c:v>242.09110717773439</c:v>
                </c:pt>
                <c:pt idx="190">
                  <c:v>242.46005859375001</c:v>
                </c:pt>
                <c:pt idx="191">
                  <c:v>241.4678955078125</c:v>
                </c:pt>
                <c:pt idx="192">
                  <c:v>241.72351684570313</c:v>
                </c:pt>
                <c:pt idx="193">
                  <c:v>241.44340515136719</c:v>
                </c:pt>
                <c:pt idx="194">
                  <c:v>241.02582397460938</c:v>
                </c:pt>
                <c:pt idx="195">
                  <c:v>240.92098693847657</c:v>
                </c:pt>
                <c:pt idx="196">
                  <c:v>239.74007263183594</c:v>
                </c:pt>
                <c:pt idx="197">
                  <c:v>239.59660949707032</c:v>
                </c:pt>
                <c:pt idx="198">
                  <c:v>239.17978210449218</c:v>
                </c:pt>
                <c:pt idx="199">
                  <c:v>238.75375061035157</c:v>
                </c:pt>
                <c:pt idx="200">
                  <c:v>238.31028137207031</c:v>
                </c:pt>
                <c:pt idx="201">
                  <c:v>236.91199951171876</c:v>
                </c:pt>
                <c:pt idx="202">
                  <c:v>236.53204040527345</c:v>
                </c:pt>
                <c:pt idx="203">
                  <c:v>235.84024963378906</c:v>
                </c:pt>
                <c:pt idx="204">
                  <c:v>234.68706665039062</c:v>
                </c:pt>
                <c:pt idx="205">
                  <c:v>234.87611083984376</c:v>
                </c:pt>
                <c:pt idx="206">
                  <c:v>234.15596618652344</c:v>
                </c:pt>
                <c:pt idx="207">
                  <c:v>234.33749694824218</c:v>
                </c:pt>
                <c:pt idx="208">
                  <c:v>234.10540161132812</c:v>
                </c:pt>
                <c:pt idx="209">
                  <c:v>233.8236114501953</c:v>
                </c:pt>
                <c:pt idx="210">
                  <c:v>234.02848205566406</c:v>
                </c:pt>
                <c:pt idx="211">
                  <c:v>233.05450439453125</c:v>
                </c:pt>
                <c:pt idx="212">
                  <c:v>233.06787719726563</c:v>
                </c:pt>
                <c:pt idx="213">
                  <c:v>233.37955932617189</c:v>
                </c:pt>
                <c:pt idx="214">
                  <c:v>232.15102233886719</c:v>
                </c:pt>
                <c:pt idx="215">
                  <c:v>232.44525451660155</c:v>
                </c:pt>
                <c:pt idx="216">
                  <c:v>231.37784729003906</c:v>
                </c:pt>
                <c:pt idx="217">
                  <c:v>231.17915039062501</c:v>
                </c:pt>
                <c:pt idx="218">
                  <c:v>231.80381164550781</c:v>
                </c:pt>
                <c:pt idx="219">
                  <c:v>230.63407592773439</c:v>
                </c:pt>
                <c:pt idx="220">
                  <c:v>230.64773559570312</c:v>
                </c:pt>
                <c:pt idx="221">
                  <c:v>230.45277709960936</c:v>
                </c:pt>
                <c:pt idx="222">
                  <c:v>230.16501159667968</c:v>
                </c:pt>
                <c:pt idx="223">
                  <c:v>231.16675720214843</c:v>
                </c:pt>
                <c:pt idx="224">
                  <c:v>230.05304260253905</c:v>
                </c:pt>
                <c:pt idx="225">
                  <c:v>230.02909240722656</c:v>
                </c:pt>
                <c:pt idx="226">
                  <c:v>229.55068969726562</c:v>
                </c:pt>
                <c:pt idx="227">
                  <c:v>229.36080627441407</c:v>
                </c:pt>
                <c:pt idx="228">
                  <c:v>229.85990905761719</c:v>
                </c:pt>
                <c:pt idx="229">
                  <c:v>229.45799865722657</c:v>
                </c:pt>
                <c:pt idx="230">
                  <c:v>229.87020874023437</c:v>
                </c:pt>
                <c:pt idx="231">
                  <c:v>229.76759033203126</c:v>
                </c:pt>
                <c:pt idx="232">
                  <c:v>228.88488159179687</c:v>
                </c:pt>
                <c:pt idx="233">
                  <c:v>229.52691345214845</c:v>
                </c:pt>
                <c:pt idx="234">
                  <c:v>229.25070495605468</c:v>
                </c:pt>
                <c:pt idx="235">
                  <c:v>228.92955322265624</c:v>
                </c:pt>
                <c:pt idx="236">
                  <c:v>228.80304260253905</c:v>
                </c:pt>
                <c:pt idx="237">
                  <c:v>227.97896728515624</c:v>
                </c:pt>
                <c:pt idx="238">
                  <c:v>228.06337280273436</c:v>
                </c:pt>
                <c:pt idx="239">
                  <c:v>227.88432312011719</c:v>
                </c:pt>
                <c:pt idx="240">
                  <c:v>226.85088500976562</c:v>
                </c:pt>
                <c:pt idx="241">
                  <c:v>227.04705200195312</c:v>
                </c:pt>
                <c:pt idx="242">
                  <c:v>226.25982055664062</c:v>
                </c:pt>
                <c:pt idx="243">
                  <c:v>226.01658935546874</c:v>
                </c:pt>
                <c:pt idx="244">
                  <c:v>226.12454223632812</c:v>
                </c:pt>
                <c:pt idx="245">
                  <c:v>225.51286926269532</c:v>
                </c:pt>
                <c:pt idx="246">
                  <c:v>226.11936035156251</c:v>
                </c:pt>
                <c:pt idx="247">
                  <c:v>226.20196838378905</c:v>
                </c:pt>
                <c:pt idx="248">
                  <c:v>226.48201599121094</c:v>
                </c:pt>
                <c:pt idx="249">
                  <c:v>226.96158752441406</c:v>
                </c:pt>
                <c:pt idx="250">
                  <c:v>226.18449096679689</c:v>
                </c:pt>
                <c:pt idx="251">
                  <c:v>226.86677551269531</c:v>
                </c:pt>
                <c:pt idx="252">
                  <c:v>226.85584106445313</c:v>
                </c:pt>
                <c:pt idx="253">
                  <c:v>226.00849304199218</c:v>
                </c:pt>
                <c:pt idx="254">
                  <c:v>226.66606445312499</c:v>
                </c:pt>
                <c:pt idx="255">
                  <c:v>226.26017456054689</c:v>
                </c:pt>
                <c:pt idx="256">
                  <c:v>226.85668029785157</c:v>
                </c:pt>
                <c:pt idx="257">
                  <c:v>226.45865173339843</c:v>
                </c:pt>
                <c:pt idx="258">
                  <c:v>226.55293273925781</c:v>
                </c:pt>
                <c:pt idx="259">
                  <c:v>226.93698425292968</c:v>
                </c:pt>
                <c:pt idx="260">
                  <c:v>225.83412475585936</c:v>
                </c:pt>
                <c:pt idx="261">
                  <c:v>225.84376220703126</c:v>
                </c:pt>
                <c:pt idx="262">
                  <c:v>225.36163940429688</c:v>
                </c:pt>
                <c:pt idx="263">
                  <c:v>224.50876159667968</c:v>
                </c:pt>
                <c:pt idx="264">
                  <c:v>225.59970397949218</c:v>
                </c:pt>
                <c:pt idx="265">
                  <c:v>225.25760498046876</c:v>
                </c:pt>
                <c:pt idx="266">
                  <c:v>225.34914550781249</c:v>
                </c:pt>
                <c:pt idx="267">
                  <c:v>225.73622436523436</c:v>
                </c:pt>
                <c:pt idx="268">
                  <c:v>225.29526367187501</c:v>
                </c:pt>
                <c:pt idx="269">
                  <c:v>226.94583740234376</c:v>
                </c:pt>
                <c:pt idx="270">
                  <c:v>226.48635253906249</c:v>
                </c:pt>
                <c:pt idx="271">
                  <c:v>226.95231018066406</c:v>
                </c:pt>
                <c:pt idx="272">
                  <c:v>226.46967468261718</c:v>
                </c:pt>
                <c:pt idx="273">
                  <c:v>226.41376037597655</c:v>
                </c:pt>
                <c:pt idx="274">
                  <c:v>227.0997314453125</c:v>
                </c:pt>
                <c:pt idx="275">
                  <c:v>226.18648071289061</c:v>
                </c:pt>
                <c:pt idx="276">
                  <c:v>226.23383789062501</c:v>
                </c:pt>
                <c:pt idx="277">
                  <c:v>226.23457031250001</c:v>
                </c:pt>
                <c:pt idx="278">
                  <c:v>225.82903137207032</c:v>
                </c:pt>
                <c:pt idx="279">
                  <c:v>226.30892028808594</c:v>
                </c:pt>
                <c:pt idx="280">
                  <c:v>225.71364135742186</c:v>
                </c:pt>
                <c:pt idx="281">
                  <c:v>225.96843261718749</c:v>
                </c:pt>
                <c:pt idx="282">
                  <c:v>226.46856994628905</c:v>
                </c:pt>
                <c:pt idx="283">
                  <c:v>226.53200378417969</c:v>
                </c:pt>
                <c:pt idx="284">
                  <c:v>227.85319824218749</c:v>
                </c:pt>
                <c:pt idx="285">
                  <c:v>227.33372802734374</c:v>
                </c:pt>
                <c:pt idx="286">
                  <c:v>227.84786682128907</c:v>
                </c:pt>
                <c:pt idx="287">
                  <c:v>228.71659851074219</c:v>
                </c:pt>
                <c:pt idx="288">
                  <c:v>228.36712646484375</c:v>
                </c:pt>
                <c:pt idx="289">
                  <c:v>228.56609497070312</c:v>
                </c:pt>
                <c:pt idx="290">
                  <c:v>228.02384643554689</c:v>
                </c:pt>
                <c:pt idx="291">
                  <c:v>227.33313903808593</c:v>
                </c:pt>
                <c:pt idx="292">
                  <c:v>227.94617919921876</c:v>
                </c:pt>
                <c:pt idx="293">
                  <c:v>227.86980895996095</c:v>
                </c:pt>
                <c:pt idx="294">
                  <c:v>228.86056823730468</c:v>
                </c:pt>
                <c:pt idx="295">
                  <c:v>228.98908996582031</c:v>
                </c:pt>
                <c:pt idx="296">
                  <c:v>229.98352966308593</c:v>
                </c:pt>
                <c:pt idx="297">
                  <c:v>230.97366027832032</c:v>
                </c:pt>
                <c:pt idx="298">
                  <c:v>230.59979858398438</c:v>
                </c:pt>
                <c:pt idx="299">
                  <c:v>231.43523559570312</c:v>
                </c:pt>
              </c:numCache>
            </c:numRef>
          </c:yVal>
          <c:smooth val="1"/>
        </c:ser>
        <c:ser>
          <c:idx val="1"/>
          <c:order val="1"/>
          <c:tx>
            <c:strRef>
              <c:f>Conolite!$E$8</c:f>
              <c:strCache>
                <c:ptCount val="1"/>
                <c:pt idx="0">
                  <c:v>Lab B</c:v>
                </c:pt>
              </c:strCache>
            </c:strRef>
          </c:tx>
          <c:marker>
            <c:symbol val="none"/>
          </c:marker>
          <c:xVal>
            <c:numRef>
              <c:f>Conolite!$C$9:$C$308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Conolite!$E$9:$E$308</c:f>
              <c:numCache>
                <c:formatCode>0.0</c:formatCode>
                <c:ptCount val="300"/>
                <c:pt idx="0">
                  <c:v>116.68541999999999</c:v>
                </c:pt>
                <c:pt idx="1">
                  <c:v>118.17687999999998</c:v>
                </c:pt>
                <c:pt idx="2">
                  <c:v>119.70165999999999</c:v>
                </c:pt>
                <c:pt idx="3">
                  <c:v>121.10718000000001</c:v>
                </c:pt>
                <c:pt idx="4">
                  <c:v>122.43577999999999</c:v>
                </c:pt>
                <c:pt idx="5">
                  <c:v>124.71880000000002</c:v>
                </c:pt>
                <c:pt idx="6">
                  <c:v>127.0163</c:v>
                </c:pt>
                <c:pt idx="7">
                  <c:v>129.02424000000002</c:v>
                </c:pt>
                <c:pt idx="8">
                  <c:v>130.35281999999998</c:v>
                </c:pt>
                <c:pt idx="9">
                  <c:v>132.92739999999998</c:v>
                </c:pt>
                <c:pt idx="10">
                  <c:v>134.99796000000001</c:v>
                </c:pt>
                <c:pt idx="11">
                  <c:v>136.86790000000002</c:v>
                </c:pt>
                <c:pt idx="12">
                  <c:v>137.58852000000002</c:v>
                </c:pt>
                <c:pt idx="13">
                  <c:v>139.00900000000001</c:v>
                </c:pt>
                <c:pt idx="14">
                  <c:v>140.52288000000001</c:v>
                </c:pt>
                <c:pt idx="15">
                  <c:v>142.80432000000002</c:v>
                </c:pt>
                <c:pt idx="16">
                  <c:v>144.79231999999999</c:v>
                </c:pt>
                <c:pt idx="17">
                  <c:v>147.16264000000001</c:v>
                </c:pt>
                <c:pt idx="18">
                  <c:v>149.57650000000001</c:v>
                </c:pt>
                <c:pt idx="19">
                  <c:v>152.19739999999999</c:v>
                </c:pt>
                <c:pt idx="20">
                  <c:v>153.97208000000001</c:v>
                </c:pt>
                <c:pt idx="21">
                  <c:v>154.91732000000002</c:v>
                </c:pt>
                <c:pt idx="22">
                  <c:v>156.28788000000003</c:v>
                </c:pt>
                <c:pt idx="23">
                  <c:v>158.51659999999998</c:v>
                </c:pt>
                <c:pt idx="24">
                  <c:v>159.56639999999999</c:v>
                </c:pt>
                <c:pt idx="25">
                  <c:v>161.33312000000001</c:v>
                </c:pt>
                <c:pt idx="26">
                  <c:v>163.6071</c:v>
                </c:pt>
                <c:pt idx="27">
                  <c:v>166.19207999999998</c:v>
                </c:pt>
                <c:pt idx="28">
                  <c:v>167.87976</c:v>
                </c:pt>
                <c:pt idx="29">
                  <c:v>169.84096</c:v>
                </c:pt>
                <c:pt idx="30">
                  <c:v>171.81513999999999</c:v>
                </c:pt>
                <c:pt idx="31">
                  <c:v>173.62646000000001</c:v>
                </c:pt>
                <c:pt idx="32">
                  <c:v>176.38785999999999</c:v>
                </c:pt>
                <c:pt idx="33">
                  <c:v>179.69782000000001</c:v>
                </c:pt>
                <c:pt idx="34">
                  <c:v>181.46117999999998</c:v>
                </c:pt>
                <c:pt idx="35">
                  <c:v>184.39082000000002</c:v>
                </c:pt>
                <c:pt idx="36">
                  <c:v>185.29953999999998</c:v>
                </c:pt>
                <c:pt idx="37">
                  <c:v>186.51678000000001</c:v>
                </c:pt>
                <c:pt idx="38">
                  <c:v>188.51684</c:v>
                </c:pt>
                <c:pt idx="39">
                  <c:v>191.46808000000001</c:v>
                </c:pt>
                <c:pt idx="40">
                  <c:v>193.91586000000001</c:v>
                </c:pt>
                <c:pt idx="41">
                  <c:v>195.16371999999998</c:v>
                </c:pt>
                <c:pt idx="42">
                  <c:v>195.81580000000002</c:v>
                </c:pt>
                <c:pt idx="43">
                  <c:v>197.35489999999999</c:v>
                </c:pt>
                <c:pt idx="44">
                  <c:v>198.34453999999999</c:v>
                </c:pt>
                <c:pt idx="45">
                  <c:v>199.63882000000001</c:v>
                </c:pt>
                <c:pt idx="46">
                  <c:v>201.42955999999998</c:v>
                </c:pt>
                <c:pt idx="47">
                  <c:v>202.72264000000001</c:v>
                </c:pt>
                <c:pt idx="48">
                  <c:v>205.01022000000003</c:v>
                </c:pt>
                <c:pt idx="49">
                  <c:v>205.48294000000001</c:v>
                </c:pt>
                <c:pt idx="50">
                  <c:v>207.22391999999999</c:v>
                </c:pt>
                <c:pt idx="51">
                  <c:v>209.21475999999998</c:v>
                </c:pt>
                <c:pt idx="52">
                  <c:v>211.27339999999998</c:v>
                </c:pt>
                <c:pt idx="53">
                  <c:v>212.56067999999999</c:v>
                </c:pt>
                <c:pt idx="54">
                  <c:v>214.36408</c:v>
                </c:pt>
                <c:pt idx="55">
                  <c:v>217.15868</c:v>
                </c:pt>
                <c:pt idx="56">
                  <c:v>219.27696</c:v>
                </c:pt>
                <c:pt idx="57">
                  <c:v>221.59182000000001</c:v>
                </c:pt>
                <c:pt idx="58">
                  <c:v>222.96701999999999</c:v>
                </c:pt>
                <c:pt idx="59">
                  <c:v>223.99256</c:v>
                </c:pt>
                <c:pt idx="60">
                  <c:v>224.72142000000002</c:v>
                </c:pt>
                <c:pt idx="61">
                  <c:v>225.59662000000003</c:v>
                </c:pt>
                <c:pt idx="62">
                  <c:v>227.74066000000002</c:v>
                </c:pt>
                <c:pt idx="63">
                  <c:v>230.61585999999997</c:v>
                </c:pt>
                <c:pt idx="64">
                  <c:v>232.21019999999999</c:v>
                </c:pt>
                <c:pt idx="65">
                  <c:v>234.59110000000001</c:v>
                </c:pt>
                <c:pt idx="66">
                  <c:v>236.37608</c:v>
                </c:pt>
                <c:pt idx="67">
                  <c:v>237.07725999999997</c:v>
                </c:pt>
                <c:pt idx="68">
                  <c:v>238.01444000000001</c:v>
                </c:pt>
                <c:pt idx="69">
                  <c:v>238.77166000000003</c:v>
                </c:pt>
                <c:pt idx="70">
                  <c:v>239.92201999999997</c:v>
                </c:pt>
                <c:pt idx="71">
                  <c:v>241.09859999999998</c:v>
                </c:pt>
                <c:pt idx="72">
                  <c:v>242.45825999999997</c:v>
                </c:pt>
                <c:pt idx="73">
                  <c:v>243.2962</c:v>
                </c:pt>
                <c:pt idx="74">
                  <c:v>244.96869999999998</c:v>
                </c:pt>
                <c:pt idx="75">
                  <c:v>246.01134000000002</c:v>
                </c:pt>
                <c:pt idx="76">
                  <c:v>247.84445999999997</c:v>
                </c:pt>
                <c:pt idx="77">
                  <c:v>247.98117999999999</c:v>
                </c:pt>
                <c:pt idx="78">
                  <c:v>249.65986000000004</c:v>
                </c:pt>
                <c:pt idx="79">
                  <c:v>250.84008</c:v>
                </c:pt>
                <c:pt idx="80">
                  <c:v>252.29954000000004</c:v>
                </c:pt>
                <c:pt idx="81">
                  <c:v>252.47196</c:v>
                </c:pt>
                <c:pt idx="82">
                  <c:v>253.00205999999997</c:v>
                </c:pt>
                <c:pt idx="83">
                  <c:v>254.25025999999997</c:v>
                </c:pt>
                <c:pt idx="84">
                  <c:v>255.30123999999995</c:v>
                </c:pt>
                <c:pt idx="85">
                  <c:v>255.88739999999999</c:v>
                </c:pt>
                <c:pt idx="86">
                  <c:v>256.77204</c:v>
                </c:pt>
                <c:pt idx="87">
                  <c:v>257.21459999999996</c:v>
                </c:pt>
                <c:pt idx="88">
                  <c:v>257.06856000000005</c:v>
                </c:pt>
                <c:pt idx="89">
                  <c:v>257.39988</c:v>
                </c:pt>
                <c:pt idx="90">
                  <c:v>258.62531999999999</c:v>
                </c:pt>
                <c:pt idx="91">
                  <c:v>258.6671</c:v>
                </c:pt>
                <c:pt idx="92">
                  <c:v>258.63445999999999</c:v>
                </c:pt>
                <c:pt idx="93">
                  <c:v>258.14585999999997</c:v>
                </c:pt>
                <c:pt idx="94">
                  <c:v>258.54938000000004</c:v>
                </c:pt>
                <c:pt idx="95">
                  <c:v>258.13400000000001</c:v>
                </c:pt>
                <c:pt idx="96">
                  <c:v>258.01742000000002</c:v>
                </c:pt>
                <c:pt idx="97">
                  <c:v>259.33915999999999</c:v>
                </c:pt>
                <c:pt idx="98">
                  <c:v>259.47565999999995</c:v>
                </c:pt>
                <c:pt idx="99">
                  <c:v>260.34305999999998</c:v>
                </c:pt>
                <c:pt idx="100">
                  <c:v>261.44198</c:v>
                </c:pt>
                <c:pt idx="101">
                  <c:v>262.19903999999997</c:v>
                </c:pt>
                <c:pt idx="102">
                  <c:v>262.87491999999997</c:v>
                </c:pt>
                <c:pt idx="103">
                  <c:v>262.59922</c:v>
                </c:pt>
                <c:pt idx="104">
                  <c:v>262.59970000000004</c:v>
                </c:pt>
                <c:pt idx="105">
                  <c:v>262.63793999999996</c:v>
                </c:pt>
                <c:pt idx="106">
                  <c:v>262.47984000000002</c:v>
                </c:pt>
                <c:pt idx="107">
                  <c:v>262.08495999999997</c:v>
                </c:pt>
                <c:pt idx="108">
                  <c:v>263.38643999999999</c:v>
                </c:pt>
                <c:pt idx="109">
                  <c:v>263.83764000000002</c:v>
                </c:pt>
                <c:pt idx="110">
                  <c:v>263.49656000000004</c:v>
                </c:pt>
                <c:pt idx="111">
                  <c:v>263.33097999999995</c:v>
                </c:pt>
                <c:pt idx="112">
                  <c:v>262.65011999999996</c:v>
                </c:pt>
                <c:pt idx="113">
                  <c:v>261.88327999999996</c:v>
                </c:pt>
                <c:pt idx="114">
                  <c:v>261.74984000000001</c:v>
                </c:pt>
                <c:pt idx="115">
                  <c:v>262.26646</c:v>
                </c:pt>
                <c:pt idx="116">
                  <c:v>261.88794000000001</c:v>
                </c:pt>
                <c:pt idx="117">
                  <c:v>262.57637999999997</c:v>
                </c:pt>
                <c:pt idx="118">
                  <c:v>262.16332</c:v>
                </c:pt>
                <c:pt idx="119">
                  <c:v>262.72575999999998</c:v>
                </c:pt>
                <c:pt idx="120">
                  <c:v>262.56236000000001</c:v>
                </c:pt>
                <c:pt idx="121">
                  <c:v>261.74934000000002</c:v>
                </c:pt>
                <c:pt idx="122">
                  <c:v>262.137</c:v>
                </c:pt>
                <c:pt idx="123">
                  <c:v>261.90973999999994</c:v>
                </c:pt>
                <c:pt idx="124">
                  <c:v>261.22179999999997</c:v>
                </c:pt>
                <c:pt idx="125">
                  <c:v>261.31891999999999</c:v>
                </c:pt>
                <c:pt idx="126">
                  <c:v>261.44035999999994</c:v>
                </c:pt>
                <c:pt idx="127">
                  <c:v>261.59592000000004</c:v>
                </c:pt>
                <c:pt idx="128">
                  <c:v>261.94871999999998</c:v>
                </c:pt>
                <c:pt idx="129">
                  <c:v>262.27532000000002</c:v>
                </c:pt>
                <c:pt idx="130">
                  <c:v>261.505</c:v>
                </c:pt>
                <c:pt idx="131">
                  <c:v>261.10020000000003</c:v>
                </c:pt>
                <c:pt idx="132">
                  <c:v>261.44891999999999</c:v>
                </c:pt>
                <c:pt idx="133">
                  <c:v>261.05261999999999</c:v>
                </c:pt>
                <c:pt idx="134">
                  <c:v>262.04735999999997</c:v>
                </c:pt>
                <c:pt idx="135">
                  <c:v>261.02163999999999</c:v>
                </c:pt>
                <c:pt idx="136">
                  <c:v>260.61808000000002</c:v>
                </c:pt>
                <c:pt idx="137">
                  <c:v>259.91039999999998</c:v>
                </c:pt>
                <c:pt idx="138">
                  <c:v>259.52894000000003</c:v>
                </c:pt>
                <c:pt idx="139">
                  <c:v>260.08148</c:v>
                </c:pt>
                <c:pt idx="140">
                  <c:v>259.87038000000001</c:v>
                </c:pt>
                <c:pt idx="141">
                  <c:v>259.19561999999996</c:v>
                </c:pt>
                <c:pt idx="142">
                  <c:v>258.75029999999998</c:v>
                </c:pt>
                <c:pt idx="143">
                  <c:v>258.05714</c:v>
                </c:pt>
                <c:pt idx="144">
                  <c:v>257.75178</c:v>
                </c:pt>
                <c:pt idx="145">
                  <c:v>258.00058000000001</c:v>
                </c:pt>
                <c:pt idx="146">
                  <c:v>257.51409999999998</c:v>
                </c:pt>
                <c:pt idx="147">
                  <c:v>257.04805999999996</c:v>
                </c:pt>
                <c:pt idx="148">
                  <c:v>257.58118000000002</c:v>
                </c:pt>
                <c:pt idx="149">
                  <c:v>257.05144000000001</c:v>
                </c:pt>
                <c:pt idx="150">
                  <c:v>256.96518000000003</c:v>
                </c:pt>
                <c:pt idx="151">
                  <c:v>257.90987999999999</c:v>
                </c:pt>
                <c:pt idx="152">
                  <c:v>257.57470000000001</c:v>
                </c:pt>
                <c:pt idx="153">
                  <c:v>257.40872000000002</c:v>
                </c:pt>
                <c:pt idx="154">
                  <c:v>256.41754000000003</c:v>
                </c:pt>
                <c:pt idx="155">
                  <c:v>255.02995999999999</c:v>
                </c:pt>
                <c:pt idx="156">
                  <c:v>254.71451999999999</c:v>
                </c:pt>
                <c:pt idx="157">
                  <c:v>254.32944000000003</c:v>
                </c:pt>
                <c:pt idx="158">
                  <c:v>253.58146000000002</c:v>
                </c:pt>
                <c:pt idx="159">
                  <c:v>253.23306000000002</c:v>
                </c:pt>
                <c:pt idx="160">
                  <c:v>253.21274</c:v>
                </c:pt>
                <c:pt idx="161">
                  <c:v>252.92195999999998</c:v>
                </c:pt>
                <c:pt idx="162">
                  <c:v>253.56415999999999</c:v>
                </c:pt>
                <c:pt idx="163">
                  <c:v>253.40479999999997</c:v>
                </c:pt>
                <c:pt idx="164">
                  <c:v>252.70023999999998</c:v>
                </c:pt>
                <c:pt idx="165">
                  <c:v>253.27551999999997</c:v>
                </c:pt>
                <c:pt idx="166">
                  <c:v>253.50938000000002</c:v>
                </c:pt>
                <c:pt idx="167">
                  <c:v>253.70764</c:v>
                </c:pt>
                <c:pt idx="168">
                  <c:v>254.71812</c:v>
                </c:pt>
                <c:pt idx="169">
                  <c:v>254.30124000000001</c:v>
                </c:pt>
                <c:pt idx="170">
                  <c:v>254.55479999999997</c:v>
                </c:pt>
                <c:pt idx="171">
                  <c:v>255.55194</c:v>
                </c:pt>
                <c:pt idx="172">
                  <c:v>255.28431999999998</c:v>
                </c:pt>
                <c:pt idx="173">
                  <c:v>255.58854000000002</c:v>
                </c:pt>
                <c:pt idx="174">
                  <c:v>256.81392</c:v>
                </c:pt>
                <c:pt idx="175">
                  <c:v>256.34334000000001</c:v>
                </c:pt>
                <c:pt idx="176">
                  <c:v>256.60518000000002</c:v>
                </c:pt>
                <c:pt idx="177">
                  <c:v>255.95856000000003</c:v>
                </c:pt>
                <c:pt idx="178">
                  <c:v>255.59039999999999</c:v>
                </c:pt>
                <c:pt idx="179">
                  <c:v>255.87788</c:v>
                </c:pt>
                <c:pt idx="180">
                  <c:v>255.76797999999999</c:v>
                </c:pt>
                <c:pt idx="181">
                  <c:v>255.3734</c:v>
                </c:pt>
                <c:pt idx="182">
                  <c:v>255.63516000000004</c:v>
                </c:pt>
                <c:pt idx="183">
                  <c:v>255.80145999999999</c:v>
                </c:pt>
                <c:pt idx="184">
                  <c:v>255.65</c:v>
                </c:pt>
                <c:pt idx="185">
                  <c:v>255.33027999999999</c:v>
                </c:pt>
                <c:pt idx="186">
                  <c:v>254.52858000000001</c:v>
                </c:pt>
                <c:pt idx="187">
                  <c:v>254.38229999999999</c:v>
                </c:pt>
                <c:pt idx="188">
                  <c:v>254.47055999999998</c:v>
                </c:pt>
                <c:pt idx="189">
                  <c:v>254.21322000000001</c:v>
                </c:pt>
                <c:pt idx="190">
                  <c:v>254.79574000000002</c:v>
                </c:pt>
                <c:pt idx="191">
                  <c:v>254.77659999999997</c:v>
                </c:pt>
                <c:pt idx="192">
                  <c:v>254.53503999999998</c:v>
                </c:pt>
                <c:pt idx="193">
                  <c:v>254.68657999999999</c:v>
                </c:pt>
                <c:pt idx="194">
                  <c:v>255.09752000000003</c:v>
                </c:pt>
                <c:pt idx="195">
                  <c:v>254.61329999999998</c:v>
                </c:pt>
                <c:pt idx="196">
                  <c:v>253.64772000000002</c:v>
                </c:pt>
                <c:pt idx="197">
                  <c:v>253.51238000000004</c:v>
                </c:pt>
                <c:pt idx="198">
                  <c:v>252.29713999999998</c:v>
                </c:pt>
                <c:pt idx="199">
                  <c:v>252.09934000000004</c:v>
                </c:pt>
                <c:pt idx="200">
                  <c:v>252.61004000000003</c:v>
                </c:pt>
                <c:pt idx="201">
                  <c:v>252.54862000000003</c:v>
                </c:pt>
                <c:pt idx="202">
                  <c:v>252.34912</c:v>
                </c:pt>
                <c:pt idx="203">
                  <c:v>252.42560000000003</c:v>
                </c:pt>
                <c:pt idx="204">
                  <c:v>253.39287999999996</c:v>
                </c:pt>
                <c:pt idx="205">
                  <c:v>252.84191999999999</c:v>
                </c:pt>
                <c:pt idx="206">
                  <c:v>252.59072</c:v>
                </c:pt>
                <c:pt idx="207">
                  <c:v>252.20825999999997</c:v>
                </c:pt>
                <c:pt idx="208">
                  <c:v>251.04502000000002</c:v>
                </c:pt>
                <c:pt idx="209">
                  <c:v>251.03955999999999</c:v>
                </c:pt>
                <c:pt idx="210">
                  <c:v>251.30653999999998</c:v>
                </c:pt>
                <c:pt idx="211">
                  <c:v>251.20490000000001</c:v>
                </c:pt>
                <c:pt idx="212">
                  <c:v>250.96541999999999</c:v>
                </c:pt>
                <c:pt idx="213">
                  <c:v>250.64366000000001</c:v>
                </c:pt>
                <c:pt idx="214">
                  <c:v>251.03386</c:v>
                </c:pt>
                <c:pt idx="215">
                  <c:v>250.68632000000002</c:v>
                </c:pt>
                <c:pt idx="216">
                  <c:v>251.01921999999999</c:v>
                </c:pt>
                <c:pt idx="217">
                  <c:v>250.68915999999999</c:v>
                </c:pt>
                <c:pt idx="218">
                  <c:v>250.78447999999997</c:v>
                </c:pt>
                <c:pt idx="219">
                  <c:v>250.94431999999998</c:v>
                </c:pt>
                <c:pt idx="220">
                  <c:v>251.76963999999998</c:v>
                </c:pt>
                <c:pt idx="221">
                  <c:v>252.10286000000002</c:v>
                </c:pt>
                <c:pt idx="222">
                  <c:v>252.13738000000004</c:v>
                </c:pt>
                <c:pt idx="223">
                  <c:v>252.14088000000001</c:v>
                </c:pt>
                <c:pt idx="224">
                  <c:v>251.98138</c:v>
                </c:pt>
                <c:pt idx="225">
                  <c:v>251.93032000000002</c:v>
                </c:pt>
                <c:pt idx="226">
                  <c:v>251.94056</c:v>
                </c:pt>
                <c:pt idx="227">
                  <c:v>251.57400000000001</c:v>
                </c:pt>
                <c:pt idx="228">
                  <c:v>251.82242000000002</c:v>
                </c:pt>
                <c:pt idx="229">
                  <c:v>251.76545999999999</c:v>
                </c:pt>
                <c:pt idx="230">
                  <c:v>251.59818000000001</c:v>
                </c:pt>
                <c:pt idx="231">
                  <c:v>252.23427999999998</c:v>
                </c:pt>
                <c:pt idx="232">
                  <c:v>252.46142</c:v>
                </c:pt>
                <c:pt idx="233">
                  <c:v>253.03289999999998</c:v>
                </c:pt>
                <c:pt idx="234">
                  <c:v>252.70592000000002</c:v>
                </c:pt>
                <c:pt idx="235">
                  <c:v>253.4743</c:v>
                </c:pt>
                <c:pt idx="236">
                  <c:v>253.04184000000001</c:v>
                </c:pt>
                <c:pt idx="237">
                  <c:v>253.27068</c:v>
                </c:pt>
                <c:pt idx="238">
                  <c:v>253.29367999999999</c:v>
                </c:pt>
                <c:pt idx="239">
                  <c:v>254.04051999999996</c:v>
                </c:pt>
                <c:pt idx="240">
                  <c:v>254.83192</c:v>
                </c:pt>
                <c:pt idx="241">
                  <c:v>256.16847999999999</c:v>
                </c:pt>
                <c:pt idx="242">
                  <c:v>256.62027999999998</c:v>
                </c:pt>
                <c:pt idx="243">
                  <c:v>256.92338000000001</c:v>
                </c:pt>
                <c:pt idx="244">
                  <c:v>256.87242000000003</c:v>
                </c:pt>
                <c:pt idx="245">
                  <c:v>257.58496000000002</c:v>
                </c:pt>
                <c:pt idx="246">
                  <c:v>257.74061999999998</c:v>
                </c:pt>
                <c:pt idx="247">
                  <c:v>257.67543999999998</c:v>
                </c:pt>
                <c:pt idx="248">
                  <c:v>257.00414000000001</c:v>
                </c:pt>
                <c:pt idx="249">
                  <c:v>256.38772</c:v>
                </c:pt>
                <c:pt idx="250">
                  <c:v>256.58337999999998</c:v>
                </c:pt>
                <c:pt idx="251">
                  <c:v>256.57524000000001</c:v>
                </c:pt>
                <c:pt idx="252">
                  <c:v>256.91112000000004</c:v>
                </c:pt>
                <c:pt idx="253">
                  <c:v>257.72830000000005</c:v>
                </c:pt>
                <c:pt idx="254">
                  <c:v>257.94069999999999</c:v>
                </c:pt>
                <c:pt idx="255">
                  <c:v>258.41934000000003</c:v>
                </c:pt>
                <c:pt idx="256">
                  <c:v>259.21474000000001</c:v>
                </c:pt>
                <c:pt idx="257">
                  <c:v>259.24718000000001</c:v>
                </c:pt>
                <c:pt idx="258">
                  <c:v>259.82216</c:v>
                </c:pt>
                <c:pt idx="259">
                  <c:v>259.56507999999997</c:v>
                </c:pt>
                <c:pt idx="260">
                  <c:v>259.70524</c:v>
                </c:pt>
                <c:pt idx="261">
                  <c:v>259.45721999999995</c:v>
                </c:pt>
                <c:pt idx="262">
                  <c:v>259.87335999999993</c:v>
                </c:pt>
                <c:pt idx="263">
                  <c:v>259.72598000000005</c:v>
                </c:pt>
                <c:pt idx="264">
                  <c:v>259.46698000000004</c:v>
                </c:pt>
                <c:pt idx="265">
                  <c:v>259.40949999999998</c:v>
                </c:pt>
                <c:pt idx="266">
                  <c:v>259.11387999999999</c:v>
                </c:pt>
                <c:pt idx="267">
                  <c:v>258.85352</c:v>
                </c:pt>
                <c:pt idx="268">
                  <c:v>259.00117999999998</c:v>
                </c:pt>
                <c:pt idx="269">
                  <c:v>259.50658000000004</c:v>
                </c:pt>
                <c:pt idx="270">
                  <c:v>258.47136</c:v>
                </c:pt>
                <c:pt idx="271">
                  <c:v>258.72307999999998</c:v>
                </c:pt>
                <c:pt idx="272">
                  <c:v>259.06969999999995</c:v>
                </c:pt>
                <c:pt idx="273">
                  <c:v>259.13665999999995</c:v>
                </c:pt>
                <c:pt idx="274">
                  <c:v>259.28342000000004</c:v>
                </c:pt>
                <c:pt idx="275">
                  <c:v>258.95434000000006</c:v>
                </c:pt>
                <c:pt idx="276">
                  <c:v>259.04982000000001</c:v>
                </c:pt>
                <c:pt idx="277">
                  <c:v>259.13747999999998</c:v>
                </c:pt>
                <c:pt idx="278">
                  <c:v>259.64392000000004</c:v>
                </c:pt>
                <c:pt idx="279">
                  <c:v>259.22788000000003</c:v>
                </c:pt>
                <c:pt idx="280">
                  <c:v>259.86341999999996</c:v>
                </c:pt>
                <c:pt idx="281">
                  <c:v>260.77106000000003</c:v>
                </c:pt>
                <c:pt idx="282">
                  <c:v>261.20064000000002</c:v>
                </c:pt>
                <c:pt idx="283">
                  <c:v>261.08195999999998</c:v>
                </c:pt>
                <c:pt idx="284">
                  <c:v>261.21904000000001</c:v>
                </c:pt>
                <c:pt idx="285">
                  <c:v>261.41891999999996</c:v>
                </c:pt>
                <c:pt idx="286">
                  <c:v>261.90518000000003</c:v>
                </c:pt>
                <c:pt idx="287">
                  <c:v>261.70164000000005</c:v>
                </c:pt>
                <c:pt idx="288">
                  <c:v>262.11116000000004</c:v>
                </c:pt>
                <c:pt idx="289">
                  <c:v>261.51468</c:v>
                </c:pt>
                <c:pt idx="290">
                  <c:v>262.10599999999999</c:v>
                </c:pt>
                <c:pt idx="291">
                  <c:v>262.63477999999998</c:v>
                </c:pt>
                <c:pt idx="292">
                  <c:v>262.27769999999998</c:v>
                </c:pt>
                <c:pt idx="293">
                  <c:v>262.85154</c:v>
                </c:pt>
                <c:pt idx="294">
                  <c:v>263.01149999999996</c:v>
                </c:pt>
                <c:pt idx="295">
                  <c:v>263.15875999999997</c:v>
                </c:pt>
                <c:pt idx="296">
                  <c:v>264.0625</c:v>
                </c:pt>
                <c:pt idx="297">
                  <c:v>263.98599999999999</c:v>
                </c:pt>
                <c:pt idx="298">
                  <c:v>264.06148000000002</c:v>
                </c:pt>
                <c:pt idx="299">
                  <c:v>263.72462000000002</c:v>
                </c:pt>
              </c:numCache>
            </c:numRef>
          </c:yVal>
          <c:smooth val="1"/>
        </c:ser>
        <c:ser>
          <c:idx val="3"/>
          <c:order val="2"/>
          <c:tx>
            <c:strRef>
              <c:f>Conolite!$F$8</c:f>
              <c:strCache>
                <c:ptCount val="1"/>
                <c:pt idx="0">
                  <c:v>Lab C</c:v>
                </c:pt>
              </c:strCache>
            </c:strRef>
          </c:tx>
          <c:marker>
            <c:symbol val="none"/>
          </c:marker>
          <c:xVal>
            <c:numRef>
              <c:f>Conolite!$C$9:$C$308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Conolite!$F$9:$F$308</c:f>
              <c:numCache>
                <c:formatCode>0.0</c:formatCode>
                <c:ptCount val="300"/>
                <c:pt idx="0">
                  <c:v>78.908000000000001</c:v>
                </c:pt>
                <c:pt idx="1">
                  <c:v>81.5</c:v>
                </c:pt>
                <c:pt idx="2">
                  <c:v>82.4</c:v>
                </c:pt>
                <c:pt idx="3">
                  <c:v>83.048000000000002</c:v>
                </c:pt>
                <c:pt idx="4">
                  <c:v>83.516000000000005</c:v>
                </c:pt>
                <c:pt idx="5">
                  <c:v>84.452000000000027</c:v>
                </c:pt>
                <c:pt idx="6">
                  <c:v>84.884</c:v>
                </c:pt>
                <c:pt idx="7">
                  <c:v>85.748000000000005</c:v>
                </c:pt>
                <c:pt idx="8">
                  <c:v>86.036000000000001</c:v>
                </c:pt>
                <c:pt idx="9">
                  <c:v>86.396000000000001</c:v>
                </c:pt>
                <c:pt idx="10">
                  <c:v>86.72</c:v>
                </c:pt>
                <c:pt idx="11">
                  <c:v>86.972000000000008</c:v>
                </c:pt>
                <c:pt idx="12">
                  <c:v>87.872</c:v>
                </c:pt>
                <c:pt idx="13">
                  <c:v>88.592000000000013</c:v>
                </c:pt>
                <c:pt idx="14">
                  <c:v>89.744</c:v>
                </c:pt>
                <c:pt idx="15">
                  <c:v>91.183999999999997</c:v>
                </c:pt>
                <c:pt idx="16">
                  <c:v>92.26400000000001</c:v>
                </c:pt>
                <c:pt idx="17">
                  <c:v>93.488000000000014</c:v>
                </c:pt>
                <c:pt idx="18">
                  <c:v>95.216000000000008</c:v>
                </c:pt>
                <c:pt idx="19">
                  <c:v>96.332000000000008</c:v>
                </c:pt>
                <c:pt idx="20">
                  <c:v>97.88000000000001</c:v>
                </c:pt>
                <c:pt idx="21">
                  <c:v>98.671999999999997</c:v>
                </c:pt>
                <c:pt idx="22">
                  <c:v>100.04</c:v>
                </c:pt>
                <c:pt idx="23">
                  <c:v>101.15599999999999</c:v>
                </c:pt>
                <c:pt idx="24">
                  <c:v>102.66800000000001</c:v>
                </c:pt>
                <c:pt idx="25">
                  <c:v>103.64000000000001</c:v>
                </c:pt>
                <c:pt idx="26">
                  <c:v>105.62</c:v>
                </c:pt>
                <c:pt idx="27">
                  <c:v>106.80799999999999</c:v>
                </c:pt>
                <c:pt idx="28">
                  <c:v>108.06800000000001</c:v>
                </c:pt>
                <c:pt idx="29">
                  <c:v>109.32800000000002</c:v>
                </c:pt>
                <c:pt idx="30">
                  <c:v>111.34400000000001</c:v>
                </c:pt>
                <c:pt idx="31">
                  <c:v>113.17999999999999</c:v>
                </c:pt>
                <c:pt idx="32">
                  <c:v>116.20399999999999</c:v>
                </c:pt>
                <c:pt idx="33">
                  <c:v>117.968</c:v>
                </c:pt>
                <c:pt idx="34">
                  <c:v>120.23600000000002</c:v>
                </c:pt>
                <c:pt idx="35">
                  <c:v>122.17999999999999</c:v>
                </c:pt>
                <c:pt idx="36">
                  <c:v>125.78</c:v>
                </c:pt>
                <c:pt idx="37">
                  <c:v>127.75999999999999</c:v>
                </c:pt>
                <c:pt idx="38">
                  <c:v>131.97200000000001</c:v>
                </c:pt>
                <c:pt idx="39">
                  <c:v>134.56399999999999</c:v>
                </c:pt>
                <c:pt idx="40">
                  <c:v>138.09200000000001</c:v>
                </c:pt>
                <c:pt idx="41">
                  <c:v>140.828</c:v>
                </c:pt>
                <c:pt idx="42">
                  <c:v>144.96800000000002</c:v>
                </c:pt>
                <c:pt idx="43">
                  <c:v>147.77600000000001</c:v>
                </c:pt>
                <c:pt idx="44">
                  <c:v>151.44800000000001</c:v>
                </c:pt>
                <c:pt idx="45">
                  <c:v>153.68</c:v>
                </c:pt>
                <c:pt idx="46">
                  <c:v>156.27200000000002</c:v>
                </c:pt>
                <c:pt idx="47">
                  <c:v>158.14400000000001</c:v>
                </c:pt>
                <c:pt idx="48">
                  <c:v>160.55599999999998</c:v>
                </c:pt>
                <c:pt idx="49">
                  <c:v>162.428</c:v>
                </c:pt>
                <c:pt idx="50">
                  <c:v>164.48000000000002</c:v>
                </c:pt>
                <c:pt idx="51">
                  <c:v>167.61200000000002</c:v>
                </c:pt>
                <c:pt idx="52">
                  <c:v>169.304</c:v>
                </c:pt>
                <c:pt idx="53">
                  <c:v>172.18400000000003</c:v>
                </c:pt>
                <c:pt idx="54">
                  <c:v>173.624</c:v>
                </c:pt>
                <c:pt idx="55">
                  <c:v>175.67599999999999</c:v>
                </c:pt>
                <c:pt idx="56">
                  <c:v>176.57599999999996</c:v>
                </c:pt>
                <c:pt idx="57">
                  <c:v>177.83600000000001</c:v>
                </c:pt>
                <c:pt idx="58">
                  <c:v>178.55599999999998</c:v>
                </c:pt>
                <c:pt idx="59">
                  <c:v>179.13200000000001</c:v>
                </c:pt>
                <c:pt idx="60">
                  <c:v>179.816</c:v>
                </c:pt>
                <c:pt idx="61">
                  <c:v>179.95999999999998</c:v>
                </c:pt>
                <c:pt idx="62">
                  <c:v>180.21200000000002</c:v>
                </c:pt>
                <c:pt idx="63">
                  <c:v>180.5</c:v>
                </c:pt>
                <c:pt idx="64">
                  <c:v>180.71599999999998</c:v>
                </c:pt>
                <c:pt idx="65">
                  <c:v>181.36399999999998</c:v>
                </c:pt>
                <c:pt idx="66">
                  <c:v>181.54400000000001</c:v>
                </c:pt>
                <c:pt idx="67">
                  <c:v>181.61600000000001</c:v>
                </c:pt>
                <c:pt idx="68">
                  <c:v>181.47200000000004</c:v>
                </c:pt>
                <c:pt idx="69">
                  <c:v>181.36400000000003</c:v>
                </c:pt>
                <c:pt idx="70">
                  <c:v>181.50799999999998</c:v>
                </c:pt>
                <c:pt idx="71">
                  <c:v>181.364</c:v>
                </c:pt>
                <c:pt idx="72">
                  <c:v>181.50800000000001</c:v>
                </c:pt>
                <c:pt idx="73">
                  <c:v>182.22800000000001</c:v>
                </c:pt>
                <c:pt idx="74">
                  <c:v>182.51600000000002</c:v>
                </c:pt>
                <c:pt idx="75">
                  <c:v>183.45199999999997</c:v>
                </c:pt>
                <c:pt idx="76">
                  <c:v>185.036</c:v>
                </c:pt>
                <c:pt idx="77">
                  <c:v>185.28800000000001</c:v>
                </c:pt>
                <c:pt idx="78">
                  <c:v>185.648</c:v>
                </c:pt>
                <c:pt idx="79">
                  <c:v>186.76399999999998</c:v>
                </c:pt>
                <c:pt idx="80">
                  <c:v>187.952</c:v>
                </c:pt>
                <c:pt idx="81">
                  <c:v>189.10399999999998</c:v>
                </c:pt>
                <c:pt idx="82">
                  <c:v>188.92399999999998</c:v>
                </c:pt>
                <c:pt idx="83">
                  <c:v>188.78000000000003</c:v>
                </c:pt>
                <c:pt idx="84">
                  <c:v>187.952</c:v>
                </c:pt>
                <c:pt idx="85">
                  <c:v>188.34800000000001</c:v>
                </c:pt>
                <c:pt idx="86">
                  <c:v>188.63600000000002</c:v>
                </c:pt>
                <c:pt idx="87">
                  <c:v>188.99600000000001</c:v>
                </c:pt>
                <c:pt idx="88">
                  <c:v>190.22</c:v>
                </c:pt>
                <c:pt idx="89">
                  <c:v>190.72400000000002</c:v>
                </c:pt>
                <c:pt idx="90">
                  <c:v>191.15600000000001</c:v>
                </c:pt>
                <c:pt idx="91">
                  <c:v>191.15600000000001</c:v>
                </c:pt>
                <c:pt idx="92">
                  <c:v>191.08399999999997</c:v>
                </c:pt>
                <c:pt idx="93">
                  <c:v>190.61599999999999</c:v>
                </c:pt>
                <c:pt idx="94">
                  <c:v>191.048</c:v>
                </c:pt>
                <c:pt idx="95">
                  <c:v>191.51600000000002</c:v>
                </c:pt>
                <c:pt idx="96">
                  <c:v>192.95599999999999</c:v>
                </c:pt>
                <c:pt idx="97">
                  <c:v>194.036</c:v>
                </c:pt>
                <c:pt idx="98">
                  <c:v>195.26</c:v>
                </c:pt>
                <c:pt idx="99">
                  <c:v>196.196</c:v>
                </c:pt>
                <c:pt idx="100">
                  <c:v>197.78</c:v>
                </c:pt>
                <c:pt idx="101">
                  <c:v>197.81599999999997</c:v>
                </c:pt>
                <c:pt idx="102">
                  <c:v>196.77199999999999</c:v>
                </c:pt>
                <c:pt idx="103">
                  <c:v>196.376</c:v>
                </c:pt>
                <c:pt idx="104">
                  <c:v>195.62</c:v>
                </c:pt>
                <c:pt idx="105">
                  <c:v>195.44</c:v>
                </c:pt>
                <c:pt idx="106">
                  <c:v>195.476</c:v>
                </c:pt>
                <c:pt idx="107">
                  <c:v>195.44</c:v>
                </c:pt>
                <c:pt idx="108">
                  <c:v>195.548</c:v>
                </c:pt>
                <c:pt idx="109">
                  <c:v>195.26</c:v>
                </c:pt>
                <c:pt idx="110">
                  <c:v>194.57599999999999</c:v>
                </c:pt>
                <c:pt idx="111">
                  <c:v>195.00800000000001</c:v>
                </c:pt>
                <c:pt idx="112">
                  <c:v>196.05199999999999</c:v>
                </c:pt>
                <c:pt idx="113">
                  <c:v>195.62000000000003</c:v>
                </c:pt>
                <c:pt idx="114">
                  <c:v>195.404</c:v>
                </c:pt>
                <c:pt idx="115">
                  <c:v>195.15199999999999</c:v>
                </c:pt>
                <c:pt idx="116">
                  <c:v>194.756</c:v>
                </c:pt>
                <c:pt idx="117">
                  <c:v>193.78400000000002</c:v>
                </c:pt>
                <c:pt idx="118">
                  <c:v>193.1</c:v>
                </c:pt>
                <c:pt idx="119">
                  <c:v>193.28000000000003</c:v>
                </c:pt>
                <c:pt idx="120">
                  <c:v>193.35199999999998</c:v>
                </c:pt>
                <c:pt idx="121">
                  <c:v>193.06400000000002</c:v>
                </c:pt>
                <c:pt idx="122">
                  <c:v>193.06400000000002</c:v>
                </c:pt>
                <c:pt idx="123">
                  <c:v>193.244</c:v>
                </c:pt>
                <c:pt idx="124">
                  <c:v>193.02800000000002</c:v>
                </c:pt>
                <c:pt idx="125">
                  <c:v>193.28000000000003</c:v>
                </c:pt>
                <c:pt idx="126">
                  <c:v>193.31600000000003</c:v>
                </c:pt>
                <c:pt idx="127">
                  <c:v>192.56000000000003</c:v>
                </c:pt>
                <c:pt idx="128">
                  <c:v>191.26399999999998</c:v>
                </c:pt>
                <c:pt idx="129">
                  <c:v>190.40000000000003</c:v>
                </c:pt>
                <c:pt idx="130">
                  <c:v>189.608</c:v>
                </c:pt>
                <c:pt idx="131">
                  <c:v>189.42800000000003</c:v>
                </c:pt>
                <c:pt idx="132">
                  <c:v>189.17599999999999</c:v>
                </c:pt>
                <c:pt idx="133">
                  <c:v>188.95999999999998</c:v>
                </c:pt>
                <c:pt idx="134">
                  <c:v>188.708</c:v>
                </c:pt>
                <c:pt idx="135">
                  <c:v>188.096</c:v>
                </c:pt>
                <c:pt idx="136">
                  <c:v>187.88</c:v>
                </c:pt>
                <c:pt idx="137">
                  <c:v>186.584</c:v>
                </c:pt>
                <c:pt idx="138">
                  <c:v>185.28800000000001</c:v>
                </c:pt>
                <c:pt idx="139">
                  <c:v>183.63200000000001</c:v>
                </c:pt>
                <c:pt idx="140">
                  <c:v>181.94</c:v>
                </c:pt>
                <c:pt idx="141">
                  <c:v>180.392</c:v>
                </c:pt>
                <c:pt idx="142">
                  <c:v>178.84399999999999</c:v>
                </c:pt>
                <c:pt idx="143">
                  <c:v>177.00799999999998</c:v>
                </c:pt>
                <c:pt idx="144">
                  <c:v>175.92800000000003</c:v>
                </c:pt>
                <c:pt idx="145">
                  <c:v>175.38800000000001</c:v>
                </c:pt>
                <c:pt idx="146">
                  <c:v>174.88400000000001</c:v>
                </c:pt>
                <c:pt idx="147">
                  <c:v>174.56</c:v>
                </c:pt>
                <c:pt idx="148">
                  <c:v>173.804</c:v>
                </c:pt>
                <c:pt idx="149">
                  <c:v>173.48000000000002</c:v>
                </c:pt>
                <c:pt idx="150">
                  <c:v>172.94</c:v>
                </c:pt>
                <c:pt idx="151">
                  <c:v>172.43599999999998</c:v>
                </c:pt>
                <c:pt idx="152">
                  <c:v>171.14</c:v>
                </c:pt>
                <c:pt idx="153">
                  <c:v>170.42000000000002</c:v>
                </c:pt>
                <c:pt idx="154">
                  <c:v>169.196</c:v>
                </c:pt>
                <c:pt idx="155">
                  <c:v>168.76399999999998</c:v>
                </c:pt>
                <c:pt idx="156">
                  <c:v>168.18800000000002</c:v>
                </c:pt>
                <c:pt idx="157">
                  <c:v>167.648</c:v>
                </c:pt>
                <c:pt idx="158">
                  <c:v>166.64000000000001</c:v>
                </c:pt>
                <c:pt idx="159">
                  <c:v>165.99200000000002</c:v>
                </c:pt>
                <c:pt idx="160">
                  <c:v>165.66800000000001</c:v>
                </c:pt>
                <c:pt idx="161">
                  <c:v>165.16400000000002</c:v>
                </c:pt>
                <c:pt idx="162">
                  <c:v>165.16400000000002</c:v>
                </c:pt>
                <c:pt idx="163">
                  <c:v>165.09200000000001</c:v>
                </c:pt>
                <c:pt idx="164">
                  <c:v>165.74</c:v>
                </c:pt>
                <c:pt idx="165">
                  <c:v>165.63199999999998</c:v>
                </c:pt>
                <c:pt idx="166">
                  <c:v>165.01999999999998</c:v>
                </c:pt>
                <c:pt idx="167">
                  <c:v>164.26400000000001</c:v>
                </c:pt>
                <c:pt idx="168">
                  <c:v>163.22000000000003</c:v>
                </c:pt>
                <c:pt idx="169">
                  <c:v>162.96800000000002</c:v>
                </c:pt>
                <c:pt idx="170">
                  <c:v>163.04000000000002</c:v>
                </c:pt>
                <c:pt idx="171">
                  <c:v>162.78800000000001</c:v>
                </c:pt>
                <c:pt idx="172">
                  <c:v>164.19200000000001</c:v>
                </c:pt>
                <c:pt idx="173">
                  <c:v>164.76800000000003</c:v>
                </c:pt>
                <c:pt idx="174">
                  <c:v>165.30800000000002</c:v>
                </c:pt>
                <c:pt idx="175">
                  <c:v>165.30800000000002</c:v>
                </c:pt>
                <c:pt idx="176">
                  <c:v>164.804</c:v>
                </c:pt>
                <c:pt idx="177">
                  <c:v>164.51600000000002</c:v>
                </c:pt>
                <c:pt idx="178">
                  <c:v>163.68799999999999</c:v>
                </c:pt>
                <c:pt idx="179">
                  <c:v>163.328</c:v>
                </c:pt>
                <c:pt idx="180">
                  <c:v>162.78799999999998</c:v>
                </c:pt>
                <c:pt idx="181">
                  <c:v>162.536</c:v>
                </c:pt>
                <c:pt idx="182">
                  <c:v>162.35600000000002</c:v>
                </c:pt>
                <c:pt idx="183">
                  <c:v>162.10400000000001</c:v>
                </c:pt>
                <c:pt idx="184">
                  <c:v>161.81599999999997</c:v>
                </c:pt>
                <c:pt idx="185">
                  <c:v>161.96</c:v>
                </c:pt>
                <c:pt idx="186">
                  <c:v>162.17599999999999</c:v>
                </c:pt>
                <c:pt idx="187">
                  <c:v>162.536</c:v>
                </c:pt>
                <c:pt idx="188">
                  <c:v>163.54400000000001</c:v>
                </c:pt>
                <c:pt idx="189">
                  <c:v>163.904</c:v>
                </c:pt>
                <c:pt idx="190">
                  <c:v>164.048</c:v>
                </c:pt>
                <c:pt idx="191">
                  <c:v>163.79599999999999</c:v>
                </c:pt>
                <c:pt idx="192">
                  <c:v>163.97599999999997</c:v>
                </c:pt>
                <c:pt idx="193">
                  <c:v>163.47199999999998</c:v>
                </c:pt>
                <c:pt idx="194">
                  <c:v>162.96799999999999</c:v>
                </c:pt>
                <c:pt idx="195">
                  <c:v>161.99600000000001</c:v>
                </c:pt>
                <c:pt idx="196">
                  <c:v>161.744</c:v>
                </c:pt>
                <c:pt idx="197">
                  <c:v>160.95200000000003</c:v>
                </c:pt>
                <c:pt idx="198">
                  <c:v>160.26799999999997</c:v>
                </c:pt>
                <c:pt idx="199">
                  <c:v>159.26000000000002</c:v>
                </c:pt>
                <c:pt idx="200">
                  <c:v>158.72</c:v>
                </c:pt>
                <c:pt idx="201">
                  <c:v>157.74799999999999</c:v>
                </c:pt>
                <c:pt idx="202">
                  <c:v>157.244</c:v>
                </c:pt>
                <c:pt idx="203">
                  <c:v>156.52400000000003</c:v>
                </c:pt>
                <c:pt idx="204">
                  <c:v>155.58800000000002</c:v>
                </c:pt>
                <c:pt idx="205">
                  <c:v>154.21999999999997</c:v>
                </c:pt>
                <c:pt idx="206">
                  <c:v>153.428</c:v>
                </c:pt>
                <c:pt idx="207">
                  <c:v>153.78799999999998</c:v>
                </c:pt>
                <c:pt idx="208">
                  <c:v>154.07599999999999</c:v>
                </c:pt>
                <c:pt idx="209">
                  <c:v>155.44400000000002</c:v>
                </c:pt>
                <c:pt idx="210">
                  <c:v>156.34399999999999</c:v>
                </c:pt>
                <c:pt idx="211">
                  <c:v>156.70400000000001</c:v>
                </c:pt>
                <c:pt idx="212">
                  <c:v>157.244</c:v>
                </c:pt>
                <c:pt idx="213">
                  <c:v>157.56799999999998</c:v>
                </c:pt>
                <c:pt idx="214">
                  <c:v>158.54000000000002</c:v>
                </c:pt>
                <c:pt idx="215">
                  <c:v>159.00800000000001</c:v>
                </c:pt>
                <c:pt idx="216">
                  <c:v>159.04400000000001</c:v>
                </c:pt>
                <c:pt idx="217">
                  <c:v>159.476</c:v>
                </c:pt>
                <c:pt idx="218">
                  <c:v>159.87200000000001</c:v>
                </c:pt>
                <c:pt idx="219">
                  <c:v>160.44800000000001</c:v>
                </c:pt>
                <c:pt idx="220">
                  <c:v>161.24</c:v>
                </c:pt>
                <c:pt idx="221">
                  <c:v>162.21199999999999</c:v>
                </c:pt>
                <c:pt idx="222">
                  <c:v>162.536</c:v>
                </c:pt>
                <c:pt idx="223">
                  <c:v>163.43599999999998</c:v>
                </c:pt>
                <c:pt idx="224">
                  <c:v>164.15600000000001</c:v>
                </c:pt>
                <c:pt idx="225">
                  <c:v>164.55199999999999</c:v>
                </c:pt>
                <c:pt idx="226">
                  <c:v>165.45200000000003</c:v>
                </c:pt>
                <c:pt idx="227">
                  <c:v>165.16399999999999</c:v>
                </c:pt>
                <c:pt idx="228">
                  <c:v>165.05599999999998</c:v>
                </c:pt>
                <c:pt idx="229">
                  <c:v>164.51600000000002</c:v>
                </c:pt>
                <c:pt idx="230">
                  <c:v>164.37200000000001</c:v>
                </c:pt>
                <c:pt idx="231">
                  <c:v>164.12</c:v>
                </c:pt>
                <c:pt idx="232">
                  <c:v>163.58000000000001</c:v>
                </c:pt>
                <c:pt idx="233">
                  <c:v>162.93200000000002</c:v>
                </c:pt>
                <c:pt idx="234">
                  <c:v>162.67999999999998</c:v>
                </c:pt>
                <c:pt idx="235">
                  <c:v>162.536</c:v>
                </c:pt>
                <c:pt idx="236">
                  <c:v>161.99600000000001</c:v>
                </c:pt>
                <c:pt idx="237">
                  <c:v>161.95999999999998</c:v>
                </c:pt>
                <c:pt idx="238">
                  <c:v>161.852</c:v>
                </c:pt>
                <c:pt idx="239">
                  <c:v>161.852</c:v>
                </c:pt>
                <c:pt idx="240">
                  <c:v>161.56400000000002</c:v>
                </c:pt>
                <c:pt idx="241">
                  <c:v>161.31200000000001</c:v>
                </c:pt>
                <c:pt idx="242">
                  <c:v>161.42000000000002</c:v>
                </c:pt>
                <c:pt idx="243">
                  <c:v>161.49200000000002</c:v>
                </c:pt>
                <c:pt idx="244">
                  <c:v>161.52799999999999</c:v>
                </c:pt>
                <c:pt idx="245">
                  <c:v>161.52799999999999</c:v>
                </c:pt>
                <c:pt idx="246">
                  <c:v>161.34799999999998</c:v>
                </c:pt>
                <c:pt idx="247">
                  <c:v>161.06</c:v>
                </c:pt>
                <c:pt idx="248">
                  <c:v>160.95199999999997</c:v>
                </c:pt>
                <c:pt idx="249">
                  <c:v>160.77199999999999</c:v>
                </c:pt>
                <c:pt idx="250">
                  <c:v>160.77199999999999</c:v>
                </c:pt>
                <c:pt idx="251">
                  <c:v>160.80800000000002</c:v>
                </c:pt>
                <c:pt idx="252">
                  <c:v>160.988</c:v>
                </c:pt>
                <c:pt idx="253">
                  <c:v>161.41999999999999</c:v>
                </c:pt>
                <c:pt idx="254">
                  <c:v>161.672</c:v>
                </c:pt>
                <c:pt idx="255">
                  <c:v>161.92400000000001</c:v>
                </c:pt>
                <c:pt idx="256">
                  <c:v>161.42000000000002</c:v>
                </c:pt>
                <c:pt idx="257">
                  <c:v>160.77199999999999</c:v>
                </c:pt>
                <c:pt idx="258">
                  <c:v>160.52000000000001</c:v>
                </c:pt>
                <c:pt idx="259">
                  <c:v>160.16000000000003</c:v>
                </c:pt>
                <c:pt idx="260">
                  <c:v>159.97999999999999</c:v>
                </c:pt>
                <c:pt idx="261">
                  <c:v>159.87200000000001</c:v>
                </c:pt>
                <c:pt idx="262">
                  <c:v>160.01599999999999</c:v>
                </c:pt>
                <c:pt idx="263">
                  <c:v>160.66400000000004</c:v>
                </c:pt>
                <c:pt idx="264">
                  <c:v>160.80799999999999</c:v>
                </c:pt>
                <c:pt idx="265">
                  <c:v>161.31200000000001</c:v>
                </c:pt>
                <c:pt idx="266">
                  <c:v>161.24</c:v>
                </c:pt>
                <c:pt idx="267">
                  <c:v>160.88</c:v>
                </c:pt>
                <c:pt idx="268">
                  <c:v>160.988</c:v>
                </c:pt>
                <c:pt idx="269">
                  <c:v>160.73600000000002</c:v>
                </c:pt>
                <c:pt idx="270">
                  <c:v>161.6</c:v>
                </c:pt>
                <c:pt idx="271">
                  <c:v>162.28400000000002</c:v>
                </c:pt>
                <c:pt idx="272">
                  <c:v>163.32800000000003</c:v>
                </c:pt>
                <c:pt idx="273">
                  <c:v>163.76</c:v>
                </c:pt>
                <c:pt idx="274">
                  <c:v>163.68799999999999</c:v>
                </c:pt>
                <c:pt idx="275">
                  <c:v>164.44400000000002</c:v>
                </c:pt>
                <c:pt idx="276">
                  <c:v>165.16399999999999</c:v>
                </c:pt>
                <c:pt idx="277">
                  <c:v>164.98400000000001</c:v>
                </c:pt>
                <c:pt idx="278">
                  <c:v>165.16400000000002</c:v>
                </c:pt>
                <c:pt idx="279">
                  <c:v>165.416</c:v>
                </c:pt>
                <c:pt idx="280">
                  <c:v>165.45200000000003</c:v>
                </c:pt>
                <c:pt idx="281">
                  <c:v>165.524</c:v>
                </c:pt>
                <c:pt idx="282">
                  <c:v>165.92000000000002</c:v>
                </c:pt>
                <c:pt idx="283">
                  <c:v>166.28000000000003</c:v>
                </c:pt>
                <c:pt idx="284">
                  <c:v>166.53199999999998</c:v>
                </c:pt>
                <c:pt idx="285">
                  <c:v>166.64000000000001</c:v>
                </c:pt>
                <c:pt idx="286">
                  <c:v>166.67599999999999</c:v>
                </c:pt>
                <c:pt idx="287">
                  <c:v>167</c:v>
                </c:pt>
                <c:pt idx="288">
                  <c:v>166.56800000000001</c:v>
                </c:pt>
                <c:pt idx="289">
                  <c:v>166.172</c:v>
                </c:pt>
                <c:pt idx="290">
                  <c:v>165.77600000000001</c:v>
                </c:pt>
                <c:pt idx="291">
                  <c:v>165.73999999999995</c:v>
                </c:pt>
                <c:pt idx="292">
                  <c:v>164.98400000000001</c:v>
                </c:pt>
                <c:pt idx="293">
                  <c:v>164.80399999999997</c:v>
                </c:pt>
                <c:pt idx="294">
                  <c:v>164.804</c:v>
                </c:pt>
                <c:pt idx="295">
                  <c:v>164.87600000000003</c:v>
                </c:pt>
                <c:pt idx="296">
                  <c:v>166.892</c:v>
                </c:pt>
                <c:pt idx="297">
                  <c:v>167.072</c:v>
                </c:pt>
                <c:pt idx="298">
                  <c:v>166.96400000000003</c:v>
                </c:pt>
                <c:pt idx="299">
                  <c:v>167.14400000000001</c:v>
                </c:pt>
              </c:numCache>
            </c:numRef>
          </c:yVal>
          <c:smooth val="1"/>
        </c:ser>
        <c:ser>
          <c:idx val="4"/>
          <c:order val="3"/>
          <c:tx>
            <c:strRef>
              <c:f>Conolite!$H$8</c:f>
              <c:strCache>
                <c:ptCount val="1"/>
                <c:pt idx="0">
                  <c:v>Lab D</c:v>
                </c:pt>
              </c:strCache>
            </c:strRef>
          </c:tx>
          <c:spPr>
            <a:ln>
              <a:solidFill>
                <a:schemeClr val="accent3"/>
              </a:solidFill>
            </a:ln>
          </c:spPr>
          <c:marker>
            <c:symbol val="none"/>
          </c:marker>
          <c:xVal>
            <c:numRef>
              <c:f>Conolite!$C$9:$C$308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Conolite!$H$9:$H$304</c:f>
              <c:numCache>
                <c:formatCode>General</c:formatCode>
                <c:ptCount val="296"/>
                <c:pt idx="0">
                  <c:v>80.381953659079997</c:v>
                </c:pt>
                <c:pt idx="1">
                  <c:v>80.991262283340006</c:v>
                </c:pt>
                <c:pt idx="2">
                  <c:v>81.28337158202001</c:v>
                </c:pt>
                <c:pt idx="3">
                  <c:v>81.506383743279997</c:v>
                </c:pt>
                <c:pt idx="4">
                  <c:v>81.784223175060006</c:v>
                </c:pt>
                <c:pt idx="5">
                  <c:v>82.000837173459999</c:v>
                </c:pt>
                <c:pt idx="6">
                  <c:v>82.263062973039993</c:v>
                </c:pt>
                <c:pt idx="7">
                  <c:v>82.647421722400011</c:v>
                </c:pt>
                <c:pt idx="8">
                  <c:v>83.103660583519996</c:v>
                </c:pt>
                <c:pt idx="9">
                  <c:v>83.548746948260003</c:v>
                </c:pt>
                <c:pt idx="10">
                  <c:v>84.015969390880016</c:v>
                </c:pt>
                <c:pt idx="11">
                  <c:v>84.683484954839997</c:v>
                </c:pt>
                <c:pt idx="12">
                  <c:v>85.290589447019997</c:v>
                </c:pt>
                <c:pt idx="13">
                  <c:v>85.986768341080008</c:v>
                </c:pt>
                <c:pt idx="14">
                  <c:v>86.723376922599996</c:v>
                </c:pt>
                <c:pt idx="15">
                  <c:v>87.730316467259996</c:v>
                </c:pt>
                <c:pt idx="16">
                  <c:v>88.674232940700008</c:v>
                </c:pt>
                <c:pt idx="17">
                  <c:v>89.578324661279993</c:v>
                </c:pt>
                <c:pt idx="18">
                  <c:v>90.439611587519991</c:v>
                </c:pt>
                <c:pt idx="19">
                  <c:v>91.264800186140008</c:v>
                </c:pt>
                <c:pt idx="20">
                  <c:v>91.943709259039991</c:v>
                </c:pt>
                <c:pt idx="21">
                  <c:v>92.893694992060006</c:v>
                </c:pt>
                <c:pt idx="22">
                  <c:v>93.891984863279987</c:v>
                </c:pt>
                <c:pt idx="23">
                  <c:v>94.322359161379993</c:v>
                </c:pt>
                <c:pt idx="24">
                  <c:v>94.784174957280015</c:v>
                </c:pt>
                <c:pt idx="25">
                  <c:v>95.329620056159996</c:v>
                </c:pt>
                <c:pt idx="26">
                  <c:v>95.922403869639993</c:v>
                </c:pt>
                <c:pt idx="27">
                  <c:v>95.993180541960001</c:v>
                </c:pt>
                <c:pt idx="28">
                  <c:v>96.654072723399992</c:v>
                </c:pt>
                <c:pt idx="29">
                  <c:v>97.633484649599993</c:v>
                </c:pt>
                <c:pt idx="30">
                  <c:v>98.63886001585999</c:v>
                </c:pt>
                <c:pt idx="31">
                  <c:v>100.23014450053999</c:v>
                </c:pt>
                <c:pt idx="32">
                  <c:v>102.30234588632</c:v>
                </c:pt>
                <c:pt idx="33">
                  <c:v>104.12001876814</c:v>
                </c:pt>
                <c:pt idx="34">
                  <c:v>105.48577590942</c:v>
                </c:pt>
                <c:pt idx="35">
                  <c:v>107.15816833507999</c:v>
                </c:pt>
                <c:pt idx="36">
                  <c:v>107.951118927</c:v>
                </c:pt>
                <c:pt idx="37">
                  <c:v>109.01275802619998</c:v>
                </c:pt>
                <c:pt idx="38">
                  <c:v>109.8797798156</c:v>
                </c:pt>
                <c:pt idx="39">
                  <c:v>110.51514389040001</c:v>
                </c:pt>
                <c:pt idx="40">
                  <c:v>112.02838424680002</c:v>
                </c:pt>
                <c:pt idx="41">
                  <c:v>113.3078327944</c:v>
                </c:pt>
                <c:pt idx="42">
                  <c:v>114.08551925659999</c:v>
                </c:pt>
                <c:pt idx="43">
                  <c:v>115.24114776579999</c:v>
                </c:pt>
                <c:pt idx="44">
                  <c:v>116.19888366700002</c:v>
                </c:pt>
                <c:pt idx="45">
                  <c:v>117.3425425722</c:v>
                </c:pt>
                <c:pt idx="46">
                  <c:v>118.008723297</c:v>
                </c:pt>
                <c:pt idx="47">
                  <c:v>119.13902008079999</c:v>
                </c:pt>
                <c:pt idx="48">
                  <c:v>119.65480346659999</c:v>
                </c:pt>
                <c:pt idx="49">
                  <c:v>120.28986267079999</c:v>
                </c:pt>
                <c:pt idx="50">
                  <c:v>120.87458526579999</c:v>
                </c:pt>
                <c:pt idx="51">
                  <c:v>121.32698165899998</c:v>
                </c:pt>
                <c:pt idx="52">
                  <c:v>121.5375346374</c:v>
                </c:pt>
                <c:pt idx="53">
                  <c:v>121.7474064638</c:v>
                </c:pt>
                <c:pt idx="54">
                  <c:v>122.17741546620002</c:v>
                </c:pt>
                <c:pt idx="55">
                  <c:v>122.775349121</c:v>
                </c:pt>
                <c:pt idx="56">
                  <c:v>123.6213705442</c:v>
                </c:pt>
                <c:pt idx="57">
                  <c:v>124.28501068099999</c:v>
                </c:pt>
                <c:pt idx="58">
                  <c:v>124.56130996699999</c:v>
                </c:pt>
                <c:pt idx="59">
                  <c:v>124.4727134706</c:v>
                </c:pt>
                <c:pt idx="60">
                  <c:v>124.8152603148</c:v>
                </c:pt>
                <c:pt idx="61">
                  <c:v>125.38657959</c:v>
                </c:pt>
                <c:pt idx="62">
                  <c:v>126.25587692239999</c:v>
                </c:pt>
                <c:pt idx="63">
                  <c:v>127.10589324940001</c:v>
                </c:pt>
                <c:pt idx="64">
                  <c:v>127.4326087954</c:v>
                </c:pt>
                <c:pt idx="65">
                  <c:v>127.53886444099999</c:v>
                </c:pt>
                <c:pt idx="66">
                  <c:v>127.65070114139999</c:v>
                </c:pt>
                <c:pt idx="67">
                  <c:v>127.65718444839999</c:v>
                </c:pt>
                <c:pt idx="68">
                  <c:v>127.87232284540001</c:v>
                </c:pt>
                <c:pt idx="69">
                  <c:v>128.25571548459999</c:v>
                </c:pt>
                <c:pt idx="70">
                  <c:v>128.69375823959999</c:v>
                </c:pt>
                <c:pt idx="71">
                  <c:v>129.66112777680001</c:v>
                </c:pt>
                <c:pt idx="72">
                  <c:v>130.69876861579999</c:v>
                </c:pt>
                <c:pt idx="73">
                  <c:v>131.3677975464</c:v>
                </c:pt>
                <c:pt idx="74">
                  <c:v>132.06165969839998</c:v>
                </c:pt>
                <c:pt idx="75">
                  <c:v>132.79698425299998</c:v>
                </c:pt>
                <c:pt idx="76">
                  <c:v>132.66520050060001</c:v>
                </c:pt>
                <c:pt idx="77">
                  <c:v>132.19357666019999</c:v>
                </c:pt>
                <c:pt idx="78">
                  <c:v>131.55595352179998</c:v>
                </c:pt>
                <c:pt idx="79">
                  <c:v>131.36991928099999</c:v>
                </c:pt>
                <c:pt idx="80">
                  <c:v>131.298210144</c:v>
                </c:pt>
                <c:pt idx="81">
                  <c:v>131.17330245980003</c:v>
                </c:pt>
                <c:pt idx="82">
                  <c:v>131.06248062139997</c:v>
                </c:pt>
                <c:pt idx="83">
                  <c:v>130.88275390619998</c:v>
                </c:pt>
                <c:pt idx="84">
                  <c:v>130.42391815160002</c:v>
                </c:pt>
                <c:pt idx="85">
                  <c:v>129.959105835</c:v>
                </c:pt>
                <c:pt idx="86">
                  <c:v>129.8403353882</c:v>
                </c:pt>
                <c:pt idx="87">
                  <c:v>129.70252563459999</c:v>
                </c:pt>
                <c:pt idx="88">
                  <c:v>129.44527938819999</c:v>
                </c:pt>
                <c:pt idx="89">
                  <c:v>129.27131500259998</c:v>
                </c:pt>
                <c:pt idx="90">
                  <c:v>129.89070083600001</c:v>
                </c:pt>
                <c:pt idx="91">
                  <c:v>130.93057739260001</c:v>
                </c:pt>
                <c:pt idx="92">
                  <c:v>131.9869869998</c:v>
                </c:pt>
                <c:pt idx="93">
                  <c:v>132.63566513039999</c:v>
                </c:pt>
                <c:pt idx="94">
                  <c:v>133.09190811139999</c:v>
                </c:pt>
                <c:pt idx="95">
                  <c:v>133.36101821879998</c:v>
                </c:pt>
                <c:pt idx="96">
                  <c:v>134.15227279659999</c:v>
                </c:pt>
                <c:pt idx="97">
                  <c:v>134.95156936640001</c:v>
                </c:pt>
                <c:pt idx="98">
                  <c:v>134.916334839</c:v>
                </c:pt>
                <c:pt idx="99">
                  <c:v>135.28875350940001</c:v>
                </c:pt>
                <c:pt idx="100">
                  <c:v>135.5667391968</c:v>
                </c:pt>
                <c:pt idx="101">
                  <c:v>135.51027771</c:v>
                </c:pt>
                <c:pt idx="102">
                  <c:v>136.3364729308</c:v>
                </c:pt>
                <c:pt idx="103">
                  <c:v>136.0121043398</c:v>
                </c:pt>
                <c:pt idx="104">
                  <c:v>135.87209182739997</c:v>
                </c:pt>
                <c:pt idx="105">
                  <c:v>136.18943878159999</c:v>
                </c:pt>
                <c:pt idx="106">
                  <c:v>136.18617996220001</c:v>
                </c:pt>
                <c:pt idx="107">
                  <c:v>136.92593887339999</c:v>
                </c:pt>
                <c:pt idx="108">
                  <c:v>137.52699813859999</c:v>
                </c:pt>
                <c:pt idx="109">
                  <c:v>138.2382901002</c:v>
                </c:pt>
                <c:pt idx="110">
                  <c:v>138.77976638800001</c:v>
                </c:pt>
                <c:pt idx="111">
                  <c:v>138.55483917239999</c:v>
                </c:pt>
                <c:pt idx="112">
                  <c:v>138.51456466679997</c:v>
                </c:pt>
                <c:pt idx="113">
                  <c:v>138.51163681040001</c:v>
                </c:pt>
                <c:pt idx="114">
                  <c:v>139.63471969619999</c:v>
                </c:pt>
                <c:pt idx="115">
                  <c:v>140.074790802</c:v>
                </c:pt>
                <c:pt idx="116">
                  <c:v>140.06771972660002</c:v>
                </c:pt>
                <c:pt idx="117">
                  <c:v>139.80653350840001</c:v>
                </c:pt>
                <c:pt idx="118">
                  <c:v>139.45100906379997</c:v>
                </c:pt>
                <c:pt idx="119">
                  <c:v>139.1753744506</c:v>
                </c:pt>
                <c:pt idx="120">
                  <c:v>138.7681703186</c:v>
                </c:pt>
                <c:pt idx="121">
                  <c:v>138.19017822239999</c:v>
                </c:pt>
                <c:pt idx="122">
                  <c:v>138.10104064959998</c:v>
                </c:pt>
                <c:pt idx="123">
                  <c:v>137.7331524658</c:v>
                </c:pt>
                <c:pt idx="124">
                  <c:v>137.3930885316</c:v>
                </c:pt>
                <c:pt idx="125">
                  <c:v>137.13278396599998</c:v>
                </c:pt>
                <c:pt idx="126">
                  <c:v>137.00094253539999</c:v>
                </c:pt>
                <c:pt idx="127">
                  <c:v>137.11134689320002</c:v>
                </c:pt>
                <c:pt idx="128">
                  <c:v>136.80701049820001</c:v>
                </c:pt>
                <c:pt idx="129">
                  <c:v>136.8072247314</c:v>
                </c:pt>
                <c:pt idx="130">
                  <c:v>136.82676391599998</c:v>
                </c:pt>
                <c:pt idx="131">
                  <c:v>136.3016819764</c:v>
                </c:pt>
                <c:pt idx="132">
                  <c:v>135.62736450200001</c:v>
                </c:pt>
                <c:pt idx="133">
                  <c:v>134.85940780639999</c:v>
                </c:pt>
                <c:pt idx="134">
                  <c:v>134.04249877939998</c:v>
                </c:pt>
                <c:pt idx="135">
                  <c:v>133.2234638978</c:v>
                </c:pt>
                <c:pt idx="136">
                  <c:v>133.440380707</c:v>
                </c:pt>
                <c:pt idx="137">
                  <c:v>132.9931108092</c:v>
                </c:pt>
                <c:pt idx="138">
                  <c:v>132.48195266720001</c:v>
                </c:pt>
                <c:pt idx="139">
                  <c:v>132.06832565320002</c:v>
                </c:pt>
                <c:pt idx="140">
                  <c:v>131.81722625740002</c:v>
                </c:pt>
                <c:pt idx="141">
                  <c:v>131.12275299100003</c:v>
                </c:pt>
                <c:pt idx="142">
                  <c:v>130.74460220340001</c:v>
                </c:pt>
                <c:pt idx="143">
                  <c:v>130.4565200806</c:v>
                </c:pt>
                <c:pt idx="144">
                  <c:v>130.19933013919999</c:v>
                </c:pt>
                <c:pt idx="145">
                  <c:v>129.2428315734</c:v>
                </c:pt>
                <c:pt idx="146">
                  <c:v>128.43737030039998</c:v>
                </c:pt>
                <c:pt idx="147">
                  <c:v>127.74713088980002</c:v>
                </c:pt>
                <c:pt idx="148">
                  <c:v>126.977209015</c:v>
                </c:pt>
                <c:pt idx="149">
                  <c:v>126.3093597412</c:v>
                </c:pt>
                <c:pt idx="150">
                  <c:v>125.6757809448</c:v>
                </c:pt>
                <c:pt idx="151">
                  <c:v>125.56795150759999</c:v>
                </c:pt>
                <c:pt idx="152">
                  <c:v>125.51529403679999</c:v>
                </c:pt>
                <c:pt idx="153">
                  <c:v>125.55122207639999</c:v>
                </c:pt>
                <c:pt idx="154">
                  <c:v>125.7490597534</c:v>
                </c:pt>
                <c:pt idx="155">
                  <c:v>126.3084931946</c:v>
                </c:pt>
                <c:pt idx="156">
                  <c:v>126.36645706180002</c:v>
                </c:pt>
                <c:pt idx="157">
                  <c:v>126.4575859072</c:v>
                </c:pt>
                <c:pt idx="158">
                  <c:v>126.57544860840001</c:v>
                </c:pt>
                <c:pt idx="159">
                  <c:v>126.12948883040001</c:v>
                </c:pt>
                <c:pt idx="160">
                  <c:v>126.517771759</c:v>
                </c:pt>
                <c:pt idx="161">
                  <c:v>126.87452529919999</c:v>
                </c:pt>
                <c:pt idx="162">
                  <c:v>127.16583740200001</c:v>
                </c:pt>
                <c:pt idx="163">
                  <c:v>126.82296783460001</c:v>
                </c:pt>
                <c:pt idx="164">
                  <c:v>127.1360466002</c:v>
                </c:pt>
                <c:pt idx="165">
                  <c:v>126.93073135360001</c:v>
                </c:pt>
                <c:pt idx="166">
                  <c:v>127.27218505859999</c:v>
                </c:pt>
                <c:pt idx="167">
                  <c:v>128.02866241460001</c:v>
                </c:pt>
                <c:pt idx="168">
                  <c:v>128.46423187260001</c:v>
                </c:pt>
                <c:pt idx="169">
                  <c:v>128.4770227052</c:v>
                </c:pt>
                <c:pt idx="170">
                  <c:v>128.66309814440001</c:v>
                </c:pt>
                <c:pt idx="171">
                  <c:v>128.57372161860002</c:v>
                </c:pt>
                <c:pt idx="172">
                  <c:v>128.53571167000001</c:v>
                </c:pt>
                <c:pt idx="173">
                  <c:v>128.20868026720001</c:v>
                </c:pt>
                <c:pt idx="174">
                  <c:v>128.35325759879998</c:v>
                </c:pt>
                <c:pt idx="175">
                  <c:v>128.59950790400001</c:v>
                </c:pt>
                <c:pt idx="176">
                  <c:v>128.52455505379999</c:v>
                </c:pt>
                <c:pt idx="177">
                  <c:v>128.39740478499999</c:v>
                </c:pt>
                <c:pt idx="178">
                  <c:v>128.04459671039999</c:v>
                </c:pt>
                <c:pt idx="179">
                  <c:v>128.22821258539997</c:v>
                </c:pt>
                <c:pt idx="180">
                  <c:v>128.53825500479996</c:v>
                </c:pt>
                <c:pt idx="181">
                  <c:v>129.2799790956</c:v>
                </c:pt>
                <c:pt idx="182">
                  <c:v>128.85550308239999</c:v>
                </c:pt>
                <c:pt idx="183">
                  <c:v>128.4393203736</c:v>
                </c:pt>
                <c:pt idx="184">
                  <c:v>128.42804016120002</c:v>
                </c:pt>
                <c:pt idx="185">
                  <c:v>127.8130653382</c:v>
                </c:pt>
                <c:pt idx="186">
                  <c:v>128.13323440560001</c:v>
                </c:pt>
                <c:pt idx="187">
                  <c:v>128.80400604259998</c:v>
                </c:pt>
                <c:pt idx="188">
                  <c:v>129.62477951060001</c:v>
                </c:pt>
                <c:pt idx="189">
                  <c:v>129.8657124328</c:v>
                </c:pt>
                <c:pt idx="190">
                  <c:v>130.20543991080001</c:v>
                </c:pt>
                <c:pt idx="191">
                  <c:v>130.67318969739998</c:v>
                </c:pt>
                <c:pt idx="192">
                  <c:v>130.93043319700001</c:v>
                </c:pt>
                <c:pt idx="193">
                  <c:v>131.07322937020001</c:v>
                </c:pt>
                <c:pt idx="194">
                  <c:v>131.50537109359999</c:v>
                </c:pt>
                <c:pt idx="195">
                  <c:v>131.85490112320002</c:v>
                </c:pt>
                <c:pt idx="196">
                  <c:v>132.0743063354</c:v>
                </c:pt>
                <c:pt idx="197">
                  <c:v>131.92528915420002</c:v>
                </c:pt>
                <c:pt idx="198">
                  <c:v>132.0076618958</c:v>
                </c:pt>
                <c:pt idx="199">
                  <c:v>131.9243951414</c:v>
                </c:pt>
                <c:pt idx="200">
                  <c:v>131.79189315800002</c:v>
                </c:pt>
                <c:pt idx="201">
                  <c:v>131.74441024779998</c:v>
                </c:pt>
                <c:pt idx="202">
                  <c:v>131.713912201</c:v>
                </c:pt>
                <c:pt idx="203">
                  <c:v>131.89268035879999</c:v>
                </c:pt>
                <c:pt idx="204">
                  <c:v>132.4906661988</c:v>
                </c:pt>
                <c:pt idx="205">
                  <c:v>133.039738159</c:v>
                </c:pt>
                <c:pt idx="206">
                  <c:v>133.52627731339999</c:v>
                </c:pt>
                <c:pt idx="207">
                  <c:v>134.05834243780001</c:v>
                </c:pt>
                <c:pt idx="208">
                  <c:v>134.683204956</c:v>
                </c:pt>
                <c:pt idx="209">
                  <c:v>134.7977799988</c:v>
                </c:pt>
                <c:pt idx="210">
                  <c:v>135.13610534679998</c:v>
                </c:pt>
                <c:pt idx="211">
                  <c:v>134.77623992900001</c:v>
                </c:pt>
                <c:pt idx="212">
                  <c:v>134.52695053079998</c:v>
                </c:pt>
                <c:pt idx="213">
                  <c:v>134.5416474914</c:v>
                </c:pt>
                <c:pt idx="214">
                  <c:v>135.02326614379999</c:v>
                </c:pt>
                <c:pt idx="215">
                  <c:v>135.23328491219999</c:v>
                </c:pt>
                <c:pt idx="216">
                  <c:v>135.30471115099999</c:v>
                </c:pt>
                <c:pt idx="217">
                  <c:v>135.64388381960001</c:v>
                </c:pt>
                <c:pt idx="218">
                  <c:v>136.1719073486</c:v>
                </c:pt>
                <c:pt idx="219">
                  <c:v>136.5392132568</c:v>
                </c:pt>
                <c:pt idx="220">
                  <c:v>136.46308212280002</c:v>
                </c:pt>
                <c:pt idx="221">
                  <c:v>136.50770172100002</c:v>
                </c:pt>
                <c:pt idx="222">
                  <c:v>137.1414068604</c:v>
                </c:pt>
                <c:pt idx="223">
                  <c:v>136.97264999379999</c:v>
                </c:pt>
                <c:pt idx="224">
                  <c:v>136.86601394659999</c:v>
                </c:pt>
                <c:pt idx="225">
                  <c:v>136.92871841420001</c:v>
                </c:pt>
                <c:pt idx="226">
                  <c:v>136.96448852539999</c:v>
                </c:pt>
                <c:pt idx="227">
                  <c:v>136.75180969260001</c:v>
                </c:pt>
                <c:pt idx="228">
                  <c:v>136.97149505620001</c:v>
                </c:pt>
                <c:pt idx="229">
                  <c:v>136.61159255979999</c:v>
                </c:pt>
                <c:pt idx="230">
                  <c:v>136.65454498280002</c:v>
                </c:pt>
                <c:pt idx="231">
                  <c:v>136.66773818960002</c:v>
                </c:pt>
                <c:pt idx="232">
                  <c:v>136.84846740719999</c:v>
                </c:pt>
                <c:pt idx="233">
                  <c:v>136.68956665019999</c:v>
                </c:pt>
                <c:pt idx="234">
                  <c:v>136.6236431884</c:v>
                </c:pt>
                <c:pt idx="235">
                  <c:v>136.79349319440001</c:v>
                </c:pt>
                <c:pt idx="236">
                  <c:v>136.56642364499999</c:v>
                </c:pt>
                <c:pt idx="237">
                  <c:v>135.96528335580001</c:v>
                </c:pt>
                <c:pt idx="238">
                  <c:v>135.3808683778</c:v>
                </c:pt>
                <c:pt idx="239">
                  <c:v>135.1314183044</c:v>
                </c:pt>
                <c:pt idx="240">
                  <c:v>135.43778991699998</c:v>
                </c:pt>
                <c:pt idx="241">
                  <c:v>135.88227203360003</c:v>
                </c:pt>
                <c:pt idx="242">
                  <c:v>135.95985748280003</c:v>
                </c:pt>
                <c:pt idx="243">
                  <c:v>136.17728378280003</c:v>
                </c:pt>
                <c:pt idx="244">
                  <c:v>136.3620587158</c:v>
                </c:pt>
                <c:pt idx="245">
                  <c:v>136.59547836300001</c:v>
                </c:pt>
                <c:pt idx="246">
                  <c:v>135.94192916879999</c:v>
                </c:pt>
                <c:pt idx="247">
                  <c:v>135.96234725940002</c:v>
                </c:pt>
                <c:pt idx="248">
                  <c:v>136.03096374500001</c:v>
                </c:pt>
                <c:pt idx="249">
                  <c:v>135.9879756162</c:v>
                </c:pt>
                <c:pt idx="250">
                  <c:v>137.25254318239999</c:v>
                </c:pt>
                <c:pt idx="251">
                  <c:v>137.8754570008</c:v>
                </c:pt>
                <c:pt idx="252">
                  <c:v>138.40336242699999</c:v>
                </c:pt>
                <c:pt idx="253">
                  <c:v>139.1761132812</c:v>
                </c:pt>
                <c:pt idx="254">
                  <c:v>139.54977615359999</c:v>
                </c:pt>
                <c:pt idx="255">
                  <c:v>140.00988357540001</c:v>
                </c:pt>
                <c:pt idx="256">
                  <c:v>140.72072784440002</c:v>
                </c:pt>
                <c:pt idx="257">
                  <c:v>140.9556759642</c:v>
                </c:pt>
                <c:pt idx="258">
                  <c:v>140.76856094340002</c:v>
                </c:pt>
                <c:pt idx="259">
                  <c:v>140.64592742899998</c:v>
                </c:pt>
                <c:pt idx="260">
                  <c:v>141.17210525519999</c:v>
                </c:pt>
                <c:pt idx="261">
                  <c:v>141.83854415900001</c:v>
                </c:pt>
                <c:pt idx="262">
                  <c:v>142.08442779559999</c:v>
                </c:pt>
                <c:pt idx="263">
                  <c:v>141.9371574402</c:v>
                </c:pt>
                <c:pt idx="264">
                  <c:v>141.93856094360001</c:v>
                </c:pt>
                <c:pt idx="265">
                  <c:v>141.8336442566</c:v>
                </c:pt>
                <c:pt idx="266">
                  <c:v>141.57405654899998</c:v>
                </c:pt>
                <c:pt idx="267">
                  <c:v>141.79507949819998</c:v>
                </c:pt>
                <c:pt idx="268">
                  <c:v>141.70481857320001</c:v>
                </c:pt>
                <c:pt idx="269">
                  <c:v>141.71967758199997</c:v>
                </c:pt>
                <c:pt idx="270">
                  <c:v>142.08525039679998</c:v>
                </c:pt>
                <c:pt idx="271">
                  <c:v>142.0995106508</c:v>
                </c:pt>
                <c:pt idx="272">
                  <c:v>142.36162521379998</c:v>
                </c:pt>
                <c:pt idx="273">
                  <c:v>142.88950454740001</c:v>
                </c:pt>
                <c:pt idx="274">
                  <c:v>143.35213058479999</c:v>
                </c:pt>
                <c:pt idx="275">
                  <c:v>143.85703338620002</c:v>
                </c:pt>
                <c:pt idx="276">
                  <c:v>144.51322891240002</c:v>
                </c:pt>
                <c:pt idx="277">
                  <c:v>144.3497592162</c:v>
                </c:pt>
                <c:pt idx="278">
                  <c:v>144.47551696799999</c:v>
                </c:pt>
                <c:pt idx="279">
                  <c:v>144.20842971800002</c:v>
                </c:pt>
                <c:pt idx="280">
                  <c:v>143.50392044079999</c:v>
                </c:pt>
                <c:pt idx="281">
                  <c:v>143.7102780152</c:v>
                </c:pt>
                <c:pt idx="282">
                  <c:v>143.94554885860001</c:v>
                </c:pt>
                <c:pt idx="283">
                  <c:v>144.79020935060001</c:v>
                </c:pt>
                <c:pt idx="284">
                  <c:v>145.159469452</c:v>
                </c:pt>
                <c:pt idx="285">
                  <c:v>145.399876404</c:v>
                </c:pt>
                <c:pt idx="286">
                  <c:v>146.3858073424</c:v>
                </c:pt>
                <c:pt idx="287">
                  <c:v>147.17795181279999</c:v>
                </c:pt>
                <c:pt idx="288">
                  <c:v>147.51762298580002</c:v>
                </c:pt>
                <c:pt idx="289">
                  <c:v>147.13573822040001</c:v>
                </c:pt>
                <c:pt idx="290">
                  <c:v>146.06548721280001</c:v>
                </c:pt>
                <c:pt idx="291">
                  <c:v>145.7875289918</c:v>
                </c:pt>
                <c:pt idx="292">
                  <c:v>145.8946910096</c:v>
                </c:pt>
                <c:pt idx="293">
                  <c:v>145.6010456848</c:v>
                </c:pt>
                <c:pt idx="294">
                  <c:v>145.38528244</c:v>
                </c:pt>
                <c:pt idx="295">
                  <c:v>145.09242538460003</c:v>
                </c:pt>
              </c:numCache>
            </c:numRef>
          </c:yVal>
          <c:smooth val="1"/>
        </c:ser>
        <c:ser>
          <c:idx val="5"/>
          <c:order val="4"/>
          <c:tx>
            <c:strRef>
              <c:f>Conolite!$I$8</c:f>
              <c:strCache>
                <c:ptCount val="1"/>
                <c:pt idx="0">
                  <c:v>Lab E</c:v>
                </c:pt>
              </c:strCache>
            </c:strRef>
          </c:tx>
          <c:marker>
            <c:symbol val="none"/>
          </c:marker>
          <c:xVal>
            <c:numRef>
              <c:f>Conolite!$C$9:$C$308</c:f>
              <c:numCache>
                <c:formatCode>General</c:formatCode>
                <c:ptCount val="3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numCache>
            </c:numRef>
          </c:xVal>
          <c:yVal>
            <c:numRef>
              <c:f>Conolite!$I$9:$I$308</c:f>
              <c:numCache>
                <c:formatCode>General</c:formatCode>
                <c:ptCount val="300"/>
                <c:pt idx="0">
                  <c:v>83.350019836425787</c:v>
                </c:pt>
                <c:pt idx="1">
                  <c:v>85.116949462890631</c:v>
                </c:pt>
                <c:pt idx="2">
                  <c:v>85.983628845214838</c:v>
                </c:pt>
                <c:pt idx="3">
                  <c:v>87.038032531738281</c:v>
                </c:pt>
                <c:pt idx="4">
                  <c:v>88.226264953613281</c:v>
                </c:pt>
                <c:pt idx="5">
                  <c:v>89.044224548339841</c:v>
                </c:pt>
                <c:pt idx="6">
                  <c:v>89.910177612304693</c:v>
                </c:pt>
                <c:pt idx="7">
                  <c:v>90.940380859374997</c:v>
                </c:pt>
                <c:pt idx="8">
                  <c:v>91.781436157226565</c:v>
                </c:pt>
                <c:pt idx="9">
                  <c:v>92.303103637695315</c:v>
                </c:pt>
                <c:pt idx="10">
                  <c:v>92.785801696777341</c:v>
                </c:pt>
                <c:pt idx="11">
                  <c:v>93.963815307617182</c:v>
                </c:pt>
                <c:pt idx="12">
                  <c:v>94.98647766113281</c:v>
                </c:pt>
                <c:pt idx="13">
                  <c:v>95.742181396484369</c:v>
                </c:pt>
                <c:pt idx="14">
                  <c:v>96.935693359374994</c:v>
                </c:pt>
                <c:pt idx="15">
                  <c:v>97.848036193847662</c:v>
                </c:pt>
                <c:pt idx="16">
                  <c:v>98.748445129394526</c:v>
                </c:pt>
                <c:pt idx="17">
                  <c:v>99.386715698242185</c:v>
                </c:pt>
                <c:pt idx="18">
                  <c:v>100.48232421874999</c:v>
                </c:pt>
                <c:pt idx="19">
                  <c:v>101.42923736572266</c:v>
                </c:pt>
                <c:pt idx="20">
                  <c:v>102.53903808593751</c:v>
                </c:pt>
                <c:pt idx="21">
                  <c:v>103.31785583496094</c:v>
                </c:pt>
                <c:pt idx="22">
                  <c:v>104.20191955566406</c:v>
                </c:pt>
                <c:pt idx="23">
                  <c:v>104.90658416748047</c:v>
                </c:pt>
                <c:pt idx="24">
                  <c:v>105.89254760742187</c:v>
                </c:pt>
                <c:pt idx="25">
                  <c:v>107.19404449462891</c:v>
                </c:pt>
                <c:pt idx="26">
                  <c:v>108.49243469238282</c:v>
                </c:pt>
                <c:pt idx="27">
                  <c:v>110.39552459716796</c:v>
                </c:pt>
                <c:pt idx="28">
                  <c:v>112.25991821289062</c:v>
                </c:pt>
                <c:pt idx="29">
                  <c:v>113.55454711914062</c:v>
                </c:pt>
                <c:pt idx="30">
                  <c:v>115.99355621337891</c:v>
                </c:pt>
                <c:pt idx="31">
                  <c:v>117.53057556152343</c:v>
                </c:pt>
                <c:pt idx="32">
                  <c:v>119.48594360351562</c:v>
                </c:pt>
                <c:pt idx="33">
                  <c:v>120.67176361083985</c:v>
                </c:pt>
                <c:pt idx="34">
                  <c:v>122.24302520751954</c:v>
                </c:pt>
                <c:pt idx="35">
                  <c:v>123.16160430908204</c:v>
                </c:pt>
                <c:pt idx="36">
                  <c:v>124.06999053955079</c:v>
                </c:pt>
                <c:pt idx="37">
                  <c:v>125.18677673339843</c:v>
                </c:pt>
                <c:pt idx="38">
                  <c:v>127.04261779785156</c:v>
                </c:pt>
                <c:pt idx="39">
                  <c:v>129.33895874023437</c:v>
                </c:pt>
                <c:pt idx="40">
                  <c:v>130.86838378906251</c:v>
                </c:pt>
                <c:pt idx="41">
                  <c:v>132.24917449951172</c:v>
                </c:pt>
                <c:pt idx="42">
                  <c:v>133.60893402099609</c:v>
                </c:pt>
                <c:pt idx="43">
                  <c:v>135.50157623291017</c:v>
                </c:pt>
                <c:pt idx="44">
                  <c:v>137.47797393798828</c:v>
                </c:pt>
                <c:pt idx="45">
                  <c:v>139.07393341064454</c:v>
                </c:pt>
                <c:pt idx="46">
                  <c:v>141.20111694335938</c:v>
                </c:pt>
                <c:pt idx="47">
                  <c:v>143.16273498535156</c:v>
                </c:pt>
                <c:pt idx="48">
                  <c:v>145.47766723632813</c:v>
                </c:pt>
                <c:pt idx="49">
                  <c:v>147.25675048828126</c:v>
                </c:pt>
                <c:pt idx="50">
                  <c:v>149.30930786132814</c:v>
                </c:pt>
                <c:pt idx="51">
                  <c:v>150.2705108642578</c:v>
                </c:pt>
                <c:pt idx="52">
                  <c:v>151.83121948242189</c:v>
                </c:pt>
                <c:pt idx="53">
                  <c:v>153.41999511718751</c:v>
                </c:pt>
                <c:pt idx="54">
                  <c:v>155.33964843749999</c:v>
                </c:pt>
                <c:pt idx="55">
                  <c:v>156.66993103027343</c:v>
                </c:pt>
                <c:pt idx="56">
                  <c:v>157.93260803222657</c:v>
                </c:pt>
                <c:pt idx="57">
                  <c:v>158.79938354492188</c:v>
                </c:pt>
                <c:pt idx="58">
                  <c:v>159.71292419433593</c:v>
                </c:pt>
                <c:pt idx="59">
                  <c:v>160.55921325683593</c:v>
                </c:pt>
                <c:pt idx="60">
                  <c:v>161.59368896484375</c:v>
                </c:pt>
                <c:pt idx="61">
                  <c:v>162.12681884765624</c:v>
                </c:pt>
                <c:pt idx="62">
                  <c:v>163.24049072265626</c:v>
                </c:pt>
                <c:pt idx="63">
                  <c:v>164.49884033203125</c:v>
                </c:pt>
                <c:pt idx="64">
                  <c:v>164.99348449707031</c:v>
                </c:pt>
                <c:pt idx="65">
                  <c:v>165.69289855957032</c:v>
                </c:pt>
                <c:pt idx="66">
                  <c:v>166.86774597167968</c:v>
                </c:pt>
                <c:pt idx="67">
                  <c:v>167.58394165039061</c:v>
                </c:pt>
                <c:pt idx="68">
                  <c:v>168.27817382812501</c:v>
                </c:pt>
                <c:pt idx="69">
                  <c:v>169.76352844238281</c:v>
                </c:pt>
                <c:pt idx="70">
                  <c:v>171.12973327636718</c:v>
                </c:pt>
                <c:pt idx="71">
                  <c:v>172.73869323730469</c:v>
                </c:pt>
                <c:pt idx="72">
                  <c:v>173.62150268554689</c:v>
                </c:pt>
                <c:pt idx="73">
                  <c:v>174.21642150878907</c:v>
                </c:pt>
                <c:pt idx="74">
                  <c:v>176.02159118652344</c:v>
                </c:pt>
                <c:pt idx="75">
                  <c:v>176.68750610351563</c:v>
                </c:pt>
                <c:pt idx="76">
                  <c:v>177.49945983886718</c:v>
                </c:pt>
                <c:pt idx="77">
                  <c:v>178.31336975097656</c:v>
                </c:pt>
                <c:pt idx="78">
                  <c:v>178.658935546875</c:v>
                </c:pt>
                <c:pt idx="79">
                  <c:v>178.84278869628906</c:v>
                </c:pt>
                <c:pt idx="80">
                  <c:v>178.25530395507812</c:v>
                </c:pt>
                <c:pt idx="81">
                  <c:v>178.90255126953124</c:v>
                </c:pt>
                <c:pt idx="82">
                  <c:v>179.66059265136718</c:v>
                </c:pt>
                <c:pt idx="83">
                  <c:v>181.14213867187499</c:v>
                </c:pt>
                <c:pt idx="84">
                  <c:v>181.35653076171874</c:v>
                </c:pt>
                <c:pt idx="85">
                  <c:v>181.72725524902344</c:v>
                </c:pt>
                <c:pt idx="86">
                  <c:v>182.46652221679687</c:v>
                </c:pt>
                <c:pt idx="87">
                  <c:v>182.98862609863281</c:v>
                </c:pt>
                <c:pt idx="88">
                  <c:v>182.91879882812501</c:v>
                </c:pt>
                <c:pt idx="89">
                  <c:v>182.67978820800781</c:v>
                </c:pt>
                <c:pt idx="90">
                  <c:v>182.70811767578124</c:v>
                </c:pt>
                <c:pt idx="91">
                  <c:v>182.84370422363281</c:v>
                </c:pt>
                <c:pt idx="92">
                  <c:v>182.73721923828126</c:v>
                </c:pt>
                <c:pt idx="93">
                  <c:v>182.55767517089845</c:v>
                </c:pt>
                <c:pt idx="94">
                  <c:v>182.68312377929686</c:v>
                </c:pt>
                <c:pt idx="95">
                  <c:v>183.13162231445312</c:v>
                </c:pt>
                <c:pt idx="96">
                  <c:v>182.9482421875</c:v>
                </c:pt>
                <c:pt idx="97">
                  <c:v>183.04807128906251</c:v>
                </c:pt>
                <c:pt idx="98">
                  <c:v>182.58915710449219</c:v>
                </c:pt>
                <c:pt idx="99">
                  <c:v>181.76166992187501</c:v>
                </c:pt>
                <c:pt idx="100">
                  <c:v>181.21574401855469</c:v>
                </c:pt>
                <c:pt idx="101">
                  <c:v>180.79964904785157</c:v>
                </c:pt>
                <c:pt idx="102">
                  <c:v>180.18764038085936</c:v>
                </c:pt>
                <c:pt idx="103">
                  <c:v>179.94185485839844</c:v>
                </c:pt>
                <c:pt idx="104">
                  <c:v>179.52374267578125</c:v>
                </c:pt>
                <c:pt idx="105">
                  <c:v>179.33989562988282</c:v>
                </c:pt>
                <c:pt idx="106">
                  <c:v>179.73471679687501</c:v>
                </c:pt>
                <c:pt idx="107">
                  <c:v>179.7012939453125</c:v>
                </c:pt>
                <c:pt idx="108">
                  <c:v>179.30076293945314</c:v>
                </c:pt>
                <c:pt idx="109">
                  <c:v>179.32077941894531</c:v>
                </c:pt>
                <c:pt idx="110">
                  <c:v>179.09572143554686</c:v>
                </c:pt>
                <c:pt idx="111">
                  <c:v>178.34117431640624</c:v>
                </c:pt>
                <c:pt idx="112">
                  <c:v>177.99192504882814</c:v>
                </c:pt>
                <c:pt idx="113">
                  <c:v>178.55430603027344</c:v>
                </c:pt>
                <c:pt idx="114">
                  <c:v>178.52273254394532</c:v>
                </c:pt>
                <c:pt idx="115">
                  <c:v>178.47380371093749</c:v>
                </c:pt>
                <c:pt idx="116">
                  <c:v>179.22846069335938</c:v>
                </c:pt>
                <c:pt idx="117">
                  <c:v>179.24014282226562</c:v>
                </c:pt>
                <c:pt idx="118">
                  <c:v>178.63304138183594</c:v>
                </c:pt>
                <c:pt idx="119">
                  <c:v>178.56222229003907</c:v>
                </c:pt>
                <c:pt idx="120">
                  <c:v>178.65270080566407</c:v>
                </c:pt>
                <c:pt idx="121">
                  <c:v>179.19416198730468</c:v>
                </c:pt>
                <c:pt idx="122">
                  <c:v>179.43112487792968</c:v>
                </c:pt>
                <c:pt idx="123">
                  <c:v>178.79140624999999</c:v>
                </c:pt>
                <c:pt idx="124">
                  <c:v>178.48263549804687</c:v>
                </c:pt>
                <c:pt idx="125">
                  <c:v>178.27672119140624</c:v>
                </c:pt>
                <c:pt idx="126">
                  <c:v>178.24442749023439</c:v>
                </c:pt>
                <c:pt idx="127">
                  <c:v>178.47918090820312</c:v>
                </c:pt>
                <c:pt idx="128">
                  <c:v>178.63225402832032</c:v>
                </c:pt>
                <c:pt idx="129">
                  <c:v>178.51224975585939</c:v>
                </c:pt>
                <c:pt idx="130">
                  <c:v>178.54081726074219</c:v>
                </c:pt>
                <c:pt idx="131">
                  <c:v>178.32014160156251</c:v>
                </c:pt>
                <c:pt idx="132">
                  <c:v>178.50309448242189</c:v>
                </c:pt>
                <c:pt idx="133">
                  <c:v>177.82301330566406</c:v>
                </c:pt>
                <c:pt idx="134">
                  <c:v>177.07412719726562</c:v>
                </c:pt>
                <c:pt idx="135">
                  <c:v>176.56830444335938</c:v>
                </c:pt>
                <c:pt idx="136">
                  <c:v>175.97858276367188</c:v>
                </c:pt>
                <c:pt idx="137">
                  <c:v>175.14288635253905</c:v>
                </c:pt>
                <c:pt idx="138">
                  <c:v>174.4691162109375</c:v>
                </c:pt>
                <c:pt idx="139">
                  <c:v>173.79718933105468</c:v>
                </c:pt>
                <c:pt idx="140">
                  <c:v>173.74765625000001</c:v>
                </c:pt>
                <c:pt idx="141">
                  <c:v>173.84713134765624</c:v>
                </c:pt>
                <c:pt idx="142">
                  <c:v>173.54871826171876</c:v>
                </c:pt>
                <c:pt idx="143">
                  <c:v>173.85625915527345</c:v>
                </c:pt>
                <c:pt idx="144">
                  <c:v>174.66966552734374</c:v>
                </c:pt>
                <c:pt idx="145">
                  <c:v>174.91209716796874</c:v>
                </c:pt>
                <c:pt idx="146">
                  <c:v>175.1246337890625</c:v>
                </c:pt>
                <c:pt idx="147">
                  <c:v>175.04519958496093</c:v>
                </c:pt>
                <c:pt idx="148">
                  <c:v>174.95854492187499</c:v>
                </c:pt>
                <c:pt idx="149">
                  <c:v>174.24656677246094</c:v>
                </c:pt>
                <c:pt idx="150">
                  <c:v>173.85744323730469</c:v>
                </c:pt>
                <c:pt idx="151">
                  <c:v>173.15557861328125</c:v>
                </c:pt>
                <c:pt idx="152">
                  <c:v>172.39867248535157</c:v>
                </c:pt>
                <c:pt idx="153">
                  <c:v>172.83696289062499</c:v>
                </c:pt>
                <c:pt idx="154">
                  <c:v>172.85224304199218</c:v>
                </c:pt>
                <c:pt idx="155">
                  <c:v>173.0908172607422</c:v>
                </c:pt>
                <c:pt idx="156">
                  <c:v>172.48731689453126</c:v>
                </c:pt>
                <c:pt idx="157">
                  <c:v>172.57841491699219</c:v>
                </c:pt>
                <c:pt idx="158">
                  <c:v>171.65016784667969</c:v>
                </c:pt>
                <c:pt idx="159">
                  <c:v>171.19194641113282</c:v>
                </c:pt>
                <c:pt idx="160">
                  <c:v>170.84052734375001</c:v>
                </c:pt>
                <c:pt idx="161">
                  <c:v>169.92983093261719</c:v>
                </c:pt>
                <c:pt idx="162">
                  <c:v>169.10348815917968</c:v>
                </c:pt>
                <c:pt idx="163">
                  <c:v>167.74921569824218</c:v>
                </c:pt>
                <c:pt idx="164">
                  <c:v>167.46046752929686</c:v>
                </c:pt>
                <c:pt idx="165">
                  <c:v>166.94656982421876</c:v>
                </c:pt>
                <c:pt idx="166">
                  <c:v>166.46843566894532</c:v>
                </c:pt>
                <c:pt idx="167">
                  <c:v>166.16957397460936</c:v>
                </c:pt>
                <c:pt idx="168">
                  <c:v>165.90623168945314</c:v>
                </c:pt>
                <c:pt idx="169">
                  <c:v>164.9180908203125</c:v>
                </c:pt>
                <c:pt idx="170">
                  <c:v>164.91287536621093</c:v>
                </c:pt>
                <c:pt idx="171">
                  <c:v>164.80597534179688</c:v>
                </c:pt>
                <c:pt idx="172">
                  <c:v>164.82101745605468</c:v>
                </c:pt>
                <c:pt idx="173">
                  <c:v>164.30794067382811</c:v>
                </c:pt>
                <c:pt idx="174">
                  <c:v>164.21071166992186</c:v>
                </c:pt>
                <c:pt idx="175">
                  <c:v>163.99677429199218</c:v>
                </c:pt>
                <c:pt idx="176">
                  <c:v>164.01661071777343</c:v>
                </c:pt>
                <c:pt idx="177">
                  <c:v>163.81386108398436</c:v>
                </c:pt>
                <c:pt idx="178">
                  <c:v>163.15304260253907</c:v>
                </c:pt>
                <c:pt idx="179">
                  <c:v>162.44343566894531</c:v>
                </c:pt>
                <c:pt idx="180">
                  <c:v>162.23660583496093</c:v>
                </c:pt>
                <c:pt idx="181">
                  <c:v>162.333984375</c:v>
                </c:pt>
                <c:pt idx="182">
                  <c:v>162.11091308593751</c:v>
                </c:pt>
                <c:pt idx="183">
                  <c:v>161.74568481445311</c:v>
                </c:pt>
                <c:pt idx="184">
                  <c:v>161.54057006835939</c:v>
                </c:pt>
                <c:pt idx="185">
                  <c:v>161.25145568847657</c:v>
                </c:pt>
                <c:pt idx="186">
                  <c:v>161.15401306152344</c:v>
                </c:pt>
                <c:pt idx="187">
                  <c:v>161.90115356445312</c:v>
                </c:pt>
                <c:pt idx="188">
                  <c:v>161.80284423828124</c:v>
                </c:pt>
                <c:pt idx="189">
                  <c:v>162.10627136230468</c:v>
                </c:pt>
                <c:pt idx="190">
                  <c:v>161.83197631835938</c:v>
                </c:pt>
                <c:pt idx="191">
                  <c:v>161.91481323242186</c:v>
                </c:pt>
                <c:pt idx="192">
                  <c:v>161.88856811523436</c:v>
                </c:pt>
                <c:pt idx="193">
                  <c:v>161.77141723632812</c:v>
                </c:pt>
                <c:pt idx="194">
                  <c:v>161.40178527832032</c:v>
                </c:pt>
                <c:pt idx="195">
                  <c:v>161.40938415527344</c:v>
                </c:pt>
                <c:pt idx="196">
                  <c:v>161.52541198730469</c:v>
                </c:pt>
                <c:pt idx="197">
                  <c:v>161.36466064453126</c:v>
                </c:pt>
                <c:pt idx="198">
                  <c:v>161.16051330566407</c:v>
                </c:pt>
                <c:pt idx="199">
                  <c:v>160.36051635742189</c:v>
                </c:pt>
                <c:pt idx="200">
                  <c:v>160.06850280761719</c:v>
                </c:pt>
                <c:pt idx="201">
                  <c:v>160.26776428222655</c:v>
                </c:pt>
                <c:pt idx="202">
                  <c:v>159.82138061523437</c:v>
                </c:pt>
                <c:pt idx="203">
                  <c:v>159.05130004882813</c:v>
                </c:pt>
                <c:pt idx="204">
                  <c:v>158.17201843261719</c:v>
                </c:pt>
                <c:pt idx="205">
                  <c:v>158.59893493652345</c:v>
                </c:pt>
                <c:pt idx="206">
                  <c:v>158.45018310546874</c:v>
                </c:pt>
                <c:pt idx="207">
                  <c:v>158.30704345703126</c:v>
                </c:pt>
                <c:pt idx="208">
                  <c:v>158.08918151855468</c:v>
                </c:pt>
                <c:pt idx="209">
                  <c:v>157.81189880371093</c:v>
                </c:pt>
                <c:pt idx="210">
                  <c:v>157.78023681640624</c:v>
                </c:pt>
                <c:pt idx="211">
                  <c:v>157.41972961425782</c:v>
                </c:pt>
                <c:pt idx="212">
                  <c:v>156.7251007080078</c:v>
                </c:pt>
                <c:pt idx="213">
                  <c:v>156.54947204589843</c:v>
                </c:pt>
                <c:pt idx="214">
                  <c:v>156.27122497558594</c:v>
                </c:pt>
                <c:pt idx="215">
                  <c:v>156.30289306640626</c:v>
                </c:pt>
                <c:pt idx="216">
                  <c:v>156.19497680664062</c:v>
                </c:pt>
                <c:pt idx="217">
                  <c:v>156.20258178710938</c:v>
                </c:pt>
                <c:pt idx="218">
                  <c:v>156.10986328125</c:v>
                </c:pt>
                <c:pt idx="219">
                  <c:v>156.43534851074219</c:v>
                </c:pt>
                <c:pt idx="220">
                  <c:v>156.92985839843749</c:v>
                </c:pt>
                <c:pt idx="221">
                  <c:v>156.78347778320312</c:v>
                </c:pt>
                <c:pt idx="222">
                  <c:v>156.83315734863282</c:v>
                </c:pt>
                <c:pt idx="223">
                  <c:v>156.77474670410157</c:v>
                </c:pt>
                <c:pt idx="224">
                  <c:v>156.65314025878905</c:v>
                </c:pt>
                <c:pt idx="225">
                  <c:v>157.06499633789062</c:v>
                </c:pt>
                <c:pt idx="226">
                  <c:v>157.12186279296876</c:v>
                </c:pt>
                <c:pt idx="227">
                  <c:v>156.97544860839844</c:v>
                </c:pt>
                <c:pt idx="228">
                  <c:v>157.01336364746095</c:v>
                </c:pt>
                <c:pt idx="229">
                  <c:v>156.72973022460937</c:v>
                </c:pt>
                <c:pt idx="230">
                  <c:v>156.46822509765624</c:v>
                </c:pt>
                <c:pt idx="231">
                  <c:v>156.08132629394532</c:v>
                </c:pt>
                <c:pt idx="232">
                  <c:v>156.26438293457031</c:v>
                </c:pt>
                <c:pt idx="233">
                  <c:v>156.09041748046874</c:v>
                </c:pt>
                <c:pt idx="234">
                  <c:v>156.06181030273439</c:v>
                </c:pt>
                <c:pt idx="235">
                  <c:v>155.65970153808593</c:v>
                </c:pt>
                <c:pt idx="236">
                  <c:v>155.47330017089843</c:v>
                </c:pt>
                <c:pt idx="237">
                  <c:v>156.01553039550782</c:v>
                </c:pt>
                <c:pt idx="238">
                  <c:v>156.62961730957031</c:v>
                </c:pt>
                <c:pt idx="239">
                  <c:v>156.99595947265624</c:v>
                </c:pt>
                <c:pt idx="240">
                  <c:v>157.30689697265626</c:v>
                </c:pt>
                <c:pt idx="241">
                  <c:v>157.52456054687499</c:v>
                </c:pt>
                <c:pt idx="242">
                  <c:v>157.35702819824218</c:v>
                </c:pt>
                <c:pt idx="243">
                  <c:v>156.76310729980469</c:v>
                </c:pt>
                <c:pt idx="244">
                  <c:v>156.61276855468751</c:v>
                </c:pt>
                <c:pt idx="245">
                  <c:v>156.72934875488281</c:v>
                </c:pt>
                <c:pt idx="246">
                  <c:v>157.06908264160157</c:v>
                </c:pt>
                <c:pt idx="247">
                  <c:v>157.04066467285156</c:v>
                </c:pt>
                <c:pt idx="248">
                  <c:v>157.26429748535156</c:v>
                </c:pt>
                <c:pt idx="249">
                  <c:v>157.30121154785155</c:v>
                </c:pt>
                <c:pt idx="250">
                  <c:v>157.81200561523437</c:v>
                </c:pt>
                <c:pt idx="251">
                  <c:v>157.89591064453126</c:v>
                </c:pt>
                <c:pt idx="252">
                  <c:v>158.48676757812501</c:v>
                </c:pt>
                <c:pt idx="253">
                  <c:v>158.56638183593751</c:v>
                </c:pt>
                <c:pt idx="254">
                  <c:v>159.54335327148436</c:v>
                </c:pt>
                <c:pt idx="255">
                  <c:v>160.13160705566406</c:v>
                </c:pt>
                <c:pt idx="256">
                  <c:v>160.04334716796876</c:v>
                </c:pt>
                <c:pt idx="257">
                  <c:v>160.11970520019531</c:v>
                </c:pt>
                <c:pt idx="258">
                  <c:v>160.42905883789064</c:v>
                </c:pt>
                <c:pt idx="259">
                  <c:v>159.5550567626953</c:v>
                </c:pt>
                <c:pt idx="260">
                  <c:v>159.98718872070313</c:v>
                </c:pt>
                <c:pt idx="261">
                  <c:v>160.10830383300782</c:v>
                </c:pt>
                <c:pt idx="262">
                  <c:v>160.13202514648438</c:v>
                </c:pt>
                <c:pt idx="263">
                  <c:v>159.51629028320312</c:v>
                </c:pt>
                <c:pt idx="264">
                  <c:v>159.64288330078125</c:v>
                </c:pt>
                <c:pt idx="265">
                  <c:v>159.2690460205078</c:v>
                </c:pt>
                <c:pt idx="266">
                  <c:v>158.83323059082031</c:v>
                </c:pt>
                <c:pt idx="267">
                  <c:v>158.41179504394532</c:v>
                </c:pt>
                <c:pt idx="268">
                  <c:v>158.06755981445312</c:v>
                </c:pt>
                <c:pt idx="269">
                  <c:v>158.1978729248047</c:v>
                </c:pt>
                <c:pt idx="270">
                  <c:v>158.83767089843749</c:v>
                </c:pt>
                <c:pt idx="271">
                  <c:v>159.15082702636718</c:v>
                </c:pt>
                <c:pt idx="272">
                  <c:v>159.08558654785156</c:v>
                </c:pt>
                <c:pt idx="273">
                  <c:v>158.93107299804689</c:v>
                </c:pt>
                <c:pt idx="274">
                  <c:v>158.50474548339844</c:v>
                </c:pt>
                <c:pt idx="275">
                  <c:v>158.16015625</c:v>
                </c:pt>
                <c:pt idx="276">
                  <c:v>158.17289428710939</c:v>
                </c:pt>
                <c:pt idx="277">
                  <c:v>157.32234191894531</c:v>
                </c:pt>
                <c:pt idx="278">
                  <c:v>157.35710449218749</c:v>
                </c:pt>
                <c:pt idx="279">
                  <c:v>158.07049255371095</c:v>
                </c:pt>
                <c:pt idx="280">
                  <c:v>158.39500427246094</c:v>
                </c:pt>
                <c:pt idx="281">
                  <c:v>158.13915405273437</c:v>
                </c:pt>
                <c:pt idx="282">
                  <c:v>158.01290588378907</c:v>
                </c:pt>
                <c:pt idx="283">
                  <c:v>158.32928771972655</c:v>
                </c:pt>
                <c:pt idx="284">
                  <c:v>158.32349243164063</c:v>
                </c:pt>
                <c:pt idx="285">
                  <c:v>158.34315795898436</c:v>
                </c:pt>
                <c:pt idx="286">
                  <c:v>158.99553527832032</c:v>
                </c:pt>
                <c:pt idx="287">
                  <c:v>158.72774963378907</c:v>
                </c:pt>
                <c:pt idx="288">
                  <c:v>158.85138854980468</c:v>
                </c:pt>
                <c:pt idx="289">
                  <c:v>159.24666137695311</c:v>
                </c:pt>
                <c:pt idx="290">
                  <c:v>159.51141052246095</c:v>
                </c:pt>
                <c:pt idx="291">
                  <c:v>159.28669738769531</c:v>
                </c:pt>
                <c:pt idx="292">
                  <c:v>159.12195739746093</c:v>
                </c:pt>
                <c:pt idx="293">
                  <c:v>158.89400024414061</c:v>
                </c:pt>
                <c:pt idx="294">
                  <c:v>158.76151733398439</c:v>
                </c:pt>
                <c:pt idx="295">
                  <c:v>158.96170043945312</c:v>
                </c:pt>
                <c:pt idx="296">
                  <c:v>159.38670043945314</c:v>
                </c:pt>
                <c:pt idx="297">
                  <c:v>159.77224731445312</c:v>
                </c:pt>
                <c:pt idx="298">
                  <c:v>159.93450927734375</c:v>
                </c:pt>
                <c:pt idx="299">
                  <c:v>159.88423156738281</c:v>
                </c:pt>
              </c:numCache>
            </c:numRef>
          </c:yVal>
          <c:smooth val="1"/>
        </c:ser>
        <c:dLbls>
          <c:showLegendKey val="0"/>
          <c:showVal val="0"/>
          <c:showCatName val="0"/>
          <c:showSerName val="0"/>
          <c:showPercent val="0"/>
          <c:showBubbleSize val="0"/>
        </c:dLbls>
        <c:axId val="98091008"/>
        <c:axId val="98092928"/>
      </c:scatterChart>
      <c:valAx>
        <c:axId val="98091008"/>
        <c:scaling>
          <c:orientation val="minMax"/>
          <c:max val="300"/>
          <c:min val="0"/>
        </c:scaling>
        <c:delete val="0"/>
        <c:axPos val="b"/>
        <c:title>
          <c:tx>
            <c:rich>
              <a:bodyPr/>
              <a:lstStyle/>
              <a:p>
                <a:pPr>
                  <a:defRPr/>
                </a:pPr>
                <a:r>
                  <a:rPr lang="en-US" dirty="0"/>
                  <a:t>Time (sec)</a:t>
                </a:r>
              </a:p>
            </c:rich>
          </c:tx>
          <c:layout/>
          <c:overlay val="0"/>
        </c:title>
        <c:numFmt formatCode="General" sourceLinked="1"/>
        <c:majorTickMark val="none"/>
        <c:minorTickMark val="none"/>
        <c:tickLblPos val="nextTo"/>
        <c:crossAx val="98092928"/>
        <c:crosses val="autoZero"/>
        <c:crossBetween val="midCat"/>
        <c:majorUnit val="60"/>
      </c:valAx>
      <c:valAx>
        <c:axId val="98092928"/>
        <c:scaling>
          <c:orientation val="minMax"/>
          <c:max val="400"/>
          <c:min val="0"/>
        </c:scaling>
        <c:delete val="0"/>
        <c:axPos val="l"/>
        <c:majorGridlines/>
        <c:title>
          <c:tx>
            <c:rich>
              <a:bodyPr/>
              <a:lstStyle/>
              <a:p>
                <a:pPr>
                  <a:defRPr/>
                </a:pPr>
                <a:r>
                  <a:rPr lang="en-US" dirty="0"/>
                  <a:t>Temperature (F)</a:t>
                </a:r>
              </a:p>
            </c:rich>
          </c:tx>
          <c:layout/>
          <c:overlay val="0"/>
        </c:title>
        <c:numFmt formatCode="0.0" sourceLinked="1"/>
        <c:majorTickMark val="none"/>
        <c:minorTickMark val="none"/>
        <c:tickLblPos val="nextTo"/>
        <c:crossAx val="98091008"/>
        <c:crosses val="autoZero"/>
        <c:crossBetween val="midCat"/>
      </c:valAx>
    </c:plotArea>
    <c:legend>
      <c:legendPos val="r"/>
      <c:layout/>
      <c:overlay val="0"/>
    </c:legend>
    <c:plotVisOnly val="1"/>
    <c:dispBlanksAs val="gap"/>
    <c:showDLblsOverMax val="0"/>
  </c:chart>
  <c:txPr>
    <a:bodyPr/>
    <a:lstStyle/>
    <a:p>
      <a:pPr>
        <a:defRPr b="1"/>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Average Percent Weight Loss For Each Cushion Type </a:t>
            </a:r>
          </a:p>
          <a:p>
            <a:pPr>
              <a:defRPr sz="1800"/>
            </a:pPr>
            <a:r>
              <a:rPr lang="en-US" sz="1800" dirty="0"/>
              <a:t>(3 Samples of each Type)</a:t>
            </a:r>
          </a:p>
        </c:rich>
      </c:tx>
      <c:layout/>
      <c:overlay val="0"/>
    </c:title>
    <c:autoTitleDeleted val="0"/>
    <c:plotArea>
      <c:layout/>
      <c:barChart>
        <c:barDir val="col"/>
        <c:grouping val="clustered"/>
        <c:varyColors val="0"/>
        <c:ser>
          <c:idx val="0"/>
          <c:order val="0"/>
          <c:invertIfNegative val="0"/>
          <c:dPt>
            <c:idx val="3"/>
            <c:invertIfNegative val="0"/>
            <c:bubble3D val="0"/>
            <c:spPr>
              <a:solidFill>
                <a:schemeClr val="accent2"/>
              </a:solidFill>
            </c:spPr>
          </c:dPt>
          <c:dPt>
            <c:idx val="4"/>
            <c:invertIfNegative val="0"/>
            <c:bubble3D val="0"/>
            <c:spPr>
              <a:solidFill>
                <a:schemeClr val="accent2"/>
              </a:solidFill>
            </c:spPr>
          </c:dPt>
          <c:dPt>
            <c:idx val="5"/>
            <c:invertIfNegative val="0"/>
            <c:bubble3D val="0"/>
            <c:spPr>
              <a:solidFill>
                <a:schemeClr val="accent2"/>
              </a:solidFill>
            </c:spPr>
          </c:dPt>
          <c:dPt>
            <c:idx val="6"/>
            <c:invertIfNegative val="0"/>
            <c:bubble3D val="0"/>
            <c:spPr>
              <a:solidFill>
                <a:schemeClr val="accent4"/>
              </a:solidFill>
            </c:spPr>
          </c:dPt>
          <c:dPt>
            <c:idx val="7"/>
            <c:invertIfNegative val="0"/>
            <c:bubble3D val="0"/>
            <c:spPr>
              <a:solidFill>
                <a:schemeClr val="accent4"/>
              </a:solidFill>
            </c:spPr>
          </c:dPt>
          <c:dPt>
            <c:idx val="8"/>
            <c:invertIfNegative val="0"/>
            <c:bubble3D val="0"/>
            <c:spPr>
              <a:solidFill>
                <a:schemeClr val="accent4"/>
              </a:solidFill>
            </c:spPr>
          </c:dPt>
          <c:dPt>
            <c:idx val="9"/>
            <c:invertIfNegative val="0"/>
            <c:bubble3D val="0"/>
            <c:spPr>
              <a:solidFill>
                <a:schemeClr val="accent3"/>
              </a:solidFill>
            </c:spPr>
          </c:dPt>
          <c:dPt>
            <c:idx val="10"/>
            <c:invertIfNegative val="0"/>
            <c:bubble3D val="0"/>
            <c:spPr>
              <a:solidFill>
                <a:schemeClr val="accent3"/>
              </a:solidFill>
            </c:spPr>
          </c:dPt>
          <c:dPt>
            <c:idx val="11"/>
            <c:invertIfNegative val="0"/>
            <c:bubble3D val="0"/>
            <c:spPr>
              <a:solidFill>
                <a:schemeClr val="accent3"/>
              </a:solidFill>
            </c:spPr>
          </c:dPt>
          <c:dPt>
            <c:idx val="12"/>
            <c:invertIfNegative val="0"/>
            <c:bubble3D val="0"/>
            <c:spPr>
              <a:solidFill>
                <a:schemeClr val="accent6"/>
              </a:solidFill>
            </c:spPr>
          </c:dPt>
          <c:dPt>
            <c:idx val="13"/>
            <c:invertIfNegative val="0"/>
            <c:bubble3D val="0"/>
            <c:spPr>
              <a:solidFill>
                <a:schemeClr val="accent6"/>
              </a:solidFill>
            </c:spPr>
          </c:dPt>
          <c:dPt>
            <c:idx val="14"/>
            <c:invertIfNegative val="0"/>
            <c:bubble3D val="0"/>
            <c:spPr>
              <a:solidFill>
                <a:schemeClr val="accent6"/>
              </a:solidFill>
            </c:spPr>
          </c:dPt>
          <c:dLbls>
            <c:showLegendKey val="0"/>
            <c:showVal val="1"/>
            <c:showCatName val="0"/>
            <c:showSerName val="0"/>
            <c:showPercent val="0"/>
            <c:showBubbleSize val="0"/>
            <c:showLeaderLines val="0"/>
          </c:dLbls>
          <c:cat>
            <c:multiLvlStrRef>
              <c:f>'RR Results'!$B$17:$C$31</c:f>
              <c:multiLvlStrCache>
                <c:ptCount val="15"/>
                <c:lvl>
                  <c:pt idx="0">
                    <c:v>FH1</c:v>
                  </c:pt>
                  <c:pt idx="1">
                    <c:v>FB</c:v>
                  </c:pt>
                  <c:pt idx="2">
                    <c:v>FH2</c:v>
                  </c:pt>
                  <c:pt idx="3">
                    <c:v>FH1</c:v>
                  </c:pt>
                  <c:pt idx="4">
                    <c:v>FB</c:v>
                  </c:pt>
                  <c:pt idx="5">
                    <c:v>FH2</c:v>
                  </c:pt>
                  <c:pt idx="6">
                    <c:v>FH1</c:v>
                  </c:pt>
                  <c:pt idx="7">
                    <c:v>FB</c:v>
                  </c:pt>
                  <c:pt idx="8">
                    <c:v>FH2</c:v>
                  </c:pt>
                  <c:pt idx="9">
                    <c:v>FH1</c:v>
                  </c:pt>
                  <c:pt idx="10">
                    <c:v>FB</c:v>
                  </c:pt>
                  <c:pt idx="11">
                    <c:v>FH2</c:v>
                  </c:pt>
                  <c:pt idx="12">
                    <c:v>FH1</c:v>
                  </c:pt>
                  <c:pt idx="13">
                    <c:v>FB</c:v>
                  </c:pt>
                  <c:pt idx="14">
                    <c:v>FH2</c:v>
                  </c:pt>
                </c:lvl>
                <c:lvl>
                  <c:pt idx="0">
                    <c:v>Lab A</c:v>
                  </c:pt>
                  <c:pt idx="3">
                    <c:v>Lab B</c:v>
                  </c:pt>
                  <c:pt idx="6">
                    <c:v>Lab C</c:v>
                  </c:pt>
                  <c:pt idx="9">
                    <c:v>Lab D</c:v>
                  </c:pt>
                  <c:pt idx="12">
                    <c:v>Lab E</c:v>
                  </c:pt>
                </c:lvl>
              </c:multiLvlStrCache>
            </c:multiLvlStrRef>
          </c:cat>
          <c:val>
            <c:numRef>
              <c:f>'RR Results'!$D$17:$D$31</c:f>
              <c:numCache>
                <c:formatCode>0.00%</c:formatCode>
                <c:ptCount val="15"/>
                <c:pt idx="0">
                  <c:v>4.0871593985794201E-2</c:v>
                </c:pt>
                <c:pt idx="1">
                  <c:v>3.3652737782360671E-2</c:v>
                </c:pt>
                <c:pt idx="2">
                  <c:v>4.3558864987436441E-2</c:v>
                </c:pt>
                <c:pt idx="3">
                  <c:v>5.861360408862052E-2</c:v>
                </c:pt>
                <c:pt idx="4">
                  <c:v>4.8625679656146288E-2</c:v>
                </c:pt>
                <c:pt idx="5">
                  <c:v>8.8134212683044832E-2</c:v>
                </c:pt>
                <c:pt idx="6">
                  <c:v>5.3499999999999999E-2</c:v>
                </c:pt>
                <c:pt idx="7">
                  <c:v>5.74E-2</c:v>
                </c:pt>
                <c:pt idx="8">
                  <c:v>8.2799999999999999E-2</c:v>
                </c:pt>
                <c:pt idx="9">
                  <c:v>0.01</c:v>
                </c:pt>
                <c:pt idx="10">
                  <c:v>0.01</c:v>
                </c:pt>
                <c:pt idx="11">
                  <c:v>0.01</c:v>
                </c:pt>
                <c:pt idx="12">
                  <c:v>7.3599999999999999E-2</c:v>
                </c:pt>
                <c:pt idx="13">
                  <c:v>7.5499999999999998E-2</c:v>
                </c:pt>
                <c:pt idx="14">
                  <c:v>8.1900000000000001E-2</c:v>
                </c:pt>
              </c:numCache>
            </c:numRef>
          </c:val>
        </c:ser>
        <c:dLbls>
          <c:showLegendKey val="0"/>
          <c:showVal val="0"/>
          <c:showCatName val="0"/>
          <c:showSerName val="0"/>
          <c:showPercent val="0"/>
          <c:showBubbleSize val="0"/>
        </c:dLbls>
        <c:gapWidth val="150"/>
        <c:axId val="98525952"/>
        <c:axId val="98527488"/>
      </c:barChart>
      <c:catAx>
        <c:axId val="98525952"/>
        <c:scaling>
          <c:orientation val="minMax"/>
        </c:scaling>
        <c:delete val="0"/>
        <c:axPos val="b"/>
        <c:majorTickMark val="none"/>
        <c:minorTickMark val="none"/>
        <c:tickLblPos val="nextTo"/>
        <c:crossAx val="98527488"/>
        <c:crosses val="autoZero"/>
        <c:auto val="1"/>
        <c:lblAlgn val="ctr"/>
        <c:lblOffset val="100"/>
        <c:noMultiLvlLbl val="0"/>
      </c:catAx>
      <c:valAx>
        <c:axId val="98527488"/>
        <c:scaling>
          <c:orientation val="minMax"/>
          <c:max val="0.12000000000000001"/>
          <c:min val="0"/>
        </c:scaling>
        <c:delete val="0"/>
        <c:axPos val="l"/>
        <c:majorGridlines/>
        <c:numFmt formatCode="0.00%" sourceLinked="1"/>
        <c:majorTickMark val="none"/>
        <c:minorTickMark val="none"/>
        <c:tickLblPos val="nextTo"/>
        <c:crossAx val="98525952"/>
        <c:crosses val="autoZero"/>
        <c:crossBetween val="between"/>
        <c:majorUnit val="1.0000000000000002E-2"/>
        <c:minorUnit val="2.0000000000000005E-3"/>
      </c:valAx>
    </c:plotArea>
    <c:plotVisOnly val="1"/>
    <c:dispBlanksAs val="gap"/>
    <c:showDLblsOverMax val="0"/>
  </c:chart>
  <c:txPr>
    <a:bodyPr/>
    <a:lstStyle/>
    <a:p>
      <a:pPr>
        <a:defRPr sz="1200" b="1"/>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Park vs. </a:t>
            </a:r>
            <a:r>
              <a:rPr lang="en-US" sz="1800" dirty="0" smtClean="0"/>
              <a:t>Sonic </a:t>
            </a:r>
            <a:r>
              <a:rPr lang="en-US" sz="1800" dirty="0"/>
              <a:t>of Average Seat Cushion Percent Weight Loss</a:t>
            </a:r>
          </a:p>
        </c:rich>
      </c:tx>
      <c:layout/>
      <c:overlay val="0"/>
    </c:title>
    <c:autoTitleDeleted val="0"/>
    <c:plotArea>
      <c:layout/>
      <c:barChart>
        <c:barDir val="col"/>
        <c:grouping val="clustered"/>
        <c:varyColors val="0"/>
        <c:ser>
          <c:idx val="0"/>
          <c:order val="0"/>
          <c:invertIfNegative val="0"/>
          <c:dPt>
            <c:idx val="2"/>
            <c:invertIfNegative val="0"/>
            <c:bubble3D val="0"/>
            <c:spPr>
              <a:solidFill>
                <a:schemeClr val="accent2"/>
              </a:solidFill>
            </c:spPr>
          </c:dPt>
          <c:dPt>
            <c:idx val="3"/>
            <c:invertIfNegative val="0"/>
            <c:bubble3D val="0"/>
            <c:spPr>
              <a:solidFill>
                <a:schemeClr val="accent2"/>
              </a:solidFill>
            </c:spPr>
          </c:dPt>
          <c:dPt>
            <c:idx val="4"/>
            <c:invertIfNegative val="0"/>
            <c:bubble3D val="0"/>
            <c:spPr>
              <a:solidFill>
                <a:schemeClr val="accent4"/>
              </a:solidFill>
            </c:spPr>
          </c:dPt>
          <c:dPt>
            <c:idx val="5"/>
            <c:invertIfNegative val="0"/>
            <c:bubble3D val="0"/>
            <c:spPr>
              <a:solidFill>
                <a:schemeClr val="accent4"/>
              </a:solidFill>
            </c:spPr>
          </c:dPt>
          <c:dLbls>
            <c:dLbl>
              <c:idx val="1"/>
              <c:spPr>
                <a:pattFill prst="pct5">
                  <a:fgClr>
                    <a:srgbClr val="BBE0E3"/>
                  </a:fgClr>
                  <a:bgClr>
                    <a:srgbClr val="FFFFFF"/>
                  </a:bgClr>
                </a:pattFill>
              </c:spPr>
              <c:txPr>
                <a:bodyPr/>
                <a:lstStyle/>
                <a:p>
                  <a:pPr>
                    <a:defRPr/>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multiLvlStrRef>
              <c:f>Sheet1!$G$4:$H$9</c:f>
              <c:multiLvlStrCache>
                <c:ptCount val="6"/>
                <c:lvl>
                  <c:pt idx="0">
                    <c:v>Park</c:v>
                  </c:pt>
                  <c:pt idx="1">
                    <c:v>NexGen</c:v>
                  </c:pt>
                  <c:pt idx="2">
                    <c:v>Park</c:v>
                  </c:pt>
                  <c:pt idx="3">
                    <c:v>NexGen</c:v>
                  </c:pt>
                  <c:pt idx="4">
                    <c:v>Park</c:v>
                  </c:pt>
                  <c:pt idx="5">
                    <c:v>NexGen</c:v>
                  </c:pt>
                </c:lvl>
                <c:lvl>
                  <c:pt idx="0">
                    <c:v>Lab A</c:v>
                  </c:pt>
                  <c:pt idx="2">
                    <c:v>Lab B</c:v>
                  </c:pt>
                  <c:pt idx="4">
                    <c:v>Lab C</c:v>
                  </c:pt>
                </c:lvl>
              </c:multiLvlStrCache>
            </c:multiLvlStrRef>
          </c:cat>
          <c:val>
            <c:numRef>
              <c:f>Sheet1!$I$4:$I$9</c:f>
              <c:numCache>
                <c:formatCode>0.00%</c:formatCode>
                <c:ptCount val="6"/>
                <c:pt idx="0">
                  <c:v>8.3737083044940763E-2</c:v>
                </c:pt>
                <c:pt idx="1">
                  <c:v>5.9860878076062579E-2</c:v>
                </c:pt>
                <c:pt idx="2">
                  <c:v>8.1580667983532307E-2</c:v>
                </c:pt>
                <c:pt idx="3">
                  <c:v>9.3344951117624558E-2</c:v>
                </c:pt>
                <c:pt idx="4">
                  <c:v>7.5199999999999989E-2</c:v>
                </c:pt>
                <c:pt idx="5">
                  <c:v>8.8099999999999998E-2</c:v>
                </c:pt>
              </c:numCache>
            </c:numRef>
          </c:val>
        </c:ser>
        <c:dLbls>
          <c:showLegendKey val="0"/>
          <c:showVal val="0"/>
          <c:showCatName val="0"/>
          <c:showSerName val="0"/>
          <c:showPercent val="0"/>
          <c:showBubbleSize val="0"/>
        </c:dLbls>
        <c:gapWidth val="150"/>
        <c:axId val="98572160"/>
        <c:axId val="98573696"/>
      </c:barChart>
      <c:catAx>
        <c:axId val="98572160"/>
        <c:scaling>
          <c:orientation val="minMax"/>
        </c:scaling>
        <c:delete val="0"/>
        <c:axPos val="b"/>
        <c:majorTickMark val="none"/>
        <c:minorTickMark val="none"/>
        <c:tickLblPos val="nextTo"/>
        <c:crossAx val="98573696"/>
        <c:crosses val="autoZero"/>
        <c:auto val="1"/>
        <c:lblAlgn val="ctr"/>
        <c:lblOffset val="100"/>
        <c:noMultiLvlLbl val="0"/>
      </c:catAx>
      <c:valAx>
        <c:axId val="98573696"/>
        <c:scaling>
          <c:orientation val="minMax"/>
        </c:scaling>
        <c:delete val="0"/>
        <c:axPos val="l"/>
        <c:majorGridlines/>
        <c:title>
          <c:tx>
            <c:rich>
              <a:bodyPr/>
              <a:lstStyle/>
              <a:p>
                <a:pPr>
                  <a:defRPr/>
                </a:pPr>
                <a:r>
                  <a:rPr lang="en-US" dirty="0"/>
                  <a:t>% Weight Loss</a:t>
                </a:r>
              </a:p>
            </c:rich>
          </c:tx>
          <c:layout/>
          <c:overlay val="0"/>
        </c:title>
        <c:numFmt formatCode="0.00%" sourceLinked="1"/>
        <c:majorTickMark val="out"/>
        <c:minorTickMark val="none"/>
        <c:tickLblPos val="nextTo"/>
        <c:crossAx val="98572160"/>
        <c:crosses val="autoZero"/>
        <c:crossBetween val="between"/>
      </c:valAx>
    </c:plotArea>
    <c:plotVisOnly val="1"/>
    <c:dispBlanksAs val="gap"/>
    <c:showDLblsOverMax val="0"/>
  </c:chart>
  <c:txPr>
    <a:bodyPr/>
    <a:lstStyle/>
    <a:p>
      <a:pPr>
        <a:defRPr sz="1200" b="1"/>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dirty="0"/>
              <a:t>140 degrees</a:t>
            </a:r>
          </a:p>
        </c:rich>
      </c:tx>
      <c:layout>
        <c:manualLayout>
          <c:xMode val="edge"/>
          <c:yMode val="edge"/>
          <c:x val="0.40731225875104099"/>
          <c:y val="3.7914128658445917E-4"/>
        </c:manualLayout>
      </c:layout>
      <c:overlay val="0"/>
      <c:spPr>
        <a:noFill/>
        <a:ln w="25400">
          <a:noFill/>
        </a:ln>
      </c:spPr>
    </c:title>
    <c:autoTitleDeleted val="0"/>
    <c:plotArea>
      <c:layout>
        <c:manualLayout>
          <c:layoutTarget val="inner"/>
          <c:xMode val="edge"/>
          <c:yMode val="edge"/>
          <c:x val="0.22022336514102014"/>
          <c:y val="0.14212873900950862"/>
          <c:w val="0.72006586276588858"/>
          <c:h val="0.74235807860262004"/>
        </c:manualLayout>
      </c:layout>
      <c:barChart>
        <c:barDir val="col"/>
        <c:grouping val="clustered"/>
        <c:varyColors val="0"/>
        <c:ser>
          <c:idx val="0"/>
          <c:order val="0"/>
          <c:spPr>
            <a:solidFill>
              <a:srgbClr val="9999FF"/>
            </a:solidFill>
            <a:ln w="12700">
              <a:solidFill>
                <a:srgbClr val="000000"/>
              </a:solidFill>
              <a:prstDash val="solid"/>
            </a:ln>
          </c:spPr>
          <c:invertIfNegative val="0"/>
          <c:cat>
            <c:strRef>
              <c:f>Data!$C$75:$J$75</c:f>
              <c:strCache>
                <c:ptCount val="8"/>
                <c:pt idx="0">
                  <c:v>TC 1</c:v>
                </c:pt>
                <c:pt idx="1">
                  <c:v>TC 2</c:v>
                </c:pt>
                <c:pt idx="2">
                  <c:v>TC 3</c:v>
                </c:pt>
                <c:pt idx="3">
                  <c:v>TC 4</c:v>
                </c:pt>
                <c:pt idx="4">
                  <c:v>TC 5</c:v>
                </c:pt>
                <c:pt idx="5">
                  <c:v>TC 6</c:v>
                </c:pt>
                <c:pt idx="6">
                  <c:v>TC 7</c:v>
                </c:pt>
                <c:pt idx="7">
                  <c:v>AVG</c:v>
                </c:pt>
              </c:strCache>
            </c:strRef>
          </c:cat>
          <c:val>
            <c:numRef>
              <c:f>Data!$C$76:$J$76</c:f>
              <c:numCache>
                <c:formatCode>0.0</c:formatCode>
                <c:ptCount val="8"/>
                <c:pt idx="0">
                  <c:v>1620.3</c:v>
                </c:pt>
                <c:pt idx="1">
                  <c:v>1588.8</c:v>
                </c:pt>
                <c:pt idx="2">
                  <c:v>1708.7</c:v>
                </c:pt>
                <c:pt idx="3">
                  <c:v>1759.1</c:v>
                </c:pt>
                <c:pt idx="4">
                  <c:v>1794.5</c:v>
                </c:pt>
                <c:pt idx="5">
                  <c:v>1795.8</c:v>
                </c:pt>
                <c:pt idx="6">
                  <c:v>1748.5</c:v>
                </c:pt>
                <c:pt idx="7">
                  <c:v>1716.5</c:v>
                </c:pt>
              </c:numCache>
            </c:numRef>
          </c:val>
        </c:ser>
        <c:ser>
          <c:idx val="1"/>
          <c:order val="1"/>
          <c:spPr>
            <a:solidFill>
              <a:srgbClr val="993366"/>
            </a:solidFill>
            <a:ln w="12700">
              <a:solidFill>
                <a:srgbClr val="000000"/>
              </a:solidFill>
              <a:prstDash val="solid"/>
            </a:ln>
          </c:spPr>
          <c:invertIfNegative val="0"/>
          <c:cat>
            <c:strRef>
              <c:f>Data!$C$75:$J$75</c:f>
              <c:strCache>
                <c:ptCount val="8"/>
                <c:pt idx="0">
                  <c:v>TC 1</c:v>
                </c:pt>
                <c:pt idx="1">
                  <c:v>TC 2</c:v>
                </c:pt>
                <c:pt idx="2">
                  <c:v>TC 3</c:v>
                </c:pt>
                <c:pt idx="3">
                  <c:v>TC 4</c:v>
                </c:pt>
                <c:pt idx="4">
                  <c:v>TC 5</c:v>
                </c:pt>
                <c:pt idx="5">
                  <c:v>TC 6</c:v>
                </c:pt>
                <c:pt idx="6">
                  <c:v>TC 7</c:v>
                </c:pt>
                <c:pt idx="7">
                  <c:v>AVG</c:v>
                </c:pt>
              </c:strCache>
            </c:strRef>
          </c:cat>
          <c:val>
            <c:numRef>
              <c:f>Data!$C$77:$J$77</c:f>
              <c:numCache>
                <c:formatCode>0.0</c:formatCode>
                <c:ptCount val="8"/>
                <c:pt idx="0">
                  <c:v>1587.6</c:v>
                </c:pt>
                <c:pt idx="1">
                  <c:v>1587.4</c:v>
                </c:pt>
                <c:pt idx="2">
                  <c:v>1733.9</c:v>
                </c:pt>
                <c:pt idx="3">
                  <c:v>1780.7</c:v>
                </c:pt>
                <c:pt idx="4">
                  <c:v>1806.5</c:v>
                </c:pt>
                <c:pt idx="5">
                  <c:v>1800.7</c:v>
                </c:pt>
                <c:pt idx="6">
                  <c:v>1708</c:v>
                </c:pt>
                <c:pt idx="7">
                  <c:v>1715</c:v>
                </c:pt>
              </c:numCache>
            </c:numRef>
          </c:val>
        </c:ser>
        <c:ser>
          <c:idx val="2"/>
          <c:order val="2"/>
          <c:spPr>
            <a:solidFill>
              <a:srgbClr val="FFFFCC"/>
            </a:solidFill>
            <a:ln w="12700">
              <a:solidFill>
                <a:srgbClr val="000000"/>
              </a:solidFill>
              <a:prstDash val="solid"/>
            </a:ln>
          </c:spPr>
          <c:invertIfNegative val="0"/>
          <c:cat>
            <c:strRef>
              <c:f>Data!$C$75:$J$75</c:f>
              <c:strCache>
                <c:ptCount val="8"/>
                <c:pt idx="0">
                  <c:v>TC 1</c:v>
                </c:pt>
                <c:pt idx="1">
                  <c:v>TC 2</c:v>
                </c:pt>
                <c:pt idx="2">
                  <c:v>TC 3</c:v>
                </c:pt>
                <c:pt idx="3">
                  <c:v>TC 4</c:v>
                </c:pt>
                <c:pt idx="4">
                  <c:v>TC 5</c:v>
                </c:pt>
                <c:pt idx="5">
                  <c:v>TC 6</c:v>
                </c:pt>
                <c:pt idx="6">
                  <c:v>TC 7</c:v>
                </c:pt>
                <c:pt idx="7">
                  <c:v>AVG</c:v>
                </c:pt>
              </c:strCache>
            </c:strRef>
          </c:cat>
          <c:val>
            <c:numRef>
              <c:f>Data!$C$78:$J$78</c:f>
              <c:numCache>
                <c:formatCode>0.0</c:formatCode>
                <c:ptCount val="8"/>
                <c:pt idx="0">
                  <c:v>1596.9</c:v>
                </c:pt>
                <c:pt idx="1">
                  <c:v>1580.7</c:v>
                </c:pt>
                <c:pt idx="2">
                  <c:v>1707.6</c:v>
                </c:pt>
                <c:pt idx="3">
                  <c:v>1742.6</c:v>
                </c:pt>
                <c:pt idx="4">
                  <c:v>1773.1</c:v>
                </c:pt>
                <c:pt idx="5">
                  <c:v>1791.3</c:v>
                </c:pt>
                <c:pt idx="6">
                  <c:v>1753</c:v>
                </c:pt>
                <c:pt idx="7">
                  <c:v>1706.4</c:v>
                </c:pt>
              </c:numCache>
            </c:numRef>
          </c:val>
        </c:ser>
        <c:dLbls>
          <c:showLegendKey val="0"/>
          <c:showVal val="0"/>
          <c:showCatName val="0"/>
          <c:showSerName val="0"/>
          <c:showPercent val="0"/>
          <c:showBubbleSize val="0"/>
        </c:dLbls>
        <c:gapWidth val="150"/>
        <c:axId val="35017472"/>
        <c:axId val="35019008"/>
      </c:barChart>
      <c:catAx>
        <c:axId val="3501747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5019008"/>
        <c:crosses val="autoZero"/>
        <c:auto val="1"/>
        <c:lblAlgn val="ctr"/>
        <c:lblOffset val="100"/>
        <c:tickLblSkip val="1"/>
        <c:tickMarkSkip val="1"/>
        <c:noMultiLvlLbl val="0"/>
      </c:catAx>
      <c:valAx>
        <c:axId val="35019008"/>
        <c:scaling>
          <c:orientation val="minMax"/>
          <c:max val="1900"/>
          <c:min val="1600"/>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dirty="0"/>
                  <a:t>Temperature (F)</a:t>
                </a:r>
              </a:p>
            </c:rich>
          </c:tx>
          <c:layout>
            <c:manualLayout>
              <c:xMode val="edge"/>
              <c:yMode val="edge"/>
              <c:x val="2.589000854888588E-2"/>
              <c:y val="0.41484716157205243"/>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5017472"/>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dirty="0"/>
              <a:t>320 degrees</a:t>
            </a:r>
          </a:p>
        </c:rich>
      </c:tx>
      <c:layout>
        <c:manualLayout>
          <c:xMode val="edge"/>
          <c:yMode val="edge"/>
          <c:x val="0.42071263891939553"/>
          <c:y val="3.0732931471934729E-2"/>
        </c:manualLayout>
      </c:layout>
      <c:overlay val="0"/>
      <c:spPr>
        <a:noFill/>
        <a:ln w="25400">
          <a:noFill/>
        </a:ln>
      </c:spPr>
    </c:title>
    <c:autoTitleDeleted val="0"/>
    <c:plotArea>
      <c:layout>
        <c:manualLayout>
          <c:layoutTarget val="inner"/>
          <c:xMode val="edge"/>
          <c:yMode val="edge"/>
          <c:x val="0.23585683368526306"/>
          <c:y val="0.1702131551737851"/>
          <c:w val="0.72006586276588858"/>
          <c:h val="0.72340592541630977"/>
        </c:manualLayout>
      </c:layout>
      <c:barChart>
        <c:barDir val="col"/>
        <c:grouping val="clustered"/>
        <c:varyColors val="0"/>
        <c:ser>
          <c:idx val="0"/>
          <c:order val="0"/>
          <c:spPr>
            <a:solidFill>
              <a:srgbClr val="9999FF"/>
            </a:solidFill>
            <a:ln w="12700">
              <a:solidFill>
                <a:srgbClr val="000000"/>
              </a:solidFill>
              <a:prstDash val="solid"/>
            </a:ln>
          </c:spPr>
          <c:invertIfNegative val="0"/>
          <c:cat>
            <c:strRef>
              <c:f>Data!$C$138:$J$138</c:f>
              <c:strCache>
                <c:ptCount val="8"/>
                <c:pt idx="0">
                  <c:v>TC 1</c:v>
                </c:pt>
                <c:pt idx="1">
                  <c:v>TC 2</c:v>
                </c:pt>
                <c:pt idx="2">
                  <c:v>TC 3</c:v>
                </c:pt>
                <c:pt idx="3">
                  <c:v>TC 4</c:v>
                </c:pt>
                <c:pt idx="4">
                  <c:v>TC 5</c:v>
                </c:pt>
                <c:pt idx="5">
                  <c:v>TC 6</c:v>
                </c:pt>
                <c:pt idx="6">
                  <c:v>TC 7</c:v>
                </c:pt>
                <c:pt idx="7">
                  <c:v>AVG</c:v>
                </c:pt>
              </c:strCache>
            </c:strRef>
          </c:cat>
          <c:val>
            <c:numRef>
              <c:f>Data!$C$139:$J$139</c:f>
              <c:numCache>
                <c:formatCode>0.0</c:formatCode>
                <c:ptCount val="8"/>
                <c:pt idx="0">
                  <c:v>1744.2</c:v>
                </c:pt>
                <c:pt idx="1">
                  <c:v>1714.4</c:v>
                </c:pt>
                <c:pt idx="2">
                  <c:v>1780.5</c:v>
                </c:pt>
                <c:pt idx="3">
                  <c:v>1781.3</c:v>
                </c:pt>
                <c:pt idx="4">
                  <c:v>1785</c:v>
                </c:pt>
                <c:pt idx="5">
                  <c:v>1777.3</c:v>
                </c:pt>
                <c:pt idx="6">
                  <c:v>1718.2</c:v>
                </c:pt>
                <c:pt idx="7">
                  <c:v>1757.3</c:v>
                </c:pt>
              </c:numCache>
            </c:numRef>
          </c:val>
        </c:ser>
        <c:ser>
          <c:idx val="1"/>
          <c:order val="1"/>
          <c:spPr>
            <a:solidFill>
              <a:srgbClr val="993366"/>
            </a:solidFill>
            <a:ln w="12700">
              <a:solidFill>
                <a:srgbClr val="000000"/>
              </a:solidFill>
              <a:prstDash val="solid"/>
            </a:ln>
          </c:spPr>
          <c:invertIfNegative val="0"/>
          <c:cat>
            <c:strRef>
              <c:f>Data!$C$138:$J$138</c:f>
              <c:strCache>
                <c:ptCount val="8"/>
                <c:pt idx="0">
                  <c:v>TC 1</c:v>
                </c:pt>
                <c:pt idx="1">
                  <c:v>TC 2</c:v>
                </c:pt>
                <c:pt idx="2">
                  <c:v>TC 3</c:v>
                </c:pt>
                <c:pt idx="3">
                  <c:v>TC 4</c:v>
                </c:pt>
                <c:pt idx="4">
                  <c:v>TC 5</c:v>
                </c:pt>
                <c:pt idx="5">
                  <c:v>TC 6</c:v>
                </c:pt>
                <c:pt idx="6">
                  <c:v>TC 7</c:v>
                </c:pt>
                <c:pt idx="7">
                  <c:v>AVG</c:v>
                </c:pt>
              </c:strCache>
            </c:strRef>
          </c:cat>
          <c:val>
            <c:numRef>
              <c:f>Data!$C$140:$J$140</c:f>
              <c:numCache>
                <c:formatCode>0.0</c:formatCode>
                <c:ptCount val="8"/>
                <c:pt idx="0">
                  <c:v>1738.9</c:v>
                </c:pt>
                <c:pt idx="1">
                  <c:v>1713.7</c:v>
                </c:pt>
                <c:pt idx="2">
                  <c:v>1780.5</c:v>
                </c:pt>
                <c:pt idx="3">
                  <c:v>1783</c:v>
                </c:pt>
                <c:pt idx="4">
                  <c:v>1789.8</c:v>
                </c:pt>
                <c:pt idx="5">
                  <c:v>1781.8</c:v>
                </c:pt>
                <c:pt idx="6">
                  <c:v>1703.4</c:v>
                </c:pt>
                <c:pt idx="7">
                  <c:v>1755.9</c:v>
                </c:pt>
              </c:numCache>
            </c:numRef>
          </c:val>
        </c:ser>
        <c:ser>
          <c:idx val="2"/>
          <c:order val="2"/>
          <c:spPr>
            <a:solidFill>
              <a:srgbClr val="FFFFCC"/>
            </a:solidFill>
            <a:ln w="12700">
              <a:solidFill>
                <a:srgbClr val="000000"/>
              </a:solidFill>
              <a:prstDash val="solid"/>
            </a:ln>
          </c:spPr>
          <c:invertIfNegative val="0"/>
          <c:cat>
            <c:strRef>
              <c:f>Data!$C$138:$J$138</c:f>
              <c:strCache>
                <c:ptCount val="8"/>
                <c:pt idx="0">
                  <c:v>TC 1</c:v>
                </c:pt>
                <c:pt idx="1">
                  <c:v>TC 2</c:v>
                </c:pt>
                <c:pt idx="2">
                  <c:v>TC 3</c:v>
                </c:pt>
                <c:pt idx="3">
                  <c:v>TC 4</c:v>
                </c:pt>
                <c:pt idx="4">
                  <c:v>TC 5</c:v>
                </c:pt>
                <c:pt idx="5">
                  <c:v>TC 6</c:v>
                </c:pt>
                <c:pt idx="6">
                  <c:v>TC 7</c:v>
                </c:pt>
                <c:pt idx="7">
                  <c:v>AVG</c:v>
                </c:pt>
              </c:strCache>
            </c:strRef>
          </c:cat>
          <c:val>
            <c:numRef>
              <c:f>Data!$C$141:$J$141</c:f>
              <c:numCache>
                <c:formatCode>0.0</c:formatCode>
                <c:ptCount val="8"/>
                <c:pt idx="0">
                  <c:v>1737</c:v>
                </c:pt>
                <c:pt idx="1">
                  <c:v>1706.8</c:v>
                </c:pt>
                <c:pt idx="2">
                  <c:v>1782.3</c:v>
                </c:pt>
                <c:pt idx="3">
                  <c:v>1789.2</c:v>
                </c:pt>
                <c:pt idx="4">
                  <c:v>1794.4</c:v>
                </c:pt>
                <c:pt idx="5">
                  <c:v>1790.4</c:v>
                </c:pt>
                <c:pt idx="6">
                  <c:v>1735</c:v>
                </c:pt>
                <c:pt idx="7">
                  <c:v>1762.1</c:v>
                </c:pt>
              </c:numCache>
            </c:numRef>
          </c:val>
        </c:ser>
        <c:dLbls>
          <c:showLegendKey val="0"/>
          <c:showVal val="0"/>
          <c:showCatName val="0"/>
          <c:showSerName val="0"/>
          <c:showPercent val="0"/>
          <c:showBubbleSize val="0"/>
        </c:dLbls>
        <c:gapWidth val="150"/>
        <c:axId val="35074048"/>
        <c:axId val="35075584"/>
      </c:barChart>
      <c:catAx>
        <c:axId val="3507404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5075584"/>
        <c:crosses val="autoZero"/>
        <c:auto val="1"/>
        <c:lblAlgn val="ctr"/>
        <c:lblOffset val="100"/>
        <c:tickLblSkip val="1"/>
        <c:tickMarkSkip val="1"/>
        <c:noMultiLvlLbl val="0"/>
      </c:catAx>
      <c:valAx>
        <c:axId val="35075584"/>
        <c:scaling>
          <c:orientation val="minMax"/>
          <c:max val="1900"/>
          <c:min val="1600"/>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dirty="0"/>
                  <a:t>Temperature (F)</a:t>
                </a:r>
              </a:p>
            </c:rich>
          </c:tx>
          <c:layout>
            <c:manualLayout>
              <c:xMode val="edge"/>
              <c:yMode val="edge"/>
              <c:x val="2.589000854888588E-2"/>
              <c:y val="0.40662032409021337"/>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5074048"/>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dirty="0"/>
              <a:t>140 degrees</a:t>
            </a:r>
          </a:p>
        </c:rich>
      </c:tx>
      <c:layout>
        <c:manualLayout>
          <c:xMode val="edge"/>
          <c:yMode val="edge"/>
          <c:x val="0.40731225875104099"/>
          <c:y val="3.7914128658445917E-4"/>
        </c:manualLayout>
      </c:layout>
      <c:overlay val="0"/>
      <c:spPr>
        <a:noFill/>
        <a:ln w="25400">
          <a:noFill/>
        </a:ln>
      </c:spPr>
    </c:title>
    <c:autoTitleDeleted val="0"/>
    <c:plotArea>
      <c:layout>
        <c:manualLayout>
          <c:layoutTarget val="inner"/>
          <c:xMode val="edge"/>
          <c:yMode val="edge"/>
          <c:x val="0.22022336514102014"/>
          <c:y val="0.14212873900950862"/>
          <c:w val="0.72006586276588858"/>
          <c:h val="0.74235807860262004"/>
        </c:manualLayout>
      </c:layout>
      <c:barChart>
        <c:barDir val="col"/>
        <c:grouping val="clustered"/>
        <c:varyColors val="0"/>
        <c:ser>
          <c:idx val="0"/>
          <c:order val="0"/>
          <c:spPr>
            <a:solidFill>
              <a:srgbClr val="9999FF"/>
            </a:solidFill>
            <a:ln w="12700">
              <a:solidFill>
                <a:srgbClr val="000000"/>
              </a:solidFill>
              <a:prstDash val="solid"/>
            </a:ln>
          </c:spPr>
          <c:invertIfNegative val="0"/>
          <c:cat>
            <c:strRef>
              <c:f>Data!$C$75:$J$75</c:f>
              <c:strCache>
                <c:ptCount val="8"/>
                <c:pt idx="0">
                  <c:v>TC 1</c:v>
                </c:pt>
                <c:pt idx="1">
                  <c:v>TC 2</c:v>
                </c:pt>
                <c:pt idx="2">
                  <c:v>TC 3</c:v>
                </c:pt>
                <c:pt idx="3">
                  <c:v>TC 4</c:v>
                </c:pt>
                <c:pt idx="4">
                  <c:v>TC 5</c:v>
                </c:pt>
                <c:pt idx="5">
                  <c:v>TC 6</c:v>
                </c:pt>
                <c:pt idx="6">
                  <c:v>TC 7</c:v>
                </c:pt>
                <c:pt idx="7">
                  <c:v>AVG</c:v>
                </c:pt>
              </c:strCache>
            </c:strRef>
          </c:cat>
          <c:val>
            <c:numRef>
              <c:f>Data!$C$76:$J$76</c:f>
              <c:numCache>
                <c:formatCode>0.0</c:formatCode>
                <c:ptCount val="8"/>
                <c:pt idx="0">
                  <c:v>1620.3</c:v>
                </c:pt>
                <c:pt idx="1">
                  <c:v>1588.8</c:v>
                </c:pt>
                <c:pt idx="2">
                  <c:v>1708.7</c:v>
                </c:pt>
                <c:pt idx="3">
                  <c:v>1759.1</c:v>
                </c:pt>
                <c:pt idx="4">
                  <c:v>1794.5</c:v>
                </c:pt>
                <c:pt idx="5">
                  <c:v>1795.8</c:v>
                </c:pt>
                <c:pt idx="6">
                  <c:v>1748.5</c:v>
                </c:pt>
                <c:pt idx="7">
                  <c:v>1716.5</c:v>
                </c:pt>
              </c:numCache>
            </c:numRef>
          </c:val>
        </c:ser>
        <c:ser>
          <c:idx val="1"/>
          <c:order val="1"/>
          <c:spPr>
            <a:solidFill>
              <a:srgbClr val="993366"/>
            </a:solidFill>
            <a:ln w="12700">
              <a:solidFill>
                <a:srgbClr val="000000"/>
              </a:solidFill>
              <a:prstDash val="solid"/>
            </a:ln>
          </c:spPr>
          <c:invertIfNegative val="0"/>
          <c:cat>
            <c:strRef>
              <c:f>Data!$C$75:$J$75</c:f>
              <c:strCache>
                <c:ptCount val="8"/>
                <c:pt idx="0">
                  <c:v>TC 1</c:v>
                </c:pt>
                <c:pt idx="1">
                  <c:v>TC 2</c:v>
                </c:pt>
                <c:pt idx="2">
                  <c:v>TC 3</c:v>
                </c:pt>
                <c:pt idx="3">
                  <c:v>TC 4</c:v>
                </c:pt>
                <c:pt idx="4">
                  <c:v>TC 5</c:v>
                </c:pt>
                <c:pt idx="5">
                  <c:v>TC 6</c:v>
                </c:pt>
                <c:pt idx="6">
                  <c:v>TC 7</c:v>
                </c:pt>
                <c:pt idx="7">
                  <c:v>AVG</c:v>
                </c:pt>
              </c:strCache>
            </c:strRef>
          </c:cat>
          <c:val>
            <c:numRef>
              <c:f>Data!$C$77:$J$77</c:f>
              <c:numCache>
                <c:formatCode>0.0</c:formatCode>
                <c:ptCount val="8"/>
                <c:pt idx="0">
                  <c:v>1587.6</c:v>
                </c:pt>
                <c:pt idx="1">
                  <c:v>1587.4</c:v>
                </c:pt>
                <c:pt idx="2">
                  <c:v>1733.9</c:v>
                </c:pt>
                <c:pt idx="3">
                  <c:v>1780.7</c:v>
                </c:pt>
                <c:pt idx="4">
                  <c:v>1806.5</c:v>
                </c:pt>
                <c:pt idx="5">
                  <c:v>1800.7</c:v>
                </c:pt>
                <c:pt idx="6">
                  <c:v>1708</c:v>
                </c:pt>
                <c:pt idx="7">
                  <c:v>1715</c:v>
                </c:pt>
              </c:numCache>
            </c:numRef>
          </c:val>
        </c:ser>
        <c:ser>
          <c:idx val="2"/>
          <c:order val="2"/>
          <c:spPr>
            <a:solidFill>
              <a:srgbClr val="FFFFCC"/>
            </a:solidFill>
            <a:ln w="12700">
              <a:solidFill>
                <a:srgbClr val="000000"/>
              </a:solidFill>
              <a:prstDash val="solid"/>
            </a:ln>
          </c:spPr>
          <c:invertIfNegative val="0"/>
          <c:cat>
            <c:strRef>
              <c:f>Data!$C$75:$J$75</c:f>
              <c:strCache>
                <c:ptCount val="8"/>
                <c:pt idx="0">
                  <c:v>TC 1</c:v>
                </c:pt>
                <c:pt idx="1">
                  <c:v>TC 2</c:v>
                </c:pt>
                <c:pt idx="2">
                  <c:v>TC 3</c:v>
                </c:pt>
                <c:pt idx="3">
                  <c:v>TC 4</c:v>
                </c:pt>
                <c:pt idx="4">
                  <c:v>TC 5</c:v>
                </c:pt>
                <c:pt idx="5">
                  <c:v>TC 6</c:v>
                </c:pt>
                <c:pt idx="6">
                  <c:v>TC 7</c:v>
                </c:pt>
                <c:pt idx="7">
                  <c:v>AVG</c:v>
                </c:pt>
              </c:strCache>
            </c:strRef>
          </c:cat>
          <c:val>
            <c:numRef>
              <c:f>Data!$C$78:$J$78</c:f>
              <c:numCache>
                <c:formatCode>0.0</c:formatCode>
                <c:ptCount val="8"/>
                <c:pt idx="0">
                  <c:v>1596.9</c:v>
                </c:pt>
                <c:pt idx="1">
                  <c:v>1580.7</c:v>
                </c:pt>
                <c:pt idx="2">
                  <c:v>1707.6</c:v>
                </c:pt>
                <c:pt idx="3">
                  <c:v>1742.6</c:v>
                </c:pt>
                <c:pt idx="4">
                  <c:v>1773.1</c:v>
                </c:pt>
                <c:pt idx="5">
                  <c:v>1791.3</c:v>
                </c:pt>
                <c:pt idx="6">
                  <c:v>1753</c:v>
                </c:pt>
                <c:pt idx="7">
                  <c:v>1706.4</c:v>
                </c:pt>
              </c:numCache>
            </c:numRef>
          </c:val>
        </c:ser>
        <c:dLbls>
          <c:showLegendKey val="0"/>
          <c:showVal val="0"/>
          <c:showCatName val="0"/>
          <c:showSerName val="0"/>
          <c:showPercent val="0"/>
          <c:showBubbleSize val="0"/>
        </c:dLbls>
        <c:gapWidth val="150"/>
        <c:axId val="34779904"/>
        <c:axId val="34781440"/>
      </c:barChart>
      <c:catAx>
        <c:axId val="3477990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4781440"/>
        <c:crosses val="autoZero"/>
        <c:auto val="1"/>
        <c:lblAlgn val="ctr"/>
        <c:lblOffset val="100"/>
        <c:tickLblSkip val="1"/>
        <c:tickMarkSkip val="1"/>
        <c:noMultiLvlLbl val="0"/>
      </c:catAx>
      <c:valAx>
        <c:axId val="34781440"/>
        <c:scaling>
          <c:orientation val="minMax"/>
          <c:max val="1900"/>
          <c:min val="1600"/>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dirty="0"/>
                  <a:t>Temperature (F)</a:t>
                </a:r>
              </a:p>
            </c:rich>
          </c:tx>
          <c:layout>
            <c:manualLayout>
              <c:xMode val="edge"/>
              <c:yMode val="edge"/>
              <c:x val="2.589000854888588E-2"/>
              <c:y val="0.41484716157205243"/>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4779904"/>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dirty="0"/>
              <a:t>320 degrees</a:t>
            </a:r>
          </a:p>
        </c:rich>
      </c:tx>
      <c:layout>
        <c:manualLayout>
          <c:xMode val="edge"/>
          <c:yMode val="edge"/>
          <c:x val="0.42071263891939553"/>
          <c:y val="3.0732931471934729E-2"/>
        </c:manualLayout>
      </c:layout>
      <c:overlay val="0"/>
      <c:spPr>
        <a:noFill/>
        <a:ln w="25400">
          <a:noFill/>
        </a:ln>
      </c:spPr>
    </c:title>
    <c:autoTitleDeleted val="0"/>
    <c:plotArea>
      <c:layout>
        <c:manualLayout>
          <c:layoutTarget val="inner"/>
          <c:xMode val="edge"/>
          <c:yMode val="edge"/>
          <c:x val="0.23585683368526306"/>
          <c:y val="0.1702131551737851"/>
          <c:w val="0.72006586276588858"/>
          <c:h val="0.72340592541630977"/>
        </c:manualLayout>
      </c:layout>
      <c:barChart>
        <c:barDir val="col"/>
        <c:grouping val="clustered"/>
        <c:varyColors val="0"/>
        <c:ser>
          <c:idx val="0"/>
          <c:order val="0"/>
          <c:spPr>
            <a:solidFill>
              <a:srgbClr val="9999FF"/>
            </a:solidFill>
            <a:ln w="12700">
              <a:solidFill>
                <a:srgbClr val="000000"/>
              </a:solidFill>
              <a:prstDash val="solid"/>
            </a:ln>
          </c:spPr>
          <c:invertIfNegative val="0"/>
          <c:cat>
            <c:strRef>
              <c:f>Data!$C$138:$J$138</c:f>
              <c:strCache>
                <c:ptCount val="8"/>
                <c:pt idx="0">
                  <c:v>TC 1</c:v>
                </c:pt>
                <c:pt idx="1">
                  <c:v>TC 2</c:v>
                </c:pt>
                <c:pt idx="2">
                  <c:v>TC 3</c:v>
                </c:pt>
                <c:pt idx="3">
                  <c:v>TC 4</c:v>
                </c:pt>
                <c:pt idx="4">
                  <c:v>TC 5</c:v>
                </c:pt>
                <c:pt idx="5">
                  <c:v>TC 6</c:v>
                </c:pt>
                <c:pt idx="6">
                  <c:v>TC 7</c:v>
                </c:pt>
                <c:pt idx="7">
                  <c:v>AVG</c:v>
                </c:pt>
              </c:strCache>
            </c:strRef>
          </c:cat>
          <c:val>
            <c:numRef>
              <c:f>Data!$C$139:$J$139</c:f>
              <c:numCache>
                <c:formatCode>0.0</c:formatCode>
                <c:ptCount val="8"/>
                <c:pt idx="0">
                  <c:v>1744.2</c:v>
                </c:pt>
                <c:pt idx="1">
                  <c:v>1714.4</c:v>
                </c:pt>
                <c:pt idx="2">
                  <c:v>1780.5</c:v>
                </c:pt>
                <c:pt idx="3">
                  <c:v>1781.3</c:v>
                </c:pt>
                <c:pt idx="4">
                  <c:v>1785</c:v>
                </c:pt>
                <c:pt idx="5">
                  <c:v>1777.3</c:v>
                </c:pt>
                <c:pt idx="6">
                  <c:v>1718.2</c:v>
                </c:pt>
                <c:pt idx="7">
                  <c:v>1757.3</c:v>
                </c:pt>
              </c:numCache>
            </c:numRef>
          </c:val>
        </c:ser>
        <c:ser>
          <c:idx val="1"/>
          <c:order val="1"/>
          <c:spPr>
            <a:solidFill>
              <a:srgbClr val="993366"/>
            </a:solidFill>
            <a:ln w="12700">
              <a:solidFill>
                <a:srgbClr val="000000"/>
              </a:solidFill>
              <a:prstDash val="solid"/>
            </a:ln>
          </c:spPr>
          <c:invertIfNegative val="0"/>
          <c:cat>
            <c:strRef>
              <c:f>Data!$C$138:$J$138</c:f>
              <c:strCache>
                <c:ptCount val="8"/>
                <c:pt idx="0">
                  <c:v>TC 1</c:v>
                </c:pt>
                <c:pt idx="1">
                  <c:v>TC 2</c:v>
                </c:pt>
                <c:pt idx="2">
                  <c:v>TC 3</c:v>
                </c:pt>
                <c:pt idx="3">
                  <c:v>TC 4</c:v>
                </c:pt>
                <c:pt idx="4">
                  <c:v>TC 5</c:v>
                </c:pt>
                <c:pt idx="5">
                  <c:v>TC 6</c:v>
                </c:pt>
                <c:pt idx="6">
                  <c:v>TC 7</c:v>
                </c:pt>
                <c:pt idx="7">
                  <c:v>AVG</c:v>
                </c:pt>
              </c:strCache>
            </c:strRef>
          </c:cat>
          <c:val>
            <c:numRef>
              <c:f>Data!$C$140:$J$140</c:f>
              <c:numCache>
                <c:formatCode>0.0</c:formatCode>
                <c:ptCount val="8"/>
                <c:pt idx="0">
                  <c:v>1738.9</c:v>
                </c:pt>
                <c:pt idx="1">
                  <c:v>1713.7</c:v>
                </c:pt>
                <c:pt idx="2">
                  <c:v>1780.5</c:v>
                </c:pt>
                <c:pt idx="3">
                  <c:v>1783</c:v>
                </c:pt>
                <c:pt idx="4">
                  <c:v>1789.8</c:v>
                </c:pt>
                <c:pt idx="5">
                  <c:v>1781.8</c:v>
                </c:pt>
                <c:pt idx="6">
                  <c:v>1703.4</c:v>
                </c:pt>
                <c:pt idx="7">
                  <c:v>1755.9</c:v>
                </c:pt>
              </c:numCache>
            </c:numRef>
          </c:val>
        </c:ser>
        <c:ser>
          <c:idx val="2"/>
          <c:order val="2"/>
          <c:spPr>
            <a:solidFill>
              <a:srgbClr val="FFFFCC"/>
            </a:solidFill>
            <a:ln w="12700">
              <a:solidFill>
                <a:srgbClr val="000000"/>
              </a:solidFill>
              <a:prstDash val="solid"/>
            </a:ln>
          </c:spPr>
          <c:invertIfNegative val="0"/>
          <c:cat>
            <c:strRef>
              <c:f>Data!$C$138:$J$138</c:f>
              <c:strCache>
                <c:ptCount val="8"/>
                <c:pt idx="0">
                  <c:v>TC 1</c:v>
                </c:pt>
                <c:pt idx="1">
                  <c:v>TC 2</c:v>
                </c:pt>
                <c:pt idx="2">
                  <c:v>TC 3</c:v>
                </c:pt>
                <c:pt idx="3">
                  <c:v>TC 4</c:v>
                </c:pt>
                <c:pt idx="4">
                  <c:v>TC 5</c:v>
                </c:pt>
                <c:pt idx="5">
                  <c:v>TC 6</c:v>
                </c:pt>
                <c:pt idx="6">
                  <c:v>TC 7</c:v>
                </c:pt>
                <c:pt idx="7">
                  <c:v>AVG</c:v>
                </c:pt>
              </c:strCache>
            </c:strRef>
          </c:cat>
          <c:val>
            <c:numRef>
              <c:f>Data!$C$141:$J$141</c:f>
              <c:numCache>
                <c:formatCode>0.0</c:formatCode>
                <c:ptCount val="8"/>
                <c:pt idx="0">
                  <c:v>1737</c:v>
                </c:pt>
                <c:pt idx="1">
                  <c:v>1706.8</c:v>
                </c:pt>
                <c:pt idx="2">
                  <c:v>1782.3</c:v>
                </c:pt>
                <c:pt idx="3">
                  <c:v>1789.2</c:v>
                </c:pt>
                <c:pt idx="4">
                  <c:v>1794.4</c:v>
                </c:pt>
                <c:pt idx="5">
                  <c:v>1790.4</c:v>
                </c:pt>
                <c:pt idx="6">
                  <c:v>1735</c:v>
                </c:pt>
                <c:pt idx="7">
                  <c:v>1762.1</c:v>
                </c:pt>
              </c:numCache>
            </c:numRef>
          </c:val>
        </c:ser>
        <c:dLbls>
          <c:showLegendKey val="0"/>
          <c:showVal val="0"/>
          <c:showCatName val="0"/>
          <c:showSerName val="0"/>
          <c:showPercent val="0"/>
          <c:showBubbleSize val="0"/>
        </c:dLbls>
        <c:gapWidth val="150"/>
        <c:axId val="34302592"/>
        <c:axId val="34308480"/>
      </c:barChart>
      <c:catAx>
        <c:axId val="3430259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4308480"/>
        <c:crosses val="autoZero"/>
        <c:auto val="1"/>
        <c:lblAlgn val="ctr"/>
        <c:lblOffset val="100"/>
        <c:tickLblSkip val="1"/>
        <c:tickMarkSkip val="1"/>
        <c:noMultiLvlLbl val="0"/>
      </c:catAx>
      <c:valAx>
        <c:axId val="34308480"/>
        <c:scaling>
          <c:orientation val="minMax"/>
          <c:max val="1900"/>
          <c:min val="1600"/>
        </c:scaling>
        <c:delete val="0"/>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dirty="0"/>
                  <a:t>Temperature (F)</a:t>
                </a:r>
              </a:p>
            </c:rich>
          </c:tx>
          <c:layout>
            <c:manualLayout>
              <c:xMode val="edge"/>
              <c:yMode val="edge"/>
              <c:x val="2.589000854888588E-2"/>
              <c:y val="0.40662032409021337"/>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4302592"/>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C11965-A51A-4375-ADEC-2B9799F61A2B}"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en-US"/>
        </a:p>
      </dgm:t>
    </dgm:pt>
    <dgm:pt modelId="{4CE7CF12-AE2C-44AB-843B-E94E75DA6E51}">
      <dgm:prSet phldrT="[Text]" custT="1"/>
      <dgm:spPr>
        <a:solidFill>
          <a:srgbClr val="00B0F0"/>
        </a:solidFill>
        <a:ln w="12700">
          <a:solidFill>
            <a:schemeClr val="tx1"/>
          </a:solidFill>
        </a:ln>
      </dgm:spPr>
      <dgm:t>
        <a:bodyPr/>
        <a:lstStyle/>
        <a:p>
          <a:r>
            <a:rPr lang="en-US" sz="1100" b="1" dirty="0" smtClean="0"/>
            <a:t>Scope and Definitions</a:t>
          </a:r>
          <a:endParaRPr lang="en-US" sz="1100" b="1" dirty="0"/>
        </a:p>
      </dgm:t>
    </dgm:pt>
    <dgm:pt modelId="{7ACEE599-1ECB-438A-91F9-35379A1C37B1}" type="parTrans" cxnId="{1C903B5B-F6C9-46BC-8269-4B33C8BF6A60}">
      <dgm:prSet/>
      <dgm:spPr/>
      <dgm:t>
        <a:bodyPr/>
        <a:lstStyle/>
        <a:p>
          <a:endParaRPr lang="en-US" sz="1100" b="1"/>
        </a:p>
      </dgm:t>
    </dgm:pt>
    <dgm:pt modelId="{D7AEBC91-4DFA-4310-93F9-E2889007939D}" type="sibTrans" cxnId="{1C903B5B-F6C9-46BC-8269-4B33C8BF6A60}">
      <dgm:prSet custT="1"/>
      <dgm:spPr>
        <a:solidFill>
          <a:srgbClr val="FF0000"/>
        </a:solidFill>
        <a:ln>
          <a:solidFill>
            <a:schemeClr val="tx1"/>
          </a:solidFill>
        </a:ln>
      </dgm:spPr>
      <dgm:t>
        <a:bodyPr/>
        <a:lstStyle/>
        <a:p>
          <a:endParaRPr lang="en-US" sz="1100" b="1" dirty="0"/>
        </a:p>
      </dgm:t>
    </dgm:pt>
    <dgm:pt modelId="{D171C4BB-05F8-46BD-BA77-6DBAA65B270C}">
      <dgm:prSet phldrT="[Text]" custT="1"/>
      <dgm:spPr>
        <a:solidFill>
          <a:srgbClr val="00B0F0"/>
        </a:solidFill>
        <a:ln w="12700">
          <a:solidFill>
            <a:schemeClr val="tx1"/>
          </a:solidFill>
        </a:ln>
      </dgm:spPr>
      <dgm:t>
        <a:bodyPr/>
        <a:lstStyle/>
        <a:p>
          <a:r>
            <a:rPr lang="en-US" sz="1100" b="1" dirty="0" smtClean="0"/>
            <a:t>Apparatus</a:t>
          </a:r>
          <a:endParaRPr lang="en-US" sz="1100" b="1" dirty="0"/>
        </a:p>
      </dgm:t>
    </dgm:pt>
    <dgm:pt modelId="{9C60E9DE-FBFC-4ED8-954C-430504A41C3C}" type="parTrans" cxnId="{04E34193-5137-4CA1-B005-330A65AC7870}">
      <dgm:prSet/>
      <dgm:spPr/>
      <dgm:t>
        <a:bodyPr/>
        <a:lstStyle/>
        <a:p>
          <a:endParaRPr lang="en-US" sz="1100" b="1"/>
        </a:p>
      </dgm:t>
    </dgm:pt>
    <dgm:pt modelId="{49C202DE-82B4-4FFF-B0AC-2FE07AEF783E}" type="sibTrans" cxnId="{04E34193-5137-4CA1-B005-330A65AC7870}">
      <dgm:prSet custT="1"/>
      <dgm:spPr>
        <a:solidFill>
          <a:srgbClr val="FF0000"/>
        </a:solidFill>
        <a:ln>
          <a:solidFill>
            <a:schemeClr val="tx1"/>
          </a:solidFill>
        </a:ln>
      </dgm:spPr>
      <dgm:t>
        <a:bodyPr/>
        <a:lstStyle/>
        <a:p>
          <a:endParaRPr lang="en-US" sz="1100" b="1" dirty="0"/>
        </a:p>
      </dgm:t>
    </dgm:pt>
    <dgm:pt modelId="{95E19CD8-14DF-49E2-8A64-1E035A70E8BF}">
      <dgm:prSet phldrT="[Text]" custT="1"/>
      <dgm:spPr>
        <a:solidFill>
          <a:srgbClr val="00B0F0"/>
        </a:solidFill>
        <a:ln w="12700">
          <a:solidFill>
            <a:schemeClr val="tx1"/>
          </a:solidFill>
        </a:ln>
      </dgm:spPr>
      <dgm:t>
        <a:bodyPr/>
        <a:lstStyle/>
        <a:p>
          <a:r>
            <a:rPr lang="en-US" sz="1100" b="1" dirty="0" smtClean="0"/>
            <a:t>Test Samples and Conditioning</a:t>
          </a:r>
          <a:endParaRPr lang="en-US" sz="1100" b="1" dirty="0"/>
        </a:p>
      </dgm:t>
    </dgm:pt>
    <dgm:pt modelId="{B96CA6A8-6E21-4DDF-BECF-57AC32898B80}" type="parTrans" cxnId="{3FFC9D17-24E8-4EE9-8D86-BF63A2B2CD1E}">
      <dgm:prSet/>
      <dgm:spPr/>
      <dgm:t>
        <a:bodyPr/>
        <a:lstStyle/>
        <a:p>
          <a:endParaRPr lang="en-US" sz="1100" b="1"/>
        </a:p>
      </dgm:t>
    </dgm:pt>
    <dgm:pt modelId="{2C289F17-9CF4-411D-8BE3-6D6FF98EC0FB}" type="sibTrans" cxnId="{3FFC9D17-24E8-4EE9-8D86-BF63A2B2CD1E}">
      <dgm:prSet custT="1"/>
      <dgm:spPr>
        <a:solidFill>
          <a:srgbClr val="FF0000"/>
        </a:solidFill>
        <a:ln>
          <a:solidFill>
            <a:schemeClr val="tx1"/>
          </a:solidFill>
        </a:ln>
      </dgm:spPr>
      <dgm:t>
        <a:bodyPr/>
        <a:lstStyle/>
        <a:p>
          <a:endParaRPr lang="en-US" sz="1100" b="1" dirty="0"/>
        </a:p>
      </dgm:t>
    </dgm:pt>
    <dgm:pt modelId="{74D038D3-D0FF-4C58-A9F7-BDAA66DDC761}">
      <dgm:prSet phldrT="[Text]" custT="1"/>
      <dgm:spPr>
        <a:solidFill>
          <a:srgbClr val="00B0F0"/>
        </a:solidFill>
        <a:ln w="12700">
          <a:solidFill>
            <a:schemeClr val="tx1"/>
          </a:solidFill>
        </a:ln>
      </dgm:spPr>
      <dgm:t>
        <a:bodyPr/>
        <a:lstStyle/>
        <a:p>
          <a:r>
            <a:rPr lang="en-US" sz="1100" b="1" dirty="0" smtClean="0"/>
            <a:t>Preparation of Apparatus</a:t>
          </a:r>
          <a:endParaRPr lang="en-US" sz="1100" b="1" dirty="0"/>
        </a:p>
      </dgm:t>
    </dgm:pt>
    <dgm:pt modelId="{1B46EBFD-0576-4F73-8D37-91BBDB02E5D1}" type="parTrans" cxnId="{4EB3E3BD-6DA6-4523-9338-C3ED1E67FBD8}">
      <dgm:prSet/>
      <dgm:spPr/>
      <dgm:t>
        <a:bodyPr/>
        <a:lstStyle/>
        <a:p>
          <a:endParaRPr lang="en-US" sz="1100" b="1"/>
        </a:p>
      </dgm:t>
    </dgm:pt>
    <dgm:pt modelId="{D7DF3D6E-D410-41BB-BD9B-4631E0C65040}" type="sibTrans" cxnId="{4EB3E3BD-6DA6-4523-9338-C3ED1E67FBD8}">
      <dgm:prSet custT="1"/>
      <dgm:spPr>
        <a:solidFill>
          <a:srgbClr val="FF0000"/>
        </a:solidFill>
        <a:ln>
          <a:solidFill>
            <a:schemeClr val="tx1"/>
          </a:solidFill>
        </a:ln>
      </dgm:spPr>
      <dgm:t>
        <a:bodyPr/>
        <a:lstStyle/>
        <a:p>
          <a:endParaRPr lang="en-US" sz="1100" b="1" dirty="0"/>
        </a:p>
      </dgm:t>
    </dgm:pt>
    <dgm:pt modelId="{CD973A54-F3CA-4A78-86E2-24D9CC8F40B4}">
      <dgm:prSet phldrT="[Text]" custT="1"/>
      <dgm:spPr>
        <a:solidFill>
          <a:srgbClr val="00B0F0"/>
        </a:solidFill>
        <a:ln w="12700">
          <a:solidFill>
            <a:schemeClr val="tx1"/>
          </a:solidFill>
        </a:ln>
      </dgm:spPr>
      <dgm:t>
        <a:bodyPr/>
        <a:lstStyle/>
        <a:p>
          <a:r>
            <a:rPr lang="en-US" sz="1100" b="1" dirty="0" smtClean="0"/>
            <a:t>Calibration</a:t>
          </a:r>
          <a:endParaRPr lang="en-US" sz="1100" b="1" dirty="0"/>
        </a:p>
      </dgm:t>
    </dgm:pt>
    <dgm:pt modelId="{4E52F138-0527-480F-83DA-51EB8EAA205F}" type="parTrans" cxnId="{34A7F38D-277D-4D3A-8D29-DB56857262E9}">
      <dgm:prSet/>
      <dgm:spPr/>
      <dgm:t>
        <a:bodyPr/>
        <a:lstStyle/>
        <a:p>
          <a:endParaRPr lang="en-US" sz="1100" b="1"/>
        </a:p>
      </dgm:t>
    </dgm:pt>
    <dgm:pt modelId="{8CADFFE3-EF8F-47E7-81E2-BA4A5CDC3ED7}" type="sibTrans" cxnId="{34A7F38D-277D-4D3A-8D29-DB56857262E9}">
      <dgm:prSet custT="1"/>
      <dgm:spPr>
        <a:solidFill>
          <a:srgbClr val="FF0000"/>
        </a:solidFill>
        <a:ln>
          <a:solidFill>
            <a:schemeClr val="tx1"/>
          </a:solidFill>
        </a:ln>
      </dgm:spPr>
      <dgm:t>
        <a:bodyPr/>
        <a:lstStyle/>
        <a:p>
          <a:endParaRPr lang="en-US" sz="1100" b="1" dirty="0"/>
        </a:p>
      </dgm:t>
    </dgm:pt>
    <dgm:pt modelId="{1295E82B-0F6F-4D6A-AE34-8A1F26F0C47A}">
      <dgm:prSet phldrT="[Text]" custT="1"/>
      <dgm:spPr>
        <a:solidFill>
          <a:srgbClr val="00B0F0"/>
        </a:solidFill>
        <a:ln w="12700">
          <a:solidFill>
            <a:schemeClr val="tx1"/>
          </a:solidFill>
        </a:ln>
      </dgm:spPr>
      <dgm:t>
        <a:bodyPr/>
        <a:lstStyle/>
        <a:p>
          <a:r>
            <a:rPr lang="en-US" sz="1100" b="1" dirty="0" smtClean="0"/>
            <a:t>Test Procedure</a:t>
          </a:r>
          <a:endParaRPr lang="en-US" sz="1100" b="1" dirty="0"/>
        </a:p>
      </dgm:t>
    </dgm:pt>
    <dgm:pt modelId="{D9728C4F-D822-4BA2-9011-EDE85592E5FE}" type="parTrans" cxnId="{0D14A677-BEC3-4DDE-BB50-79D4F3C8D52A}">
      <dgm:prSet/>
      <dgm:spPr/>
      <dgm:t>
        <a:bodyPr/>
        <a:lstStyle/>
        <a:p>
          <a:endParaRPr lang="en-US" sz="1100" b="1"/>
        </a:p>
      </dgm:t>
    </dgm:pt>
    <dgm:pt modelId="{80640293-30F8-4980-B7F1-6B8B0612EC0F}" type="sibTrans" cxnId="{0D14A677-BEC3-4DDE-BB50-79D4F3C8D52A}">
      <dgm:prSet/>
      <dgm:spPr/>
      <dgm:t>
        <a:bodyPr/>
        <a:lstStyle/>
        <a:p>
          <a:endParaRPr lang="en-US" sz="1100" b="1"/>
        </a:p>
      </dgm:t>
    </dgm:pt>
    <dgm:pt modelId="{843EA725-5C16-4CC4-841A-FF9E2137872A}" type="pres">
      <dgm:prSet presAssocID="{ADC11965-A51A-4375-ADEC-2B9799F61A2B}" presName="Name0" presStyleCnt="0">
        <dgm:presLayoutVars>
          <dgm:dir/>
          <dgm:resizeHandles val="exact"/>
        </dgm:presLayoutVars>
      </dgm:prSet>
      <dgm:spPr/>
      <dgm:t>
        <a:bodyPr/>
        <a:lstStyle/>
        <a:p>
          <a:endParaRPr lang="en-US"/>
        </a:p>
      </dgm:t>
    </dgm:pt>
    <dgm:pt modelId="{646CAD8A-EE08-409C-9A79-C17EF35132E8}" type="pres">
      <dgm:prSet presAssocID="{4CE7CF12-AE2C-44AB-843B-E94E75DA6E51}" presName="node" presStyleLbl="node1" presStyleIdx="0" presStyleCnt="6" custLinFactY="-4053" custLinFactNeighborX="2017" custLinFactNeighborY="-100000">
        <dgm:presLayoutVars>
          <dgm:bulletEnabled val="1"/>
        </dgm:presLayoutVars>
      </dgm:prSet>
      <dgm:spPr/>
      <dgm:t>
        <a:bodyPr/>
        <a:lstStyle/>
        <a:p>
          <a:endParaRPr lang="en-US"/>
        </a:p>
      </dgm:t>
    </dgm:pt>
    <dgm:pt modelId="{CCB65531-F9B3-415A-8E16-6260CE3536BA}" type="pres">
      <dgm:prSet presAssocID="{D7AEBC91-4DFA-4310-93F9-E2889007939D}" presName="sibTrans" presStyleLbl="sibTrans2D1" presStyleIdx="0" presStyleCnt="5"/>
      <dgm:spPr/>
      <dgm:t>
        <a:bodyPr/>
        <a:lstStyle/>
        <a:p>
          <a:endParaRPr lang="en-US"/>
        </a:p>
      </dgm:t>
    </dgm:pt>
    <dgm:pt modelId="{C3138644-3EEE-4A5E-8664-478EF0F74AE0}" type="pres">
      <dgm:prSet presAssocID="{D7AEBC91-4DFA-4310-93F9-E2889007939D}" presName="connectorText" presStyleLbl="sibTrans2D1" presStyleIdx="0" presStyleCnt="5"/>
      <dgm:spPr/>
      <dgm:t>
        <a:bodyPr/>
        <a:lstStyle/>
        <a:p>
          <a:endParaRPr lang="en-US"/>
        </a:p>
      </dgm:t>
    </dgm:pt>
    <dgm:pt modelId="{4D89835A-BD3D-4456-A1C7-2AE98AAD72A2}" type="pres">
      <dgm:prSet presAssocID="{D171C4BB-05F8-46BD-BA77-6DBAA65B270C}" presName="node" presStyleLbl="node1" presStyleIdx="1" presStyleCnt="6" custLinFactY="-4053" custLinFactNeighborX="2017" custLinFactNeighborY="-100000">
        <dgm:presLayoutVars>
          <dgm:bulletEnabled val="1"/>
        </dgm:presLayoutVars>
      </dgm:prSet>
      <dgm:spPr/>
      <dgm:t>
        <a:bodyPr/>
        <a:lstStyle/>
        <a:p>
          <a:endParaRPr lang="en-US"/>
        </a:p>
      </dgm:t>
    </dgm:pt>
    <dgm:pt modelId="{F610943F-460E-4988-9156-25818BCD4A67}" type="pres">
      <dgm:prSet presAssocID="{49C202DE-82B4-4FFF-B0AC-2FE07AEF783E}" presName="sibTrans" presStyleLbl="sibTrans2D1" presStyleIdx="1" presStyleCnt="5"/>
      <dgm:spPr/>
      <dgm:t>
        <a:bodyPr/>
        <a:lstStyle/>
        <a:p>
          <a:endParaRPr lang="en-US"/>
        </a:p>
      </dgm:t>
    </dgm:pt>
    <dgm:pt modelId="{262403D6-5822-4E3A-9757-A0035C8F037A}" type="pres">
      <dgm:prSet presAssocID="{49C202DE-82B4-4FFF-B0AC-2FE07AEF783E}" presName="connectorText" presStyleLbl="sibTrans2D1" presStyleIdx="1" presStyleCnt="5"/>
      <dgm:spPr/>
      <dgm:t>
        <a:bodyPr/>
        <a:lstStyle/>
        <a:p>
          <a:endParaRPr lang="en-US"/>
        </a:p>
      </dgm:t>
    </dgm:pt>
    <dgm:pt modelId="{C098EB07-02B9-437A-AEC5-81DFAB23B83E}" type="pres">
      <dgm:prSet presAssocID="{95E19CD8-14DF-49E2-8A64-1E035A70E8BF}" presName="node" presStyleLbl="node1" presStyleIdx="2" presStyleCnt="6" custLinFactY="-4053" custLinFactNeighborX="2017" custLinFactNeighborY="-100000">
        <dgm:presLayoutVars>
          <dgm:bulletEnabled val="1"/>
        </dgm:presLayoutVars>
      </dgm:prSet>
      <dgm:spPr/>
      <dgm:t>
        <a:bodyPr/>
        <a:lstStyle/>
        <a:p>
          <a:endParaRPr lang="en-US"/>
        </a:p>
      </dgm:t>
    </dgm:pt>
    <dgm:pt modelId="{F7AAA4A6-7BAD-4680-B39F-4833D9A603F9}" type="pres">
      <dgm:prSet presAssocID="{2C289F17-9CF4-411D-8BE3-6D6FF98EC0FB}" presName="sibTrans" presStyleLbl="sibTrans2D1" presStyleIdx="2" presStyleCnt="5"/>
      <dgm:spPr/>
      <dgm:t>
        <a:bodyPr/>
        <a:lstStyle/>
        <a:p>
          <a:endParaRPr lang="en-US"/>
        </a:p>
      </dgm:t>
    </dgm:pt>
    <dgm:pt modelId="{38A6B680-4145-4953-AC24-1BD7F8674EB8}" type="pres">
      <dgm:prSet presAssocID="{2C289F17-9CF4-411D-8BE3-6D6FF98EC0FB}" presName="connectorText" presStyleLbl="sibTrans2D1" presStyleIdx="2" presStyleCnt="5"/>
      <dgm:spPr/>
      <dgm:t>
        <a:bodyPr/>
        <a:lstStyle/>
        <a:p>
          <a:endParaRPr lang="en-US"/>
        </a:p>
      </dgm:t>
    </dgm:pt>
    <dgm:pt modelId="{BA398D08-B48A-4061-B777-F44E22F699D3}" type="pres">
      <dgm:prSet presAssocID="{74D038D3-D0FF-4C58-A9F7-BDAA66DDC761}" presName="node" presStyleLbl="node1" presStyleIdx="3" presStyleCnt="6" custLinFactY="-4053" custLinFactNeighborX="2017" custLinFactNeighborY="-100000">
        <dgm:presLayoutVars>
          <dgm:bulletEnabled val="1"/>
        </dgm:presLayoutVars>
      </dgm:prSet>
      <dgm:spPr/>
      <dgm:t>
        <a:bodyPr/>
        <a:lstStyle/>
        <a:p>
          <a:endParaRPr lang="en-US"/>
        </a:p>
      </dgm:t>
    </dgm:pt>
    <dgm:pt modelId="{5312D435-1BB4-4349-AD58-1AE7AE115E4E}" type="pres">
      <dgm:prSet presAssocID="{D7DF3D6E-D410-41BB-BD9B-4631E0C65040}" presName="sibTrans" presStyleLbl="sibTrans2D1" presStyleIdx="3" presStyleCnt="5"/>
      <dgm:spPr/>
      <dgm:t>
        <a:bodyPr/>
        <a:lstStyle/>
        <a:p>
          <a:endParaRPr lang="en-US"/>
        </a:p>
      </dgm:t>
    </dgm:pt>
    <dgm:pt modelId="{C2120379-DE90-4CDB-8A5C-BB1C9F73CF2C}" type="pres">
      <dgm:prSet presAssocID="{D7DF3D6E-D410-41BB-BD9B-4631E0C65040}" presName="connectorText" presStyleLbl="sibTrans2D1" presStyleIdx="3" presStyleCnt="5"/>
      <dgm:spPr/>
      <dgm:t>
        <a:bodyPr/>
        <a:lstStyle/>
        <a:p>
          <a:endParaRPr lang="en-US"/>
        </a:p>
      </dgm:t>
    </dgm:pt>
    <dgm:pt modelId="{08FDE28D-4AD3-4843-AD3D-2923ABCCBDCE}" type="pres">
      <dgm:prSet presAssocID="{CD973A54-F3CA-4A78-86E2-24D9CC8F40B4}" presName="node" presStyleLbl="node1" presStyleIdx="4" presStyleCnt="6" custLinFactY="-4053" custLinFactNeighborX="2017" custLinFactNeighborY="-100000">
        <dgm:presLayoutVars>
          <dgm:bulletEnabled val="1"/>
        </dgm:presLayoutVars>
      </dgm:prSet>
      <dgm:spPr/>
      <dgm:t>
        <a:bodyPr/>
        <a:lstStyle/>
        <a:p>
          <a:endParaRPr lang="en-US"/>
        </a:p>
      </dgm:t>
    </dgm:pt>
    <dgm:pt modelId="{4796EC64-7463-4F53-88C1-C66D2F85847B}" type="pres">
      <dgm:prSet presAssocID="{8CADFFE3-EF8F-47E7-81E2-BA4A5CDC3ED7}" presName="sibTrans" presStyleLbl="sibTrans2D1" presStyleIdx="4" presStyleCnt="5"/>
      <dgm:spPr/>
      <dgm:t>
        <a:bodyPr/>
        <a:lstStyle/>
        <a:p>
          <a:endParaRPr lang="en-US"/>
        </a:p>
      </dgm:t>
    </dgm:pt>
    <dgm:pt modelId="{28622B59-41EE-408D-B9FC-0B013D1868D0}" type="pres">
      <dgm:prSet presAssocID="{8CADFFE3-EF8F-47E7-81E2-BA4A5CDC3ED7}" presName="connectorText" presStyleLbl="sibTrans2D1" presStyleIdx="4" presStyleCnt="5"/>
      <dgm:spPr/>
      <dgm:t>
        <a:bodyPr/>
        <a:lstStyle/>
        <a:p>
          <a:endParaRPr lang="en-US"/>
        </a:p>
      </dgm:t>
    </dgm:pt>
    <dgm:pt modelId="{2E8578F5-5881-479D-8CCC-6DAD69A60970}" type="pres">
      <dgm:prSet presAssocID="{1295E82B-0F6F-4D6A-AE34-8A1F26F0C47A}" presName="node" presStyleLbl="node1" presStyleIdx="5" presStyleCnt="6" custLinFactY="-4053" custLinFactNeighborX="2017" custLinFactNeighborY="-100000">
        <dgm:presLayoutVars>
          <dgm:bulletEnabled val="1"/>
        </dgm:presLayoutVars>
      </dgm:prSet>
      <dgm:spPr/>
      <dgm:t>
        <a:bodyPr/>
        <a:lstStyle/>
        <a:p>
          <a:endParaRPr lang="en-US"/>
        </a:p>
      </dgm:t>
    </dgm:pt>
  </dgm:ptLst>
  <dgm:cxnLst>
    <dgm:cxn modelId="{2059D59A-3B2A-430F-8865-3126F2B40CFF}" type="presOf" srcId="{2C289F17-9CF4-411D-8BE3-6D6FF98EC0FB}" destId="{38A6B680-4145-4953-AC24-1BD7F8674EB8}" srcOrd="1" destOrd="0" presId="urn:microsoft.com/office/officeart/2005/8/layout/process1"/>
    <dgm:cxn modelId="{DE02AF8C-A16F-4AC3-BE22-7529B0F4DF3A}" type="presOf" srcId="{49C202DE-82B4-4FFF-B0AC-2FE07AEF783E}" destId="{F610943F-460E-4988-9156-25818BCD4A67}" srcOrd="0" destOrd="0" presId="urn:microsoft.com/office/officeart/2005/8/layout/process1"/>
    <dgm:cxn modelId="{19F10920-7516-4E2A-ACE5-DE4D0A9BC53B}" type="presOf" srcId="{49C202DE-82B4-4FFF-B0AC-2FE07AEF783E}" destId="{262403D6-5822-4E3A-9757-A0035C8F037A}" srcOrd="1" destOrd="0" presId="urn:microsoft.com/office/officeart/2005/8/layout/process1"/>
    <dgm:cxn modelId="{836D7679-4D4A-4631-82D0-19B68E9AD962}" type="presOf" srcId="{ADC11965-A51A-4375-ADEC-2B9799F61A2B}" destId="{843EA725-5C16-4CC4-841A-FF9E2137872A}" srcOrd="0" destOrd="0" presId="urn:microsoft.com/office/officeart/2005/8/layout/process1"/>
    <dgm:cxn modelId="{55F79B31-673E-41C7-86C6-043C3E298A96}" type="presOf" srcId="{CD973A54-F3CA-4A78-86E2-24D9CC8F40B4}" destId="{08FDE28D-4AD3-4843-AD3D-2923ABCCBDCE}" srcOrd="0" destOrd="0" presId="urn:microsoft.com/office/officeart/2005/8/layout/process1"/>
    <dgm:cxn modelId="{DBE6660D-E1D4-49B7-9726-9E58CDF35A5B}" type="presOf" srcId="{D171C4BB-05F8-46BD-BA77-6DBAA65B270C}" destId="{4D89835A-BD3D-4456-A1C7-2AE98AAD72A2}" srcOrd="0" destOrd="0" presId="urn:microsoft.com/office/officeart/2005/8/layout/process1"/>
    <dgm:cxn modelId="{AA6CAAA0-0D59-4C3D-9A87-130FEA896D3A}" type="presOf" srcId="{8CADFFE3-EF8F-47E7-81E2-BA4A5CDC3ED7}" destId="{28622B59-41EE-408D-B9FC-0B013D1868D0}" srcOrd="1" destOrd="0" presId="urn:microsoft.com/office/officeart/2005/8/layout/process1"/>
    <dgm:cxn modelId="{950DCF3D-11E3-491E-A408-A5FE87226BCC}" type="presOf" srcId="{D7DF3D6E-D410-41BB-BD9B-4631E0C65040}" destId="{5312D435-1BB4-4349-AD58-1AE7AE115E4E}" srcOrd="0" destOrd="0" presId="urn:microsoft.com/office/officeart/2005/8/layout/process1"/>
    <dgm:cxn modelId="{A64736DE-FBA2-44F7-957B-38D78005EA17}" type="presOf" srcId="{4CE7CF12-AE2C-44AB-843B-E94E75DA6E51}" destId="{646CAD8A-EE08-409C-9A79-C17EF35132E8}" srcOrd="0" destOrd="0" presId="urn:microsoft.com/office/officeart/2005/8/layout/process1"/>
    <dgm:cxn modelId="{10266F82-1319-435C-86B2-2898EE789E08}" type="presOf" srcId="{2C289F17-9CF4-411D-8BE3-6D6FF98EC0FB}" destId="{F7AAA4A6-7BAD-4680-B39F-4833D9A603F9}" srcOrd="0" destOrd="0" presId="urn:microsoft.com/office/officeart/2005/8/layout/process1"/>
    <dgm:cxn modelId="{97F3FB19-9F7D-4CBE-A9D3-0E7EA573D286}" type="presOf" srcId="{95E19CD8-14DF-49E2-8A64-1E035A70E8BF}" destId="{C098EB07-02B9-437A-AEC5-81DFAB23B83E}" srcOrd="0" destOrd="0" presId="urn:microsoft.com/office/officeart/2005/8/layout/process1"/>
    <dgm:cxn modelId="{73047E3B-FAC2-4CF4-9BA7-7E8A8B28B0DD}" type="presOf" srcId="{D7AEBC91-4DFA-4310-93F9-E2889007939D}" destId="{C3138644-3EEE-4A5E-8664-478EF0F74AE0}" srcOrd="1" destOrd="0" presId="urn:microsoft.com/office/officeart/2005/8/layout/process1"/>
    <dgm:cxn modelId="{0D14A677-BEC3-4DDE-BB50-79D4F3C8D52A}" srcId="{ADC11965-A51A-4375-ADEC-2B9799F61A2B}" destId="{1295E82B-0F6F-4D6A-AE34-8A1F26F0C47A}" srcOrd="5" destOrd="0" parTransId="{D9728C4F-D822-4BA2-9011-EDE85592E5FE}" sibTransId="{80640293-30F8-4980-B7F1-6B8B0612EC0F}"/>
    <dgm:cxn modelId="{DA54C2E2-8290-48EB-A9AC-04A8C6C75F27}" type="presOf" srcId="{8CADFFE3-EF8F-47E7-81E2-BA4A5CDC3ED7}" destId="{4796EC64-7463-4F53-88C1-C66D2F85847B}" srcOrd="0" destOrd="0" presId="urn:microsoft.com/office/officeart/2005/8/layout/process1"/>
    <dgm:cxn modelId="{1C903B5B-F6C9-46BC-8269-4B33C8BF6A60}" srcId="{ADC11965-A51A-4375-ADEC-2B9799F61A2B}" destId="{4CE7CF12-AE2C-44AB-843B-E94E75DA6E51}" srcOrd="0" destOrd="0" parTransId="{7ACEE599-1ECB-438A-91F9-35379A1C37B1}" sibTransId="{D7AEBC91-4DFA-4310-93F9-E2889007939D}"/>
    <dgm:cxn modelId="{1D479999-7988-46D9-82C5-92BA5DDDBEAC}" type="presOf" srcId="{1295E82B-0F6F-4D6A-AE34-8A1F26F0C47A}" destId="{2E8578F5-5881-479D-8CCC-6DAD69A60970}" srcOrd="0" destOrd="0" presId="urn:microsoft.com/office/officeart/2005/8/layout/process1"/>
    <dgm:cxn modelId="{FF45FD6B-1C8D-4259-9E27-327C6EB49740}" type="presOf" srcId="{D7AEBC91-4DFA-4310-93F9-E2889007939D}" destId="{CCB65531-F9B3-415A-8E16-6260CE3536BA}" srcOrd="0" destOrd="0" presId="urn:microsoft.com/office/officeart/2005/8/layout/process1"/>
    <dgm:cxn modelId="{F659917F-08D1-41BE-BA0A-1565C4D01DD5}" type="presOf" srcId="{D7DF3D6E-D410-41BB-BD9B-4631E0C65040}" destId="{C2120379-DE90-4CDB-8A5C-BB1C9F73CF2C}" srcOrd="1" destOrd="0" presId="urn:microsoft.com/office/officeart/2005/8/layout/process1"/>
    <dgm:cxn modelId="{34E0571B-4BF2-4161-BCF9-D35140605F6B}" type="presOf" srcId="{74D038D3-D0FF-4C58-A9F7-BDAA66DDC761}" destId="{BA398D08-B48A-4061-B777-F44E22F699D3}" srcOrd="0" destOrd="0" presId="urn:microsoft.com/office/officeart/2005/8/layout/process1"/>
    <dgm:cxn modelId="{04E34193-5137-4CA1-B005-330A65AC7870}" srcId="{ADC11965-A51A-4375-ADEC-2B9799F61A2B}" destId="{D171C4BB-05F8-46BD-BA77-6DBAA65B270C}" srcOrd="1" destOrd="0" parTransId="{9C60E9DE-FBFC-4ED8-954C-430504A41C3C}" sibTransId="{49C202DE-82B4-4FFF-B0AC-2FE07AEF783E}"/>
    <dgm:cxn modelId="{34A7F38D-277D-4D3A-8D29-DB56857262E9}" srcId="{ADC11965-A51A-4375-ADEC-2B9799F61A2B}" destId="{CD973A54-F3CA-4A78-86E2-24D9CC8F40B4}" srcOrd="4" destOrd="0" parTransId="{4E52F138-0527-480F-83DA-51EB8EAA205F}" sibTransId="{8CADFFE3-EF8F-47E7-81E2-BA4A5CDC3ED7}"/>
    <dgm:cxn modelId="{3FFC9D17-24E8-4EE9-8D86-BF63A2B2CD1E}" srcId="{ADC11965-A51A-4375-ADEC-2B9799F61A2B}" destId="{95E19CD8-14DF-49E2-8A64-1E035A70E8BF}" srcOrd="2" destOrd="0" parTransId="{B96CA6A8-6E21-4DDF-BECF-57AC32898B80}" sibTransId="{2C289F17-9CF4-411D-8BE3-6D6FF98EC0FB}"/>
    <dgm:cxn modelId="{4EB3E3BD-6DA6-4523-9338-C3ED1E67FBD8}" srcId="{ADC11965-A51A-4375-ADEC-2B9799F61A2B}" destId="{74D038D3-D0FF-4C58-A9F7-BDAA66DDC761}" srcOrd="3" destOrd="0" parTransId="{1B46EBFD-0576-4F73-8D37-91BBDB02E5D1}" sibTransId="{D7DF3D6E-D410-41BB-BD9B-4631E0C65040}"/>
    <dgm:cxn modelId="{D727B1DE-7478-4858-A9BA-A74AFDD4470C}" type="presParOf" srcId="{843EA725-5C16-4CC4-841A-FF9E2137872A}" destId="{646CAD8A-EE08-409C-9A79-C17EF35132E8}" srcOrd="0" destOrd="0" presId="urn:microsoft.com/office/officeart/2005/8/layout/process1"/>
    <dgm:cxn modelId="{55AABD22-B583-498D-A1D8-B74B7788EE0B}" type="presParOf" srcId="{843EA725-5C16-4CC4-841A-FF9E2137872A}" destId="{CCB65531-F9B3-415A-8E16-6260CE3536BA}" srcOrd="1" destOrd="0" presId="urn:microsoft.com/office/officeart/2005/8/layout/process1"/>
    <dgm:cxn modelId="{0401E190-A4BC-4811-8060-1FADF02D8F87}" type="presParOf" srcId="{CCB65531-F9B3-415A-8E16-6260CE3536BA}" destId="{C3138644-3EEE-4A5E-8664-478EF0F74AE0}" srcOrd="0" destOrd="0" presId="urn:microsoft.com/office/officeart/2005/8/layout/process1"/>
    <dgm:cxn modelId="{DBED6E46-90FC-4F9C-806E-EF8D4992FDA7}" type="presParOf" srcId="{843EA725-5C16-4CC4-841A-FF9E2137872A}" destId="{4D89835A-BD3D-4456-A1C7-2AE98AAD72A2}" srcOrd="2" destOrd="0" presId="urn:microsoft.com/office/officeart/2005/8/layout/process1"/>
    <dgm:cxn modelId="{782BDBFD-C395-4D0B-845C-9DFC2BD2C7DF}" type="presParOf" srcId="{843EA725-5C16-4CC4-841A-FF9E2137872A}" destId="{F610943F-460E-4988-9156-25818BCD4A67}" srcOrd="3" destOrd="0" presId="urn:microsoft.com/office/officeart/2005/8/layout/process1"/>
    <dgm:cxn modelId="{F545BD2B-A4E9-49E0-9675-47BEA0FE5728}" type="presParOf" srcId="{F610943F-460E-4988-9156-25818BCD4A67}" destId="{262403D6-5822-4E3A-9757-A0035C8F037A}" srcOrd="0" destOrd="0" presId="urn:microsoft.com/office/officeart/2005/8/layout/process1"/>
    <dgm:cxn modelId="{CB2EB0A4-632E-4065-B8CC-EB4F60C8F061}" type="presParOf" srcId="{843EA725-5C16-4CC4-841A-FF9E2137872A}" destId="{C098EB07-02B9-437A-AEC5-81DFAB23B83E}" srcOrd="4" destOrd="0" presId="urn:microsoft.com/office/officeart/2005/8/layout/process1"/>
    <dgm:cxn modelId="{7D140FB0-30BC-4796-897D-C4C64C3A26D9}" type="presParOf" srcId="{843EA725-5C16-4CC4-841A-FF9E2137872A}" destId="{F7AAA4A6-7BAD-4680-B39F-4833D9A603F9}" srcOrd="5" destOrd="0" presId="urn:microsoft.com/office/officeart/2005/8/layout/process1"/>
    <dgm:cxn modelId="{40E27021-1560-429B-A4E4-5FED6052FCB2}" type="presParOf" srcId="{F7AAA4A6-7BAD-4680-B39F-4833D9A603F9}" destId="{38A6B680-4145-4953-AC24-1BD7F8674EB8}" srcOrd="0" destOrd="0" presId="urn:microsoft.com/office/officeart/2005/8/layout/process1"/>
    <dgm:cxn modelId="{E32B842F-0FCB-4A1D-B765-9BB5373AF705}" type="presParOf" srcId="{843EA725-5C16-4CC4-841A-FF9E2137872A}" destId="{BA398D08-B48A-4061-B777-F44E22F699D3}" srcOrd="6" destOrd="0" presId="urn:microsoft.com/office/officeart/2005/8/layout/process1"/>
    <dgm:cxn modelId="{C4AEF0E5-450F-47B6-AD8C-E626656B46AF}" type="presParOf" srcId="{843EA725-5C16-4CC4-841A-FF9E2137872A}" destId="{5312D435-1BB4-4349-AD58-1AE7AE115E4E}" srcOrd="7" destOrd="0" presId="urn:microsoft.com/office/officeart/2005/8/layout/process1"/>
    <dgm:cxn modelId="{2FC501D3-D421-4BD8-9B46-B1E28BDEBBF2}" type="presParOf" srcId="{5312D435-1BB4-4349-AD58-1AE7AE115E4E}" destId="{C2120379-DE90-4CDB-8A5C-BB1C9F73CF2C}" srcOrd="0" destOrd="0" presId="urn:microsoft.com/office/officeart/2005/8/layout/process1"/>
    <dgm:cxn modelId="{2C05C475-C3AA-4E4B-81A7-3E19688BCA7A}" type="presParOf" srcId="{843EA725-5C16-4CC4-841A-FF9E2137872A}" destId="{08FDE28D-4AD3-4843-AD3D-2923ABCCBDCE}" srcOrd="8" destOrd="0" presId="urn:microsoft.com/office/officeart/2005/8/layout/process1"/>
    <dgm:cxn modelId="{1E1A0646-14DF-47FE-AB7B-5DB97E2BFB47}" type="presParOf" srcId="{843EA725-5C16-4CC4-841A-FF9E2137872A}" destId="{4796EC64-7463-4F53-88C1-C66D2F85847B}" srcOrd="9" destOrd="0" presId="urn:microsoft.com/office/officeart/2005/8/layout/process1"/>
    <dgm:cxn modelId="{FB7C8B4A-18C2-4B7F-89AB-37BC9D563020}" type="presParOf" srcId="{4796EC64-7463-4F53-88C1-C66D2F85847B}" destId="{28622B59-41EE-408D-B9FC-0B013D1868D0}" srcOrd="0" destOrd="0" presId="urn:microsoft.com/office/officeart/2005/8/layout/process1"/>
    <dgm:cxn modelId="{6C956B5C-7EC9-48E9-B27F-4D0EA2C05EAA}" type="presParOf" srcId="{843EA725-5C16-4CC4-841A-FF9E2137872A}" destId="{2E8578F5-5881-479D-8CCC-6DAD69A60970}" srcOrd="10" destOrd="0" presId="urn:microsoft.com/office/officeart/2005/8/layout/process1"/>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DC11965-A51A-4375-ADEC-2B9799F61A2B}"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en-US"/>
        </a:p>
      </dgm:t>
    </dgm:pt>
    <dgm:pt modelId="{D171C4BB-05F8-46BD-BA77-6DBAA65B270C}">
      <dgm:prSet phldrT="[Text]" custT="1"/>
      <dgm:spPr>
        <a:solidFill>
          <a:srgbClr val="00B0F0"/>
        </a:solidFill>
        <a:ln w="12700">
          <a:solidFill>
            <a:schemeClr val="tx1"/>
          </a:solidFill>
        </a:ln>
      </dgm:spPr>
      <dgm:t>
        <a:bodyPr/>
        <a:lstStyle/>
        <a:p>
          <a:r>
            <a:rPr lang="en-US" sz="1100" b="1" dirty="0" smtClean="0"/>
            <a:t>Apparatus</a:t>
          </a:r>
          <a:endParaRPr lang="en-US" sz="1100" b="1" dirty="0"/>
        </a:p>
      </dgm:t>
    </dgm:pt>
    <dgm:pt modelId="{9C60E9DE-FBFC-4ED8-954C-430504A41C3C}" type="parTrans" cxnId="{04E34193-5137-4CA1-B005-330A65AC7870}">
      <dgm:prSet/>
      <dgm:spPr/>
      <dgm:t>
        <a:bodyPr/>
        <a:lstStyle/>
        <a:p>
          <a:endParaRPr lang="en-US" sz="1100" b="1"/>
        </a:p>
      </dgm:t>
    </dgm:pt>
    <dgm:pt modelId="{49C202DE-82B4-4FFF-B0AC-2FE07AEF783E}" type="sibTrans" cxnId="{04E34193-5137-4CA1-B005-330A65AC7870}">
      <dgm:prSet custT="1"/>
      <dgm:spPr>
        <a:solidFill>
          <a:srgbClr val="FF0000"/>
        </a:solidFill>
        <a:ln>
          <a:solidFill>
            <a:schemeClr val="tx1"/>
          </a:solidFill>
        </a:ln>
      </dgm:spPr>
      <dgm:t>
        <a:bodyPr/>
        <a:lstStyle/>
        <a:p>
          <a:endParaRPr lang="en-US" sz="1100" b="1" dirty="0"/>
        </a:p>
      </dgm:t>
    </dgm:pt>
    <dgm:pt modelId="{74D038D3-D0FF-4C58-A9F7-BDAA66DDC761}">
      <dgm:prSet phldrT="[Text]" custT="1"/>
      <dgm:spPr>
        <a:solidFill>
          <a:srgbClr val="00B0F0"/>
        </a:solidFill>
        <a:ln w="12700">
          <a:solidFill>
            <a:schemeClr val="tx1"/>
          </a:solidFill>
        </a:ln>
      </dgm:spPr>
      <dgm:t>
        <a:bodyPr/>
        <a:lstStyle/>
        <a:p>
          <a:r>
            <a:rPr lang="en-US" sz="1100" b="1" dirty="0" smtClean="0"/>
            <a:t>Preparation of Apparatus</a:t>
          </a:r>
          <a:endParaRPr lang="en-US" sz="1100" b="1" dirty="0"/>
        </a:p>
      </dgm:t>
    </dgm:pt>
    <dgm:pt modelId="{1B46EBFD-0576-4F73-8D37-91BBDB02E5D1}" type="parTrans" cxnId="{4EB3E3BD-6DA6-4523-9338-C3ED1E67FBD8}">
      <dgm:prSet/>
      <dgm:spPr/>
      <dgm:t>
        <a:bodyPr/>
        <a:lstStyle/>
        <a:p>
          <a:endParaRPr lang="en-US" sz="1100" b="1"/>
        </a:p>
      </dgm:t>
    </dgm:pt>
    <dgm:pt modelId="{D7DF3D6E-D410-41BB-BD9B-4631E0C65040}" type="sibTrans" cxnId="{4EB3E3BD-6DA6-4523-9338-C3ED1E67FBD8}">
      <dgm:prSet custT="1"/>
      <dgm:spPr>
        <a:solidFill>
          <a:srgbClr val="FF0000"/>
        </a:solidFill>
        <a:ln>
          <a:solidFill>
            <a:schemeClr val="tx1"/>
          </a:solidFill>
        </a:ln>
      </dgm:spPr>
      <dgm:t>
        <a:bodyPr/>
        <a:lstStyle/>
        <a:p>
          <a:endParaRPr lang="en-US" sz="1100" b="1" dirty="0"/>
        </a:p>
      </dgm:t>
    </dgm:pt>
    <dgm:pt modelId="{CD973A54-F3CA-4A78-86E2-24D9CC8F40B4}">
      <dgm:prSet phldrT="[Text]" custT="1"/>
      <dgm:spPr>
        <a:solidFill>
          <a:srgbClr val="00B0F0"/>
        </a:solidFill>
        <a:ln w="12700">
          <a:solidFill>
            <a:schemeClr val="tx1"/>
          </a:solidFill>
        </a:ln>
      </dgm:spPr>
      <dgm:t>
        <a:bodyPr/>
        <a:lstStyle/>
        <a:p>
          <a:r>
            <a:rPr lang="en-US" sz="1100" b="1" dirty="0" smtClean="0"/>
            <a:t>Flame Validation Procedure</a:t>
          </a:r>
          <a:endParaRPr lang="en-US" sz="1100" b="1" dirty="0"/>
        </a:p>
      </dgm:t>
    </dgm:pt>
    <dgm:pt modelId="{4E52F138-0527-480F-83DA-51EB8EAA205F}" type="parTrans" cxnId="{34A7F38D-277D-4D3A-8D29-DB56857262E9}">
      <dgm:prSet/>
      <dgm:spPr/>
      <dgm:t>
        <a:bodyPr/>
        <a:lstStyle/>
        <a:p>
          <a:endParaRPr lang="en-US" sz="1100" b="1"/>
        </a:p>
      </dgm:t>
    </dgm:pt>
    <dgm:pt modelId="{8CADFFE3-EF8F-47E7-81E2-BA4A5CDC3ED7}" type="sibTrans" cxnId="{34A7F38D-277D-4D3A-8D29-DB56857262E9}">
      <dgm:prSet custT="1"/>
      <dgm:spPr>
        <a:solidFill>
          <a:srgbClr val="FF0000"/>
        </a:solidFill>
        <a:ln>
          <a:solidFill>
            <a:schemeClr val="tx1"/>
          </a:solidFill>
        </a:ln>
      </dgm:spPr>
      <dgm:t>
        <a:bodyPr/>
        <a:lstStyle/>
        <a:p>
          <a:endParaRPr lang="en-US" sz="1100" b="1"/>
        </a:p>
      </dgm:t>
    </dgm:pt>
    <dgm:pt modelId="{843EA725-5C16-4CC4-841A-FF9E2137872A}" type="pres">
      <dgm:prSet presAssocID="{ADC11965-A51A-4375-ADEC-2B9799F61A2B}" presName="Name0" presStyleCnt="0">
        <dgm:presLayoutVars>
          <dgm:dir/>
          <dgm:resizeHandles val="exact"/>
        </dgm:presLayoutVars>
      </dgm:prSet>
      <dgm:spPr/>
      <dgm:t>
        <a:bodyPr/>
        <a:lstStyle/>
        <a:p>
          <a:endParaRPr lang="en-US"/>
        </a:p>
      </dgm:t>
    </dgm:pt>
    <dgm:pt modelId="{4D89835A-BD3D-4456-A1C7-2AE98AAD72A2}" type="pres">
      <dgm:prSet presAssocID="{D171C4BB-05F8-46BD-BA77-6DBAA65B270C}" presName="node" presStyleLbl="node1" presStyleIdx="0" presStyleCnt="3" custLinFactY="-4053" custLinFactNeighborX="2017" custLinFactNeighborY="-100000">
        <dgm:presLayoutVars>
          <dgm:bulletEnabled val="1"/>
        </dgm:presLayoutVars>
      </dgm:prSet>
      <dgm:spPr/>
      <dgm:t>
        <a:bodyPr/>
        <a:lstStyle/>
        <a:p>
          <a:endParaRPr lang="en-US"/>
        </a:p>
      </dgm:t>
    </dgm:pt>
    <dgm:pt modelId="{F610943F-460E-4988-9156-25818BCD4A67}" type="pres">
      <dgm:prSet presAssocID="{49C202DE-82B4-4FFF-B0AC-2FE07AEF783E}" presName="sibTrans" presStyleLbl="sibTrans2D1" presStyleIdx="0" presStyleCnt="2"/>
      <dgm:spPr/>
      <dgm:t>
        <a:bodyPr/>
        <a:lstStyle/>
        <a:p>
          <a:endParaRPr lang="en-US"/>
        </a:p>
      </dgm:t>
    </dgm:pt>
    <dgm:pt modelId="{262403D6-5822-4E3A-9757-A0035C8F037A}" type="pres">
      <dgm:prSet presAssocID="{49C202DE-82B4-4FFF-B0AC-2FE07AEF783E}" presName="connectorText" presStyleLbl="sibTrans2D1" presStyleIdx="0" presStyleCnt="2"/>
      <dgm:spPr/>
      <dgm:t>
        <a:bodyPr/>
        <a:lstStyle/>
        <a:p>
          <a:endParaRPr lang="en-US"/>
        </a:p>
      </dgm:t>
    </dgm:pt>
    <dgm:pt modelId="{BA398D08-B48A-4061-B777-F44E22F699D3}" type="pres">
      <dgm:prSet presAssocID="{74D038D3-D0FF-4C58-A9F7-BDAA66DDC761}" presName="node" presStyleLbl="node1" presStyleIdx="1" presStyleCnt="3" custLinFactY="-4053" custLinFactNeighborX="2017" custLinFactNeighborY="-100000">
        <dgm:presLayoutVars>
          <dgm:bulletEnabled val="1"/>
        </dgm:presLayoutVars>
      </dgm:prSet>
      <dgm:spPr/>
      <dgm:t>
        <a:bodyPr/>
        <a:lstStyle/>
        <a:p>
          <a:endParaRPr lang="en-US"/>
        </a:p>
      </dgm:t>
    </dgm:pt>
    <dgm:pt modelId="{5312D435-1BB4-4349-AD58-1AE7AE115E4E}" type="pres">
      <dgm:prSet presAssocID="{D7DF3D6E-D410-41BB-BD9B-4631E0C65040}" presName="sibTrans" presStyleLbl="sibTrans2D1" presStyleIdx="1" presStyleCnt="2"/>
      <dgm:spPr/>
      <dgm:t>
        <a:bodyPr/>
        <a:lstStyle/>
        <a:p>
          <a:endParaRPr lang="en-US"/>
        </a:p>
      </dgm:t>
    </dgm:pt>
    <dgm:pt modelId="{C2120379-DE90-4CDB-8A5C-BB1C9F73CF2C}" type="pres">
      <dgm:prSet presAssocID="{D7DF3D6E-D410-41BB-BD9B-4631E0C65040}" presName="connectorText" presStyleLbl="sibTrans2D1" presStyleIdx="1" presStyleCnt="2"/>
      <dgm:spPr/>
      <dgm:t>
        <a:bodyPr/>
        <a:lstStyle/>
        <a:p>
          <a:endParaRPr lang="en-US"/>
        </a:p>
      </dgm:t>
    </dgm:pt>
    <dgm:pt modelId="{08FDE28D-4AD3-4843-AD3D-2923ABCCBDCE}" type="pres">
      <dgm:prSet presAssocID="{CD973A54-F3CA-4A78-86E2-24D9CC8F40B4}" presName="node" presStyleLbl="node1" presStyleIdx="2" presStyleCnt="3" custLinFactY="-4053" custLinFactNeighborX="2017" custLinFactNeighborY="-100000">
        <dgm:presLayoutVars>
          <dgm:bulletEnabled val="1"/>
        </dgm:presLayoutVars>
      </dgm:prSet>
      <dgm:spPr/>
      <dgm:t>
        <a:bodyPr/>
        <a:lstStyle/>
        <a:p>
          <a:endParaRPr lang="en-US"/>
        </a:p>
      </dgm:t>
    </dgm:pt>
  </dgm:ptLst>
  <dgm:cxnLst>
    <dgm:cxn modelId="{C525F221-1A23-4BA5-AF28-ED9E0564BAD7}" type="presOf" srcId="{D171C4BB-05F8-46BD-BA77-6DBAA65B270C}" destId="{4D89835A-BD3D-4456-A1C7-2AE98AAD72A2}" srcOrd="0" destOrd="0" presId="urn:microsoft.com/office/officeart/2005/8/layout/process1"/>
    <dgm:cxn modelId="{04E34193-5137-4CA1-B005-330A65AC7870}" srcId="{ADC11965-A51A-4375-ADEC-2B9799F61A2B}" destId="{D171C4BB-05F8-46BD-BA77-6DBAA65B270C}" srcOrd="0" destOrd="0" parTransId="{9C60E9DE-FBFC-4ED8-954C-430504A41C3C}" sibTransId="{49C202DE-82B4-4FFF-B0AC-2FE07AEF783E}"/>
    <dgm:cxn modelId="{4EB3E3BD-6DA6-4523-9338-C3ED1E67FBD8}" srcId="{ADC11965-A51A-4375-ADEC-2B9799F61A2B}" destId="{74D038D3-D0FF-4C58-A9F7-BDAA66DDC761}" srcOrd="1" destOrd="0" parTransId="{1B46EBFD-0576-4F73-8D37-91BBDB02E5D1}" sibTransId="{D7DF3D6E-D410-41BB-BD9B-4631E0C65040}"/>
    <dgm:cxn modelId="{44C34AB5-AE3E-41ED-98C5-E1DB9F192163}" type="presOf" srcId="{74D038D3-D0FF-4C58-A9F7-BDAA66DDC761}" destId="{BA398D08-B48A-4061-B777-F44E22F699D3}" srcOrd="0" destOrd="0" presId="urn:microsoft.com/office/officeart/2005/8/layout/process1"/>
    <dgm:cxn modelId="{4DB0557E-FA12-45C1-A8DD-5D841A430814}" type="presOf" srcId="{D7DF3D6E-D410-41BB-BD9B-4631E0C65040}" destId="{C2120379-DE90-4CDB-8A5C-BB1C9F73CF2C}" srcOrd="1" destOrd="0" presId="urn:microsoft.com/office/officeart/2005/8/layout/process1"/>
    <dgm:cxn modelId="{B51006AD-7C40-49D6-B44A-A145B30F640C}" type="presOf" srcId="{49C202DE-82B4-4FFF-B0AC-2FE07AEF783E}" destId="{F610943F-460E-4988-9156-25818BCD4A67}" srcOrd="0" destOrd="0" presId="urn:microsoft.com/office/officeart/2005/8/layout/process1"/>
    <dgm:cxn modelId="{5A22A1E7-CE1D-41BB-AF64-126BAB310787}" type="presOf" srcId="{ADC11965-A51A-4375-ADEC-2B9799F61A2B}" destId="{843EA725-5C16-4CC4-841A-FF9E2137872A}" srcOrd="0" destOrd="0" presId="urn:microsoft.com/office/officeart/2005/8/layout/process1"/>
    <dgm:cxn modelId="{C3DF3540-BE97-481B-8F87-58A6088CF397}" type="presOf" srcId="{D7DF3D6E-D410-41BB-BD9B-4631E0C65040}" destId="{5312D435-1BB4-4349-AD58-1AE7AE115E4E}" srcOrd="0" destOrd="0" presId="urn:microsoft.com/office/officeart/2005/8/layout/process1"/>
    <dgm:cxn modelId="{CC4F4985-5B34-442B-9FBB-5EECDC4F0A42}" type="presOf" srcId="{CD973A54-F3CA-4A78-86E2-24D9CC8F40B4}" destId="{08FDE28D-4AD3-4843-AD3D-2923ABCCBDCE}" srcOrd="0" destOrd="0" presId="urn:microsoft.com/office/officeart/2005/8/layout/process1"/>
    <dgm:cxn modelId="{34A7F38D-277D-4D3A-8D29-DB56857262E9}" srcId="{ADC11965-A51A-4375-ADEC-2B9799F61A2B}" destId="{CD973A54-F3CA-4A78-86E2-24D9CC8F40B4}" srcOrd="2" destOrd="0" parTransId="{4E52F138-0527-480F-83DA-51EB8EAA205F}" sibTransId="{8CADFFE3-EF8F-47E7-81E2-BA4A5CDC3ED7}"/>
    <dgm:cxn modelId="{1EEC9ECD-1D43-4664-B1CF-5575223E6283}" type="presOf" srcId="{49C202DE-82B4-4FFF-B0AC-2FE07AEF783E}" destId="{262403D6-5822-4E3A-9757-A0035C8F037A}" srcOrd="1" destOrd="0" presId="urn:microsoft.com/office/officeart/2005/8/layout/process1"/>
    <dgm:cxn modelId="{BAB28387-A61F-453A-9329-74679FC7E99B}" type="presParOf" srcId="{843EA725-5C16-4CC4-841A-FF9E2137872A}" destId="{4D89835A-BD3D-4456-A1C7-2AE98AAD72A2}" srcOrd="0" destOrd="0" presId="urn:microsoft.com/office/officeart/2005/8/layout/process1"/>
    <dgm:cxn modelId="{405BCC52-50B1-47DA-815B-023B8106AAD0}" type="presParOf" srcId="{843EA725-5C16-4CC4-841A-FF9E2137872A}" destId="{F610943F-460E-4988-9156-25818BCD4A67}" srcOrd="1" destOrd="0" presId="urn:microsoft.com/office/officeart/2005/8/layout/process1"/>
    <dgm:cxn modelId="{F2C8682A-D34E-45A1-B8C0-966FB57DFACB}" type="presParOf" srcId="{F610943F-460E-4988-9156-25818BCD4A67}" destId="{262403D6-5822-4E3A-9757-A0035C8F037A}" srcOrd="0" destOrd="0" presId="urn:microsoft.com/office/officeart/2005/8/layout/process1"/>
    <dgm:cxn modelId="{79C0B2BA-3746-47A4-BEA8-3719D998151A}" type="presParOf" srcId="{843EA725-5C16-4CC4-841A-FF9E2137872A}" destId="{BA398D08-B48A-4061-B777-F44E22F699D3}" srcOrd="2" destOrd="0" presId="urn:microsoft.com/office/officeart/2005/8/layout/process1"/>
    <dgm:cxn modelId="{D0F88407-C3E7-4FA3-9452-324B2CC0E672}" type="presParOf" srcId="{843EA725-5C16-4CC4-841A-FF9E2137872A}" destId="{5312D435-1BB4-4349-AD58-1AE7AE115E4E}" srcOrd="3" destOrd="0" presId="urn:microsoft.com/office/officeart/2005/8/layout/process1"/>
    <dgm:cxn modelId="{AD927B6C-A4DD-4F0C-9EAF-2300545AE776}" type="presParOf" srcId="{5312D435-1BB4-4349-AD58-1AE7AE115E4E}" destId="{C2120379-DE90-4CDB-8A5C-BB1C9F73CF2C}" srcOrd="0" destOrd="0" presId="urn:microsoft.com/office/officeart/2005/8/layout/process1"/>
    <dgm:cxn modelId="{63946B00-2036-4436-A95C-5992336D86F6}" type="presParOf" srcId="{843EA725-5C16-4CC4-841A-FF9E2137872A}" destId="{08FDE28D-4AD3-4843-AD3D-2923ABCCBDCE}" srcOrd="4" destOrd="0" presId="urn:microsoft.com/office/officeart/2005/8/layout/process1"/>
  </dgm:cxnLst>
  <dgm:bg>
    <a:noFill/>
  </dgm:bg>
  <dgm:whole>
    <a:ln>
      <a:no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CAD8A-EE08-409C-9A79-C17EF35132E8}">
      <dsp:nvSpPr>
        <dsp:cNvPr id="0" name=""/>
        <dsp:cNvSpPr/>
      </dsp:nvSpPr>
      <dsp:spPr>
        <a:xfrm>
          <a:off x="9221" y="0"/>
          <a:ext cx="1143000" cy="685800"/>
        </a:xfrm>
        <a:prstGeom prst="roundRect">
          <a:avLst>
            <a:gd name="adj" fmla="val 10000"/>
          </a:avLst>
        </a:prstGeom>
        <a:solidFill>
          <a:srgbClr val="00B0F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Scope and Definitions</a:t>
          </a:r>
          <a:endParaRPr lang="en-US" sz="1100" b="1" kern="1200" dirty="0"/>
        </a:p>
      </dsp:txBody>
      <dsp:txXfrm>
        <a:off x="29307" y="20086"/>
        <a:ext cx="1102828" cy="645628"/>
      </dsp:txXfrm>
    </dsp:sp>
    <dsp:sp modelId="{CCB65531-F9B3-415A-8E16-6260CE3536BA}">
      <dsp:nvSpPr>
        <dsp:cNvPr id="0" name=""/>
        <dsp:cNvSpPr/>
      </dsp:nvSpPr>
      <dsp:spPr>
        <a:xfrm>
          <a:off x="1266521" y="201168"/>
          <a:ext cx="242316" cy="283464"/>
        </a:xfrm>
        <a:prstGeom prst="rightArrow">
          <a:avLst>
            <a:gd name="adj1" fmla="val 60000"/>
            <a:gd name="adj2" fmla="val 50000"/>
          </a:avLst>
        </a:prstGeom>
        <a:solidFill>
          <a:srgbClr val="FF0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1266521" y="257861"/>
        <a:ext cx="169621" cy="170078"/>
      </dsp:txXfrm>
    </dsp:sp>
    <dsp:sp modelId="{4D89835A-BD3D-4456-A1C7-2AE98AAD72A2}">
      <dsp:nvSpPr>
        <dsp:cNvPr id="0" name=""/>
        <dsp:cNvSpPr/>
      </dsp:nvSpPr>
      <dsp:spPr>
        <a:xfrm>
          <a:off x="1609421" y="0"/>
          <a:ext cx="1143000" cy="685800"/>
        </a:xfrm>
        <a:prstGeom prst="roundRect">
          <a:avLst>
            <a:gd name="adj" fmla="val 10000"/>
          </a:avLst>
        </a:prstGeom>
        <a:solidFill>
          <a:srgbClr val="00B0F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Apparatus</a:t>
          </a:r>
          <a:endParaRPr lang="en-US" sz="1100" b="1" kern="1200" dirty="0"/>
        </a:p>
      </dsp:txBody>
      <dsp:txXfrm>
        <a:off x="1629507" y="20086"/>
        <a:ext cx="1102828" cy="645628"/>
      </dsp:txXfrm>
    </dsp:sp>
    <dsp:sp modelId="{F610943F-460E-4988-9156-25818BCD4A67}">
      <dsp:nvSpPr>
        <dsp:cNvPr id="0" name=""/>
        <dsp:cNvSpPr/>
      </dsp:nvSpPr>
      <dsp:spPr>
        <a:xfrm>
          <a:off x="2866721" y="201168"/>
          <a:ext cx="242316" cy="283464"/>
        </a:xfrm>
        <a:prstGeom prst="rightArrow">
          <a:avLst>
            <a:gd name="adj1" fmla="val 60000"/>
            <a:gd name="adj2" fmla="val 50000"/>
          </a:avLst>
        </a:prstGeom>
        <a:solidFill>
          <a:srgbClr val="FF0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2866721" y="257861"/>
        <a:ext cx="169621" cy="170078"/>
      </dsp:txXfrm>
    </dsp:sp>
    <dsp:sp modelId="{C098EB07-02B9-437A-AEC5-81DFAB23B83E}">
      <dsp:nvSpPr>
        <dsp:cNvPr id="0" name=""/>
        <dsp:cNvSpPr/>
      </dsp:nvSpPr>
      <dsp:spPr>
        <a:xfrm>
          <a:off x="3209621" y="0"/>
          <a:ext cx="1143000" cy="685800"/>
        </a:xfrm>
        <a:prstGeom prst="roundRect">
          <a:avLst>
            <a:gd name="adj" fmla="val 10000"/>
          </a:avLst>
        </a:prstGeom>
        <a:solidFill>
          <a:srgbClr val="00B0F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Test Samples and Conditioning</a:t>
          </a:r>
          <a:endParaRPr lang="en-US" sz="1100" b="1" kern="1200" dirty="0"/>
        </a:p>
      </dsp:txBody>
      <dsp:txXfrm>
        <a:off x="3229707" y="20086"/>
        <a:ext cx="1102828" cy="645628"/>
      </dsp:txXfrm>
    </dsp:sp>
    <dsp:sp modelId="{F7AAA4A6-7BAD-4680-B39F-4833D9A603F9}">
      <dsp:nvSpPr>
        <dsp:cNvPr id="0" name=""/>
        <dsp:cNvSpPr/>
      </dsp:nvSpPr>
      <dsp:spPr>
        <a:xfrm>
          <a:off x="4466921" y="201168"/>
          <a:ext cx="242316" cy="283464"/>
        </a:xfrm>
        <a:prstGeom prst="rightArrow">
          <a:avLst>
            <a:gd name="adj1" fmla="val 60000"/>
            <a:gd name="adj2" fmla="val 50000"/>
          </a:avLst>
        </a:prstGeom>
        <a:solidFill>
          <a:srgbClr val="FF0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4466921" y="257861"/>
        <a:ext cx="169621" cy="170078"/>
      </dsp:txXfrm>
    </dsp:sp>
    <dsp:sp modelId="{BA398D08-B48A-4061-B777-F44E22F699D3}">
      <dsp:nvSpPr>
        <dsp:cNvPr id="0" name=""/>
        <dsp:cNvSpPr/>
      </dsp:nvSpPr>
      <dsp:spPr>
        <a:xfrm>
          <a:off x="4809821" y="0"/>
          <a:ext cx="1143000" cy="685800"/>
        </a:xfrm>
        <a:prstGeom prst="roundRect">
          <a:avLst>
            <a:gd name="adj" fmla="val 10000"/>
          </a:avLst>
        </a:prstGeom>
        <a:solidFill>
          <a:srgbClr val="00B0F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Preparation of Apparatus</a:t>
          </a:r>
          <a:endParaRPr lang="en-US" sz="1100" b="1" kern="1200" dirty="0"/>
        </a:p>
      </dsp:txBody>
      <dsp:txXfrm>
        <a:off x="4829907" y="20086"/>
        <a:ext cx="1102828" cy="645628"/>
      </dsp:txXfrm>
    </dsp:sp>
    <dsp:sp modelId="{5312D435-1BB4-4349-AD58-1AE7AE115E4E}">
      <dsp:nvSpPr>
        <dsp:cNvPr id="0" name=""/>
        <dsp:cNvSpPr/>
      </dsp:nvSpPr>
      <dsp:spPr>
        <a:xfrm>
          <a:off x="6067121" y="201168"/>
          <a:ext cx="242315" cy="283464"/>
        </a:xfrm>
        <a:prstGeom prst="rightArrow">
          <a:avLst>
            <a:gd name="adj1" fmla="val 60000"/>
            <a:gd name="adj2" fmla="val 50000"/>
          </a:avLst>
        </a:prstGeom>
        <a:solidFill>
          <a:srgbClr val="FF0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6067121" y="257861"/>
        <a:ext cx="169621" cy="170078"/>
      </dsp:txXfrm>
    </dsp:sp>
    <dsp:sp modelId="{08FDE28D-4AD3-4843-AD3D-2923ABCCBDCE}">
      <dsp:nvSpPr>
        <dsp:cNvPr id="0" name=""/>
        <dsp:cNvSpPr/>
      </dsp:nvSpPr>
      <dsp:spPr>
        <a:xfrm>
          <a:off x="6410021" y="0"/>
          <a:ext cx="1143000" cy="685800"/>
        </a:xfrm>
        <a:prstGeom prst="roundRect">
          <a:avLst>
            <a:gd name="adj" fmla="val 10000"/>
          </a:avLst>
        </a:prstGeom>
        <a:solidFill>
          <a:srgbClr val="00B0F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Calibration</a:t>
          </a:r>
          <a:endParaRPr lang="en-US" sz="1100" b="1" kern="1200" dirty="0"/>
        </a:p>
      </dsp:txBody>
      <dsp:txXfrm>
        <a:off x="6430107" y="20086"/>
        <a:ext cx="1102828" cy="645628"/>
      </dsp:txXfrm>
    </dsp:sp>
    <dsp:sp modelId="{4796EC64-7463-4F53-88C1-C66D2F85847B}">
      <dsp:nvSpPr>
        <dsp:cNvPr id="0" name=""/>
        <dsp:cNvSpPr/>
      </dsp:nvSpPr>
      <dsp:spPr>
        <a:xfrm>
          <a:off x="7665016" y="201168"/>
          <a:ext cx="237428" cy="283464"/>
        </a:xfrm>
        <a:prstGeom prst="rightArrow">
          <a:avLst>
            <a:gd name="adj1" fmla="val 60000"/>
            <a:gd name="adj2" fmla="val 50000"/>
          </a:avLst>
        </a:prstGeom>
        <a:solidFill>
          <a:srgbClr val="FF0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7665016" y="257861"/>
        <a:ext cx="166200" cy="170078"/>
      </dsp:txXfrm>
    </dsp:sp>
    <dsp:sp modelId="{2E8578F5-5881-479D-8CCC-6DAD69A60970}">
      <dsp:nvSpPr>
        <dsp:cNvPr id="0" name=""/>
        <dsp:cNvSpPr/>
      </dsp:nvSpPr>
      <dsp:spPr>
        <a:xfrm>
          <a:off x="8001000" y="0"/>
          <a:ext cx="1143000" cy="685800"/>
        </a:xfrm>
        <a:prstGeom prst="roundRect">
          <a:avLst>
            <a:gd name="adj" fmla="val 10000"/>
          </a:avLst>
        </a:prstGeom>
        <a:solidFill>
          <a:srgbClr val="00B0F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Test Procedure</a:t>
          </a:r>
          <a:endParaRPr lang="en-US" sz="1100" b="1" kern="1200" dirty="0"/>
        </a:p>
      </dsp:txBody>
      <dsp:txXfrm>
        <a:off x="8021086" y="20086"/>
        <a:ext cx="1102828" cy="645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9835A-BD3D-4456-A1C7-2AE98AAD72A2}">
      <dsp:nvSpPr>
        <dsp:cNvPr id="0" name=""/>
        <dsp:cNvSpPr/>
      </dsp:nvSpPr>
      <dsp:spPr>
        <a:xfrm>
          <a:off x="12832" y="0"/>
          <a:ext cx="1124323" cy="667859"/>
        </a:xfrm>
        <a:prstGeom prst="roundRect">
          <a:avLst>
            <a:gd name="adj" fmla="val 10000"/>
          </a:avLst>
        </a:prstGeom>
        <a:solidFill>
          <a:srgbClr val="00B0F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Apparatus</a:t>
          </a:r>
          <a:endParaRPr lang="en-US" sz="1100" b="1" kern="1200" dirty="0"/>
        </a:p>
      </dsp:txBody>
      <dsp:txXfrm>
        <a:off x="32393" y="19561"/>
        <a:ext cx="1085201" cy="628737"/>
      </dsp:txXfrm>
    </dsp:sp>
    <dsp:sp modelId="{F610943F-460E-4988-9156-25818BCD4A67}">
      <dsp:nvSpPr>
        <dsp:cNvPr id="0" name=""/>
        <dsp:cNvSpPr/>
      </dsp:nvSpPr>
      <dsp:spPr>
        <a:xfrm>
          <a:off x="1249588" y="194513"/>
          <a:ext cx="238356" cy="278832"/>
        </a:xfrm>
        <a:prstGeom prst="rightArrow">
          <a:avLst>
            <a:gd name="adj1" fmla="val 60000"/>
            <a:gd name="adj2" fmla="val 50000"/>
          </a:avLst>
        </a:prstGeom>
        <a:solidFill>
          <a:srgbClr val="FF0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1249588" y="250279"/>
        <a:ext cx="166849" cy="167300"/>
      </dsp:txXfrm>
    </dsp:sp>
    <dsp:sp modelId="{BA398D08-B48A-4061-B777-F44E22F699D3}">
      <dsp:nvSpPr>
        <dsp:cNvPr id="0" name=""/>
        <dsp:cNvSpPr/>
      </dsp:nvSpPr>
      <dsp:spPr>
        <a:xfrm>
          <a:off x="1586885" y="0"/>
          <a:ext cx="1124323" cy="667859"/>
        </a:xfrm>
        <a:prstGeom prst="roundRect">
          <a:avLst>
            <a:gd name="adj" fmla="val 10000"/>
          </a:avLst>
        </a:prstGeom>
        <a:solidFill>
          <a:srgbClr val="00B0F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Preparation of Apparatus</a:t>
          </a:r>
          <a:endParaRPr lang="en-US" sz="1100" b="1" kern="1200" dirty="0"/>
        </a:p>
      </dsp:txBody>
      <dsp:txXfrm>
        <a:off x="1606446" y="19561"/>
        <a:ext cx="1085201" cy="628737"/>
      </dsp:txXfrm>
    </dsp:sp>
    <dsp:sp modelId="{5312D435-1BB4-4349-AD58-1AE7AE115E4E}">
      <dsp:nvSpPr>
        <dsp:cNvPr id="0" name=""/>
        <dsp:cNvSpPr/>
      </dsp:nvSpPr>
      <dsp:spPr>
        <a:xfrm>
          <a:off x="2822313" y="194513"/>
          <a:ext cx="235542" cy="278832"/>
        </a:xfrm>
        <a:prstGeom prst="rightArrow">
          <a:avLst>
            <a:gd name="adj1" fmla="val 60000"/>
            <a:gd name="adj2" fmla="val 50000"/>
          </a:avLst>
        </a:prstGeom>
        <a:solidFill>
          <a:srgbClr val="FF0000"/>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2822313" y="250279"/>
        <a:ext cx="164879" cy="167300"/>
      </dsp:txXfrm>
    </dsp:sp>
    <dsp:sp modelId="{08FDE28D-4AD3-4843-AD3D-2923ABCCBDCE}">
      <dsp:nvSpPr>
        <dsp:cNvPr id="0" name=""/>
        <dsp:cNvSpPr/>
      </dsp:nvSpPr>
      <dsp:spPr>
        <a:xfrm>
          <a:off x="3155628" y="0"/>
          <a:ext cx="1124323" cy="667859"/>
        </a:xfrm>
        <a:prstGeom prst="roundRect">
          <a:avLst>
            <a:gd name="adj" fmla="val 10000"/>
          </a:avLst>
        </a:prstGeom>
        <a:solidFill>
          <a:srgbClr val="00B0F0"/>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t>Flame Validation Procedure</a:t>
          </a:r>
          <a:endParaRPr lang="en-US" sz="1100" b="1" kern="1200" dirty="0"/>
        </a:p>
      </dsp:txBody>
      <dsp:txXfrm>
        <a:off x="3175189" y="19561"/>
        <a:ext cx="1085201" cy="62873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8.wmf"/><Relationship Id="rId1" Type="http://schemas.openxmlformats.org/officeDocument/2006/relationships/image" Target="../media/image61.wmf"/></Relationships>
</file>

<file path=ppt/drawings/drawing1.xml><?xml version="1.0" encoding="utf-8"?>
<c:userShapes xmlns:c="http://schemas.openxmlformats.org/drawingml/2006/chart">
  <cdr:relSizeAnchor xmlns:cdr="http://schemas.openxmlformats.org/drawingml/2006/chartDrawing">
    <cdr:from>
      <cdr:x>0.15113</cdr:x>
      <cdr:y>0.03978</cdr:y>
    </cdr:from>
    <cdr:to>
      <cdr:x>0.81934</cdr:x>
      <cdr:y>0.1044</cdr:y>
    </cdr:to>
    <cdr:sp macro="" textlink="">
      <cdr:nvSpPr>
        <cdr:cNvPr id="2" name="TextBox 1"/>
        <cdr:cNvSpPr txBox="1"/>
      </cdr:nvSpPr>
      <cdr:spPr>
        <a:xfrm xmlns:a="http://schemas.openxmlformats.org/drawingml/2006/main">
          <a:off x="653528" y="161016"/>
          <a:ext cx="2889573"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1600" kern="1200">
              <a:solidFill>
                <a:schemeClr val="tx1"/>
              </a:solidFill>
              <a:latin typeface="Arial" charset="0"/>
              <a:ea typeface="+mn-ea"/>
              <a:cs typeface="+mn-cs"/>
            </a:defRPr>
          </a:lvl1pPr>
          <a:lvl2pPr marL="457200" algn="l" rtl="0" fontAlgn="base">
            <a:spcBef>
              <a:spcPct val="50000"/>
            </a:spcBef>
            <a:spcAft>
              <a:spcPct val="0"/>
            </a:spcAft>
            <a:buChar char="•"/>
            <a:defRPr sz="1600" kern="1200">
              <a:solidFill>
                <a:schemeClr val="tx1"/>
              </a:solidFill>
              <a:latin typeface="Arial" charset="0"/>
              <a:ea typeface="+mn-ea"/>
              <a:cs typeface="+mn-cs"/>
            </a:defRPr>
          </a:lvl2pPr>
          <a:lvl3pPr marL="914400" algn="l" rtl="0" fontAlgn="base">
            <a:spcBef>
              <a:spcPct val="50000"/>
            </a:spcBef>
            <a:spcAft>
              <a:spcPct val="0"/>
            </a:spcAft>
            <a:buChar char="•"/>
            <a:defRPr sz="1600" kern="1200">
              <a:solidFill>
                <a:schemeClr val="tx1"/>
              </a:solidFill>
              <a:latin typeface="Arial" charset="0"/>
              <a:ea typeface="+mn-ea"/>
              <a:cs typeface="+mn-cs"/>
            </a:defRPr>
          </a:lvl3pPr>
          <a:lvl4pPr marL="1371600" algn="l" rtl="0" fontAlgn="base">
            <a:spcBef>
              <a:spcPct val="50000"/>
            </a:spcBef>
            <a:spcAft>
              <a:spcPct val="0"/>
            </a:spcAft>
            <a:buChar char="•"/>
            <a:defRPr sz="1600" kern="1200">
              <a:solidFill>
                <a:schemeClr val="tx1"/>
              </a:solidFill>
              <a:latin typeface="Arial" charset="0"/>
              <a:ea typeface="+mn-ea"/>
              <a:cs typeface="+mn-cs"/>
            </a:defRPr>
          </a:lvl4pPr>
          <a:lvl5pPr marL="1828800" algn="l" rtl="0" fontAlgn="base">
            <a:spcBef>
              <a:spcPct val="50000"/>
            </a:spcBef>
            <a:spcAft>
              <a:spcPct val="0"/>
            </a:spcAft>
            <a:buChar char="•"/>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xmlns:a="http://schemas.openxmlformats.org/drawingml/2006/main">
          <a:pPr algn="ctr">
            <a:buNone/>
          </a:pPr>
          <a:r>
            <a:rPr lang="en-US" sz="1100" b="1" dirty="0" smtClean="0"/>
            <a:t>Seat Cushion Test Result Comparison</a:t>
          </a:r>
          <a:endParaRPr lang="en-US" sz="11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0.06612</cdr:x>
      <cdr:y>0.29829</cdr:y>
    </cdr:from>
    <cdr:to>
      <cdr:x>0.99704</cdr:x>
      <cdr:y>0.30152</cdr:y>
    </cdr:to>
    <cdr:cxnSp macro="">
      <cdr:nvCxnSpPr>
        <cdr:cNvPr id="2" name="Straight Connector 1"/>
        <cdr:cNvCxnSpPr/>
      </cdr:nvCxnSpPr>
      <cdr:spPr>
        <a:xfrm xmlns:a="http://schemas.openxmlformats.org/drawingml/2006/main">
          <a:off x="532245" y="1309793"/>
          <a:ext cx="7494155" cy="14182"/>
        </a:xfrm>
        <a:prstGeom xmlns:a="http://schemas.openxmlformats.org/drawingml/2006/main" prst="line">
          <a:avLst/>
        </a:prstGeom>
        <a:ln xmlns:a="http://schemas.openxmlformats.org/drawingml/2006/main" w="38100">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dirty="0"/>
          </a:p>
        </p:txBody>
      </p:sp>
      <p:sp>
        <p:nvSpPr>
          <p:cNvPr id="24579" name="Rectangle 3"/>
          <p:cNvSpPr>
            <a:spLocks noGrp="1" noChangeArrowheads="1"/>
          </p:cNvSpPr>
          <p:nvPr>
            <p:ph type="dt" sz="quarter" idx="1"/>
          </p:nvPr>
        </p:nvSpPr>
        <p:spPr bwMode="auto">
          <a:xfrm>
            <a:off x="397256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endParaRPr lang="en-US" dirty="0"/>
          </a:p>
        </p:txBody>
      </p:sp>
      <p:sp>
        <p:nvSpPr>
          <p:cNvPr id="24580" name="Rectangle 4"/>
          <p:cNvSpPr>
            <a:spLocks noGrp="1" noChangeArrowheads="1"/>
          </p:cNvSpPr>
          <p:nvPr>
            <p:ph type="ftr" sz="quarter" idx="2"/>
          </p:nvPr>
        </p:nvSpPr>
        <p:spPr bwMode="auto">
          <a:xfrm>
            <a:off x="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dirty="0"/>
          </a:p>
        </p:txBody>
      </p:sp>
      <p:sp>
        <p:nvSpPr>
          <p:cNvPr id="24581" name="Rectangle 5"/>
          <p:cNvSpPr>
            <a:spLocks noGrp="1" noChangeArrowheads="1"/>
          </p:cNvSpPr>
          <p:nvPr>
            <p:ph type="sldNum" sz="quarter" idx="3"/>
          </p:nvPr>
        </p:nvSpPr>
        <p:spPr bwMode="auto">
          <a:xfrm>
            <a:off x="397256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fld id="{ED790AE2-30AE-48D4-B5E5-1611F570B35C}" type="slidenum">
              <a:rPr lang="en-US"/>
              <a:pPr>
                <a:defRPr/>
              </a:pPr>
              <a:t>‹#›</a:t>
            </a:fld>
            <a:endParaRPr lang="en-US" dirty="0"/>
          </a:p>
        </p:txBody>
      </p:sp>
    </p:spTree>
    <p:extLst>
      <p:ext uri="{BB962C8B-B14F-4D97-AF65-F5344CB8AC3E}">
        <p14:creationId xmlns:p14="http://schemas.microsoft.com/office/powerpoint/2010/main" val="3436631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dirty="0"/>
          </a:p>
        </p:txBody>
      </p:sp>
      <p:sp>
        <p:nvSpPr>
          <p:cNvPr id="21507" name="Rectangle 3"/>
          <p:cNvSpPr>
            <a:spLocks noGrp="1" noChangeArrowheads="1"/>
          </p:cNvSpPr>
          <p:nvPr>
            <p:ph type="dt" idx="1"/>
          </p:nvPr>
        </p:nvSpPr>
        <p:spPr bwMode="auto">
          <a:xfrm>
            <a:off x="397256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endParaRPr lang="en-US" dirty="0"/>
          </a:p>
        </p:txBody>
      </p:sp>
      <p:sp>
        <p:nvSpPr>
          <p:cNvPr id="28676"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34720" y="4416426"/>
            <a:ext cx="514096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dirty="0"/>
          </a:p>
        </p:txBody>
      </p:sp>
      <p:sp>
        <p:nvSpPr>
          <p:cNvPr id="21511" name="Rectangle 7"/>
          <p:cNvSpPr>
            <a:spLocks noGrp="1" noChangeArrowheads="1"/>
          </p:cNvSpPr>
          <p:nvPr>
            <p:ph type="sldNum" sz="quarter" idx="5"/>
          </p:nvPr>
        </p:nvSpPr>
        <p:spPr bwMode="auto">
          <a:xfrm>
            <a:off x="397256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fld id="{C3D891AA-35D4-4158-96A1-4BD6A38890EE}" type="slidenum">
              <a:rPr lang="en-US"/>
              <a:pPr>
                <a:defRPr/>
              </a:pPr>
              <a:t>‹#›</a:t>
            </a:fld>
            <a:endParaRPr lang="en-US" dirty="0"/>
          </a:p>
        </p:txBody>
      </p:sp>
    </p:spTree>
    <p:extLst>
      <p:ext uri="{BB962C8B-B14F-4D97-AF65-F5344CB8AC3E}">
        <p14:creationId xmlns:p14="http://schemas.microsoft.com/office/powerpoint/2010/main" val="8702480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defTabSz="911225" eaLnBrk="0" hangingPunct="0">
              <a:defRPr sz="1600">
                <a:solidFill>
                  <a:schemeClr val="tx1"/>
                </a:solidFill>
                <a:latin typeface="Arial" charset="0"/>
              </a:defRPr>
            </a:lvl1pPr>
            <a:lvl2pPr marL="742950" indent="-285750" defTabSz="911225" eaLnBrk="0" hangingPunct="0">
              <a:defRPr sz="1600">
                <a:solidFill>
                  <a:schemeClr val="tx1"/>
                </a:solidFill>
                <a:latin typeface="Arial" charset="0"/>
              </a:defRPr>
            </a:lvl2pPr>
            <a:lvl3pPr marL="1143000" indent="-228600" defTabSz="911225" eaLnBrk="0" hangingPunct="0">
              <a:defRPr sz="1600">
                <a:solidFill>
                  <a:schemeClr val="tx1"/>
                </a:solidFill>
                <a:latin typeface="Arial" charset="0"/>
              </a:defRPr>
            </a:lvl3pPr>
            <a:lvl4pPr marL="1600200" indent="-228600" defTabSz="911225" eaLnBrk="0" hangingPunct="0">
              <a:defRPr sz="1600">
                <a:solidFill>
                  <a:schemeClr val="tx1"/>
                </a:solidFill>
                <a:latin typeface="Arial" charset="0"/>
              </a:defRPr>
            </a:lvl4pPr>
            <a:lvl5pPr marL="2057400" indent="-228600" defTabSz="911225" eaLnBrk="0" hangingPunct="0">
              <a:defRPr sz="1600">
                <a:solidFill>
                  <a:schemeClr val="tx1"/>
                </a:solidFill>
                <a:latin typeface="Arial" charset="0"/>
              </a:defRPr>
            </a:lvl5pPr>
            <a:lvl6pPr marL="2514600" indent="-228600" defTabSz="911225" eaLnBrk="0" fontAlgn="base" hangingPunct="0">
              <a:spcBef>
                <a:spcPct val="50000"/>
              </a:spcBef>
              <a:spcAft>
                <a:spcPct val="0"/>
              </a:spcAft>
              <a:buChar char="•"/>
              <a:defRPr sz="1600">
                <a:solidFill>
                  <a:schemeClr val="tx1"/>
                </a:solidFill>
                <a:latin typeface="Arial" charset="0"/>
              </a:defRPr>
            </a:lvl6pPr>
            <a:lvl7pPr marL="2971800" indent="-228600" defTabSz="911225" eaLnBrk="0" fontAlgn="base" hangingPunct="0">
              <a:spcBef>
                <a:spcPct val="50000"/>
              </a:spcBef>
              <a:spcAft>
                <a:spcPct val="0"/>
              </a:spcAft>
              <a:buChar char="•"/>
              <a:defRPr sz="1600">
                <a:solidFill>
                  <a:schemeClr val="tx1"/>
                </a:solidFill>
                <a:latin typeface="Arial" charset="0"/>
              </a:defRPr>
            </a:lvl7pPr>
            <a:lvl8pPr marL="3429000" indent="-228600" defTabSz="911225" eaLnBrk="0" fontAlgn="base" hangingPunct="0">
              <a:spcBef>
                <a:spcPct val="50000"/>
              </a:spcBef>
              <a:spcAft>
                <a:spcPct val="0"/>
              </a:spcAft>
              <a:buChar char="•"/>
              <a:defRPr sz="1600">
                <a:solidFill>
                  <a:schemeClr val="tx1"/>
                </a:solidFill>
                <a:latin typeface="Arial" charset="0"/>
              </a:defRPr>
            </a:lvl8pPr>
            <a:lvl9pPr marL="3886200" indent="-228600" defTabSz="911225" eaLnBrk="0" fontAlgn="base" hangingPunct="0">
              <a:spcBef>
                <a:spcPct val="50000"/>
              </a:spcBef>
              <a:spcAft>
                <a:spcPct val="0"/>
              </a:spcAft>
              <a:buChar char="•"/>
              <a:defRPr sz="1600">
                <a:solidFill>
                  <a:schemeClr val="tx1"/>
                </a:solidFill>
                <a:latin typeface="Arial" charset="0"/>
              </a:defRPr>
            </a:lvl9pPr>
          </a:lstStyle>
          <a:p>
            <a:pPr eaLnBrk="1" hangingPunct="1"/>
            <a:fld id="{9FDF61D3-4EFC-4AD0-A4C6-1DC5DA144696}" type="slidenum">
              <a:rPr lang="en-US" sz="1200" smtClean="0">
                <a:latin typeface="Times New Roman" pitchFamily="18" charset="0"/>
              </a:rPr>
              <a:pPr eaLnBrk="1" hangingPunct="1"/>
              <a:t>1</a:t>
            </a:fld>
            <a:endParaRPr lang="en-US" sz="1200" dirty="0" smtClean="0">
              <a:latin typeface="Times New Roman"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12</a:t>
            </a:fld>
            <a:endParaRPr lang="en-US" dirty="0"/>
          </a:p>
        </p:txBody>
      </p:sp>
    </p:spTree>
    <p:extLst>
      <p:ext uri="{BB962C8B-B14F-4D97-AF65-F5344CB8AC3E}">
        <p14:creationId xmlns:p14="http://schemas.microsoft.com/office/powerpoint/2010/main" val="2475811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Here is an</a:t>
            </a:r>
            <a:r>
              <a:rPr lang="en-US" b="1" baseline="0" dirty="0" smtClean="0"/>
              <a:t> overview of the sonic </a:t>
            </a:r>
            <a:r>
              <a:rPr lang="en-US" b="1" baseline="0" dirty="0" smtClean="0"/>
              <a:t>burner </a:t>
            </a:r>
            <a:r>
              <a:rPr lang="en-US" b="1" baseline="0" dirty="0" smtClean="0"/>
              <a:t>operating principles</a:t>
            </a:r>
            <a:r>
              <a:rPr lang="en-US" b="1" dirty="0" smtClean="0"/>
              <a:t>…</a:t>
            </a:r>
          </a:p>
          <a:p>
            <a:endParaRPr lang="en-US" b="1" dirty="0" smtClean="0"/>
          </a:p>
          <a:p>
            <a:r>
              <a:rPr lang="en-US" b="1" dirty="0" smtClean="0"/>
              <a:t>Compressed</a:t>
            </a:r>
            <a:r>
              <a:rPr lang="en-US" b="1" baseline="0" dirty="0" smtClean="0"/>
              <a:t> air is provided to the burner by and air compressor</a:t>
            </a:r>
          </a:p>
          <a:p>
            <a:endParaRPr lang="en-US" b="1" baseline="0" dirty="0" smtClean="0"/>
          </a:p>
          <a:p>
            <a:r>
              <a:rPr lang="en-US" b="1" baseline="0" dirty="0" smtClean="0"/>
              <a:t>The air flow through the burner is controlled via an air pressure regulator and sonic </a:t>
            </a:r>
            <a:r>
              <a:rPr lang="en-US" b="1" baseline="0" dirty="0" smtClean="0"/>
              <a:t>orifice</a:t>
            </a:r>
            <a:endParaRPr lang="en-US" b="1" dirty="0" smtClean="0"/>
          </a:p>
          <a:p>
            <a:endParaRPr lang="en-US" b="1" dirty="0" smtClean="0"/>
          </a:p>
          <a:p>
            <a:r>
              <a:rPr lang="en-US" b="1" dirty="0" smtClean="0"/>
              <a:t>Fuel is deliver from a pressurized fuel tank with constant pressure</a:t>
            </a:r>
          </a:p>
          <a:p>
            <a:endParaRPr lang="en-US" b="1" dirty="0" smtClean="0"/>
          </a:p>
          <a:p>
            <a:r>
              <a:rPr lang="en-US" b="1" dirty="0" smtClean="0"/>
              <a:t>The internal stator</a:t>
            </a:r>
            <a:r>
              <a:rPr lang="en-US" b="1" baseline="0" dirty="0" smtClean="0"/>
              <a:t> and turbulator components produce a swirling, mixing effect on the airflow as it exits the burner and mixes with the fuel spray </a:t>
            </a:r>
            <a:r>
              <a:rPr lang="en-US" b="1" baseline="0" dirty="0" smtClean="0"/>
              <a:t>emitted </a:t>
            </a:r>
            <a:r>
              <a:rPr lang="en-US" b="1" baseline="0" dirty="0" smtClean="0"/>
              <a:t>from the fuel nozzle,</a:t>
            </a:r>
          </a:p>
          <a:p>
            <a:endParaRPr lang="en-US" b="1" baseline="0" dirty="0" smtClean="0"/>
          </a:p>
          <a:p>
            <a:r>
              <a:rPr lang="en-US" b="1" baseline="0" dirty="0" smtClean="0"/>
              <a:t>And finally an automotive spark plug mounted on the outside of the burner cone ignites the air/fuel mixture before finally exiting the burner cone</a:t>
            </a:r>
          </a:p>
          <a:p>
            <a:pPr marL="171450" indent="-171450">
              <a:buFont typeface="Arial" panose="020B0604020202020204" pitchFamily="34" charset="0"/>
              <a:buChar char="•"/>
            </a:pPr>
            <a:r>
              <a:rPr lang="en-US" b="0" baseline="0" dirty="0" smtClean="0"/>
              <a:t>This is important as it </a:t>
            </a:r>
            <a:r>
              <a:rPr lang="en-US" b="0" baseline="0" dirty="0" smtClean="0"/>
              <a:t>eliminates </a:t>
            </a:r>
            <a:r>
              <a:rPr lang="en-US" b="0" baseline="0" dirty="0" smtClean="0"/>
              <a:t>the internal igniters and wiring that can impede and redirect airflow</a:t>
            </a:r>
          </a:p>
          <a:p>
            <a:pPr marL="171450" indent="-171450">
              <a:buFont typeface="Arial" panose="020B0604020202020204" pitchFamily="34" charset="0"/>
              <a:buChar char="•"/>
            </a:pPr>
            <a:r>
              <a:rPr lang="en-US" b="0" baseline="0" dirty="0" smtClean="0"/>
              <a:t>Also, only the spark plug </a:t>
            </a:r>
            <a:r>
              <a:rPr lang="en-US" b="0" baseline="0" dirty="0" smtClean="0"/>
              <a:t>electrode </a:t>
            </a:r>
            <a:r>
              <a:rPr lang="en-US" b="0" baseline="0" dirty="0" smtClean="0"/>
              <a:t>is exposed to the inside of the cone to generate air/fuel ignition, but does not protrude into the air/fuel mixture so as to </a:t>
            </a:r>
            <a:r>
              <a:rPr lang="en-US" b="0" baseline="0" dirty="0" smtClean="0"/>
              <a:t>disrupt </a:t>
            </a:r>
            <a:r>
              <a:rPr lang="en-US" b="0" baseline="0" dirty="0" smtClean="0"/>
              <a:t>the flow of the mixture as it exits the burner </a:t>
            </a:r>
            <a:endParaRPr lang="en-US" b="0"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defRPr>
            </a:lvl1pPr>
            <a:lvl2pPr marL="742950" indent="-285750" defTabSz="911225" eaLnBrk="0" hangingPunct="0">
              <a:defRPr sz="2400">
                <a:solidFill>
                  <a:schemeClr val="tx1"/>
                </a:solidFill>
                <a:latin typeface="Arial" charset="0"/>
              </a:defRPr>
            </a:lvl2pPr>
            <a:lvl3pPr marL="1143000" indent="-228600" defTabSz="911225" eaLnBrk="0" hangingPunct="0">
              <a:defRPr sz="2400">
                <a:solidFill>
                  <a:schemeClr val="tx1"/>
                </a:solidFill>
                <a:latin typeface="Arial" charset="0"/>
              </a:defRPr>
            </a:lvl3pPr>
            <a:lvl4pPr marL="1600200" indent="-228600" defTabSz="911225" eaLnBrk="0" hangingPunct="0">
              <a:defRPr sz="2400">
                <a:solidFill>
                  <a:schemeClr val="tx1"/>
                </a:solidFill>
                <a:latin typeface="Arial" charset="0"/>
              </a:defRPr>
            </a:lvl4pPr>
            <a:lvl5pPr marL="2057400" indent="-228600" defTabSz="911225" eaLnBrk="0" hangingPunct="0">
              <a:defRPr sz="2400">
                <a:solidFill>
                  <a:schemeClr val="tx1"/>
                </a:solidFill>
                <a:latin typeface="Arial" charset="0"/>
              </a:defRPr>
            </a:lvl5pPr>
            <a:lvl6pPr marL="2514600" indent="-228600" defTabSz="911225" eaLnBrk="0" fontAlgn="base" hangingPunct="0">
              <a:spcBef>
                <a:spcPct val="50000"/>
              </a:spcBef>
              <a:spcAft>
                <a:spcPct val="0"/>
              </a:spcAft>
              <a:buChar char="•"/>
              <a:defRPr sz="2400">
                <a:solidFill>
                  <a:schemeClr val="tx1"/>
                </a:solidFill>
                <a:latin typeface="Arial" charset="0"/>
              </a:defRPr>
            </a:lvl6pPr>
            <a:lvl7pPr marL="2971800" indent="-228600" defTabSz="911225" eaLnBrk="0" fontAlgn="base" hangingPunct="0">
              <a:spcBef>
                <a:spcPct val="50000"/>
              </a:spcBef>
              <a:spcAft>
                <a:spcPct val="0"/>
              </a:spcAft>
              <a:buChar char="•"/>
              <a:defRPr sz="2400">
                <a:solidFill>
                  <a:schemeClr val="tx1"/>
                </a:solidFill>
                <a:latin typeface="Arial" charset="0"/>
              </a:defRPr>
            </a:lvl7pPr>
            <a:lvl8pPr marL="3429000" indent="-228600" defTabSz="911225" eaLnBrk="0" fontAlgn="base" hangingPunct="0">
              <a:spcBef>
                <a:spcPct val="50000"/>
              </a:spcBef>
              <a:spcAft>
                <a:spcPct val="0"/>
              </a:spcAft>
              <a:buChar char="•"/>
              <a:defRPr sz="2400">
                <a:solidFill>
                  <a:schemeClr val="tx1"/>
                </a:solidFill>
                <a:latin typeface="Arial" charset="0"/>
              </a:defRPr>
            </a:lvl8pPr>
            <a:lvl9pPr marL="3886200" indent="-228600" defTabSz="911225" eaLnBrk="0" fontAlgn="base" hangingPunct="0">
              <a:spcBef>
                <a:spcPct val="50000"/>
              </a:spcBef>
              <a:spcAft>
                <a:spcPct val="0"/>
              </a:spcAft>
              <a:buChar char="•"/>
              <a:defRPr sz="2400">
                <a:solidFill>
                  <a:schemeClr val="tx1"/>
                </a:solidFill>
                <a:latin typeface="Arial" charset="0"/>
              </a:defRPr>
            </a:lvl9pPr>
          </a:lstStyle>
          <a:p>
            <a:pPr eaLnBrk="1" hangingPunct="1"/>
            <a:fld id="{93DD09F9-9A5F-41CF-BD55-89886EFDAF26}" type="slidenum">
              <a:rPr lang="en-US" altLang="en-US" sz="1200" smtClean="0">
                <a:latin typeface="Calibri" pitchFamily="34" charset="0"/>
              </a:rPr>
              <a:pPr eaLnBrk="1" hangingPunct="1"/>
              <a:t>13</a:t>
            </a:fld>
            <a:endParaRPr lang="en-US" altLang="en-US" sz="1200" dirty="0"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US" b="1" dirty="0" smtClean="0"/>
              <a:t>A computer numerical controlled,</a:t>
            </a:r>
            <a:r>
              <a:rPr lang="en-US" b="1" baseline="0" dirty="0" smtClean="0"/>
              <a:t> or </a:t>
            </a:r>
            <a:r>
              <a:rPr lang="en-US" b="1" dirty="0" smtClean="0"/>
              <a:t>CNC, mill was used to cut new stators and turbulators</a:t>
            </a:r>
          </a:p>
          <a:p>
            <a:pPr marL="342900" indent="-342900">
              <a:buFont typeface="Arial" panose="020B0604020202020204" pitchFamily="34" charset="0"/>
              <a:buChar char="•"/>
            </a:pPr>
            <a:r>
              <a:rPr lang="en-US" b="0" dirty="0" smtClean="0"/>
              <a:t>Based</a:t>
            </a:r>
            <a:r>
              <a:rPr lang="en-US" b="0" baseline="0" dirty="0" smtClean="0"/>
              <a:t> on the original components used in the Park-type burners</a:t>
            </a:r>
          </a:p>
          <a:p>
            <a:pPr marL="342900" indent="-342900">
              <a:buFont typeface="Arial" panose="020B0604020202020204" pitchFamily="34" charset="0"/>
              <a:buChar char="•"/>
            </a:pPr>
            <a:endParaRPr lang="en-US" b="0" dirty="0" smtClean="0"/>
          </a:p>
          <a:p>
            <a:pPr marL="342900" indent="-342900"/>
            <a:r>
              <a:rPr lang="en-US" b="1" dirty="0" smtClean="0"/>
              <a:t>The turbulator remains nearly the same, while the new stator no longer has provisions for igniters </a:t>
            </a:r>
          </a:p>
          <a:p>
            <a:pPr marL="342900" indent="-342900">
              <a:buFont typeface="Arial" panose="020B0604020202020204" pitchFamily="34" charset="0"/>
              <a:buChar char="•"/>
            </a:pPr>
            <a:r>
              <a:rPr lang="en-US" b="0" dirty="0" smtClean="0"/>
              <a:t>This makes for a more symmetrical stator design and results in a more uniform and repeatable airflow can </a:t>
            </a:r>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14</a:t>
            </a:fld>
            <a:endParaRPr lang="en-US" dirty="0"/>
          </a:p>
        </p:txBody>
      </p:sp>
    </p:spTree>
    <p:extLst>
      <p:ext uri="{BB962C8B-B14F-4D97-AF65-F5344CB8AC3E}">
        <p14:creationId xmlns:p14="http://schemas.microsoft.com/office/powerpoint/2010/main" val="1600901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the left, you can see the</a:t>
            </a:r>
            <a:r>
              <a:rPr lang="en-US" b="1" baseline="0" dirty="0" smtClean="0"/>
              <a:t> possible adjustments on previous burners indicated by the red arrows.</a:t>
            </a:r>
          </a:p>
          <a:p>
            <a:endParaRPr lang="en-US" b="1" baseline="0" dirty="0" smtClean="0"/>
          </a:p>
          <a:p>
            <a:r>
              <a:rPr lang="en-US" b="1" baseline="0" dirty="0" smtClean="0"/>
              <a:t>On the right, you can see the possible Sonic burner adjustments indicated by the green arrows. (none)</a:t>
            </a:r>
          </a:p>
          <a:p>
            <a:pPr marL="171450" indent="-171450">
              <a:buFont typeface="Arial" panose="020B0604020202020204" pitchFamily="34" charset="0"/>
              <a:buChar char="•"/>
            </a:pPr>
            <a:r>
              <a:rPr lang="en-US" b="0" strike="sngStrike" baseline="0" dirty="0" smtClean="0"/>
              <a:t>The idea being that if all burners are configured the same, all burners should perform the same, and the need for heat flux and temperature calibration can be eliminated</a:t>
            </a:r>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15</a:t>
            </a:fld>
            <a:endParaRPr lang="en-US" dirty="0"/>
          </a:p>
        </p:txBody>
      </p:sp>
    </p:spTree>
    <p:extLst>
      <p:ext uri="{BB962C8B-B14F-4D97-AF65-F5344CB8AC3E}">
        <p14:creationId xmlns:p14="http://schemas.microsoft.com/office/powerpoint/2010/main" val="67848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the left, you can see the</a:t>
            </a:r>
            <a:r>
              <a:rPr lang="en-US" b="1" baseline="0" dirty="0" smtClean="0"/>
              <a:t> possible adjustments on previous burners indicated by the red arrows.</a:t>
            </a:r>
          </a:p>
          <a:p>
            <a:endParaRPr lang="en-US" b="1" baseline="0" dirty="0" smtClean="0"/>
          </a:p>
          <a:p>
            <a:r>
              <a:rPr lang="en-US" b="1" baseline="0" dirty="0" smtClean="0"/>
              <a:t>On the right, you can see the possible Sonic burner adjustments indicated by the green arrows. (none)</a:t>
            </a:r>
          </a:p>
          <a:p>
            <a:pPr marL="171450" indent="-171450">
              <a:buFont typeface="Arial" panose="020B0604020202020204" pitchFamily="34" charset="0"/>
              <a:buChar char="•"/>
            </a:pPr>
            <a:r>
              <a:rPr lang="en-US" b="0" strike="sngStrike" baseline="0" dirty="0" smtClean="0"/>
              <a:t>The idea being that if all burners are configured the same, all burners should perform the same, and the need for heat flux and temperature calibration can be eliminated</a:t>
            </a:r>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16</a:t>
            </a:fld>
            <a:endParaRPr lang="en-US" dirty="0"/>
          </a:p>
        </p:txBody>
      </p:sp>
    </p:spTree>
    <p:extLst>
      <p:ext uri="{BB962C8B-B14F-4D97-AF65-F5344CB8AC3E}">
        <p14:creationId xmlns:p14="http://schemas.microsoft.com/office/powerpoint/2010/main" val="67848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All Sonic Burner internal component locations are clearly defined with tolerances in each test method</a:t>
            </a:r>
          </a:p>
          <a:p>
            <a:r>
              <a:rPr lang="en-US" baseline="0" dirty="0" smtClean="0"/>
              <a:t>Meaning stator depth, stator angle on the fuel rod, and fuel nozzle depth</a:t>
            </a:r>
          </a:p>
          <a:p>
            <a:endParaRPr lang="en-US" baseline="0" dirty="0" smtClean="0"/>
          </a:p>
          <a:p>
            <a:pPr marL="0" indent="0">
              <a:buFont typeface="Arial" panose="020B0604020202020204" pitchFamily="34" charset="0"/>
              <a:buNone/>
            </a:pPr>
            <a:r>
              <a:rPr lang="en-US" b="1" baseline="0" dirty="0" smtClean="0"/>
              <a:t>This makes it such that all sonic burner for a particular test method are nearly identical</a:t>
            </a:r>
          </a:p>
          <a:p>
            <a:pPr marL="0" indent="0">
              <a:buFont typeface="Arial" panose="020B0604020202020204" pitchFamily="34" charset="0"/>
              <a:buNone/>
            </a:pPr>
            <a:r>
              <a:rPr lang="en-US" b="1" baseline="0" dirty="0" smtClean="0"/>
              <a:t>This further improves repeatability and reproducibility among labs.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17</a:t>
            </a:fld>
            <a:endParaRPr lang="en-US" dirty="0"/>
          </a:p>
        </p:txBody>
      </p:sp>
    </p:spTree>
    <p:extLst>
      <p:ext uri="{BB962C8B-B14F-4D97-AF65-F5344CB8AC3E}">
        <p14:creationId xmlns:p14="http://schemas.microsoft.com/office/powerpoint/2010/main" val="571508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Fuel</a:t>
            </a:r>
            <a:r>
              <a:rPr lang="en-US" b="1" baseline="0" dirty="0" smtClean="0"/>
              <a:t> and air ignition components…</a:t>
            </a: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baseline="0" dirty="0" smtClean="0"/>
              <a:t>No specified configuration for igniters or wires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baseline="0" dirty="0" smtClean="0"/>
              <a:t>Meaning each burner had it’s own unique internal ignitor and ignition wire arrangement</a:t>
            </a:r>
            <a:endParaRPr lang="en-US" sz="1200" b="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smtClean="0"/>
              <a:t>Internal</a:t>
            </a:r>
            <a:r>
              <a:rPr lang="en-US" sz="1200" b="1" baseline="0" dirty="0" smtClean="0"/>
              <a:t> i</a:t>
            </a:r>
            <a:r>
              <a:rPr lang="en-US" sz="1200" b="1" dirty="0" smtClean="0"/>
              <a:t>gniters</a:t>
            </a:r>
            <a:r>
              <a:rPr lang="en-US" sz="1200" b="1" baseline="0" dirty="0" smtClean="0"/>
              <a:t> and ignitor wires can influence airflow in the burner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baseline="0" dirty="0" smtClean="0"/>
              <a:t>Which can alter the burner flame characteristics and reduce test result reproducibility among test labs</a:t>
            </a:r>
            <a:endParaRPr lang="en-US" sz="1200" b="0" dirty="0" smtClean="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18</a:t>
            </a:fld>
            <a:endParaRPr lang="en-US" dirty="0"/>
          </a:p>
        </p:txBody>
      </p:sp>
    </p:spTree>
    <p:extLst>
      <p:ext uri="{BB962C8B-B14F-4D97-AF65-F5344CB8AC3E}">
        <p14:creationId xmlns:p14="http://schemas.microsoft.com/office/powerpoint/2010/main" val="301469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The internal ignitors and associated wires found in in</a:t>
            </a:r>
            <a:r>
              <a:rPr lang="en-US" sz="1200" b="1" baseline="0" dirty="0" smtClean="0"/>
              <a:t> previous burners </a:t>
            </a:r>
            <a:r>
              <a:rPr lang="en-US" sz="1200" b="1" dirty="0" smtClean="0"/>
              <a:t>have been eliminated</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smtClean="0"/>
              <a:t>This reduces</a:t>
            </a:r>
            <a:r>
              <a:rPr lang="en-US" b="0" baseline="0" dirty="0" smtClean="0"/>
              <a:t> the number of obstructions within the draft tube that can influence the uniformity of the air flow emitted from the burner </a:t>
            </a:r>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19</a:t>
            </a:fld>
            <a:endParaRPr lang="en-US" dirty="0"/>
          </a:p>
        </p:txBody>
      </p:sp>
    </p:spTree>
    <p:extLst>
      <p:ext uri="{BB962C8B-B14F-4D97-AF65-F5344CB8AC3E}">
        <p14:creationId xmlns:p14="http://schemas.microsoft.com/office/powerpoint/2010/main" val="3224025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smtClean="0">
              <a:solidFill>
                <a:srgbClr val="FF0000"/>
              </a:solidFill>
            </a:endParaRPr>
          </a:p>
          <a:p>
            <a:r>
              <a:rPr lang="en-US" sz="1400" dirty="0" smtClean="0">
                <a:solidFill>
                  <a:srgbClr val="FF0000"/>
                </a:solidFill>
              </a:rPr>
              <a:t>A</a:t>
            </a:r>
            <a:r>
              <a:rPr lang="en-US" sz="1400" baseline="0" dirty="0" smtClean="0">
                <a:solidFill>
                  <a:srgbClr val="FF0000"/>
                </a:solidFill>
              </a:rPr>
              <a:t> study was performed on the </a:t>
            </a:r>
            <a:r>
              <a:rPr lang="en-US" sz="1400" baseline="0" dirty="0" smtClean="0">
                <a:solidFill>
                  <a:srgbClr val="FF0000"/>
                </a:solidFill>
              </a:rPr>
              <a:t>performance </a:t>
            </a:r>
            <a:r>
              <a:rPr lang="en-US" sz="1400" baseline="0" dirty="0" smtClean="0">
                <a:solidFill>
                  <a:srgbClr val="FF0000"/>
                </a:solidFill>
              </a:rPr>
              <a:t>of the fuel nozzles </a:t>
            </a:r>
            <a:r>
              <a:rPr lang="en-US" sz="1400" dirty="0" smtClean="0">
                <a:solidFill>
                  <a:srgbClr val="FF0000"/>
                </a:solidFill>
              </a:rPr>
              <a:t>recommend</a:t>
            </a:r>
            <a:r>
              <a:rPr lang="en-US" sz="1400" baseline="0" dirty="0" smtClean="0">
                <a:solidFill>
                  <a:srgbClr val="FF0000"/>
                </a:solidFill>
              </a:rPr>
              <a:t> for use in Park-type burners </a:t>
            </a:r>
          </a:p>
          <a:p>
            <a:endParaRPr lang="en-US" sz="1400" baseline="0" dirty="0" smtClean="0">
              <a:solidFill>
                <a:srgbClr val="FF0000"/>
              </a:solidFill>
            </a:endParaRPr>
          </a:p>
          <a:p>
            <a:r>
              <a:rPr lang="en-US" sz="1400" dirty="0" smtClean="0">
                <a:solidFill>
                  <a:srgbClr val="FF0000"/>
                </a:solidFill>
              </a:rPr>
              <a:t>Testing</a:t>
            </a:r>
            <a:r>
              <a:rPr lang="en-US" sz="1400" baseline="0" dirty="0" smtClean="0">
                <a:solidFill>
                  <a:srgbClr val="FF0000"/>
                </a:solidFill>
              </a:rPr>
              <a:t> </a:t>
            </a:r>
            <a:r>
              <a:rPr lang="en-US" sz="1400" baseline="0" dirty="0" smtClean="0">
                <a:solidFill>
                  <a:srgbClr val="FF0000"/>
                </a:solidFill>
              </a:rPr>
              <a:t>revealed </a:t>
            </a:r>
            <a:r>
              <a:rPr lang="en-US" sz="1400" baseline="0" dirty="0" smtClean="0">
                <a:solidFill>
                  <a:srgbClr val="FF0000"/>
                </a:solidFill>
              </a:rPr>
              <a:t>these fuel nozzles often produced a</a:t>
            </a:r>
            <a:r>
              <a:rPr lang="en-US" sz="1400" dirty="0" smtClean="0">
                <a:solidFill>
                  <a:srgbClr val="FF0000"/>
                </a:solidFill>
              </a:rPr>
              <a:t> </a:t>
            </a:r>
            <a:r>
              <a:rPr lang="en-US" sz="1400" dirty="0" smtClean="0">
                <a:solidFill>
                  <a:srgbClr val="FF0000"/>
                </a:solidFill>
              </a:rPr>
              <a:t>uneven </a:t>
            </a:r>
            <a:r>
              <a:rPr lang="en-US" sz="1400" dirty="0" smtClean="0">
                <a:solidFill>
                  <a:srgbClr val="FF0000"/>
                </a:solidFill>
              </a:rPr>
              <a:t>spray pattern and</a:t>
            </a:r>
            <a:r>
              <a:rPr lang="en-US" sz="1400" baseline="0" dirty="0" smtClean="0">
                <a:solidFill>
                  <a:srgbClr val="FF0000"/>
                </a:solidFill>
              </a:rPr>
              <a:t> causing the burner</a:t>
            </a:r>
            <a:r>
              <a:rPr lang="en-US" sz="1400" dirty="0" smtClean="0">
                <a:solidFill>
                  <a:srgbClr val="FF0000"/>
                </a:solidFill>
              </a:rPr>
              <a:t> flame to be biased to one side or another as it exits the burner cone</a:t>
            </a:r>
          </a:p>
          <a:p>
            <a:endParaRPr lang="en-US" sz="1400" dirty="0" smtClean="0">
              <a:solidFill>
                <a:srgbClr val="FF0000"/>
              </a:solidFill>
            </a:endParaRPr>
          </a:p>
          <a:p>
            <a:pPr lvl="1"/>
            <a:r>
              <a:rPr lang="en-US" sz="1400" dirty="0" smtClean="0">
                <a:solidFill>
                  <a:srgbClr val="FF0000"/>
                </a:solidFill>
              </a:rPr>
              <a:t>Simply rotating</a:t>
            </a:r>
            <a:r>
              <a:rPr lang="en-US" sz="1400" baseline="0" dirty="0" smtClean="0">
                <a:solidFill>
                  <a:srgbClr val="FF0000"/>
                </a:solidFill>
              </a:rPr>
              <a:t> a nozzle produced</a:t>
            </a:r>
            <a:r>
              <a:rPr lang="en-US" sz="1400" dirty="0" smtClean="0">
                <a:solidFill>
                  <a:srgbClr val="FF0000"/>
                </a:solidFill>
              </a:rPr>
              <a:t> had a drastic</a:t>
            </a:r>
            <a:r>
              <a:rPr lang="en-US" sz="1400" baseline="0" dirty="0" smtClean="0">
                <a:solidFill>
                  <a:srgbClr val="FF0000"/>
                </a:solidFill>
              </a:rPr>
              <a:t> effect on the flame and temperature profile measured using a 7-thermocouple rake</a:t>
            </a:r>
          </a:p>
          <a:p>
            <a:pPr lvl="1"/>
            <a:endParaRPr lang="en-US" sz="1400" dirty="0" smtClean="0">
              <a:solidFill>
                <a:srgbClr val="FF0000"/>
              </a:solidFill>
            </a:endParaRPr>
          </a:p>
          <a:p>
            <a:r>
              <a:rPr lang="en-US" sz="1400" dirty="0" smtClean="0">
                <a:solidFill>
                  <a:srgbClr val="FF0000"/>
                </a:solidFill>
              </a:rPr>
              <a:t>Flow testing also proved that measured flow rates often differed from the rated flow of the fuel nozzle, and nozzles with the same flow rating would produce different flow rates at the same fuel pressure</a:t>
            </a:r>
          </a:p>
          <a:p>
            <a:r>
              <a:rPr lang="en-US" sz="1400" dirty="0" smtClean="0">
                <a:solidFill>
                  <a:srgbClr val="FF0000"/>
                </a:solidFill>
              </a:rPr>
              <a:t>The problem was </a:t>
            </a:r>
            <a:r>
              <a:rPr lang="en-US" sz="1400" dirty="0" smtClean="0">
                <a:solidFill>
                  <a:srgbClr val="FF0000"/>
                </a:solidFill>
              </a:rPr>
              <a:t>attributed </a:t>
            </a:r>
            <a:r>
              <a:rPr lang="en-US" sz="1400" dirty="0" smtClean="0">
                <a:solidFill>
                  <a:srgbClr val="FF0000"/>
                </a:solidFill>
              </a:rPr>
              <a:t>to manufacturer quality control</a:t>
            </a:r>
          </a:p>
          <a:p>
            <a:endParaRPr lang="en-US" sz="1400" dirty="0" smtClean="0">
              <a:solidFill>
                <a:srgbClr val="FF0000"/>
              </a:solidFill>
            </a:endParaRPr>
          </a:p>
          <a:p>
            <a:r>
              <a:rPr lang="en-US" sz="1400" dirty="0" smtClean="0">
                <a:solidFill>
                  <a:srgbClr val="FF0000"/>
                </a:solidFill>
              </a:rPr>
              <a:t>Multiple nozzle</a:t>
            </a:r>
            <a:r>
              <a:rPr lang="en-US" sz="1400" baseline="0" dirty="0" smtClean="0">
                <a:solidFill>
                  <a:srgbClr val="FF0000"/>
                </a:solidFill>
              </a:rPr>
              <a:t> designs and from different </a:t>
            </a:r>
            <a:r>
              <a:rPr lang="en-US" sz="1400" baseline="0" dirty="0" smtClean="0">
                <a:solidFill>
                  <a:srgbClr val="FF0000"/>
                </a:solidFill>
              </a:rPr>
              <a:t>manufacturers </a:t>
            </a:r>
            <a:r>
              <a:rPr lang="en-US" sz="1400" baseline="0" dirty="0" smtClean="0">
                <a:solidFill>
                  <a:srgbClr val="FF0000"/>
                </a:solidFill>
              </a:rPr>
              <a:t>were </a:t>
            </a:r>
            <a:r>
              <a:rPr lang="en-US" sz="1400" baseline="0" dirty="0" smtClean="0">
                <a:solidFill>
                  <a:srgbClr val="FF0000"/>
                </a:solidFill>
              </a:rPr>
              <a:t>tested </a:t>
            </a:r>
            <a:r>
              <a:rPr lang="en-US" sz="1400" baseline="0" dirty="0" smtClean="0">
                <a:solidFill>
                  <a:srgbClr val="FF0000"/>
                </a:solidFill>
              </a:rPr>
              <a:t>to source a fuel nozzle with improved spray uniformity and flow repeatability.</a:t>
            </a:r>
          </a:p>
          <a:p>
            <a:endParaRPr lang="en-US" sz="1400" baseline="0" dirty="0" smtClean="0">
              <a:solidFill>
                <a:srgbClr val="FF0000"/>
              </a:solidFill>
            </a:endParaRPr>
          </a:p>
          <a:p>
            <a:r>
              <a:rPr lang="en-US" sz="1400" dirty="0" smtClean="0">
                <a:solidFill>
                  <a:srgbClr val="FF0000"/>
                </a:solidFill>
              </a:rPr>
              <a:t>Fuel nozzles produced by the Delavan company were selected for the uniformity of the fuel spray pattern,</a:t>
            </a:r>
            <a:r>
              <a:rPr lang="en-US" sz="1400" baseline="0" dirty="0" smtClean="0">
                <a:solidFill>
                  <a:srgbClr val="FF0000"/>
                </a:solidFill>
              </a:rPr>
              <a:t> and measured fuel flow that more closely match the rating of the fuel nozzle.</a:t>
            </a:r>
            <a:r>
              <a:rPr lang="en-US" sz="1400" dirty="0" smtClean="0">
                <a:solidFill>
                  <a:srgbClr val="FF0000"/>
                </a:solidFill>
              </a:rPr>
              <a:t> </a:t>
            </a:r>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20</a:t>
            </a:fld>
            <a:endParaRPr lang="en-US" dirty="0"/>
          </a:p>
        </p:txBody>
      </p:sp>
    </p:spTree>
    <p:extLst>
      <p:ext uri="{BB962C8B-B14F-4D97-AF65-F5344CB8AC3E}">
        <p14:creationId xmlns:p14="http://schemas.microsoft.com/office/powerpoint/2010/main" val="1422258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smtClean="0">
              <a:solidFill>
                <a:srgbClr val="FF0000"/>
              </a:solidFill>
            </a:endParaRPr>
          </a:p>
          <a:p>
            <a:r>
              <a:rPr lang="en-US" sz="1400" dirty="0" smtClean="0">
                <a:solidFill>
                  <a:srgbClr val="FF0000"/>
                </a:solidFill>
              </a:rPr>
              <a:t>A</a:t>
            </a:r>
            <a:r>
              <a:rPr lang="en-US" sz="1400" baseline="0" dirty="0" smtClean="0">
                <a:solidFill>
                  <a:srgbClr val="FF0000"/>
                </a:solidFill>
              </a:rPr>
              <a:t> study was performed on the </a:t>
            </a:r>
            <a:r>
              <a:rPr lang="en-US" sz="1400" baseline="0" dirty="0" smtClean="0">
                <a:solidFill>
                  <a:srgbClr val="FF0000"/>
                </a:solidFill>
              </a:rPr>
              <a:t>performance </a:t>
            </a:r>
            <a:r>
              <a:rPr lang="en-US" sz="1400" baseline="0" dirty="0" smtClean="0">
                <a:solidFill>
                  <a:srgbClr val="FF0000"/>
                </a:solidFill>
              </a:rPr>
              <a:t>of the fuel nozzles </a:t>
            </a:r>
            <a:r>
              <a:rPr lang="en-US" sz="1400" dirty="0" smtClean="0">
                <a:solidFill>
                  <a:srgbClr val="FF0000"/>
                </a:solidFill>
              </a:rPr>
              <a:t>recommend</a:t>
            </a:r>
            <a:r>
              <a:rPr lang="en-US" sz="1400" baseline="0" dirty="0" smtClean="0">
                <a:solidFill>
                  <a:srgbClr val="FF0000"/>
                </a:solidFill>
              </a:rPr>
              <a:t> for use in Park-type burners </a:t>
            </a:r>
          </a:p>
          <a:p>
            <a:endParaRPr lang="en-US" sz="1400" baseline="0" dirty="0" smtClean="0">
              <a:solidFill>
                <a:srgbClr val="FF0000"/>
              </a:solidFill>
            </a:endParaRPr>
          </a:p>
          <a:p>
            <a:r>
              <a:rPr lang="en-US" sz="1400" dirty="0" smtClean="0">
                <a:solidFill>
                  <a:srgbClr val="FF0000"/>
                </a:solidFill>
              </a:rPr>
              <a:t>Testing</a:t>
            </a:r>
            <a:r>
              <a:rPr lang="en-US" sz="1400" baseline="0" dirty="0" smtClean="0">
                <a:solidFill>
                  <a:srgbClr val="FF0000"/>
                </a:solidFill>
              </a:rPr>
              <a:t> </a:t>
            </a:r>
            <a:r>
              <a:rPr lang="en-US" sz="1400" baseline="0" dirty="0" smtClean="0">
                <a:solidFill>
                  <a:srgbClr val="FF0000"/>
                </a:solidFill>
              </a:rPr>
              <a:t>revealed </a:t>
            </a:r>
            <a:r>
              <a:rPr lang="en-US" sz="1400" baseline="0" dirty="0" smtClean="0">
                <a:solidFill>
                  <a:srgbClr val="FF0000"/>
                </a:solidFill>
              </a:rPr>
              <a:t>these fuel nozzles often produced a</a:t>
            </a:r>
            <a:r>
              <a:rPr lang="en-US" sz="1400" dirty="0" smtClean="0">
                <a:solidFill>
                  <a:srgbClr val="FF0000"/>
                </a:solidFill>
              </a:rPr>
              <a:t> </a:t>
            </a:r>
            <a:r>
              <a:rPr lang="en-US" sz="1400" dirty="0" smtClean="0">
                <a:solidFill>
                  <a:srgbClr val="FF0000"/>
                </a:solidFill>
              </a:rPr>
              <a:t>uneven </a:t>
            </a:r>
            <a:r>
              <a:rPr lang="en-US" sz="1400" dirty="0" smtClean="0">
                <a:solidFill>
                  <a:srgbClr val="FF0000"/>
                </a:solidFill>
              </a:rPr>
              <a:t>spray pattern and</a:t>
            </a:r>
            <a:r>
              <a:rPr lang="en-US" sz="1400" baseline="0" dirty="0" smtClean="0">
                <a:solidFill>
                  <a:srgbClr val="FF0000"/>
                </a:solidFill>
              </a:rPr>
              <a:t> causing the burner</a:t>
            </a:r>
            <a:r>
              <a:rPr lang="en-US" sz="1400" dirty="0" smtClean="0">
                <a:solidFill>
                  <a:srgbClr val="FF0000"/>
                </a:solidFill>
              </a:rPr>
              <a:t> flame to be biased to one side or another as it exits the burner cone</a:t>
            </a:r>
          </a:p>
          <a:p>
            <a:endParaRPr lang="en-US" sz="1400" dirty="0" smtClean="0">
              <a:solidFill>
                <a:srgbClr val="FF0000"/>
              </a:solidFill>
            </a:endParaRPr>
          </a:p>
          <a:p>
            <a:pPr lvl="1"/>
            <a:r>
              <a:rPr lang="en-US" sz="1400" dirty="0" smtClean="0">
                <a:solidFill>
                  <a:srgbClr val="FF0000"/>
                </a:solidFill>
              </a:rPr>
              <a:t>Simply rotating</a:t>
            </a:r>
            <a:r>
              <a:rPr lang="en-US" sz="1400" baseline="0" dirty="0" smtClean="0">
                <a:solidFill>
                  <a:srgbClr val="FF0000"/>
                </a:solidFill>
              </a:rPr>
              <a:t> a nozzle produced</a:t>
            </a:r>
            <a:r>
              <a:rPr lang="en-US" sz="1400" dirty="0" smtClean="0">
                <a:solidFill>
                  <a:srgbClr val="FF0000"/>
                </a:solidFill>
              </a:rPr>
              <a:t> had a drastic</a:t>
            </a:r>
            <a:r>
              <a:rPr lang="en-US" sz="1400" baseline="0" dirty="0" smtClean="0">
                <a:solidFill>
                  <a:srgbClr val="FF0000"/>
                </a:solidFill>
              </a:rPr>
              <a:t> effect on the flame and temperature profile measured using a 7-thermocouple rake</a:t>
            </a:r>
          </a:p>
          <a:p>
            <a:pPr lvl="1"/>
            <a:endParaRPr lang="en-US" sz="1400" dirty="0" smtClean="0">
              <a:solidFill>
                <a:srgbClr val="FF0000"/>
              </a:solidFill>
            </a:endParaRPr>
          </a:p>
          <a:p>
            <a:r>
              <a:rPr lang="en-US" sz="1400" dirty="0" smtClean="0">
                <a:solidFill>
                  <a:srgbClr val="FF0000"/>
                </a:solidFill>
              </a:rPr>
              <a:t>Flow testing also proved that measured flow rates often differed from the rated flow of the fuel nozzle, and nozzles with the same flow rating would produce different flow rates at the same fuel pressure</a:t>
            </a:r>
          </a:p>
          <a:p>
            <a:r>
              <a:rPr lang="en-US" sz="1400" dirty="0" smtClean="0">
                <a:solidFill>
                  <a:srgbClr val="FF0000"/>
                </a:solidFill>
              </a:rPr>
              <a:t>The problem was </a:t>
            </a:r>
            <a:r>
              <a:rPr lang="en-US" sz="1400" dirty="0" smtClean="0">
                <a:solidFill>
                  <a:srgbClr val="FF0000"/>
                </a:solidFill>
              </a:rPr>
              <a:t>attributed </a:t>
            </a:r>
            <a:r>
              <a:rPr lang="en-US" sz="1400" dirty="0" smtClean="0">
                <a:solidFill>
                  <a:srgbClr val="FF0000"/>
                </a:solidFill>
              </a:rPr>
              <a:t>to manufacturer quality control</a:t>
            </a:r>
          </a:p>
          <a:p>
            <a:endParaRPr lang="en-US" sz="1400" dirty="0" smtClean="0">
              <a:solidFill>
                <a:srgbClr val="FF0000"/>
              </a:solidFill>
            </a:endParaRPr>
          </a:p>
          <a:p>
            <a:r>
              <a:rPr lang="en-US" sz="1400" dirty="0" smtClean="0">
                <a:solidFill>
                  <a:srgbClr val="FF0000"/>
                </a:solidFill>
              </a:rPr>
              <a:t>Multiple nozzle</a:t>
            </a:r>
            <a:r>
              <a:rPr lang="en-US" sz="1400" baseline="0" dirty="0" smtClean="0">
                <a:solidFill>
                  <a:srgbClr val="FF0000"/>
                </a:solidFill>
              </a:rPr>
              <a:t> designs and from different </a:t>
            </a:r>
            <a:r>
              <a:rPr lang="en-US" sz="1400" baseline="0" dirty="0" smtClean="0">
                <a:solidFill>
                  <a:srgbClr val="FF0000"/>
                </a:solidFill>
              </a:rPr>
              <a:t>manufacturers </a:t>
            </a:r>
            <a:r>
              <a:rPr lang="en-US" sz="1400" baseline="0" dirty="0" smtClean="0">
                <a:solidFill>
                  <a:srgbClr val="FF0000"/>
                </a:solidFill>
              </a:rPr>
              <a:t>were </a:t>
            </a:r>
            <a:r>
              <a:rPr lang="en-US" sz="1400" baseline="0" dirty="0" smtClean="0">
                <a:solidFill>
                  <a:srgbClr val="FF0000"/>
                </a:solidFill>
              </a:rPr>
              <a:t>tested </a:t>
            </a:r>
            <a:r>
              <a:rPr lang="en-US" sz="1400" baseline="0" dirty="0" smtClean="0">
                <a:solidFill>
                  <a:srgbClr val="FF0000"/>
                </a:solidFill>
              </a:rPr>
              <a:t>to source a fuel nozzle with improved spray uniformity and flow repeatability.</a:t>
            </a:r>
          </a:p>
          <a:p>
            <a:endParaRPr lang="en-US" sz="1400" baseline="0" dirty="0" smtClean="0">
              <a:solidFill>
                <a:srgbClr val="FF0000"/>
              </a:solidFill>
            </a:endParaRPr>
          </a:p>
          <a:p>
            <a:r>
              <a:rPr lang="en-US" sz="1400" dirty="0" smtClean="0">
                <a:solidFill>
                  <a:srgbClr val="FF0000"/>
                </a:solidFill>
              </a:rPr>
              <a:t>Fuel nozzles produced by the Delavan company were selected for the uniformity of the fuel spray pattern,</a:t>
            </a:r>
            <a:r>
              <a:rPr lang="en-US" sz="1400" baseline="0" dirty="0" smtClean="0">
                <a:solidFill>
                  <a:srgbClr val="FF0000"/>
                </a:solidFill>
              </a:rPr>
              <a:t> and measured fuel flow that more closely match the rating of the fuel nozzle.</a:t>
            </a:r>
            <a:r>
              <a:rPr lang="en-US" sz="1400" dirty="0" smtClean="0">
                <a:solidFill>
                  <a:srgbClr val="FF0000"/>
                </a:solidFill>
              </a:rPr>
              <a:t> </a:t>
            </a:r>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21</a:t>
            </a:fld>
            <a:endParaRPr lang="en-US" dirty="0"/>
          </a:p>
        </p:txBody>
      </p:sp>
    </p:spTree>
    <p:extLst>
      <p:ext uri="{BB962C8B-B14F-4D97-AF65-F5344CB8AC3E}">
        <p14:creationId xmlns:p14="http://schemas.microsoft.com/office/powerpoint/2010/main" val="142225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buFont typeface="Arial" panose="020B0604020202020204" pitchFamily="34" charset="0"/>
              <a:buNone/>
            </a:pPr>
            <a:r>
              <a:rPr lang="en-US" sz="1400" b="1" dirty="0" smtClean="0"/>
              <a:t>Quick background on the oil burner…</a:t>
            </a:r>
          </a:p>
          <a:p>
            <a:pPr marL="0" indent="0">
              <a:lnSpc>
                <a:spcPct val="80000"/>
              </a:lnSpc>
              <a:buFont typeface="Arial" panose="020B0604020202020204" pitchFamily="34" charset="0"/>
              <a:buNone/>
            </a:pPr>
            <a:endParaRPr lang="en-US" sz="1400" b="1" dirty="0" smtClean="0"/>
          </a:p>
          <a:p>
            <a:pPr marL="0" indent="0">
              <a:lnSpc>
                <a:spcPct val="80000"/>
              </a:lnSpc>
              <a:buFont typeface="Arial" panose="020B0604020202020204" pitchFamily="34" charset="0"/>
              <a:buNone/>
            </a:pPr>
            <a:r>
              <a:rPr lang="en-US" sz="1400" b="1" dirty="0" smtClean="0"/>
              <a:t>The FAA has utilized various multiple forms of a modified home heating oil burner for aircraft material and system fire testing</a:t>
            </a:r>
          </a:p>
          <a:p>
            <a:pPr marL="285750" indent="-285750">
              <a:lnSpc>
                <a:spcPct val="80000"/>
              </a:lnSpc>
              <a:buFont typeface="Arial" panose="020B0604020202020204" pitchFamily="34" charset="0"/>
              <a:buChar char="•"/>
            </a:pPr>
            <a:r>
              <a:rPr lang="en-US" sz="1400" dirty="0" smtClean="0"/>
              <a:t>The flame produced by this type of burner is used to simulate the effects of a severe fire in a controlled laboratory-scale test</a:t>
            </a:r>
          </a:p>
          <a:p>
            <a:pPr>
              <a:lnSpc>
                <a:spcPct val="80000"/>
              </a:lnSpc>
            </a:pPr>
            <a:endParaRPr lang="en-US" sz="1400" dirty="0" smtClean="0"/>
          </a:p>
          <a:p>
            <a:pPr>
              <a:lnSpc>
                <a:spcPct val="80000"/>
              </a:lnSpc>
            </a:pPr>
            <a:r>
              <a:rPr lang="en-US" sz="1400" b="1" dirty="0" smtClean="0"/>
              <a:t>As aircraft fire safety evolved over the past 50 years, more test methods were developed that employed the oil burner as the test apparatus</a:t>
            </a:r>
          </a:p>
          <a:p>
            <a:pPr marL="285750" lvl="0" indent="-285750">
              <a:lnSpc>
                <a:spcPct val="80000"/>
              </a:lnSpc>
              <a:buFont typeface="Arial" panose="020B0604020202020204" pitchFamily="34" charset="0"/>
              <a:buChar char="•"/>
            </a:pPr>
            <a:r>
              <a:rPr lang="en-US" sz="1400" dirty="0" smtClean="0"/>
              <a:t>The burner is used to test </a:t>
            </a:r>
            <a:r>
              <a:rPr lang="en-US" sz="1400" dirty="0" smtClean="0"/>
              <a:t>power plant </a:t>
            </a:r>
            <a:r>
              <a:rPr lang="en-US" sz="1400" dirty="0" smtClean="0"/>
              <a:t>components and firewalls, cargo compartment liners, seat cushions, and thermal acoustic insulation</a:t>
            </a:r>
          </a:p>
          <a:p>
            <a:pPr>
              <a:lnSpc>
                <a:spcPct val="80000"/>
              </a:lnSpc>
            </a:pPr>
            <a:endParaRPr lang="en-US" sz="1400" dirty="0" smtClean="0"/>
          </a:p>
          <a:p>
            <a:pPr>
              <a:lnSpc>
                <a:spcPct val="80000"/>
              </a:lnSpc>
            </a:pPr>
            <a:r>
              <a:rPr lang="en-US" sz="1400" b="1" dirty="0" smtClean="0"/>
              <a:t>At the same time, the oil burners specified in the regulations went out of production and were no longer obtainable</a:t>
            </a:r>
          </a:p>
          <a:p>
            <a:pPr marL="285750" indent="-285750">
              <a:lnSpc>
                <a:spcPct val="80000"/>
              </a:lnSpc>
              <a:buFont typeface="Arial" panose="020B0604020202020204" pitchFamily="34" charset="0"/>
              <a:buChar char="•"/>
            </a:pPr>
            <a:r>
              <a:rPr lang="en-US" sz="1400" dirty="0" smtClean="0"/>
              <a:t>Newer oil burners could be used and were considered equivalent if the required heat flux and flame temperatures could be achieved</a:t>
            </a:r>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a:t>
            </a:fld>
            <a:endParaRPr lang="en-US" dirty="0"/>
          </a:p>
        </p:txBody>
      </p:sp>
    </p:spTree>
    <p:extLst>
      <p:ext uri="{BB962C8B-B14F-4D97-AF65-F5344CB8AC3E}">
        <p14:creationId xmlns:p14="http://schemas.microsoft.com/office/powerpoint/2010/main" val="2412700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22</a:t>
            </a:fld>
            <a:endParaRPr lang="en-US" dirty="0"/>
          </a:p>
        </p:txBody>
      </p:sp>
    </p:spTree>
    <p:extLst>
      <p:ext uri="{BB962C8B-B14F-4D97-AF65-F5344CB8AC3E}">
        <p14:creationId xmlns:p14="http://schemas.microsoft.com/office/powerpoint/2010/main" val="805212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23</a:t>
            </a:fld>
            <a:endParaRPr lang="en-US" dirty="0"/>
          </a:p>
        </p:txBody>
      </p:sp>
    </p:spTree>
    <p:extLst>
      <p:ext uri="{BB962C8B-B14F-4D97-AF65-F5344CB8AC3E}">
        <p14:creationId xmlns:p14="http://schemas.microsoft.com/office/powerpoint/2010/main" val="805212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24</a:t>
            </a:fld>
            <a:endParaRPr lang="en-US" dirty="0"/>
          </a:p>
        </p:txBody>
      </p:sp>
    </p:spTree>
    <p:extLst>
      <p:ext uri="{BB962C8B-B14F-4D97-AF65-F5344CB8AC3E}">
        <p14:creationId xmlns:p14="http://schemas.microsoft.com/office/powerpoint/2010/main" val="805212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25</a:t>
            </a:fld>
            <a:endParaRPr lang="en-US" dirty="0"/>
          </a:p>
        </p:txBody>
      </p:sp>
    </p:spTree>
    <p:extLst>
      <p:ext uri="{BB962C8B-B14F-4D97-AF65-F5344CB8AC3E}">
        <p14:creationId xmlns:p14="http://schemas.microsoft.com/office/powerpoint/2010/main" val="805212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26</a:t>
            </a:fld>
            <a:endParaRPr lang="en-US" dirty="0"/>
          </a:p>
        </p:txBody>
      </p:sp>
    </p:spTree>
    <p:extLst>
      <p:ext uri="{BB962C8B-B14F-4D97-AF65-F5344CB8AC3E}">
        <p14:creationId xmlns:p14="http://schemas.microsoft.com/office/powerpoint/2010/main" val="4093945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27</a:t>
            </a:fld>
            <a:endParaRPr lang="en-US" dirty="0"/>
          </a:p>
        </p:txBody>
      </p:sp>
    </p:spTree>
    <p:extLst>
      <p:ext uri="{BB962C8B-B14F-4D97-AF65-F5344CB8AC3E}">
        <p14:creationId xmlns:p14="http://schemas.microsoft.com/office/powerpoint/2010/main" val="4093945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28</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29</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30</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31</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b="1" dirty="0" smtClean="0"/>
              <a:t>What have we learned about</a:t>
            </a:r>
            <a:r>
              <a:rPr lang="en-US" sz="1200" b="1" baseline="0" dirty="0" smtClean="0"/>
              <a:t> the burner over the years?</a:t>
            </a:r>
            <a:endParaRPr lang="en-US" sz="1200" b="1" dirty="0" smtClean="0"/>
          </a:p>
          <a:p>
            <a:pPr>
              <a:lnSpc>
                <a:spcPct val="90000"/>
              </a:lnSpc>
            </a:pPr>
            <a:endParaRPr lang="en-US" sz="1200" b="1" dirty="0" smtClean="0"/>
          </a:p>
          <a:p>
            <a:pPr>
              <a:lnSpc>
                <a:spcPct val="90000"/>
              </a:lnSpc>
            </a:pPr>
            <a:r>
              <a:rPr lang="en-US" sz="1200" b="1" dirty="0" smtClean="0"/>
              <a:t>Not all burners are created equal</a:t>
            </a:r>
          </a:p>
          <a:p>
            <a:pPr marL="171450" indent="-171450">
              <a:lnSpc>
                <a:spcPct val="90000"/>
              </a:lnSpc>
              <a:buFont typeface="Arial" panose="020B0604020202020204" pitchFamily="34" charset="0"/>
              <a:buChar char="•"/>
            </a:pPr>
            <a:r>
              <a:rPr lang="en-US" sz="1200" b="0" dirty="0" smtClean="0"/>
              <a:t>Which</a:t>
            </a:r>
            <a:r>
              <a:rPr lang="en-US" sz="1200" b="0" baseline="0" dirty="0" smtClean="0"/>
              <a:t> is undesirable for lab test equipment</a:t>
            </a:r>
            <a:endParaRPr lang="en-US" sz="1200" b="0" dirty="0" smtClean="0"/>
          </a:p>
          <a:p>
            <a:pPr>
              <a:lnSpc>
                <a:spcPct val="90000"/>
              </a:lnSpc>
            </a:pPr>
            <a:endParaRPr lang="en-US" sz="1200" dirty="0" smtClean="0"/>
          </a:p>
          <a:p>
            <a:pPr>
              <a:lnSpc>
                <a:spcPct val="90000"/>
              </a:lnSpc>
            </a:pPr>
            <a:r>
              <a:rPr lang="en-US" sz="1200" b="1" dirty="0" smtClean="0"/>
              <a:t>The configuration of the burner internal components can drastically alter flame characteristics</a:t>
            </a:r>
          </a:p>
          <a:p>
            <a:pPr marL="171450" marR="0" indent="-171450" algn="l" defTabSz="914400" rtl="0" eaLnBrk="0" fontAlgn="base" latinLnBrk="0" hangingPunct="0">
              <a:lnSpc>
                <a:spcPct val="90000"/>
              </a:lnSpc>
              <a:spcBef>
                <a:spcPct val="30000"/>
              </a:spcBef>
              <a:spcAft>
                <a:spcPct val="0"/>
              </a:spcAft>
              <a:buClrTx/>
              <a:buSzTx/>
              <a:buFont typeface="Arial" panose="020B0604020202020204" pitchFamily="34" charset="0"/>
              <a:buChar char="•"/>
              <a:tabLst/>
              <a:defRPr/>
            </a:pPr>
            <a:r>
              <a:rPr lang="en-US" sz="1200" baseline="0" dirty="0" smtClean="0"/>
              <a:t>And each lab has there own unique burner configuration which leads to poor test result reproducibility</a:t>
            </a:r>
          </a:p>
          <a:p>
            <a:pPr>
              <a:lnSpc>
                <a:spcPct val="90000"/>
              </a:lnSpc>
              <a:buFontTx/>
              <a:buNone/>
            </a:pPr>
            <a:endParaRPr lang="en-US" sz="1200" dirty="0" smtClean="0"/>
          </a:p>
          <a:p>
            <a:pPr>
              <a:lnSpc>
                <a:spcPct val="90000"/>
              </a:lnSpc>
            </a:pPr>
            <a:r>
              <a:rPr lang="en-US" sz="1200" b="1" dirty="0" smtClean="0"/>
              <a:t>Fluctuations in burner air flow can have a significant effect on test results</a:t>
            </a:r>
          </a:p>
          <a:p>
            <a:pPr marL="171450" indent="-171450">
              <a:lnSpc>
                <a:spcPct val="90000"/>
              </a:lnSpc>
              <a:buFont typeface="Arial" panose="020B0604020202020204" pitchFamily="34" charset="0"/>
              <a:buChar char="•"/>
            </a:pPr>
            <a:r>
              <a:rPr lang="en-US" sz="1200" dirty="0" smtClean="0"/>
              <a:t>Especially for lighter weight materials</a:t>
            </a:r>
          </a:p>
          <a:p>
            <a:pPr>
              <a:lnSpc>
                <a:spcPct val="90000"/>
              </a:lnSpc>
              <a:buFontTx/>
              <a:buNone/>
            </a:pPr>
            <a:endParaRPr lang="en-US" sz="1200" dirty="0" smtClean="0"/>
          </a:p>
          <a:p>
            <a:pPr>
              <a:lnSpc>
                <a:spcPct val="90000"/>
              </a:lnSpc>
            </a:pPr>
            <a:r>
              <a:rPr lang="en-US" sz="1200" b="1" dirty="0" smtClean="0"/>
              <a:t>And lastly, it</a:t>
            </a:r>
            <a:r>
              <a:rPr lang="en-US" sz="1200" b="1" baseline="0" dirty="0" smtClean="0"/>
              <a:t> is a modified</a:t>
            </a:r>
            <a:r>
              <a:rPr lang="en-US" sz="1200" b="1" dirty="0" smtClean="0"/>
              <a:t> oil burner originally designed for heating a home, and not a precision piece of laboratory test equipment!</a:t>
            </a:r>
          </a:p>
          <a:p>
            <a:pPr marL="171450" indent="-171450">
              <a:buFont typeface="Arial" panose="020B0604020202020204" pitchFamily="34" charset="0"/>
              <a:buChar char="•"/>
            </a:pPr>
            <a:r>
              <a:rPr lang="en-US" dirty="0" smtClean="0"/>
              <a:t>So</a:t>
            </a:r>
            <a:r>
              <a:rPr lang="en-US" baseline="0" dirty="0" smtClean="0"/>
              <a:t> it really isn’t the best design for generating repeatable and reproducible test results for any test method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a:t>
            </a:fld>
            <a:endParaRPr lang="en-US" dirty="0"/>
          </a:p>
        </p:txBody>
      </p:sp>
    </p:spTree>
    <p:extLst>
      <p:ext uri="{BB962C8B-B14F-4D97-AF65-F5344CB8AC3E}">
        <p14:creationId xmlns:p14="http://schemas.microsoft.com/office/powerpoint/2010/main" val="1785588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32</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33</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34</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35</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36</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37</a:t>
            </a:fld>
            <a:endParaRPr lang="en-US" dirty="0"/>
          </a:p>
        </p:txBody>
      </p:sp>
    </p:spTree>
    <p:extLst>
      <p:ext uri="{BB962C8B-B14F-4D97-AF65-F5344CB8AC3E}">
        <p14:creationId xmlns:p14="http://schemas.microsoft.com/office/powerpoint/2010/main" val="712533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38</a:t>
            </a:fld>
            <a:endParaRPr lang="en-US" dirty="0"/>
          </a:p>
        </p:txBody>
      </p:sp>
    </p:spTree>
    <p:extLst>
      <p:ext uri="{BB962C8B-B14F-4D97-AF65-F5344CB8AC3E}">
        <p14:creationId xmlns:p14="http://schemas.microsoft.com/office/powerpoint/2010/main" val="712533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39</a:t>
            </a:fld>
            <a:endParaRPr lang="en-US" dirty="0"/>
          </a:p>
        </p:txBody>
      </p:sp>
    </p:spTree>
    <p:extLst>
      <p:ext uri="{BB962C8B-B14F-4D97-AF65-F5344CB8AC3E}">
        <p14:creationId xmlns:p14="http://schemas.microsoft.com/office/powerpoint/2010/main" val="712533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40</a:t>
            </a:fld>
            <a:endParaRPr lang="en-US" dirty="0"/>
          </a:p>
        </p:txBody>
      </p:sp>
    </p:spTree>
    <p:extLst>
      <p:ext uri="{BB962C8B-B14F-4D97-AF65-F5344CB8AC3E}">
        <p14:creationId xmlns:p14="http://schemas.microsoft.com/office/powerpoint/2010/main" val="712533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41</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2400" b="1" dirty="0" smtClean="0"/>
              <a:t>It was decided that a new and improved fire test burner would be designed </a:t>
            </a:r>
          </a:p>
          <a:p>
            <a:pPr marL="342900" indent="-342900">
              <a:lnSpc>
                <a:spcPct val="90000"/>
              </a:lnSpc>
              <a:buFont typeface="Arial" panose="020B0604020202020204" pitchFamily="34" charset="0"/>
              <a:buChar char="•"/>
            </a:pPr>
            <a:r>
              <a:rPr lang="en-US" sz="2400" b="0" dirty="0" smtClean="0"/>
              <a:t>that would</a:t>
            </a:r>
            <a:r>
              <a:rPr lang="en-US" sz="2400" b="0" baseline="0" dirty="0" smtClean="0"/>
              <a:t> avoid problems encountered in the past with oil burners</a:t>
            </a:r>
          </a:p>
          <a:p>
            <a:pPr>
              <a:lnSpc>
                <a:spcPct val="90000"/>
              </a:lnSpc>
            </a:pPr>
            <a:endParaRPr lang="en-US" sz="2400" baseline="0" dirty="0" smtClean="0"/>
          </a:p>
          <a:p>
            <a:r>
              <a:rPr lang="en-US" b="1" dirty="0" smtClean="0"/>
              <a:t>The new burner will</a:t>
            </a:r>
            <a:r>
              <a:rPr lang="en-US" b="1" baseline="0" dirty="0" smtClean="0"/>
              <a:t> </a:t>
            </a:r>
            <a:r>
              <a:rPr lang="en-US" b="1" dirty="0" smtClean="0"/>
              <a:t>be constructed from readily available components</a:t>
            </a:r>
            <a:r>
              <a:rPr lang="en-US" b="1" baseline="0" dirty="0" smtClean="0"/>
              <a:t> </a:t>
            </a:r>
          </a:p>
          <a:p>
            <a:endParaRPr lang="en-US" dirty="0" smtClean="0"/>
          </a:p>
          <a:p>
            <a:r>
              <a:rPr lang="en-US" b="1" dirty="0" smtClean="0"/>
              <a:t>Capable of being constructed in-house</a:t>
            </a:r>
            <a:r>
              <a:rPr lang="en-US" b="1" baseline="0" dirty="0" smtClean="0"/>
              <a:t> or by a local machine shop</a:t>
            </a:r>
            <a:endParaRPr lang="en-US" b="1" dirty="0" smtClean="0"/>
          </a:p>
          <a:p>
            <a:endParaRPr lang="en-US" dirty="0" smtClean="0"/>
          </a:p>
          <a:p>
            <a:r>
              <a:rPr lang="en-US" b="1" dirty="0" smtClean="0"/>
              <a:t>Achieve a higher level of repeatability and reproducibility compared to past burners</a:t>
            </a:r>
          </a:p>
          <a:p>
            <a:endParaRPr lang="en-US" b="1" dirty="0" smtClean="0"/>
          </a:p>
          <a:p>
            <a:r>
              <a:rPr lang="en-US" b="1" dirty="0" smtClean="0"/>
              <a:t>Be adaptable to multiple “oil burner” tests</a:t>
            </a:r>
          </a:p>
          <a:p>
            <a:endParaRPr lang="en-US" b="1" dirty="0" smtClean="0"/>
          </a:p>
          <a:p>
            <a:r>
              <a:rPr lang="en-US" b="1" dirty="0" smtClean="0"/>
              <a:t>Rely on proper setup and configuration</a:t>
            </a:r>
          </a:p>
          <a:p>
            <a:pPr marL="171450" indent="-171450">
              <a:buFont typeface="Arial" panose="020B0604020202020204" pitchFamily="34" charset="0"/>
              <a:buChar char="•"/>
            </a:pPr>
            <a:r>
              <a:rPr lang="en-US" baseline="0" dirty="0" smtClean="0"/>
              <a:t>rather than </a:t>
            </a:r>
            <a:r>
              <a:rPr lang="en-US" dirty="0" smtClean="0"/>
              <a:t>heat flux or temperature “calibration” </a:t>
            </a:r>
          </a:p>
          <a:p>
            <a:endParaRPr lang="en-US" dirty="0" smtClean="0"/>
          </a:p>
          <a:p>
            <a:r>
              <a:rPr lang="en-US" b="1" dirty="0" smtClean="0"/>
              <a:t>Have detailed dimensions and assembly instructions </a:t>
            </a:r>
          </a:p>
          <a:p>
            <a:pPr marL="171450" indent="-171450">
              <a:buFont typeface="Arial" panose="020B0604020202020204" pitchFamily="34" charset="0"/>
              <a:buChar char="•"/>
            </a:pPr>
            <a:r>
              <a:rPr lang="en-US" dirty="0" smtClean="0"/>
              <a:t>available to anyone who wishes to build</a:t>
            </a:r>
            <a:r>
              <a:rPr lang="en-US" baseline="0" dirty="0" smtClean="0"/>
              <a:t> the device</a:t>
            </a:r>
          </a:p>
          <a:p>
            <a:pPr marL="171450" indent="-171450">
              <a:buFont typeface="Arial" panose="020B0604020202020204" pitchFamily="34" charset="0"/>
              <a:buChar char="•"/>
            </a:pPr>
            <a:endParaRPr lang="en-US" sz="2400" baseline="0" dirty="0" smtClean="0"/>
          </a:p>
          <a:p>
            <a:pPr marL="0" indent="0">
              <a:buFont typeface="Arial" panose="020B0604020202020204" pitchFamily="34" charset="0"/>
              <a:buNone/>
            </a:pPr>
            <a:r>
              <a:rPr lang="en-US" sz="2400" b="1" baseline="0" dirty="0" smtClean="0"/>
              <a:t>Constructed to be equal so each lab has the same burner</a:t>
            </a:r>
          </a:p>
          <a:p>
            <a:pPr marL="342900" indent="-342900">
              <a:buFont typeface="Arial" panose="020B0604020202020204" pitchFamily="34" charset="0"/>
              <a:buChar char="•"/>
            </a:pPr>
            <a:r>
              <a:rPr lang="en-US" sz="2400" baseline="0" dirty="0" smtClean="0"/>
              <a:t>This includes eliminating adjustability of components, and optional parts such as static disks or tabs that alter flame characteristics</a:t>
            </a:r>
          </a:p>
          <a:p>
            <a:pPr marL="171450" indent="-171450">
              <a:buFont typeface="Arial" panose="020B0604020202020204" pitchFamily="34" charset="0"/>
              <a:buChar char="•"/>
            </a:pPr>
            <a:endParaRPr lang="en-US" sz="2400" dirty="0" smtClean="0"/>
          </a:p>
          <a:p>
            <a:pPr>
              <a:lnSpc>
                <a:spcPct val="90000"/>
              </a:lnSpc>
            </a:pPr>
            <a:r>
              <a:rPr lang="en-US" sz="2400" b="1" dirty="0" smtClean="0"/>
              <a:t>Be</a:t>
            </a:r>
            <a:r>
              <a:rPr lang="en-US" sz="2400" b="1" baseline="0" dirty="0" smtClean="0"/>
              <a:t> low maintenance</a:t>
            </a:r>
          </a:p>
          <a:p>
            <a:pPr>
              <a:lnSpc>
                <a:spcPct val="90000"/>
              </a:lnSpc>
            </a:pPr>
            <a:endParaRPr lang="en-US" sz="2400" dirty="0" smtClean="0"/>
          </a:p>
          <a:p>
            <a:pPr>
              <a:lnSpc>
                <a:spcPct val="90000"/>
              </a:lnSpc>
            </a:pPr>
            <a:r>
              <a:rPr lang="en-US" sz="2400" b="1" dirty="0" smtClean="0"/>
              <a:t>And the burner must be comparable to the Park DPL 3400</a:t>
            </a:r>
          </a:p>
          <a:p>
            <a:pPr marL="342900" indent="-342900">
              <a:lnSpc>
                <a:spcPct val="90000"/>
              </a:lnSpc>
              <a:buFont typeface="Arial" panose="020B0604020202020204" pitchFamily="34" charset="0"/>
              <a:buChar char="•"/>
            </a:pPr>
            <a:r>
              <a:rPr lang="en-US" sz="2400" dirty="0" smtClean="0"/>
              <a:t>So that it may be considered an “equivalent” alternative to older burners</a:t>
            </a:r>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4</a:t>
            </a:fld>
            <a:endParaRPr lang="en-US" dirty="0"/>
          </a:p>
        </p:txBody>
      </p:sp>
    </p:spTree>
    <p:extLst>
      <p:ext uri="{BB962C8B-B14F-4D97-AF65-F5344CB8AC3E}">
        <p14:creationId xmlns:p14="http://schemas.microsoft.com/office/powerpoint/2010/main" val="33647961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42</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43</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44</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45</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46</a:t>
            </a:fld>
            <a:endParaRPr lang="en-US" dirty="0"/>
          </a:p>
        </p:txBody>
      </p:sp>
    </p:spTree>
    <p:extLst>
      <p:ext uri="{BB962C8B-B14F-4D97-AF65-F5344CB8AC3E}">
        <p14:creationId xmlns:p14="http://schemas.microsoft.com/office/powerpoint/2010/main" val="4072031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50</a:t>
            </a:fld>
            <a:endParaRPr lang="en-US" dirty="0"/>
          </a:p>
        </p:txBody>
      </p:sp>
    </p:spTree>
    <p:extLst>
      <p:ext uri="{BB962C8B-B14F-4D97-AF65-F5344CB8AC3E}">
        <p14:creationId xmlns:p14="http://schemas.microsoft.com/office/powerpoint/2010/main" val="2972987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Park</a:t>
            </a:r>
            <a:r>
              <a:rPr lang="en-US" baseline="0" dirty="0" smtClean="0"/>
              <a:t> burners are calibrated to meet a specified heat flux using a </a:t>
            </a:r>
            <a:r>
              <a:rPr lang="en-US" baseline="0" dirty="0" smtClean="0"/>
              <a:t>Gardon </a:t>
            </a:r>
            <a:r>
              <a:rPr lang="en-US" baseline="0" dirty="0" smtClean="0"/>
              <a:t>type gauge and also a flame temperature minimum measured using a </a:t>
            </a:r>
            <a:r>
              <a:rPr lang="en-US" baseline="0" dirty="0" smtClean="0"/>
              <a:t>thermocouple </a:t>
            </a:r>
            <a:r>
              <a:rPr lang="en-US" baseline="0" dirty="0" smtClean="0"/>
              <a:t>rake comprised of seven 1/16” </a:t>
            </a:r>
            <a:r>
              <a:rPr lang="en-US" baseline="0" dirty="0" smtClean="0"/>
              <a:t>thermocouples </a:t>
            </a:r>
            <a:r>
              <a:rPr lang="en-US" baseline="0" dirty="0" smtClean="0"/>
              <a:t>space 1 inch apart</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The stator and turbulator inside a Park burner can be adjusted to compensate for any irregularities in burner performance in order to meet these requirements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smtClean="0">
              <a:solidFill>
                <a:schemeClr val="tx1"/>
              </a:solidFill>
              <a:effectLst/>
              <a:latin typeface="Times New Roman" pitchFamily="18" charset="0"/>
              <a:ea typeface="+mn-ea"/>
              <a:cs typeface="+mn-cs"/>
            </a:endParaRPr>
          </a:p>
          <a:p>
            <a:pPr lvl="0"/>
            <a:r>
              <a:rPr lang="en-US" sz="1200" b="1" kern="1200" dirty="0" smtClean="0">
                <a:solidFill>
                  <a:schemeClr val="tx1"/>
                </a:solidFill>
                <a:effectLst/>
                <a:latin typeface="Times New Roman" pitchFamily="18" charset="0"/>
                <a:ea typeface="+mn-ea"/>
                <a:cs typeface="+mn-cs"/>
              </a:rPr>
              <a:t>This</a:t>
            </a:r>
            <a:r>
              <a:rPr lang="en-US" sz="1200" b="1" kern="1200" baseline="0" dirty="0" smtClean="0">
                <a:solidFill>
                  <a:schemeClr val="tx1"/>
                </a:solidFill>
                <a:effectLst/>
                <a:latin typeface="Times New Roman" pitchFamily="18" charset="0"/>
                <a:ea typeface="+mn-ea"/>
                <a:cs typeface="+mn-cs"/>
              </a:rPr>
              <a:t> </a:t>
            </a:r>
            <a:r>
              <a:rPr lang="en-US" sz="1200" b="1" kern="1200" dirty="0" smtClean="0">
                <a:solidFill>
                  <a:schemeClr val="tx1"/>
                </a:solidFill>
                <a:effectLst/>
                <a:latin typeface="Times New Roman" pitchFamily="18" charset="0"/>
                <a:ea typeface="+mn-ea"/>
                <a:cs typeface="+mn-cs"/>
              </a:rPr>
              <a:t>adjustability</a:t>
            </a:r>
            <a:r>
              <a:rPr lang="en-US" sz="1200" b="0" kern="1200" baseline="0" dirty="0" smtClean="0">
                <a:solidFill>
                  <a:schemeClr val="tx1"/>
                </a:solidFill>
                <a:effectLst/>
                <a:latin typeface="Times New Roman" pitchFamily="18" charset="0"/>
                <a:ea typeface="+mn-ea"/>
                <a:cs typeface="+mn-cs"/>
              </a:rPr>
              <a:t> </a:t>
            </a:r>
            <a:r>
              <a:rPr lang="en-US" sz="1200" b="1" kern="1200" dirty="0" smtClean="0">
                <a:solidFill>
                  <a:schemeClr val="tx1"/>
                </a:solidFill>
                <a:effectLst/>
                <a:latin typeface="Times New Roman" pitchFamily="18" charset="0"/>
                <a:ea typeface="+mn-ea"/>
                <a:cs typeface="+mn-cs"/>
              </a:rPr>
              <a:t>leads to each lab having there own unique burner configuration</a:t>
            </a:r>
            <a:r>
              <a:rPr lang="en-US" sz="1200" b="1" kern="1200" baseline="0" dirty="0" smtClean="0">
                <a:solidFill>
                  <a:schemeClr val="tx1"/>
                </a:solidFill>
                <a:effectLst/>
                <a:latin typeface="Times New Roman" pitchFamily="18" charset="0"/>
                <a:ea typeface="+mn-ea"/>
                <a:cs typeface="+mn-cs"/>
              </a:rPr>
              <a:t> which is </a:t>
            </a:r>
            <a:r>
              <a:rPr lang="en-US" sz="1200" b="1" kern="1200" baseline="0" dirty="0" smtClean="0">
                <a:solidFill>
                  <a:schemeClr val="tx1"/>
                </a:solidFill>
                <a:effectLst/>
                <a:latin typeface="Times New Roman" pitchFamily="18" charset="0"/>
                <a:ea typeface="+mn-ea"/>
                <a:cs typeface="+mn-cs"/>
              </a:rPr>
              <a:t>undesirable </a:t>
            </a:r>
            <a:r>
              <a:rPr lang="en-US" sz="1200" b="1" kern="1200" baseline="0" dirty="0" smtClean="0">
                <a:solidFill>
                  <a:schemeClr val="tx1"/>
                </a:solidFill>
                <a:effectLst/>
                <a:latin typeface="Times New Roman" pitchFamily="18" charset="0"/>
                <a:ea typeface="+mn-ea"/>
                <a:cs typeface="+mn-cs"/>
              </a:rPr>
              <a:t>for what is a considered a precision test lab tool</a:t>
            </a:r>
            <a:endParaRPr lang="en-US" sz="1200"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53</a:t>
            </a:fld>
            <a:endParaRPr lang="en-US" dirty="0"/>
          </a:p>
        </p:txBody>
      </p:sp>
    </p:spTree>
    <p:extLst>
      <p:ext uri="{BB962C8B-B14F-4D97-AF65-F5344CB8AC3E}">
        <p14:creationId xmlns:p14="http://schemas.microsoft.com/office/powerpoint/2010/main" val="3006728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Sonic burners</a:t>
            </a:r>
            <a:r>
              <a:rPr lang="en-US" baseline="0" dirty="0" smtClean="0"/>
              <a:t> are not calibrated, but do have a flame </a:t>
            </a:r>
            <a:r>
              <a:rPr lang="en-US" baseline="0" dirty="0" smtClean="0"/>
              <a:t>temperature </a:t>
            </a:r>
            <a:r>
              <a:rPr lang="en-US" baseline="0" dirty="0" smtClean="0"/>
              <a:t>validation check that is used as an indication of proper burner configuration and operation.</a:t>
            </a:r>
          </a:p>
          <a:p>
            <a:endParaRPr lang="en-US" baseline="0" dirty="0" smtClean="0"/>
          </a:p>
          <a:p>
            <a:r>
              <a:rPr lang="en-US" baseline="0" dirty="0" smtClean="0"/>
              <a:t>The sonic burner is not adjustable, and cannot be altered to </a:t>
            </a:r>
            <a:r>
              <a:rPr lang="en-US" baseline="0" dirty="0" smtClean="0"/>
              <a:t>compensate </a:t>
            </a:r>
            <a:r>
              <a:rPr lang="en-US" baseline="0" dirty="0" smtClean="0"/>
              <a:t>for flame </a:t>
            </a:r>
            <a:r>
              <a:rPr lang="en-US" baseline="0" dirty="0" smtClean="0"/>
              <a:t>temperature </a:t>
            </a:r>
            <a:r>
              <a:rPr lang="en-US" baseline="0" dirty="0" smtClean="0"/>
              <a:t>irregularities</a:t>
            </a:r>
          </a:p>
          <a:p>
            <a:endParaRPr lang="en-US" baseline="0" dirty="0" smtClean="0"/>
          </a:p>
          <a:p>
            <a:r>
              <a:rPr lang="en-US" baseline="0" dirty="0" smtClean="0"/>
              <a:t>This temperature check is a </a:t>
            </a:r>
            <a:r>
              <a:rPr lang="en-US" baseline="0" dirty="0" smtClean="0"/>
              <a:t>recommended temperature </a:t>
            </a:r>
            <a:r>
              <a:rPr lang="en-US" baseline="0" dirty="0" smtClean="0"/>
              <a:t>range that should be easily met if the sonic burner has been assembled and </a:t>
            </a:r>
            <a:r>
              <a:rPr lang="en-US" baseline="0" dirty="0" smtClean="0"/>
              <a:t>configured </a:t>
            </a:r>
            <a:r>
              <a:rPr lang="en-US" baseline="0" dirty="0" smtClean="0"/>
              <a:t>properly, and there are no problems with the burner air or fuel supplies.</a:t>
            </a:r>
          </a:p>
          <a:p>
            <a:endParaRPr lang="en-US" baseline="0" dirty="0" smtClean="0"/>
          </a:p>
          <a:p>
            <a:pPr lvl="0"/>
            <a:r>
              <a:rPr lang="en-US" sz="1200" b="1" kern="1200" dirty="0" smtClean="0">
                <a:solidFill>
                  <a:schemeClr val="tx1"/>
                </a:solidFill>
                <a:effectLst/>
                <a:latin typeface="Times New Roman" pitchFamily="18" charset="0"/>
                <a:ea typeface="+mn-ea"/>
                <a:cs typeface="+mn-cs"/>
              </a:rPr>
              <a:t>NexGen burner designed to be setup only in one standardized configuration</a:t>
            </a:r>
            <a:endParaRPr lang="en-US" sz="1200" kern="1200" dirty="0" smtClean="0">
              <a:solidFill>
                <a:schemeClr val="tx1"/>
              </a:solidFill>
              <a:effectLst/>
              <a:latin typeface="Times New Roman" pitchFamily="18" charset="0"/>
              <a:ea typeface="+mn-ea"/>
              <a:cs typeface="+mn-cs"/>
            </a:endParaRPr>
          </a:p>
          <a:p>
            <a:pPr lvl="0"/>
            <a:r>
              <a:rPr lang="en-US" sz="1200" b="1" kern="1200" dirty="0" smtClean="0">
                <a:solidFill>
                  <a:schemeClr val="tx1"/>
                </a:solidFill>
                <a:effectLst/>
                <a:latin typeface="Times New Roman" pitchFamily="18" charset="0"/>
                <a:ea typeface="+mn-ea"/>
                <a:cs typeface="+mn-cs"/>
              </a:rPr>
              <a:t>No adjustments on the NexGen burner to manipulate flame</a:t>
            </a:r>
            <a:endParaRPr lang="en-US" sz="1200" kern="1200" dirty="0" smtClean="0">
              <a:solidFill>
                <a:schemeClr val="tx1"/>
              </a:solidFill>
              <a:effectLst/>
              <a:latin typeface="Times New Roman" pitchFamily="18" charset="0"/>
              <a:ea typeface="+mn-ea"/>
              <a:cs typeface="+mn-cs"/>
            </a:endParaRPr>
          </a:p>
          <a:p>
            <a:endParaRPr lang="en-US" baseline="0" dirty="0" smtClean="0"/>
          </a:p>
          <a:p>
            <a:endParaRPr lang="en-US" baseline="0" dirty="0" smtClean="0"/>
          </a:p>
          <a:p>
            <a:pPr lvl="0"/>
            <a:r>
              <a:rPr lang="en-US" sz="1200" b="1" kern="1200" dirty="0" smtClean="0">
                <a:solidFill>
                  <a:schemeClr val="tx1"/>
                </a:solidFill>
                <a:effectLst/>
                <a:latin typeface="Times New Roman" pitchFamily="18" charset="0"/>
                <a:ea typeface="+mn-ea"/>
                <a:cs typeface="+mn-cs"/>
              </a:rPr>
              <a:t>Low temperatures may also indicate worn thermocouples</a:t>
            </a:r>
            <a:endParaRPr lang="en-US" sz="1200" kern="1200" dirty="0" smtClean="0">
              <a:solidFill>
                <a:schemeClr val="tx1"/>
              </a:solidFill>
              <a:effectLst/>
              <a:latin typeface="Times New Roman" pitchFamily="18" charset="0"/>
              <a:ea typeface="+mn-ea"/>
              <a:cs typeface="+mn-cs"/>
            </a:endParaRPr>
          </a:p>
          <a:p>
            <a:pPr lvl="0"/>
            <a:endParaRPr lang="en-US" sz="1200" b="1" kern="1200" dirty="0" smtClean="0">
              <a:solidFill>
                <a:schemeClr val="tx1"/>
              </a:solidFill>
              <a:effectLst/>
              <a:latin typeface="Times New Roman" pitchFamily="18" charset="0"/>
              <a:ea typeface="+mn-ea"/>
              <a:cs typeface="+mn-cs"/>
            </a:endParaRPr>
          </a:p>
          <a:p>
            <a:pPr lvl="0"/>
            <a:r>
              <a:rPr lang="en-US" sz="1200" b="1" kern="1200" dirty="0" smtClean="0">
                <a:solidFill>
                  <a:schemeClr val="tx1"/>
                </a:solidFill>
                <a:effectLst/>
                <a:latin typeface="Times New Roman" pitchFamily="18" charset="0"/>
                <a:ea typeface="+mn-ea"/>
                <a:cs typeface="+mn-cs"/>
              </a:rPr>
              <a:t>Replace low reading TC’s after confirming proper burner configuration and operation</a:t>
            </a:r>
            <a:endParaRPr lang="en-US" sz="1200" kern="1200" dirty="0" smtClean="0">
              <a:solidFill>
                <a:schemeClr val="tx1"/>
              </a:solidFill>
              <a:effectLst/>
              <a:latin typeface="Times New Roman" pitchFamily="18" charset="0"/>
              <a:ea typeface="+mn-ea"/>
              <a:cs typeface="+mn-cs"/>
            </a:endParaRPr>
          </a:p>
          <a:p>
            <a:pPr lvl="0"/>
            <a:endParaRPr lang="en-US" sz="1200" b="1" kern="1200" dirty="0" smtClean="0">
              <a:solidFill>
                <a:schemeClr val="tx1"/>
              </a:solidFill>
              <a:effectLst/>
              <a:latin typeface="Times New Roman" pitchFamily="18" charset="0"/>
              <a:ea typeface="+mn-ea"/>
              <a:cs typeface="+mn-cs"/>
            </a:endParaRPr>
          </a:p>
          <a:p>
            <a:pPr lvl="0"/>
            <a:r>
              <a:rPr lang="en-US" sz="1200" b="1" kern="1200" dirty="0" smtClean="0">
                <a:solidFill>
                  <a:schemeClr val="tx1"/>
                </a:solidFill>
                <a:effectLst/>
                <a:latin typeface="Times New Roman" pitchFamily="18" charset="0"/>
                <a:ea typeface="+mn-ea"/>
                <a:cs typeface="+mn-cs"/>
              </a:rPr>
              <a:t>It is considered  acceptable to continue testing in certain cases where TC’s read slightly below the 1600 F temperature level only after the previous steps have been performed</a:t>
            </a:r>
          </a:p>
          <a:p>
            <a:pPr lvl="0"/>
            <a:endParaRPr lang="en-US" sz="1200" b="1"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Proper fuel flow and air pressure should also be confirmed</a:t>
            </a:r>
            <a:endParaRPr lang="en-US" sz="1200" kern="1200" dirty="0" smtClean="0">
              <a:solidFill>
                <a:schemeClr val="tx1"/>
              </a:solidFill>
              <a:effectLst/>
              <a:latin typeface="Times New Roman" pitchFamily="18" charset="0"/>
              <a:ea typeface="+mn-ea"/>
              <a:cs typeface="+mn-cs"/>
            </a:endParaRPr>
          </a:p>
          <a:p>
            <a:pPr lvl="0"/>
            <a:endParaRPr lang="en-US"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54</a:t>
            </a:fld>
            <a:endParaRPr lang="en-US" dirty="0"/>
          </a:p>
        </p:txBody>
      </p:sp>
    </p:spTree>
    <p:extLst>
      <p:ext uri="{BB962C8B-B14F-4D97-AF65-F5344CB8AC3E}">
        <p14:creationId xmlns:p14="http://schemas.microsoft.com/office/powerpoint/2010/main" val="3006728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1/8” thermocouples are now used for measuring the temperature of the Sonic burner flame while the park-type burners use 1/16” thermocouples</a:t>
            </a:r>
          </a:p>
          <a:p>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a:t>
            </a:r>
            <a:r>
              <a:rPr lang="en-US" sz="1200" baseline="0" dirty="0" smtClean="0"/>
              <a:t> </a:t>
            </a:r>
            <a:r>
              <a:rPr lang="en-US" sz="1200" dirty="0" smtClean="0"/>
              <a:t>1/8” thermocouples are more robust and have a longer service life compared to 1/16” thermocouples before needing replacement</a:t>
            </a:r>
          </a:p>
          <a:p>
            <a:endParaRPr lang="en-US" sz="1200" dirty="0" smtClean="0"/>
          </a:p>
          <a:p>
            <a:r>
              <a:rPr lang="en-US" sz="1200" dirty="0" smtClean="0"/>
              <a:t>The larger 1/8” thermocouples are less sensitive to rapid temperature changes compared to the smaller 1/16” thermocouples, but this is not crucial for the Sonic burner flame validation check</a:t>
            </a:r>
            <a:endParaRPr lang="en-US" sz="1200"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55</a:t>
            </a:fld>
            <a:endParaRPr lang="en-US" dirty="0"/>
          </a:p>
        </p:txBody>
      </p:sp>
    </p:spTree>
    <p:extLst>
      <p:ext uri="{BB962C8B-B14F-4D97-AF65-F5344CB8AC3E}">
        <p14:creationId xmlns:p14="http://schemas.microsoft.com/office/powerpoint/2010/main" val="34578120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56</a:t>
            </a:fld>
            <a:endParaRPr lang="en-US" dirty="0"/>
          </a:p>
        </p:txBody>
      </p:sp>
    </p:spTree>
    <p:extLst>
      <p:ext uri="{BB962C8B-B14F-4D97-AF65-F5344CB8AC3E}">
        <p14:creationId xmlns:p14="http://schemas.microsoft.com/office/powerpoint/2010/main" val="152342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The initial concept of the burner …</a:t>
            </a:r>
          </a:p>
          <a:p>
            <a:endParaRPr lang="en-US" sz="2000" dirty="0" smtClean="0"/>
          </a:p>
          <a:p>
            <a:r>
              <a:rPr lang="en-US" sz="2000" b="1" dirty="0" smtClean="0"/>
              <a:t>Would</a:t>
            </a:r>
            <a:r>
              <a:rPr lang="en-US" sz="2000" b="1" baseline="0" dirty="0" smtClean="0"/>
              <a:t> use</a:t>
            </a:r>
            <a:r>
              <a:rPr lang="en-US" sz="2000" b="1" dirty="0" smtClean="0"/>
              <a:t> compressed air metered by a sonic nozzle and air pressure regulator</a:t>
            </a:r>
          </a:p>
          <a:p>
            <a:pPr marL="285750" indent="-285750">
              <a:buFont typeface="Arial" panose="020B0604020202020204" pitchFamily="34" charset="0"/>
              <a:buChar char="•"/>
            </a:pPr>
            <a:r>
              <a:rPr lang="en-US" sz="1800" dirty="0" smtClean="0"/>
              <a:t>to produce more consistent air flow compared to electric blowers</a:t>
            </a:r>
          </a:p>
          <a:p>
            <a:endParaRPr lang="en-US" sz="2000" dirty="0" smtClean="0"/>
          </a:p>
          <a:p>
            <a:r>
              <a:rPr lang="en-US" sz="2000" b="1" dirty="0" smtClean="0"/>
              <a:t>Fuel is provided by a pressurized fuel tank</a:t>
            </a:r>
          </a:p>
          <a:p>
            <a:pPr marL="342900" indent="-342900">
              <a:buFont typeface="Arial" panose="020B0604020202020204" pitchFamily="34" charset="0"/>
              <a:buChar char="•"/>
            </a:pPr>
            <a:r>
              <a:rPr lang="en-US" sz="2000" baseline="0" dirty="0" smtClean="0"/>
              <a:t>to improve fuel flow consistency compared to an electric pump</a:t>
            </a:r>
          </a:p>
          <a:p>
            <a:pPr marL="342900" indent="-342900">
              <a:buFont typeface="Arial" panose="020B0604020202020204" pitchFamily="34" charset="0"/>
              <a:buChar char="•"/>
            </a:pPr>
            <a:endParaRPr lang="en-US" sz="2000" dirty="0" smtClean="0"/>
          </a:p>
          <a:p>
            <a:r>
              <a:rPr lang="en-US" sz="2000" b="1" dirty="0" smtClean="0"/>
              <a:t>Utilize original Park DPL 3400 components</a:t>
            </a:r>
          </a:p>
          <a:p>
            <a:pPr marL="342900" indent="-342900">
              <a:buFont typeface="Arial" panose="020B0604020202020204" pitchFamily="34" charset="0"/>
              <a:buChar char="•"/>
            </a:pPr>
            <a:r>
              <a:rPr lang="en-US" sz="2000" b="0" dirty="0" smtClean="0"/>
              <a:t>Including</a:t>
            </a:r>
            <a:r>
              <a:rPr lang="en-US" sz="2000" b="0" baseline="0" dirty="0" smtClean="0"/>
              <a:t> the </a:t>
            </a:r>
            <a:r>
              <a:rPr lang="en-US" sz="1800" b="0" dirty="0" smtClean="0"/>
              <a:t>Stator, turbulator, igniters, ignition wires, fuel nozzle</a:t>
            </a:r>
          </a:p>
          <a:p>
            <a:pPr marL="342900" indent="-342900">
              <a:buFont typeface="Arial" panose="020B0604020202020204" pitchFamily="34" charset="0"/>
              <a:buChar char="•"/>
            </a:pPr>
            <a:r>
              <a:rPr lang="en-US" sz="1800" b="0" dirty="0" smtClean="0"/>
              <a:t>Basically,</a:t>
            </a:r>
            <a:r>
              <a:rPr lang="en-US" sz="1800" b="0" baseline="0" dirty="0" smtClean="0"/>
              <a:t> keep the burner design the same internally, but increase repeatability of air and fuel delivery</a:t>
            </a:r>
            <a:endParaRPr lang="en-US" sz="1800" b="0" dirty="0" smtClean="0"/>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5</a:t>
            </a:fld>
            <a:endParaRPr lang="en-US" dirty="0"/>
          </a:p>
        </p:txBody>
      </p:sp>
    </p:spTree>
    <p:extLst>
      <p:ext uri="{BB962C8B-B14F-4D97-AF65-F5344CB8AC3E}">
        <p14:creationId xmlns:p14="http://schemas.microsoft.com/office/powerpoint/2010/main" val="1743910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rgbClr val="FF0000"/>
              </a:solidFill>
            </a:endParaRPr>
          </a:p>
          <a:p>
            <a:r>
              <a:rPr lang="en-US" dirty="0" smtClean="0">
                <a:solidFill>
                  <a:srgbClr val="FF0000"/>
                </a:solidFill>
              </a:rPr>
              <a:t>All Sonic Burner information now appears in Chapter Supplement</a:t>
            </a:r>
          </a:p>
          <a:p>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60</a:t>
            </a:fld>
            <a:endParaRPr lang="en-US" dirty="0"/>
          </a:p>
        </p:txBody>
      </p:sp>
    </p:spTree>
    <p:extLst>
      <p:ext uri="{BB962C8B-B14F-4D97-AF65-F5344CB8AC3E}">
        <p14:creationId xmlns:p14="http://schemas.microsoft.com/office/powerpoint/2010/main" val="3888561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62</a:t>
            </a:fld>
            <a:endParaRPr lang="en-US" dirty="0"/>
          </a:p>
        </p:txBody>
      </p:sp>
    </p:spTree>
    <p:extLst>
      <p:ext uri="{BB962C8B-B14F-4D97-AF65-F5344CB8AC3E}">
        <p14:creationId xmlns:p14="http://schemas.microsoft.com/office/powerpoint/2010/main" val="34769217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64</a:t>
            </a:fld>
            <a:endParaRPr lang="en-US" dirty="0"/>
          </a:p>
        </p:txBody>
      </p:sp>
    </p:spTree>
    <p:extLst>
      <p:ext uri="{BB962C8B-B14F-4D97-AF65-F5344CB8AC3E}">
        <p14:creationId xmlns:p14="http://schemas.microsoft.com/office/powerpoint/2010/main" val="9693197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65</a:t>
            </a:fld>
            <a:endParaRPr lang="en-US" dirty="0"/>
          </a:p>
        </p:txBody>
      </p:sp>
    </p:spTree>
    <p:extLst>
      <p:ext uri="{BB962C8B-B14F-4D97-AF65-F5344CB8AC3E}">
        <p14:creationId xmlns:p14="http://schemas.microsoft.com/office/powerpoint/2010/main" val="68527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 number of internal component designs</a:t>
            </a:r>
            <a:r>
              <a:rPr lang="en-US" b="1" baseline="0" dirty="0" smtClean="0"/>
              <a:t> were test in the sonic burner during the development period…</a:t>
            </a:r>
          </a:p>
          <a:p>
            <a:endParaRPr lang="en-US" b="1" baseline="0" dirty="0" smtClean="0"/>
          </a:p>
          <a:p>
            <a:r>
              <a:rPr lang="en-US" b="1" baseline="0" dirty="0" smtClean="0"/>
              <a:t>The first design used the </a:t>
            </a:r>
            <a:r>
              <a:rPr lang="en-US" b="1" baseline="0" dirty="0" smtClean="0"/>
              <a:t>original </a:t>
            </a:r>
            <a:r>
              <a:rPr lang="en-US" b="1" baseline="0" dirty="0" smtClean="0"/>
              <a:t>stator and turbulator with internal igniters and wiring as used in the park-type burners</a:t>
            </a:r>
          </a:p>
          <a:p>
            <a:pPr marL="171450" indent="-171450">
              <a:buFont typeface="Arial" panose="020B0604020202020204" pitchFamily="34" charset="0"/>
              <a:buChar char="•"/>
            </a:pPr>
            <a:r>
              <a:rPr lang="en-US" b="0" baseline="0" dirty="0" smtClean="0"/>
              <a:t>As with previous burners, this design would require adjustment to produce a satisfactory flame, and would still have the problem of all labs having a unique burner configuration</a:t>
            </a:r>
          </a:p>
          <a:p>
            <a:pPr marL="171450" indent="-171450">
              <a:buFont typeface="Arial" panose="020B0604020202020204" pitchFamily="34" charset="0"/>
              <a:buChar char="•"/>
            </a:pPr>
            <a:endParaRPr lang="en-US" b="1" baseline="0" dirty="0" smtClean="0"/>
          </a:p>
          <a:p>
            <a:pPr marL="0" indent="0">
              <a:buFont typeface="Arial" panose="020B0604020202020204" pitchFamily="34" charset="0"/>
              <a:buNone/>
            </a:pPr>
            <a:r>
              <a:rPr lang="en-US" b="1" dirty="0" smtClean="0"/>
              <a:t>The second design used</a:t>
            </a:r>
            <a:r>
              <a:rPr lang="en-US" b="1" baseline="0" dirty="0" smtClean="0"/>
              <a:t> a flame retention head in place of the turbulator at the end of the draft tube and a flat plate to hold the igniters in place of the stator</a:t>
            </a:r>
          </a:p>
          <a:p>
            <a:pPr marL="171450" indent="-171450">
              <a:buFont typeface="Arial" panose="020B0604020202020204" pitchFamily="34" charset="0"/>
              <a:buChar char="•"/>
            </a:pPr>
            <a:r>
              <a:rPr lang="en-US" b="0" baseline="0" dirty="0" smtClean="0"/>
              <a:t>The flame retention head configuration could produce a uniform flame and did not require adjustments as with the previous design</a:t>
            </a:r>
          </a:p>
          <a:p>
            <a:pPr marL="171450" indent="-171450">
              <a:buFont typeface="Arial" panose="020B0604020202020204" pitchFamily="34" charset="0"/>
              <a:buChar char="•"/>
            </a:pPr>
            <a:r>
              <a:rPr lang="en-US" b="0" baseline="0" dirty="0" smtClean="0"/>
              <a:t>However, it is an “off the shelf part” that could potentially become obsolete and still utilized internal igniters and wiring that could disrupt the flame characteristics</a:t>
            </a:r>
          </a:p>
          <a:p>
            <a:pPr marL="171450" indent="-171450">
              <a:buFont typeface="Arial" panose="020B0604020202020204" pitchFamily="34" charset="0"/>
              <a:buChar char="•"/>
            </a:pPr>
            <a:endParaRPr lang="en-US" b="1" baseline="0" dirty="0" smtClean="0"/>
          </a:p>
          <a:p>
            <a:pPr marL="0" indent="0">
              <a:buFont typeface="Arial" panose="020B0604020202020204" pitchFamily="34" charset="0"/>
              <a:buNone/>
            </a:pPr>
            <a:r>
              <a:rPr lang="en-US" b="1" baseline="0" dirty="0" smtClean="0"/>
              <a:t>The final design utilizes the original turbulator design, but a symmetrical stator without provisions for igniters and used a automotive type spark </a:t>
            </a:r>
            <a:r>
              <a:rPr lang="en-US" b="1" baseline="0" dirty="0" smtClean="0"/>
              <a:t>plug </a:t>
            </a:r>
            <a:r>
              <a:rPr lang="en-US" b="1" baseline="0" dirty="0" smtClean="0"/>
              <a:t>mounted externally on the burner cone for </a:t>
            </a:r>
            <a:r>
              <a:rPr lang="en-US" b="1" baseline="0" dirty="0" smtClean="0"/>
              <a:t>igniting </a:t>
            </a:r>
            <a:r>
              <a:rPr lang="en-US" b="1" baseline="0" dirty="0" smtClean="0"/>
              <a:t>the air/fuel mixture</a:t>
            </a:r>
          </a:p>
          <a:p>
            <a:pPr marL="171450" indent="-171450">
              <a:buFont typeface="Arial" panose="020B0604020202020204" pitchFamily="34" charset="0"/>
              <a:buChar char="•"/>
            </a:pPr>
            <a:r>
              <a:rPr lang="en-US" b="0" baseline="0" dirty="0" smtClean="0"/>
              <a:t>The symmetrical stator design and elimination of inter igniters and wiring makes for a much more uniform airflow </a:t>
            </a:r>
            <a:r>
              <a:rPr lang="en-US" b="0" baseline="0" dirty="0" smtClean="0"/>
              <a:t>profile emitted </a:t>
            </a:r>
            <a:r>
              <a:rPr lang="en-US" b="0" baseline="0" dirty="0" smtClean="0"/>
              <a:t>from the burner which allows for improved flame and uniformity</a:t>
            </a:r>
          </a:p>
          <a:p>
            <a:pPr marL="171450" indent="-171450">
              <a:buFont typeface="Arial" panose="020B0604020202020204" pitchFamily="34" charset="0"/>
              <a:buChar char="•"/>
            </a:pPr>
            <a:r>
              <a:rPr lang="en-US" b="0" baseline="0" dirty="0" smtClean="0"/>
              <a:t>This is crucial to the operating concept of the sonic burner and is why it makes for more repeatable and reproducible test results compared to previous burners.</a:t>
            </a:r>
          </a:p>
          <a:p>
            <a:pPr marL="171450" indent="-171450">
              <a:buFont typeface="Arial" panose="020B0604020202020204" pitchFamily="34" charset="0"/>
              <a:buChar char="•"/>
            </a:pPr>
            <a:endParaRPr lang="en-US" b="1" baseline="0" dirty="0" smtClean="0"/>
          </a:p>
          <a:p>
            <a:pPr marL="171450" indent="-171450">
              <a:buFont typeface="Arial" panose="020B0604020202020204" pitchFamily="34" charset="0"/>
              <a:buChar char="•"/>
            </a:pPr>
            <a:r>
              <a:rPr lang="en-US" b="1" baseline="0" dirty="0" smtClean="0"/>
              <a:t>This </a:t>
            </a:r>
            <a:endParaRPr lang="en-US" b="1"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6</a:t>
            </a:fld>
            <a:endParaRPr lang="en-US" dirty="0"/>
          </a:p>
        </p:txBody>
      </p:sp>
    </p:spTree>
    <p:extLst>
      <p:ext uri="{BB962C8B-B14F-4D97-AF65-F5344CB8AC3E}">
        <p14:creationId xmlns:p14="http://schemas.microsoft.com/office/powerpoint/2010/main" val="861153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6 test sample types</a:t>
            </a:r>
          </a:p>
          <a:p>
            <a:pPr lvl="1"/>
            <a:r>
              <a:rPr lang="en-US" sz="1800" b="1" dirty="0" smtClean="0"/>
              <a:t>2 different epoxy coated woven fiberglass liners</a:t>
            </a:r>
          </a:p>
          <a:p>
            <a:pPr lvl="1"/>
            <a:endParaRPr lang="en-US" sz="1800" b="1" dirty="0" smtClean="0"/>
          </a:p>
          <a:p>
            <a:pPr lvl="1"/>
            <a:r>
              <a:rPr lang="en-US" sz="1800" b="1" dirty="0" smtClean="0"/>
              <a:t>1 Kevlar liner</a:t>
            </a:r>
          </a:p>
          <a:p>
            <a:pPr lvl="1"/>
            <a:endParaRPr lang="en-US" sz="1800" b="1" dirty="0" smtClean="0"/>
          </a:p>
          <a:p>
            <a:pPr lvl="1"/>
            <a:r>
              <a:rPr lang="en-US" sz="1800" b="1" dirty="0" smtClean="0"/>
              <a:t>1 PAN felt material</a:t>
            </a:r>
          </a:p>
          <a:p>
            <a:pPr lvl="1"/>
            <a:endParaRPr lang="en-US" sz="1800" b="1" dirty="0" smtClean="0"/>
          </a:p>
          <a:p>
            <a:pPr lvl="1"/>
            <a:r>
              <a:rPr lang="en-US" sz="1800" b="1" dirty="0" smtClean="0"/>
              <a:t>2 additional materials</a:t>
            </a:r>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7</a:t>
            </a:fld>
            <a:endParaRPr lang="en-US" dirty="0"/>
          </a:p>
        </p:txBody>
      </p:sp>
    </p:spTree>
    <p:extLst>
      <p:ext uri="{BB962C8B-B14F-4D97-AF65-F5344CB8AC3E}">
        <p14:creationId xmlns:p14="http://schemas.microsoft.com/office/powerpoint/2010/main" val="1784769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Once burner comparative testing was completed at the FAA test facility, the next step was to organize a round robin…</a:t>
            </a:r>
          </a:p>
          <a:p>
            <a:endParaRPr lang="en-US" sz="2400" dirty="0" smtClean="0"/>
          </a:p>
          <a:p>
            <a:r>
              <a:rPr lang="en-US" sz="2400" dirty="0" smtClean="0"/>
              <a:t>What is a round robin?</a:t>
            </a:r>
          </a:p>
          <a:p>
            <a:pPr lvl="1"/>
            <a:r>
              <a:rPr lang="en-US" sz="2000" dirty="0" smtClean="0"/>
              <a:t>A round robin is an interlab study where participating flammability test facilities are all provided with identical test specimens and required to run a particular flammability test in a manner specified by the FAA.  All test equipment as well as test procedures between labs are designed to be as equal as possible.</a:t>
            </a:r>
          </a:p>
          <a:p>
            <a:endParaRPr lang="en-US" dirty="0"/>
          </a:p>
        </p:txBody>
      </p:sp>
      <p:sp>
        <p:nvSpPr>
          <p:cNvPr id="4" name="Slide Number Placeholder 3"/>
          <p:cNvSpPr>
            <a:spLocks noGrp="1"/>
          </p:cNvSpPr>
          <p:nvPr>
            <p:ph type="sldNum" sz="quarter" idx="10"/>
          </p:nvPr>
        </p:nvSpPr>
        <p:spPr/>
        <p:txBody>
          <a:bodyPr/>
          <a:lstStyle/>
          <a:p>
            <a:pPr>
              <a:defRPr/>
            </a:pPr>
            <a:fld id="{C3D891AA-35D4-4158-96A1-4BD6A38890EE}" type="slidenum">
              <a:rPr lang="en-US" smtClean="0"/>
              <a:pPr>
                <a:defRPr/>
              </a:pPr>
              <a:t>8</a:t>
            </a:fld>
            <a:endParaRPr lang="en-US" dirty="0"/>
          </a:p>
        </p:txBody>
      </p:sp>
    </p:spTree>
    <p:extLst>
      <p:ext uri="{BB962C8B-B14F-4D97-AF65-F5344CB8AC3E}">
        <p14:creationId xmlns:p14="http://schemas.microsoft.com/office/powerpoint/2010/main" val="689586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E40627-7203-4596-8B65-B6C5C77B767C}" type="slidenum">
              <a:rPr lang="en-US" smtClean="0"/>
              <a:pPr/>
              <a:t>11</a:t>
            </a:fld>
            <a:endParaRPr lang="en-US" dirty="0"/>
          </a:p>
        </p:txBody>
      </p:sp>
    </p:spTree>
    <p:extLst>
      <p:ext uri="{BB962C8B-B14F-4D97-AF65-F5344CB8AC3E}">
        <p14:creationId xmlns:p14="http://schemas.microsoft.com/office/powerpoint/2010/main" val="2287673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8"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427038" y="4497388"/>
            <a:ext cx="4822825" cy="14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buFontTx/>
              <a:buNone/>
              <a:defRPr/>
            </a:pPr>
            <a:r>
              <a:rPr lang="en-US" dirty="0" smtClean="0">
                <a:solidFill>
                  <a:schemeClr val="bg1"/>
                </a:solidFill>
              </a:rPr>
              <a:t>Presented to:</a:t>
            </a:r>
          </a:p>
          <a:p>
            <a:pPr eaLnBrk="1" hangingPunct="1">
              <a:buFontTx/>
              <a:buNone/>
              <a:defRPr/>
            </a:pPr>
            <a:endParaRPr lang="en-US" dirty="0" smtClean="0">
              <a:solidFill>
                <a:schemeClr val="bg1"/>
              </a:solidFill>
            </a:endParaRPr>
          </a:p>
          <a:p>
            <a:pPr eaLnBrk="1" hangingPunct="1">
              <a:buFontTx/>
              <a:buNone/>
              <a:defRPr/>
            </a:pPr>
            <a:r>
              <a:rPr lang="en-US" dirty="0" smtClean="0">
                <a:solidFill>
                  <a:schemeClr val="bg1"/>
                </a:solidFill>
              </a:rPr>
              <a:t>By:</a:t>
            </a:r>
          </a:p>
          <a:p>
            <a:pPr eaLnBrk="1" hangingPunct="1">
              <a:buFontTx/>
              <a:buNone/>
              <a:defRPr/>
            </a:pPr>
            <a:r>
              <a:rPr lang="en-US" dirty="0" smtClean="0">
                <a:solidFill>
                  <a:schemeClr val="bg1"/>
                </a:solidFill>
              </a:rPr>
              <a:t>Date:</a:t>
            </a:r>
          </a:p>
        </p:txBody>
      </p:sp>
      <p:grpSp>
        <p:nvGrpSpPr>
          <p:cNvPr id="6" name="Group 1080"/>
          <p:cNvGrpSpPr>
            <a:grpSpLocks/>
          </p:cNvGrpSpPr>
          <p:nvPr userDrawn="1"/>
        </p:nvGrpSpPr>
        <p:grpSpPr bwMode="auto">
          <a:xfrm>
            <a:off x="5873750" y="269875"/>
            <a:ext cx="2895600" cy="911225"/>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lnSpc>
                  <a:spcPct val="85000"/>
                </a:lnSpc>
                <a:spcBef>
                  <a:spcPct val="0"/>
                </a:spcBef>
                <a:buFontTx/>
                <a:buNone/>
                <a:defRPr/>
              </a:pPr>
              <a:r>
                <a:rPr lang="en-US" sz="1800" b="1" dirty="0" smtClean="0">
                  <a:solidFill>
                    <a:schemeClr val="bg1"/>
                  </a:solidFill>
                </a:rPr>
                <a:t>Federal Aviation</a:t>
              </a:r>
            </a:p>
            <a:p>
              <a:pPr eaLnBrk="1" hangingPunct="1">
                <a:lnSpc>
                  <a:spcPct val="85000"/>
                </a:lnSpc>
                <a:spcBef>
                  <a:spcPct val="0"/>
                </a:spcBef>
                <a:buFontTx/>
                <a:buNone/>
                <a:defRPr/>
              </a:pPr>
              <a:r>
                <a:rPr lang="en-US" sz="1800" b="1" dirty="0" smtClean="0">
                  <a:solidFill>
                    <a:schemeClr val="bg1"/>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1508894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129D1F00-ABA2-4E3F-99FF-F918B5A81228}" type="slidenum">
              <a:rPr lang="en-US"/>
              <a:pPr>
                <a:defRPr/>
              </a:pPr>
              <a:t>‹#›</a:t>
            </a:fld>
            <a:endParaRPr lang="en-US" dirty="0"/>
          </a:p>
        </p:txBody>
      </p:sp>
    </p:spTree>
    <p:extLst>
      <p:ext uri="{BB962C8B-B14F-4D97-AF65-F5344CB8AC3E}">
        <p14:creationId xmlns:p14="http://schemas.microsoft.com/office/powerpoint/2010/main" val="1244198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1E37FD93-9B4E-460E-8325-03C58A75D5CF}" type="slidenum">
              <a:rPr lang="en-US"/>
              <a:pPr>
                <a:defRPr/>
              </a:pPr>
              <a:t>‹#›</a:t>
            </a:fld>
            <a:endParaRPr lang="en-US" dirty="0"/>
          </a:p>
        </p:txBody>
      </p:sp>
    </p:spTree>
    <p:extLst>
      <p:ext uri="{BB962C8B-B14F-4D97-AF65-F5344CB8AC3E}">
        <p14:creationId xmlns:p14="http://schemas.microsoft.com/office/powerpoint/2010/main" val="4271315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508125"/>
            <a:ext cx="3948113"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95813" y="1508125"/>
            <a:ext cx="3949700" cy="211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95813" y="3779838"/>
            <a:ext cx="3949700" cy="2119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dirty="0"/>
          </a:p>
        </p:txBody>
      </p:sp>
      <p:sp>
        <p:nvSpPr>
          <p:cNvPr id="7"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11"/>
          <p:cNvSpPr>
            <a:spLocks noGrp="1" noChangeArrowheads="1"/>
          </p:cNvSpPr>
          <p:nvPr>
            <p:ph type="sldNum" sz="quarter" idx="12"/>
          </p:nvPr>
        </p:nvSpPr>
        <p:spPr>
          <a:ln/>
        </p:spPr>
        <p:txBody>
          <a:bodyPr/>
          <a:lstStyle>
            <a:lvl1pPr>
              <a:defRPr/>
            </a:lvl1pPr>
          </a:lstStyle>
          <a:p>
            <a:pPr>
              <a:defRPr/>
            </a:pPr>
            <a:fld id="{7166072A-257E-40B5-965B-98992B7086A3}" type="slidenum">
              <a:rPr lang="en-US"/>
              <a:pPr>
                <a:defRPr/>
              </a:pPr>
              <a:t>‹#›</a:t>
            </a:fld>
            <a:endParaRPr lang="en-US" dirty="0"/>
          </a:p>
        </p:txBody>
      </p:sp>
    </p:spTree>
    <p:extLst>
      <p:ext uri="{BB962C8B-B14F-4D97-AF65-F5344CB8AC3E}">
        <p14:creationId xmlns:p14="http://schemas.microsoft.com/office/powerpoint/2010/main" val="1514967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508125"/>
            <a:ext cx="3948113"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A01249AB-4526-498F-AE8F-A684CA619FF0}" type="slidenum">
              <a:rPr lang="en-US"/>
              <a:pPr>
                <a:defRPr/>
              </a:pPr>
              <a:t>‹#›</a:t>
            </a:fld>
            <a:endParaRPr lang="en-US" dirty="0"/>
          </a:p>
        </p:txBody>
      </p:sp>
    </p:spTree>
    <p:extLst>
      <p:ext uri="{BB962C8B-B14F-4D97-AF65-F5344CB8AC3E}">
        <p14:creationId xmlns:p14="http://schemas.microsoft.com/office/powerpoint/2010/main" val="139286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E33111C2-15E0-4F6A-81C4-01BDDFB0F967}" type="slidenum">
              <a:rPr lang="en-US"/>
              <a:pPr>
                <a:defRPr/>
              </a:pPr>
              <a:t>‹#›</a:t>
            </a:fld>
            <a:endParaRPr lang="en-US" dirty="0"/>
          </a:p>
        </p:txBody>
      </p:sp>
    </p:spTree>
    <p:extLst>
      <p:ext uri="{BB962C8B-B14F-4D97-AF65-F5344CB8AC3E}">
        <p14:creationId xmlns:p14="http://schemas.microsoft.com/office/powerpoint/2010/main" val="327226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F7C94AB8-3AD7-4E07-8279-938751BEC897}" type="slidenum">
              <a:rPr lang="en-US"/>
              <a:pPr>
                <a:defRPr/>
              </a:pPr>
              <a:t>‹#›</a:t>
            </a:fld>
            <a:endParaRPr lang="en-US" dirty="0"/>
          </a:p>
        </p:txBody>
      </p:sp>
    </p:spTree>
    <p:extLst>
      <p:ext uri="{BB962C8B-B14F-4D97-AF65-F5344CB8AC3E}">
        <p14:creationId xmlns:p14="http://schemas.microsoft.com/office/powerpoint/2010/main" val="316777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8943CCB8-CCFF-4D76-850B-90D8796B4B1A}" type="slidenum">
              <a:rPr lang="en-US"/>
              <a:pPr>
                <a:defRPr/>
              </a:pPr>
              <a:t>‹#›</a:t>
            </a:fld>
            <a:endParaRPr lang="en-US" dirty="0"/>
          </a:p>
        </p:txBody>
      </p:sp>
    </p:spTree>
    <p:extLst>
      <p:ext uri="{BB962C8B-B14F-4D97-AF65-F5344CB8AC3E}">
        <p14:creationId xmlns:p14="http://schemas.microsoft.com/office/powerpoint/2010/main" val="215304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a:lvl1pPr>
          </a:lstStyle>
          <a:p>
            <a:pPr>
              <a:defRPr/>
            </a:pPr>
            <a:fld id="{DB670735-9CE6-4E72-AA0B-5C2FA631E5E0}" type="slidenum">
              <a:rPr lang="en-US"/>
              <a:pPr>
                <a:defRPr/>
              </a:pPr>
              <a:t>‹#›</a:t>
            </a:fld>
            <a:endParaRPr lang="en-US" dirty="0"/>
          </a:p>
        </p:txBody>
      </p:sp>
    </p:spTree>
    <p:extLst>
      <p:ext uri="{BB962C8B-B14F-4D97-AF65-F5344CB8AC3E}">
        <p14:creationId xmlns:p14="http://schemas.microsoft.com/office/powerpoint/2010/main" val="413626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a:lvl1pPr>
          </a:lstStyle>
          <a:p>
            <a:pPr>
              <a:defRPr/>
            </a:pPr>
            <a:fld id="{48530609-B4E9-4E7F-A332-8C46986B8FF1}" type="slidenum">
              <a:rPr lang="en-US"/>
              <a:pPr>
                <a:defRPr/>
              </a:pPr>
              <a:t>‹#›</a:t>
            </a:fld>
            <a:endParaRPr lang="en-US" dirty="0"/>
          </a:p>
        </p:txBody>
      </p:sp>
    </p:spTree>
    <p:extLst>
      <p:ext uri="{BB962C8B-B14F-4D97-AF65-F5344CB8AC3E}">
        <p14:creationId xmlns:p14="http://schemas.microsoft.com/office/powerpoint/2010/main" val="276823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a:lvl1pPr>
          </a:lstStyle>
          <a:p>
            <a:pPr>
              <a:defRPr/>
            </a:pPr>
            <a:fld id="{71782DEE-E2EB-4684-B9F3-9C5968D58AAC}" type="slidenum">
              <a:rPr lang="en-US"/>
              <a:pPr>
                <a:defRPr/>
              </a:pPr>
              <a:t>‹#›</a:t>
            </a:fld>
            <a:endParaRPr lang="en-US" dirty="0"/>
          </a:p>
        </p:txBody>
      </p:sp>
    </p:spTree>
    <p:extLst>
      <p:ext uri="{BB962C8B-B14F-4D97-AF65-F5344CB8AC3E}">
        <p14:creationId xmlns:p14="http://schemas.microsoft.com/office/powerpoint/2010/main" val="2024766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8930ED77-30F2-4913-9239-07B737D04A9B}" type="slidenum">
              <a:rPr lang="en-US"/>
              <a:pPr>
                <a:defRPr/>
              </a:pPr>
              <a:t>‹#›</a:t>
            </a:fld>
            <a:endParaRPr lang="en-US" dirty="0"/>
          </a:p>
        </p:txBody>
      </p:sp>
    </p:spTree>
    <p:extLst>
      <p:ext uri="{BB962C8B-B14F-4D97-AF65-F5344CB8AC3E}">
        <p14:creationId xmlns:p14="http://schemas.microsoft.com/office/powerpoint/2010/main" val="3837115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417CAC6D-E193-4F1B-8838-43039E7BCB70}" type="slidenum">
              <a:rPr lang="en-US"/>
              <a:pPr>
                <a:defRPr/>
              </a:pPr>
              <a:t>‹#›</a:t>
            </a:fld>
            <a:endParaRPr lang="en-US" dirty="0"/>
          </a:p>
        </p:txBody>
      </p:sp>
    </p:spTree>
    <p:extLst>
      <p:ext uri="{BB962C8B-B14F-4D97-AF65-F5344CB8AC3E}">
        <p14:creationId xmlns:p14="http://schemas.microsoft.com/office/powerpoint/2010/main" val="262038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dirty="0"/>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dirty="0"/>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A53F11F5-9F5C-4202-93E6-A75E23DC3824}" type="slidenum">
              <a:rPr lang="en-US"/>
              <a:pPr>
                <a:defRPr/>
              </a:pPr>
              <a:t>‹#›</a:t>
            </a:fld>
            <a:endParaRPr lang="en-US" dirty="0"/>
          </a:p>
        </p:txBody>
      </p:sp>
      <p:sp>
        <p:nvSpPr>
          <p:cNvPr id="1031"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32"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buFontTx/>
              <a:buNone/>
            </a:pPr>
            <a:fld id="{83857555-3DD2-4199-87CD-77C778FF07C2}" type="slidenum">
              <a:rPr lang="en-US" sz="1200" b="1">
                <a:solidFill>
                  <a:schemeClr val="bg1"/>
                </a:solidFill>
              </a:rPr>
              <a:pPr algn="r">
                <a:spcBef>
                  <a:spcPct val="0"/>
                </a:spcBef>
                <a:buFontTx/>
                <a:buNone/>
              </a:pPr>
              <a:t>‹#›</a:t>
            </a:fld>
            <a:endParaRPr lang="en-US" sz="1200" b="1" dirty="0">
              <a:solidFill>
                <a:schemeClr val="bg1"/>
              </a:solidFill>
            </a:endParaRPr>
          </a:p>
        </p:txBody>
      </p:sp>
      <p:grpSp>
        <p:nvGrpSpPr>
          <p:cNvPr id="1033" name="Group 25"/>
          <p:cNvGrpSpPr>
            <a:grpSpLocks/>
          </p:cNvGrpSpPr>
          <p:nvPr/>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5">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lnSpc>
                  <a:spcPct val="85000"/>
                </a:lnSpc>
                <a:spcBef>
                  <a:spcPct val="0"/>
                </a:spcBef>
                <a:buFontTx/>
                <a:buNone/>
                <a:defRPr/>
              </a:pPr>
              <a:r>
                <a:rPr lang="en-US" sz="1200" b="1" dirty="0" smtClean="0">
                  <a:solidFill>
                    <a:schemeClr val="bg1"/>
                  </a:solidFill>
                </a:rPr>
                <a:t>Federal Aviation</a:t>
              </a:r>
            </a:p>
            <a:p>
              <a:pPr eaLnBrk="1" hangingPunct="1">
                <a:lnSpc>
                  <a:spcPct val="85000"/>
                </a:lnSpc>
                <a:spcBef>
                  <a:spcPct val="0"/>
                </a:spcBef>
                <a:buFontTx/>
                <a:buNone/>
                <a:defRPr/>
              </a:pPr>
              <a:r>
                <a:rPr lang="en-US" sz="1200" b="1" dirty="0" smtClean="0">
                  <a:solidFill>
                    <a:schemeClr val="bg1"/>
                  </a:solidFill>
                </a:rPr>
                <a:t>Administration</a:t>
              </a:r>
            </a:p>
          </p:txBody>
        </p:sp>
      </p:grpSp>
      <p:sp>
        <p:nvSpPr>
          <p:cNvPr id="1034" name="Text Box 29"/>
          <p:cNvSpPr txBox="1">
            <a:spLocks noChangeArrowheads="1"/>
          </p:cNvSpPr>
          <p:nvPr/>
        </p:nvSpPr>
        <p:spPr bwMode="auto">
          <a:xfrm>
            <a:off x="449263" y="6205538"/>
            <a:ext cx="52593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buFontTx/>
              <a:buNone/>
              <a:defRPr/>
            </a:pPr>
            <a:r>
              <a:rPr lang="en-US" sz="1200" dirty="0" smtClean="0">
                <a:solidFill>
                  <a:srgbClr val="C0C0C0"/>
                </a:solidFill>
              </a:rPr>
              <a:t>Sonic Burner Use in Cargo Liner and Seat Cushion Flammability Test</a:t>
            </a:r>
          </a:p>
        </p:txBody>
      </p:sp>
      <p:sp>
        <p:nvSpPr>
          <p:cNvPr id="1035" name="Text Box 30"/>
          <p:cNvSpPr txBox="1">
            <a:spLocks noChangeArrowheads="1"/>
          </p:cNvSpPr>
          <p:nvPr/>
        </p:nvSpPr>
        <p:spPr bwMode="auto">
          <a:xfrm>
            <a:off x="449263" y="6557002"/>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buFontTx/>
              <a:buNone/>
              <a:defRPr/>
            </a:pPr>
            <a:r>
              <a:rPr lang="en-US" sz="1200" dirty="0" smtClean="0">
                <a:solidFill>
                  <a:srgbClr val="C0C0C0"/>
                </a:solidFill>
              </a:rPr>
              <a:t>October 24-27, 2016, Atlantic City, NJ</a:t>
            </a:r>
          </a:p>
        </p:txBody>
      </p:sp>
    </p:spTree>
  </p:cSld>
  <p:clrMap bg1="lt1" tx1="dk1" bg2="lt2" tx2="dk2" accent1="accent1" accent2="accent2" accent3="accent3" accent4="accent4" accent5="accent5" accent6="accent6" hlink="hlink" folHlink="folHlink"/>
  <p:sldLayoutIdLst>
    <p:sldLayoutId id="2147483831"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chart" Target="../charts/chart8.xml"/><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chart" Target="../charts/char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39.png"/><Relationship Id="rId10" Type="http://schemas.microsoft.com/office/2007/relationships/hdphoto" Target="../media/hdphoto6.wdp"/><Relationship Id="rId4" Type="http://schemas.openxmlformats.org/officeDocument/2006/relationships/image" Target="../media/image38.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3.jpeg"/><Relationship Id="rId7"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9.png"/><Relationship Id="rId11" Type="http://schemas.microsoft.com/office/2007/relationships/hdphoto" Target="../media/hdphoto6.wdp"/><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8.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8.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jpeg"/><Relationship Id="rId7" Type="http://schemas.microsoft.com/office/2007/relationships/hdphoto" Target="../media/hdphoto8.wdp"/><Relationship Id="rId12" Type="http://schemas.microsoft.com/office/2007/relationships/hdphoto" Target="../media/hdphoto11.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png"/><Relationship Id="rId5" Type="http://schemas.microsoft.com/office/2007/relationships/hdphoto" Target="../media/hdphoto9.wdp"/><Relationship Id="rId10" Type="http://schemas.openxmlformats.org/officeDocument/2006/relationships/image" Target="../media/image51.png"/><Relationship Id="rId4" Type="http://schemas.openxmlformats.org/officeDocument/2006/relationships/image" Target="../media/image49.png"/><Relationship Id="rId9" Type="http://schemas.microsoft.com/office/2007/relationships/hdphoto" Target="../media/hdphoto10.wdp"/></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53.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7.png"/><Relationship Id="rId7"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53.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56.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3.wdp"/><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3.wdp"/><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4.wdp"/></Relationships>
</file>

<file path=ppt/slides/_rels/slide48.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37.pn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jpg"/><Relationship Id="rId5" Type="http://schemas.microsoft.com/office/2007/relationships/hdphoto" Target="../media/hdphoto14.wdp"/><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37.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9.jpg"/><Relationship Id="rId5" Type="http://schemas.microsoft.com/office/2007/relationships/hdphoto" Target="../media/hdphoto14.wdp"/><Relationship Id="rId10" Type="http://schemas.openxmlformats.org/officeDocument/2006/relationships/image" Target="../media/image60.wmf"/><Relationship Id="rId4" Type="http://schemas.openxmlformats.org/officeDocument/2006/relationships/image" Target="../media/image57.png"/><Relationship Id="rId9"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60.wmf"/><Relationship Id="rId3" Type="http://schemas.openxmlformats.org/officeDocument/2006/relationships/notesSlide" Target="../notesSlides/notesSlide45.xml"/><Relationship Id="rId7" Type="http://schemas.openxmlformats.org/officeDocument/2006/relationships/image" Target="../media/image57.png"/><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image" Target="../media/image58.wmf"/><Relationship Id="rId5" Type="http://schemas.openxmlformats.org/officeDocument/2006/relationships/image" Target="../media/image61.wmf"/><Relationship Id="rId10" Type="http://schemas.openxmlformats.org/officeDocument/2006/relationships/oleObject" Target="../embeddings/oleObject5.bin"/><Relationship Id="rId4" Type="http://schemas.openxmlformats.org/officeDocument/2006/relationships/oleObject" Target="../embeddings/oleObject4.bin"/><Relationship Id="rId9" Type="http://schemas.openxmlformats.org/officeDocument/2006/relationships/image" Target="../media/image59.jpg"/></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15.wdp"/><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wmf"/></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15.wdp"/><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wmf"/></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8.png"/><Relationship Id="rId5" Type="http://schemas.microsoft.com/office/2007/relationships/hdphoto" Target="../media/hdphoto16.wdp"/><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microsoft.com/office/2007/relationships/hdphoto" Target="../media/hdphoto17.wdp"/><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36563" y="765175"/>
            <a:ext cx="4983162" cy="1395413"/>
          </a:xfrm>
        </p:spPr>
        <p:txBody>
          <a:bodyPr/>
          <a:lstStyle/>
          <a:p>
            <a:pPr algn="ctr"/>
            <a:r>
              <a:rPr lang="en-US" sz="2400" dirty="0"/>
              <a:t>The </a:t>
            </a:r>
            <a:r>
              <a:rPr lang="en-US" sz="2400" dirty="0" smtClean="0"/>
              <a:t>Eighth </a:t>
            </a:r>
            <a:r>
              <a:rPr lang="en-US" sz="2400" dirty="0"/>
              <a:t>Triennial International Fire &amp; Cabin Safety Research Conference</a:t>
            </a:r>
          </a:p>
        </p:txBody>
      </p:sp>
      <p:sp>
        <p:nvSpPr>
          <p:cNvPr id="3075" name="Rectangle 3"/>
          <p:cNvSpPr>
            <a:spLocks noGrp="1" noChangeArrowheads="1"/>
          </p:cNvSpPr>
          <p:nvPr>
            <p:ph type="subTitle" idx="1"/>
          </p:nvPr>
        </p:nvSpPr>
        <p:spPr>
          <a:xfrm>
            <a:off x="385763" y="2325688"/>
            <a:ext cx="4951412" cy="1514475"/>
          </a:xfrm>
        </p:spPr>
        <p:txBody>
          <a:bodyPr/>
          <a:lstStyle/>
          <a:p>
            <a:pPr algn="ctr" eaLnBrk="1" hangingPunct="1">
              <a:lnSpc>
                <a:spcPct val="120000"/>
              </a:lnSpc>
            </a:pPr>
            <a:r>
              <a:rPr lang="en-US" sz="2800" dirty="0" smtClean="0">
                <a:solidFill>
                  <a:schemeClr val="bg1"/>
                </a:solidFill>
              </a:rPr>
              <a:t>Sonic Burner Use in Cargo Liner and Seat Cushion Flammability Tests</a:t>
            </a:r>
          </a:p>
        </p:txBody>
      </p:sp>
      <p:sp>
        <p:nvSpPr>
          <p:cNvPr id="3076" name="Text Box 4"/>
          <p:cNvSpPr txBox="1">
            <a:spLocks noChangeArrowheads="1"/>
          </p:cNvSpPr>
          <p:nvPr/>
        </p:nvSpPr>
        <p:spPr bwMode="auto">
          <a:xfrm>
            <a:off x="1754188" y="4497388"/>
            <a:ext cx="38004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buFontTx/>
              <a:buNone/>
            </a:pPr>
            <a:r>
              <a:rPr lang="en-US" dirty="0" smtClean="0">
                <a:solidFill>
                  <a:schemeClr val="bg1"/>
                </a:solidFill>
              </a:rPr>
              <a:t>The Eighth Triennial International Fire and Cabin Safety Research Conference</a:t>
            </a:r>
            <a:endParaRPr lang="en-US" dirty="0">
              <a:solidFill>
                <a:schemeClr val="bg1"/>
              </a:solidFill>
            </a:endParaRPr>
          </a:p>
        </p:txBody>
      </p:sp>
      <p:sp>
        <p:nvSpPr>
          <p:cNvPr id="3077" name="Text Box 5"/>
          <p:cNvSpPr txBox="1">
            <a:spLocks noChangeArrowheads="1"/>
          </p:cNvSpPr>
          <p:nvPr/>
        </p:nvSpPr>
        <p:spPr bwMode="auto">
          <a:xfrm>
            <a:off x="869950" y="5240338"/>
            <a:ext cx="34655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buFontTx/>
              <a:buNone/>
            </a:pPr>
            <a:r>
              <a:rPr lang="en-US" dirty="0">
                <a:solidFill>
                  <a:schemeClr val="bg1"/>
                </a:solidFill>
              </a:rPr>
              <a:t>Tim Salter, FAA </a:t>
            </a:r>
            <a:r>
              <a:rPr lang="en-US" dirty="0" smtClean="0">
                <a:solidFill>
                  <a:schemeClr val="bg1"/>
                </a:solidFill>
              </a:rPr>
              <a:t>Technical </a:t>
            </a:r>
            <a:r>
              <a:rPr lang="en-US" dirty="0">
                <a:solidFill>
                  <a:schemeClr val="bg1"/>
                </a:solidFill>
              </a:rPr>
              <a:t>Center</a:t>
            </a:r>
          </a:p>
        </p:txBody>
      </p:sp>
      <p:sp>
        <p:nvSpPr>
          <p:cNvPr id="3078" name="Text Box 6"/>
          <p:cNvSpPr txBox="1">
            <a:spLocks noChangeArrowheads="1"/>
          </p:cNvSpPr>
          <p:nvPr/>
        </p:nvSpPr>
        <p:spPr bwMode="auto">
          <a:xfrm>
            <a:off x="1019175" y="5605463"/>
            <a:ext cx="3657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eaLnBrk="1" hangingPunct="1">
              <a:buFontTx/>
              <a:buNone/>
            </a:pPr>
            <a:r>
              <a:rPr lang="en-US" dirty="0" smtClean="0">
                <a:solidFill>
                  <a:schemeClr val="bg1"/>
                </a:solidFill>
              </a:rPr>
              <a:t>October 24-27, 2016, Atlantic City, NJ</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Sonic Seat </a:t>
            </a:r>
            <a:r>
              <a:rPr lang="en-US" dirty="0"/>
              <a:t>Cushion Round </a:t>
            </a:r>
            <a:r>
              <a:rPr lang="en-US" dirty="0" smtClean="0"/>
              <a:t>Robin</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29246731"/>
              </p:ext>
            </p:extLst>
          </p:nvPr>
        </p:nvGraphicFramePr>
        <p:xfrm>
          <a:off x="495300" y="990024"/>
          <a:ext cx="8050213" cy="43910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2286000" y="5485824"/>
            <a:ext cx="4584700" cy="338554"/>
          </a:xfrm>
          <a:prstGeom prst="rect">
            <a:avLst/>
          </a:prstGeom>
          <a:noFill/>
        </p:spPr>
        <p:txBody>
          <a:bodyPr wrap="square" rtlCol="0">
            <a:spAutoFit/>
          </a:bodyPr>
          <a:lstStyle/>
          <a:p>
            <a:r>
              <a:rPr lang="en-US" b="1" dirty="0" smtClean="0"/>
              <a:t>FH = Fire Hardened          FB = Fireblocked</a:t>
            </a:r>
            <a:endParaRPr lang="en-US" b="1" dirty="0"/>
          </a:p>
        </p:txBody>
      </p:sp>
    </p:spTree>
    <p:extLst>
      <p:ext uri="{BB962C8B-B14F-4D97-AF65-F5344CB8AC3E}">
        <p14:creationId xmlns:p14="http://schemas.microsoft.com/office/powerpoint/2010/main" val="18212165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 &amp; Sonic Seat </a:t>
            </a:r>
            <a:r>
              <a:rPr lang="en-US" dirty="0" smtClean="0"/>
              <a:t>Round Robin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1795182"/>
              </p:ext>
            </p:extLst>
          </p:nvPr>
        </p:nvGraphicFramePr>
        <p:xfrm>
          <a:off x="495300" y="1508125"/>
          <a:ext cx="8050213" cy="4391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56902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733"/>
            <a:ext cx="5031271" cy="1444555"/>
          </a:xfrm>
        </p:spPr>
        <p:txBody>
          <a:bodyPr/>
          <a:lstStyle/>
          <a:p>
            <a:pPr algn="ctr"/>
            <a:r>
              <a:rPr lang="en-US" dirty="0" smtClean="0"/>
              <a:t>Sonic Burner Development</a:t>
            </a:r>
            <a:endParaRPr lang="en-US"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189" t="6080" r="24485" b="8084"/>
          <a:stretch/>
        </p:blipFill>
        <p:spPr bwMode="auto">
          <a:xfrm>
            <a:off x="185530" y="2054080"/>
            <a:ext cx="2164798" cy="307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9273"/>
          <a:stretch/>
        </p:blipFill>
        <p:spPr bwMode="auto">
          <a:xfrm>
            <a:off x="2797561" y="2054080"/>
            <a:ext cx="1909214" cy="3092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7467" y="0"/>
            <a:ext cx="3070260" cy="1724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48" t="7872" r="13650" b="16798"/>
          <a:stretch/>
        </p:blipFill>
        <p:spPr bwMode="auto">
          <a:xfrm>
            <a:off x="5982490" y="1949931"/>
            <a:ext cx="2295358" cy="181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588" t="17126" r="39564" b="4123"/>
          <a:stretch/>
        </p:blipFill>
        <p:spPr bwMode="auto">
          <a:xfrm>
            <a:off x="6131388" y="4045117"/>
            <a:ext cx="2160212" cy="2846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triped Right Arrow 5"/>
          <p:cNvSpPr/>
          <p:nvPr/>
        </p:nvSpPr>
        <p:spPr bwMode="auto">
          <a:xfrm>
            <a:off x="2054085" y="3313042"/>
            <a:ext cx="933697" cy="448069"/>
          </a:xfrm>
          <a:prstGeom prst="stripedRight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3" name="Striped Right Arrow 12"/>
          <p:cNvSpPr/>
          <p:nvPr/>
        </p:nvSpPr>
        <p:spPr bwMode="auto">
          <a:xfrm rot="984715">
            <a:off x="4916615" y="4660460"/>
            <a:ext cx="933697" cy="448069"/>
          </a:xfrm>
          <a:prstGeom prst="stripedRight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4" name="Striped Right Arrow 13"/>
          <p:cNvSpPr/>
          <p:nvPr/>
        </p:nvSpPr>
        <p:spPr bwMode="auto">
          <a:xfrm>
            <a:off x="4787130" y="3017373"/>
            <a:ext cx="933697" cy="448069"/>
          </a:xfrm>
          <a:prstGeom prst="stripedRight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5" name="Striped Right Arrow 14"/>
          <p:cNvSpPr/>
          <p:nvPr/>
        </p:nvSpPr>
        <p:spPr bwMode="auto">
          <a:xfrm rot="19358656">
            <a:off x="4746952" y="1704751"/>
            <a:ext cx="933697" cy="448069"/>
          </a:xfrm>
          <a:prstGeom prst="stripedRight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7" name="TextBox 6"/>
          <p:cNvSpPr txBox="1"/>
          <p:nvPr/>
        </p:nvSpPr>
        <p:spPr>
          <a:xfrm>
            <a:off x="594829" y="5130606"/>
            <a:ext cx="1346200" cy="338554"/>
          </a:xfrm>
          <a:prstGeom prst="rect">
            <a:avLst/>
          </a:prstGeom>
          <a:noFill/>
        </p:spPr>
        <p:txBody>
          <a:bodyPr wrap="square" rtlCol="0">
            <a:spAutoFit/>
          </a:bodyPr>
          <a:lstStyle/>
          <a:p>
            <a:pPr algn="ctr">
              <a:buNone/>
            </a:pPr>
            <a:r>
              <a:rPr lang="en-US" b="1" dirty="0" smtClean="0"/>
              <a:t>Park Burner</a:t>
            </a:r>
            <a:endParaRPr lang="en-US" b="1" dirty="0"/>
          </a:p>
        </p:txBody>
      </p:sp>
      <p:sp>
        <p:nvSpPr>
          <p:cNvPr id="20" name="TextBox 19"/>
          <p:cNvSpPr txBox="1"/>
          <p:nvPr/>
        </p:nvSpPr>
        <p:spPr>
          <a:xfrm>
            <a:off x="2855533" y="5146421"/>
            <a:ext cx="1793269" cy="338554"/>
          </a:xfrm>
          <a:prstGeom prst="rect">
            <a:avLst/>
          </a:prstGeom>
          <a:noFill/>
        </p:spPr>
        <p:txBody>
          <a:bodyPr wrap="square" rtlCol="0">
            <a:spAutoFit/>
          </a:bodyPr>
          <a:lstStyle/>
          <a:p>
            <a:pPr algn="ctr">
              <a:buNone/>
            </a:pPr>
            <a:r>
              <a:rPr lang="en-US" b="1" dirty="0" smtClean="0"/>
              <a:t>Sonic Burner</a:t>
            </a:r>
            <a:endParaRPr lang="en-US" b="1" dirty="0"/>
          </a:p>
        </p:txBody>
      </p:sp>
      <p:pic>
        <p:nvPicPr>
          <p:cNvPr id="1028" name="Picture 4" descr="C:\Users\Timothy Salter\AppData\Local\Microsoft\Windows\Temporary Internet Files\Content.IE5\G5DUPTFI\check-and-cross-marks[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3425"/>
          <a:stretch/>
        </p:blipFill>
        <p:spPr bwMode="auto">
          <a:xfrm>
            <a:off x="6495303" y="4622442"/>
            <a:ext cx="1432382" cy="13865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Timothy Salter\AppData\Local\Microsoft\Windows\Temporary Internet Files\Content.IE5\G5DUPTFI\check-and-cross-marks[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3741"/>
          <a:stretch/>
        </p:blipFill>
        <p:spPr bwMode="auto">
          <a:xfrm>
            <a:off x="6380580" y="2124851"/>
            <a:ext cx="1364033" cy="13293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Timothy Salter\AppData\Local\Microsoft\Windows\Temporary Internet Files\Content.IE5\G5DUPTFI\check-and-cross-marks[1].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3741"/>
          <a:stretch/>
        </p:blipFill>
        <p:spPr bwMode="auto">
          <a:xfrm>
            <a:off x="6207496" y="119751"/>
            <a:ext cx="1523254" cy="148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227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 y="344488"/>
            <a:ext cx="8715375" cy="609600"/>
          </a:xfrm>
        </p:spPr>
        <p:txBody>
          <a:bodyPr/>
          <a:lstStyle/>
          <a:p>
            <a:r>
              <a:rPr lang="en-US" dirty="0" smtClean="0"/>
              <a:t>Sonic Burner Operating Principles</a:t>
            </a:r>
            <a:endParaRPr lang="en-US" dirty="0"/>
          </a:p>
        </p:txBody>
      </p:sp>
      <p:grpSp>
        <p:nvGrpSpPr>
          <p:cNvPr id="35852" name="Group 35851"/>
          <p:cNvGrpSpPr/>
          <p:nvPr/>
        </p:nvGrpSpPr>
        <p:grpSpPr>
          <a:xfrm>
            <a:off x="95693" y="1137496"/>
            <a:ext cx="8762557" cy="4836608"/>
            <a:chOff x="95693" y="1071292"/>
            <a:chExt cx="8762557" cy="4836608"/>
          </a:xfrm>
        </p:grpSpPr>
        <p:grpSp>
          <p:nvGrpSpPr>
            <p:cNvPr id="35850" name="Group 35849"/>
            <p:cNvGrpSpPr/>
            <p:nvPr/>
          </p:nvGrpSpPr>
          <p:grpSpPr>
            <a:xfrm>
              <a:off x="514350" y="1678821"/>
              <a:ext cx="8343900" cy="3581458"/>
              <a:chOff x="514350" y="1500625"/>
              <a:chExt cx="8343900" cy="358145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1500625"/>
                <a:ext cx="8343900" cy="3581458"/>
              </a:xfrm>
              <a:prstGeom prst="rect">
                <a:avLst/>
              </a:prstGeom>
            </p:spPr>
          </p:pic>
          <p:sp>
            <p:nvSpPr>
              <p:cNvPr id="54" name="TextBox 53"/>
              <p:cNvSpPr txBox="1"/>
              <p:nvPr/>
            </p:nvSpPr>
            <p:spPr>
              <a:xfrm>
                <a:off x="1788318" y="3413928"/>
                <a:ext cx="1088232" cy="261610"/>
              </a:xfrm>
              <a:prstGeom prst="rect">
                <a:avLst/>
              </a:prstGeom>
              <a:solidFill>
                <a:schemeClr val="bg1"/>
              </a:solidFill>
            </p:spPr>
            <p:txBody>
              <a:bodyPr wrap="square" rtlCol="0">
                <a:spAutoFit/>
              </a:bodyPr>
              <a:lstStyle/>
              <a:p>
                <a:pPr>
                  <a:buNone/>
                </a:pPr>
                <a:endParaRPr lang="en-US" sz="1100" dirty="0">
                  <a:latin typeface="Times New Roman" panose="02020603050405020304" pitchFamily="18" charset="0"/>
                  <a:cs typeface="Times New Roman" panose="02020603050405020304" pitchFamily="18" charset="0"/>
                </a:endParaRPr>
              </a:p>
            </p:txBody>
          </p:sp>
          <p:sp>
            <p:nvSpPr>
              <p:cNvPr id="35848" name="TextBox 35847"/>
              <p:cNvSpPr txBox="1"/>
              <p:nvPr/>
            </p:nvSpPr>
            <p:spPr>
              <a:xfrm>
                <a:off x="1706959" y="3413928"/>
                <a:ext cx="1250950" cy="261610"/>
              </a:xfrm>
              <a:prstGeom prst="rect">
                <a:avLst/>
              </a:prstGeom>
              <a:noFill/>
            </p:spPr>
            <p:txBody>
              <a:bodyPr wrap="square" rtlCol="0">
                <a:spAutoFit/>
              </a:bodyPr>
              <a:lstStyle/>
              <a:p>
                <a:pPr>
                  <a:buNone/>
                </a:pPr>
                <a:r>
                  <a:rPr lang="en-US" sz="1100" dirty="0" smtClean="0">
                    <a:latin typeface="Times New Roman" panose="02020603050405020304" pitchFamily="18" charset="0"/>
                    <a:cs typeface="Times New Roman" panose="02020603050405020304" pitchFamily="18" charset="0"/>
                  </a:rPr>
                  <a:t>SONIC NOZZLE</a:t>
                </a:r>
                <a:endParaRPr lang="en-US" sz="1100" dirty="0">
                  <a:latin typeface="Times New Roman" panose="02020603050405020304" pitchFamily="18" charset="0"/>
                  <a:cs typeface="Times New Roman" panose="02020603050405020304" pitchFamily="18" charset="0"/>
                </a:endParaRPr>
              </a:p>
            </p:txBody>
          </p:sp>
        </p:grpSp>
        <p:cxnSp>
          <p:nvCxnSpPr>
            <p:cNvPr id="12" name="Straight Arrow Connector 11"/>
            <p:cNvCxnSpPr/>
            <p:nvPr/>
          </p:nvCxnSpPr>
          <p:spPr>
            <a:xfrm flipH="1" flipV="1">
              <a:off x="1343025" y="4540646"/>
              <a:ext cx="93662" cy="1098599"/>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39268" y="4226321"/>
              <a:ext cx="226219" cy="126608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 Box 5"/>
            <p:cNvSpPr txBox="1">
              <a:spLocks noChangeArrowheads="1"/>
            </p:cNvSpPr>
            <p:nvPr/>
          </p:nvSpPr>
          <p:spPr bwMode="auto">
            <a:xfrm>
              <a:off x="708026" y="5353901"/>
              <a:ext cx="1511299" cy="46166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FontTx/>
                <a:buNone/>
              </a:pPr>
              <a:r>
                <a:rPr lang="en-US" sz="1200" b="1" dirty="0" smtClean="0"/>
                <a:t>Air supplied from air compressor</a:t>
              </a:r>
              <a:endParaRPr lang="en-US" sz="1200" b="1" dirty="0"/>
            </a:p>
          </p:txBody>
        </p:sp>
        <p:sp>
          <p:nvSpPr>
            <p:cNvPr id="20" name="Text Box 10"/>
            <p:cNvSpPr txBox="1">
              <a:spLocks noChangeArrowheads="1"/>
            </p:cNvSpPr>
            <p:nvPr/>
          </p:nvSpPr>
          <p:spPr bwMode="auto">
            <a:xfrm>
              <a:off x="2740025" y="5261569"/>
              <a:ext cx="1508125" cy="646331"/>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FontTx/>
                <a:buNone/>
              </a:pPr>
              <a:r>
                <a:rPr lang="en-US" sz="1200" b="1" dirty="0" smtClean="0"/>
                <a:t>Fuel supplied from pressurized tank</a:t>
              </a:r>
              <a:endParaRPr lang="en-US" sz="1200" b="1" dirty="0"/>
            </a:p>
          </p:txBody>
        </p:sp>
        <p:cxnSp>
          <p:nvCxnSpPr>
            <p:cNvPr id="25" name="Straight Arrow Connector 24"/>
            <p:cNvCxnSpPr/>
            <p:nvPr/>
          </p:nvCxnSpPr>
          <p:spPr>
            <a:xfrm flipH="1" flipV="1">
              <a:off x="790575" y="3063126"/>
              <a:ext cx="304800" cy="953645"/>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181725" y="2038539"/>
              <a:ext cx="304800" cy="1130507"/>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7429500" y="1486791"/>
              <a:ext cx="0" cy="134888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 Box 17"/>
            <p:cNvSpPr txBox="1">
              <a:spLocks noChangeArrowheads="1"/>
            </p:cNvSpPr>
            <p:nvPr/>
          </p:nvSpPr>
          <p:spPr bwMode="auto">
            <a:xfrm>
              <a:off x="7267575" y="1071292"/>
              <a:ext cx="1343025" cy="83099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FontTx/>
                <a:buNone/>
              </a:pPr>
              <a:r>
                <a:rPr lang="en-US" sz="1200" b="1" dirty="0" smtClean="0"/>
                <a:t>Automotive-type spark plug for </a:t>
              </a:r>
              <a:r>
                <a:rPr lang="en-US" sz="1200" b="1" dirty="0"/>
                <a:t>ignition of fuel/air mixture</a:t>
              </a:r>
            </a:p>
          </p:txBody>
        </p:sp>
        <p:cxnSp>
          <p:nvCxnSpPr>
            <p:cNvPr id="36" name="Straight Arrow Connector 35"/>
            <p:cNvCxnSpPr/>
            <p:nvPr/>
          </p:nvCxnSpPr>
          <p:spPr>
            <a:xfrm>
              <a:off x="6305550" y="3597671"/>
              <a:ext cx="203596" cy="1492273"/>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 Box 12"/>
            <p:cNvSpPr txBox="1">
              <a:spLocks noChangeArrowheads="1"/>
            </p:cNvSpPr>
            <p:nvPr/>
          </p:nvSpPr>
          <p:spPr bwMode="auto">
            <a:xfrm>
              <a:off x="5729287" y="4566863"/>
              <a:ext cx="1843088" cy="64928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Tx/>
                <a:buNone/>
              </a:pPr>
              <a:r>
                <a:rPr lang="en-US" sz="1200" b="1" dirty="0"/>
                <a:t>Fuel nozzle produces conical fuel spray pattern</a:t>
              </a:r>
            </a:p>
          </p:txBody>
        </p:sp>
        <p:cxnSp>
          <p:nvCxnSpPr>
            <p:cNvPr id="40" name="Straight Arrow Connector 39"/>
            <p:cNvCxnSpPr/>
            <p:nvPr/>
          </p:nvCxnSpPr>
          <p:spPr>
            <a:xfrm flipH="1" flipV="1">
              <a:off x="6351985" y="2144537"/>
              <a:ext cx="67270" cy="1024509"/>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 Box 8"/>
            <p:cNvSpPr txBox="1">
              <a:spLocks noChangeArrowheads="1"/>
            </p:cNvSpPr>
            <p:nvPr/>
          </p:nvSpPr>
          <p:spPr bwMode="auto">
            <a:xfrm>
              <a:off x="5619750" y="1486791"/>
              <a:ext cx="1464469" cy="1015663"/>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FontTx/>
                <a:buNone/>
              </a:pPr>
              <a:r>
                <a:rPr lang="en-US" sz="1200" b="1" dirty="0"/>
                <a:t>Internal components force swirling motion on air to enhance mixing</a:t>
              </a:r>
            </a:p>
          </p:txBody>
        </p:sp>
        <p:cxnSp>
          <p:nvCxnSpPr>
            <p:cNvPr id="49" name="Straight Arrow Connector 48"/>
            <p:cNvCxnSpPr/>
            <p:nvPr/>
          </p:nvCxnSpPr>
          <p:spPr>
            <a:xfrm flipH="1" flipV="1">
              <a:off x="609600" y="3169046"/>
              <a:ext cx="657226" cy="600075"/>
            </a:xfrm>
            <a:prstGeom prst="straightConnector1">
              <a:avLst/>
            </a:prstGeom>
            <a:ln w="19050">
              <a:solidFill>
                <a:schemeClr val="tx1"/>
              </a:solidFill>
              <a:headEnd type="triangle" w="med" len="med"/>
              <a:tailEnd type="triangle" w="lg" len="med"/>
            </a:ln>
          </p:spPr>
          <p:style>
            <a:lnRef idx="1">
              <a:schemeClr val="accent1"/>
            </a:lnRef>
            <a:fillRef idx="0">
              <a:schemeClr val="accent1"/>
            </a:fillRef>
            <a:effectRef idx="0">
              <a:schemeClr val="accent1"/>
            </a:effectRef>
            <a:fontRef idx="minor">
              <a:schemeClr val="tx1"/>
            </a:fontRef>
          </p:style>
        </p:cxnSp>
        <p:sp>
          <p:nvSpPr>
            <p:cNvPr id="19" name="Text Box 12"/>
            <p:cNvSpPr txBox="1">
              <a:spLocks noChangeArrowheads="1"/>
            </p:cNvSpPr>
            <p:nvPr/>
          </p:nvSpPr>
          <p:spPr bwMode="auto">
            <a:xfrm>
              <a:off x="95693" y="2453420"/>
              <a:ext cx="1036592" cy="1015663"/>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FontTx/>
                <a:buNone/>
              </a:pPr>
              <a:r>
                <a:rPr lang="en-US" sz="1200" b="1" dirty="0" smtClean="0"/>
                <a:t>Sonic nozzle and regulator control airflow</a:t>
              </a:r>
              <a:endParaRPr lang="en-US" sz="1200" b="1" dirty="0"/>
            </a:p>
          </p:txBody>
        </p:sp>
      </p:grpSp>
    </p:spTree>
    <p:extLst>
      <p:ext uri="{BB962C8B-B14F-4D97-AF65-F5344CB8AC3E}">
        <p14:creationId xmlns:p14="http://schemas.microsoft.com/office/powerpoint/2010/main" val="20942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dirty="0" smtClean="0"/>
              <a:t>Internal Component Design</a:t>
            </a:r>
          </a:p>
        </p:txBody>
      </p:sp>
      <p:sp>
        <p:nvSpPr>
          <p:cNvPr id="40962" name="Text Placeholder 2"/>
          <p:cNvSpPr>
            <a:spLocks noGrp="1"/>
          </p:cNvSpPr>
          <p:nvPr>
            <p:ph type="body" sz="half" idx="1"/>
          </p:nvPr>
        </p:nvSpPr>
        <p:spPr>
          <a:xfrm>
            <a:off x="142875" y="1033463"/>
            <a:ext cx="3432175" cy="4391025"/>
          </a:xfrm>
        </p:spPr>
        <p:txBody>
          <a:bodyPr/>
          <a:lstStyle/>
          <a:p>
            <a:endParaRPr lang="en-US" sz="1400" dirty="0" smtClean="0"/>
          </a:p>
          <a:p>
            <a:pPr lvl="1"/>
            <a:endParaRPr lang="en-US" sz="1400" dirty="0" smtClean="0"/>
          </a:p>
        </p:txBody>
      </p:sp>
      <p:pic>
        <p:nvPicPr>
          <p:cNvPr id="17" name="Picture 19"/>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50000" b="12992"/>
          <a:stretch/>
        </p:blipFill>
        <p:spPr bwMode="auto">
          <a:xfrm>
            <a:off x="3518120" y="3603063"/>
            <a:ext cx="2147619" cy="19804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Striped Right Arrow 10"/>
          <p:cNvSpPr/>
          <p:nvPr/>
        </p:nvSpPr>
        <p:spPr bwMode="auto">
          <a:xfrm>
            <a:off x="5626100" y="4181475"/>
            <a:ext cx="1154113" cy="708025"/>
          </a:xfrm>
          <a:prstGeom prst="stripedRightArrow">
            <a:avLst>
              <a:gd name="adj1" fmla="val 54395"/>
              <a:gd name="adj2" fmla="val 50000"/>
            </a:avLst>
          </a:prstGeom>
          <a:solidFill>
            <a:srgbClr val="33CC33"/>
          </a:solidFill>
          <a:ln>
            <a:noFill/>
          </a:ln>
          <a:effectLst/>
          <a:extLst/>
        </p:spPr>
        <p:txBody>
          <a:bodyPr>
            <a:spAutoFit/>
          </a:bodyPr>
          <a:lstStyle/>
          <a:p>
            <a:pPr>
              <a:spcBef>
                <a:spcPct val="50000"/>
              </a:spcBef>
              <a:buFontTx/>
              <a:buChar char="•"/>
              <a:defRPr/>
            </a:pPr>
            <a:endParaRPr lang="en-US" dirty="0"/>
          </a:p>
        </p:txBody>
      </p:sp>
      <p:sp>
        <p:nvSpPr>
          <p:cNvPr id="12" name="Striped Right Arrow 11"/>
          <p:cNvSpPr/>
          <p:nvPr/>
        </p:nvSpPr>
        <p:spPr bwMode="auto">
          <a:xfrm>
            <a:off x="5626100" y="1955800"/>
            <a:ext cx="1154113" cy="708025"/>
          </a:xfrm>
          <a:prstGeom prst="stripedRightArrow">
            <a:avLst>
              <a:gd name="adj1" fmla="val 54395"/>
              <a:gd name="adj2" fmla="val 50000"/>
            </a:avLst>
          </a:prstGeom>
          <a:solidFill>
            <a:srgbClr val="33CC33"/>
          </a:solidFill>
          <a:ln>
            <a:noFill/>
          </a:ln>
          <a:effectLst/>
          <a:extLst/>
        </p:spPr>
        <p:txBody>
          <a:bodyPr>
            <a:spAutoFit/>
          </a:bodyPr>
          <a:lstStyle/>
          <a:p>
            <a:pPr>
              <a:spcBef>
                <a:spcPct val="50000"/>
              </a:spcBef>
              <a:buFontTx/>
              <a:buChar char="•"/>
              <a:defRPr/>
            </a:pPr>
            <a:endParaRPr lang="en-US" dirty="0"/>
          </a:p>
        </p:txBody>
      </p:sp>
      <p:sp>
        <p:nvSpPr>
          <p:cNvPr id="40969" name="TextBox 12"/>
          <p:cNvSpPr txBox="1">
            <a:spLocks noChangeArrowheads="1"/>
          </p:cNvSpPr>
          <p:nvPr/>
        </p:nvSpPr>
        <p:spPr bwMode="auto">
          <a:xfrm>
            <a:off x="3738665" y="1084263"/>
            <a:ext cx="1608137" cy="369332"/>
          </a:xfrm>
          <a:prstGeom prst="rect">
            <a:avLst/>
          </a:prstGeom>
          <a:noFill/>
          <a:ln w="9525">
            <a:noFill/>
            <a:miter lim="800000"/>
            <a:headEnd/>
            <a:tailEnd/>
          </a:ln>
        </p:spPr>
        <p:txBody>
          <a:bodyPr wrap="square">
            <a:spAutoFit/>
          </a:bodyPr>
          <a:lstStyle/>
          <a:p>
            <a:pPr algn="ctr">
              <a:spcBef>
                <a:spcPct val="50000"/>
              </a:spcBef>
              <a:buNone/>
            </a:pPr>
            <a:r>
              <a:rPr lang="en-US" sz="1800" b="1" dirty="0" smtClean="0"/>
              <a:t>Park Burner</a:t>
            </a:r>
            <a:endParaRPr lang="en-US" sz="1800" b="1" dirty="0"/>
          </a:p>
        </p:txBody>
      </p:sp>
      <p:sp>
        <p:nvSpPr>
          <p:cNvPr id="40972" name="TextBox 18"/>
          <p:cNvSpPr txBox="1">
            <a:spLocks noChangeArrowheads="1"/>
          </p:cNvSpPr>
          <p:nvPr/>
        </p:nvSpPr>
        <p:spPr bwMode="auto">
          <a:xfrm>
            <a:off x="7118419" y="1083092"/>
            <a:ext cx="1657212" cy="369332"/>
          </a:xfrm>
          <a:prstGeom prst="rect">
            <a:avLst/>
          </a:prstGeom>
          <a:noFill/>
          <a:ln w="9525">
            <a:noFill/>
            <a:miter lim="800000"/>
            <a:headEnd/>
            <a:tailEnd/>
          </a:ln>
        </p:spPr>
        <p:txBody>
          <a:bodyPr wrap="square">
            <a:spAutoFit/>
          </a:bodyPr>
          <a:lstStyle/>
          <a:p>
            <a:pPr algn="ctr">
              <a:spcBef>
                <a:spcPct val="50000"/>
              </a:spcBef>
              <a:buNone/>
            </a:pPr>
            <a:r>
              <a:rPr lang="en-US" sz="1800" b="1" dirty="0" smtClean="0"/>
              <a:t>Sonic Burner</a:t>
            </a:r>
            <a:endParaRPr lang="en-US" sz="1800" b="1" dirty="0"/>
          </a:p>
        </p:txBody>
      </p:sp>
      <p:pic>
        <p:nvPicPr>
          <p:cNvPr id="16" name="Picture 2" descr="2turbs"/>
          <p:cNvPicPr>
            <a:picLocks noChangeAspect="1" noChangeArrowheads="1"/>
          </p:cNvPicPr>
          <p:nvPr/>
        </p:nvPicPr>
        <p:blipFill rotWithShape="1">
          <a:blip r:embed="rId4" cstate="print">
            <a:clrChange>
              <a:clrFrom>
                <a:srgbClr val="EAECEB"/>
              </a:clrFrom>
              <a:clrTo>
                <a:srgbClr val="EAECEB">
                  <a:alpha val="0"/>
                </a:srgbClr>
              </a:clrTo>
            </a:clrChange>
            <a:extLst>
              <a:ext uri="{28A0092B-C50C-407E-A947-70E740481C1C}">
                <a14:useLocalDpi xmlns:a14="http://schemas.microsoft.com/office/drawing/2010/main" val="0"/>
              </a:ext>
            </a:extLst>
          </a:blip>
          <a:srcRect l="1743" t="19194" r="51644" b="19620"/>
          <a:stretch/>
        </p:blipFill>
        <p:spPr bwMode="auto">
          <a:xfrm>
            <a:off x="3514034" y="1423988"/>
            <a:ext cx="2057400" cy="2017643"/>
          </a:xfrm>
          <a:prstGeom prst="rect">
            <a:avLst/>
          </a:prstGeom>
          <a:solidFill>
            <a:schemeClr val="bg1"/>
          </a:solidFill>
          <a:ln w="6350">
            <a:noFill/>
            <a:miter lim="800000"/>
            <a:headEnd/>
            <a:tailEnd/>
          </a:ln>
        </p:spPr>
      </p:pic>
      <p:pic>
        <p:nvPicPr>
          <p:cNvPr id="18" name="Picture 2" descr="2turbs"/>
          <p:cNvPicPr>
            <a:picLocks noChangeAspect="1" noChangeArrowheads="1"/>
          </p:cNvPicPr>
          <p:nvPr/>
        </p:nvPicPr>
        <p:blipFill rotWithShape="1">
          <a:blip r:embed="rId4" cstate="print">
            <a:clrChange>
              <a:clrFrom>
                <a:srgbClr val="EAECEB"/>
              </a:clrFrom>
              <a:clrTo>
                <a:srgbClr val="EAECEB">
                  <a:alpha val="0"/>
                </a:srgbClr>
              </a:clrTo>
            </a:clrChange>
            <a:extLst>
              <a:ext uri="{28A0092B-C50C-407E-A947-70E740481C1C}">
                <a14:useLocalDpi xmlns:a14="http://schemas.microsoft.com/office/drawing/2010/main" val="0"/>
              </a:ext>
            </a:extLst>
          </a:blip>
          <a:srcRect l="53710" t="16656" b="21890"/>
          <a:stretch/>
        </p:blipFill>
        <p:spPr bwMode="auto">
          <a:xfrm>
            <a:off x="6964691" y="1489833"/>
            <a:ext cx="1989637" cy="1973441"/>
          </a:xfrm>
          <a:prstGeom prst="rect">
            <a:avLst/>
          </a:prstGeom>
          <a:solidFill>
            <a:schemeClr val="bg1"/>
          </a:solidFill>
          <a:ln w="6350">
            <a:noFill/>
            <a:miter lim="800000"/>
            <a:headEnd/>
            <a:tailEnd/>
          </a:ln>
        </p:spPr>
      </p:pic>
      <p:sp>
        <p:nvSpPr>
          <p:cNvPr id="19" name="Rectangle 20"/>
          <p:cNvSpPr>
            <a:spLocks noChangeArrowheads="1"/>
          </p:cNvSpPr>
          <p:nvPr/>
        </p:nvSpPr>
        <p:spPr bwMode="auto">
          <a:xfrm>
            <a:off x="155575" y="1163638"/>
            <a:ext cx="3583090" cy="481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r>
              <a:rPr lang="en-US" sz="2000" b="1" dirty="0" smtClean="0"/>
              <a:t>A </a:t>
            </a:r>
            <a:r>
              <a:rPr lang="en-US" sz="2000" b="1" dirty="0"/>
              <a:t>computer numerical controlled (CNC) mill was used to cut </a:t>
            </a:r>
            <a:r>
              <a:rPr lang="en-US" sz="2000" b="1" dirty="0" smtClean="0"/>
              <a:t>new stators </a:t>
            </a:r>
            <a:r>
              <a:rPr lang="en-US" sz="2000" b="1" dirty="0"/>
              <a:t>and </a:t>
            </a:r>
            <a:r>
              <a:rPr lang="en-US" sz="2000" b="1" dirty="0"/>
              <a:t>turbulators</a:t>
            </a:r>
            <a:r>
              <a:rPr lang="en-US" sz="2000" b="1" dirty="0"/>
              <a:t> </a:t>
            </a:r>
            <a:endParaRPr lang="en-US" sz="2000" b="1" dirty="0" smtClean="0"/>
          </a:p>
          <a:p>
            <a:pPr marL="342900" indent="-342900"/>
            <a:endParaRPr lang="en-US" sz="2000" b="1" dirty="0" smtClean="0"/>
          </a:p>
          <a:p>
            <a:pPr marL="342900" indent="-342900"/>
            <a:r>
              <a:rPr lang="en-US" sz="2000" b="1" dirty="0" smtClean="0"/>
              <a:t>The turbulator remains nearly the same, while the new stator </a:t>
            </a:r>
            <a:r>
              <a:rPr lang="en-US" sz="2000" b="1" dirty="0" smtClean="0"/>
              <a:t>no </a:t>
            </a:r>
            <a:r>
              <a:rPr lang="en-US" sz="2000" b="1" dirty="0" smtClean="0"/>
              <a:t>longer has provisions for </a:t>
            </a:r>
            <a:r>
              <a:rPr lang="en-US" sz="2000" b="1" dirty="0" smtClean="0"/>
              <a:t>igniters</a:t>
            </a:r>
          </a:p>
          <a:p>
            <a:pPr marL="342900" indent="-342900"/>
            <a:endParaRPr lang="en-US" sz="2000" b="1" dirty="0"/>
          </a:p>
          <a:p>
            <a:pPr marL="342900" indent="-342900"/>
            <a:r>
              <a:rPr lang="en-US" sz="2000" b="1" dirty="0" smtClean="0"/>
              <a:t>Symmetrical design </a:t>
            </a:r>
            <a:r>
              <a:rPr lang="en-US" sz="2000" b="1" dirty="0" smtClean="0"/>
              <a:t>produces uniform airflow</a:t>
            </a:r>
            <a:endParaRPr lang="en-US" sz="2000" b="1" dirty="0" smtClean="0"/>
          </a:p>
        </p:txBody>
      </p:sp>
      <p:pic>
        <p:nvPicPr>
          <p:cNvPr id="14" name="Picture 9"/>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559" b="76856" l="55843" r="88684">
                        <a14:foregroundMark x1="63346" y1="28603" x2="63346" y2="28603"/>
                        <a14:foregroundMark x1="64945" y1="25328" x2="64945" y2="25328"/>
                        <a14:foregroundMark x1="61255" y1="56114" x2="61255" y2="56114"/>
                        <a14:foregroundMark x1="68635" y1="57860" x2="68635" y2="57860"/>
                        <a14:foregroundMark x1="73186" y1="49127" x2="73186" y2="49127"/>
                        <a14:foregroundMark x1="78475" y1="57860" x2="78475" y2="57860"/>
                        <a14:foregroundMark x1="80197" y1="54148" x2="80197" y2="54148"/>
                        <a14:foregroundMark x1="80935" y1="40830" x2="80935" y2="40830"/>
                        <a14:backgroundMark x1="65191" y1="40393" x2="65191" y2="40393"/>
                        <a14:backgroundMark x1="69496" y1="40393" x2="69496" y2="40393"/>
                        <a14:backgroundMark x1="68266" y1="44978" x2="68266" y2="44978"/>
                        <a14:backgroundMark x1="61624" y1="66812" x2="61624" y2="66812"/>
                        <a14:backgroundMark x1="59287" y1="61354" x2="59287" y2="61354"/>
                        <a14:backgroundMark x1="71095" y1="56769" x2="71095" y2="56769"/>
                        <a14:backgroundMark x1="78352" y1="48690" x2="78352" y2="48690"/>
                        <a14:backgroundMark x1="87085" y1="49345" x2="87085" y2="49345"/>
                        <a14:backgroundMark x1="76507" y1="75328" x2="76507" y2="75328"/>
                        <a14:backgroundMark x1="56704" y1="52402" x2="56704" y2="52402"/>
                        <a14:backgroundMark x1="72202" y1="25328" x2="72202" y2="25328"/>
                        <a14:backgroundMark x1="88069" y1="40175" x2="88069" y2="40175"/>
                      </a14:backgroundRemoval>
                    </a14:imgEffect>
                  </a14:imgLayer>
                </a14:imgProps>
              </a:ext>
              <a:ext uri="{28A0092B-C50C-407E-A947-70E740481C1C}">
                <a14:useLocalDpi xmlns:a14="http://schemas.microsoft.com/office/drawing/2010/main" val="0"/>
              </a:ext>
            </a:extLst>
          </a:blip>
          <a:srcRect l="54332" t="15468" r="7401" b="19606"/>
          <a:stretch/>
        </p:blipFill>
        <p:spPr>
          <a:xfrm>
            <a:off x="6794139" y="3573497"/>
            <a:ext cx="2349861" cy="22390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lgn="ctr">
                <a:solidFill>
                  <a:schemeClr val="tx1"/>
                </a:solidFill>
                <a:miter lim="800000"/>
                <a:headEnd/>
                <a:tailEnd/>
              </a14:hiddenLine>
            </a:ext>
          </a:extLst>
        </p:spPr>
      </p:pic>
      <p:sp>
        <p:nvSpPr>
          <p:cNvPr id="22" name="TextBox 12"/>
          <p:cNvSpPr txBox="1">
            <a:spLocks noChangeArrowheads="1"/>
          </p:cNvSpPr>
          <p:nvPr/>
        </p:nvSpPr>
        <p:spPr bwMode="auto">
          <a:xfrm>
            <a:off x="5346802" y="1567692"/>
            <a:ext cx="1608137" cy="369332"/>
          </a:xfrm>
          <a:prstGeom prst="rect">
            <a:avLst/>
          </a:prstGeom>
          <a:noFill/>
          <a:ln w="9525">
            <a:noFill/>
            <a:miter lim="800000"/>
            <a:headEnd/>
            <a:tailEnd/>
          </a:ln>
        </p:spPr>
        <p:txBody>
          <a:bodyPr wrap="square">
            <a:spAutoFit/>
          </a:bodyPr>
          <a:lstStyle/>
          <a:p>
            <a:pPr algn="ctr">
              <a:spcBef>
                <a:spcPct val="50000"/>
              </a:spcBef>
              <a:buNone/>
            </a:pPr>
            <a:r>
              <a:rPr lang="en-US" sz="1800" b="1" dirty="0" smtClean="0"/>
              <a:t>Turbulator</a:t>
            </a:r>
            <a:endParaRPr lang="en-US" sz="1800" b="1" dirty="0"/>
          </a:p>
        </p:txBody>
      </p:sp>
      <p:sp>
        <p:nvSpPr>
          <p:cNvPr id="23" name="TextBox 12"/>
          <p:cNvSpPr txBox="1">
            <a:spLocks noChangeArrowheads="1"/>
          </p:cNvSpPr>
          <p:nvPr/>
        </p:nvSpPr>
        <p:spPr bwMode="auto">
          <a:xfrm>
            <a:off x="5399087" y="3772049"/>
            <a:ext cx="1608137" cy="369332"/>
          </a:xfrm>
          <a:prstGeom prst="rect">
            <a:avLst/>
          </a:prstGeom>
          <a:noFill/>
          <a:ln w="9525">
            <a:noFill/>
            <a:miter lim="800000"/>
            <a:headEnd/>
            <a:tailEnd/>
          </a:ln>
        </p:spPr>
        <p:txBody>
          <a:bodyPr wrap="square">
            <a:spAutoFit/>
          </a:bodyPr>
          <a:lstStyle/>
          <a:p>
            <a:pPr algn="ctr">
              <a:spcBef>
                <a:spcPct val="50000"/>
              </a:spcBef>
              <a:buNone/>
            </a:pPr>
            <a:r>
              <a:rPr lang="en-US" sz="1800" b="1" dirty="0" smtClean="0"/>
              <a:t>Stator</a:t>
            </a:r>
            <a:endParaRPr lang="en-US" sz="1800" b="1" dirty="0"/>
          </a:p>
        </p:txBody>
      </p:sp>
    </p:spTree>
    <p:extLst>
      <p:ext uri="{BB962C8B-B14F-4D97-AF65-F5344CB8AC3E}">
        <p14:creationId xmlns:p14="http://schemas.microsoft.com/office/powerpoint/2010/main" val="1626786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Component Adjustment</a:t>
            </a:r>
            <a:endParaRPr lang="en-US" dirty="0"/>
          </a:p>
        </p:txBody>
      </p:sp>
      <p:grpSp>
        <p:nvGrpSpPr>
          <p:cNvPr id="14" name="Group 13"/>
          <p:cNvGrpSpPr/>
          <p:nvPr/>
        </p:nvGrpSpPr>
        <p:grpSpPr>
          <a:xfrm>
            <a:off x="425633" y="1349127"/>
            <a:ext cx="3955037" cy="4413721"/>
            <a:chOff x="425633" y="1349127"/>
            <a:chExt cx="3955037" cy="4413721"/>
          </a:xfrm>
        </p:grpSpPr>
        <p:grpSp>
          <p:nvGrpSpPr>
            <p:cNvPr id="4" name="Group 3"/>
            <p:cNvGrpSpPr>
              <a:grpSpLocks noChangeAspect="1"/>
            </p:cNvGrpSpPr>
            <p:nvPr/>
          </p:nvGrpSpPr>
          <p:grpSpPr>
            <a:xfrm>
              <a:off x="619110" y="1349127"/>
              <a:ext cx="3275614" cy="4097658"/>
              <a:chOff x="37317" y="1546946"/>
              <a:chExt cx="1178752" cy="1506646"/>
            </a:xfrm>
          </p:grpSpPr>
          <p:sp>
            <p:nvSpPr>
              <p:cNvPr id="8" name="object 4"/>
              <p:cNvSpPr/>
              <p:nvPr/>
            </p:nvSpPr>
            <p:spPr>
              <a:xfrm>
                <a:off x="37317" y="1975682"/>
                <a:ext cx="1138328" cy="1077910"/>
              </a:xfrm>
              <a:prstGeom prst="rect">
                <a:avLst/>
              </a:prstGeom>
              <a:blipFill>
                <a:blip r:embed="rId3" cstate="print"/>
                <a:stretch>
                  <a:fillRect/>
                </a:stretch>
              </a:blipFill>
            </p:spPr>
            <p:txBody>
              <a:bodyPr wrap="square" lIns="0" tIns="0" rIns="0" bIns="0" rtlCol="0"/>
              <a:lstStyle/>
              <a:p>
                <a:endParaRPr dirty="0"/>
              </a:p>
            </p:txBody>
          </p:sp>
          <p:sp>
            <p:nvSpPr>
              <p:cNvPr id="9" name="object 5"/>
              <p:cNvSpPr txBox="1"/>
              <p:nvPr/>
            </p:nvSpPr>
            <p:spPr>
              <a:xfrm>
                <a:off x="257358" y="1546946"/>
                <a:ext cx="958711" cy="135798"/>
              </a:xfrm>
              <a:prstGeom prst="rect">
                <a:avLst/>
              </a:prstGeom>
            </p:spPr>
            <p:txBody>
              <a:bodyPr vert="horz" wrap="square" lIns="0" tIns="0" rIns="0" bIns="0" rtlCol="0">
                <a:spAutoFit/>
              </a:bodyPr>
              <a:lstStyle/>
              <a:p>
                <a:pPr marL="12700">
                  <a:lnSpc>
                    <a:spcPct val="100000"/>
                  </a:lnSpc>
                  <a:buNone/>
                </a:pPr>
                <a:r>
                  <a:rPr lang="en-US" sz="2400" b="1" dirty="0" smtClean="0">
                    <a:latin typeface="Arial"/>
                    <a:cs typeface="Arial"/>
                  </a:rPr>
                  <a:t>Park-Type Burner</a:t>
                </a:r>
                <a:endParaRPr sz="2400" b="1" dirty="0">
                  <a:latin typeface="Arial"/>
                  <a:cs typeface="Arial"/>
                </a:endParaRPr>
              </a:p>
            </p:txBody>
          </p:sp>
        </p:grpSp>
        <p:sp>
          <p:nvSpPr>
            <p:cNvPr id="3" name="Circular Arrow 2"/>
            <p:cNvSpPr/>
            <p:nvPr/>
          </p:nvSpPr>
          <p:spPr bwMode="auto">
            <a:xfrm rot="4154442">
              <a:off x="876390" y="2258568"/>
              <a:ext cx="4044929" cy="2963631"/>
            </a:xfrm>
            <a:prstGeom prst="circularArrow">
              <a:avLst>
                <a:gd name="adj1" fmla="val 12500"/>
                <a:gd name="adj2" fmla="val 1142319"/>
                <a:gd name="adj3" fmla="val 20457681"/>
                <a:gd name="adj4" fmla="val 8612758"/>
                <a:gd name="adj5" fmla="val 12500"/>
              </a:avLst>
            </a:prstGeom>
            <a:solidFill>
              <a:srgbClr val="FF0000"/>
            </a:solidFill>
            <a:ln w="28575">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5" name="Up-Down Arrow 4"/>
            <p:cNvSpPr/>
            <p:nvPr/>
          </p:nvSpPr>
          <p:spPr bwMode="auto">
            <a:xfrm rot="3414293">
              <a:off x="2356202" y="3082503"/>
              <a:ext cx="412898" cy="1542993"/>
            </a:xfrm>
            <a:prstGeom prst="upDownArrow">
              <a:avLst/>
            </a:prstGeom>
            <a:solidFill>
              <a:srgbClr val="FF0000"/>
            </a:solidFill>
            <a:ln w="38100">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1" name="Up-Down Arrow 10"/>
            <p:cNvSpPr/>
            <p:nvPr/>
          </p:nvSpPr>
          <p:spPr bwMode="auto">
            <a:xfrm rot="3414293">
              <a:off x="669518" y="4520198"/>
              <a:ext cx="437777" cy="925547"/>
            </a:xfrm>
            <a:prstGeom prst="upDownArrow">
              <a:avLst/>
            </a:prstGeom>
            <a:solidFill>
              <a:srgbClr val="FF0000"/>
            </a:solidFill>
            <a:ln w="38100">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2078245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Component Adjustment</a:t>
            </a:r>
            <a:endParaRPr lang="en-US" dirty="0"/>
          </a:p>
        </p:txBody>
      </p:sp>
      <p:grpSp>
        <p:nvGrpSpPr>
          <p:cNvPr id="12" name="Group 11"/>
          <p:cNvGrpSpPr/>
          <p:nvPr/>
        </p:nvGrpSpPr>
        <p:grpSpPr>
          <a:xfrm>
            <a:off x="425634" y="1324002"/>
            <a:ext cx="7566281" cy="4438846"/>
            <a:chOff x="687890" y="1147301"/>
            <a:chExt cx="7129816" cy="4273774"/>
          </a:xfrm>
        </p:grpSpPr>
        <p:grpSp>
          <p:nvGrpSpPr>
            <p:cNvPr id="4" name="Group 3"/>
            <p:cNvGrpSpPr>
              <a:grpSpLocks noChangeAspect="1"/>
            </p:cNvGrpSpPr>
            <p:nvPr/>
          </p:nvGrpSpPr>
          <p:grpSpPr>
            <a:xfrm>
              <a:off x="870205" y="1147301"/>
              <a:ext cx="6947501" cy="3969465"/>
              <a:chOff x="37317" y="1537708"/>
              <a:chExt cx="2653154" cy="1515884"/>
            </a:xfrm>
          </p:grpSpPr>
          <p:sp>
            <p:nvSpPr>
              <p:cNvPr id="6" name="object 3"/>
              <p:cNvSpPr/>
              <p:nvPr/>
            </p:nvSpPr>
            <p:spPr>
              <a:xfrm>
                <a:off x="1535845" y="1903551"/>
                <a:ext cx="1154626" cy="1150041"/>
              </a:xfrm>
              <a:prstGeom prst="rect">
                <a:avLst/>
              </a:prstGeom>
              <a:blipFill>
                <a:blip r:embed="rId3" cstate="print"/>
                <a:stretch>
                  <a:fillRect/>
                </a:stretch>
              </a:blipFill>
            </p:spPr>
            <p:txBody>
              <a:bodyPr wrap="square" lIns="0" tIns="0" rIns="0" bIns="0" rtlCol="0"/>
              <a:lstStyle/>
              <a:p>
                <a:endParaRPr dirty="0"/>
              </a:p>
            </p:txBody>
          </p:sp>
          <p:sp>
            <p:nvSpPr>
              <p:cNvPr id="8" name="object 4"/>
              <p:cNvSpPr/>
              <p:nvPr/>
            </p:nvSpPr>
            <p:spPr>
              <a:xfrm>
                <a:off x="37317" y="1975682"/>
                <a:ext cx="1138328" cy="1077910"/>
              </a:xfrm>
              <a:prstGeom prst="rect">
                <a:avLst/>
              </a:prstGeom>
              <a:blipFill>
                <a:blip r:embed="rId4" cstate="print"/>
                <a:stretch>
                  <a:fillRect/>
                </a:stretch>
              </a:blipFill>
            </p:spPr>
            <p:txBody>
              <a:bodyPr wrap="square" lIns="0" tIns="0" rIns="0" bIns="0" rtlCol="0"/>
              <a:lstStyle/>
              <a:p>
                <a:endParaRPr dirty="0"/>
              </a:p>
            </p:txBody>
          </p:sp>
          <p:sp>
            <p:nvSpPr>
              <p:cNvPr id="9" name="object 5"/>
              <p:cNvSpPr txBox="1"/>
              <p:nvPr/>
            </p:nvSpPr>
            <p:spPr>
              <a:xfrm>
                <a:off x="257358" y="1546946"/>
                <a:ext cx="958711" cy="135798"/>
              </a:xfrm>
              <a:prstGeom prst="rect">
                <a:avLst/>
              </a:prstGeom>
            </p:spPr>
            <p:txBody>
              <a:bodyPr vert="horz" wrap="square" lIns="0" tIns="0" rIns="0" bIns="0" rtlCol="0">
                <a:spAutoFit/>
              </a:bodyPr>
              <a:lstStyle/>
              <a:p>
                <a:pPr marL="12700">
                  <a:lnSpc>
                    <a:spcPct val="100000"/>
                  </a:lnSpc>
                  <a:buNone/>
                </a:pPr>
                <a:r>
                  <a:rPr lang="en-US" sz="2400" b="1" dirty="0" smtClean="0">
                    <a:latin typeface="Arial"/>
                    <a:cs typeface="Arial"/>
                  </a:rPr>
                  <a:t>Park-Type Burner</a:t>
                </a:r>
                <a:endParaRPr sz="2400" b="1" dirty="0">
                  <a:latin typeface="Arial"/>
                  <a:cs typeface="Arial"/>
                </a:endParaRPr>
              </a:p>
            </p:txBody>
          </p:sp>
          <p:sp>
            <p:nvSpPr>
              <p:cNvPr id="10" name="object 6"/>
              <p:cNvSpPr txBox="1"/>
              <p:nvPr/>
            </p:nvSpPr>
            <p:spPr>
              <a:xfrm>
                <a:off x="1728389" y="1537708"/>
                <a:ext cx="769537" cy="135798"/>
              </a:xfrm>
              <a:prstGeom prst="rect">
                <a:avLst/>
              </a:prstGeom>
            </p:spPr>
            <p:txBody>
              <a:bodyPr vert="horz" wrap="square" lIns="0" tIns="0" rIns="0" bIns="0" rtlCol="0">
                <a:spAutoFit/>
              </a:bodyPr>
              <a:lstStyle/>
              <a:p>
                <a:pPr marL="12700">
                  <a:lnSpc>
                    <a:spcPct val="100000"/>
                  </a:lnSpc>
                  <a:buNone/>
                </a:pPr>
                <a:r>
                  <a:rPr lang="en-US" sz="2400" b="1" dirty="0" smtClean="0">
                    <a:latin typeface="Arial"/>
                    <a:cs typeface="Arial"/>
                  </a:rPr>
                  <a:t>Sonic Burner</a:t>
                </a:r>
                <a:endParaRPr sz="2400" b="1" dirty="0">
                  <a:latin typeface="Arial"/>
                  <a:cs typeface="Arial"/>
                </a:endParaRPr>
              </a:p>
            </p:txBody>
          </p:sp>
        </p:grpSp>
        <p:sp>
          <p:nvSpPr>
            <p:cNvPr id="3" name="Circular Arrow 2"/>
            <p:cNvSpPr/>
            <p:nvPr/>
          </p:nvSpPr>
          <p:spPr bwMode="auto">
            <a:xfrm rot="4154442">
              <a:off x="1071188" y="2077486"/>
              <a:ext cx="3894506" cy="2792672"/>
            </a:xfrm>
            <a:prstGeom prst="circularArrow">
              <a:avLst>
                <a:gd name="adj1" fmla="val 12500"/>
                <a:gd name="adj2" fmla="val 1142319"/>
                <a:gd name="adj3" fmla="val 20457681"/>
                <a:gd name="adj4" fmla="val 8612758"/>
                <a:gd name="adj5" fmla="val 12500"/>
              </a:avLst>
            </a:prstGeom>
            <a:solidFill>
              <a:srgbClr val="FF0000"/>
            </a:solidFill>
            <a:ln w="28575">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5" name="Up-Down Arrow 4"/>
            <p:cNvSpPr/>
            <p:nvPr/>
          </p:nvSpPr>
          <p:spPr bwMode="auto">
            <a:xfrm rot="3414293">
              <a:off x="2502860" y="2856221"/>
              <a:ext cx="397543" cy="1453985"/>
            </a:xfrm>
            <a:prstGeom prst="upDownArrow">
              <a:avLst/>
            </a:prstGeom>
            <a:solidFill>
              <a:srgbClr val="FF0000"/>
            </a:solidFill>
            <a:ln w="38100">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1" name="Up-Down Arrow 10"/>
            <p:cNvSpPr/>
            <p:nvPr/>
          </p:nvSpPr>
          <p:spPr bwMode="auto">
            <a:xfrm rot="3414293">
              <a:off x="913219" y="4234122"/>
              <a:ext cx="421497" cy="872156"/>
            </a:xfrm>
            <a:prstGeom prst="upDownArrow">
              <a:avLst/>
            </a:prstGeom>
            <a:solidFill>
              <a:srgbClr val="FF0000"/>
            </a:solidFill>
            <a:ln w="38100">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sp>
        <p:nvSpPr>
          <p:cNvPr id="7" name="TextBox 6"/>
          <p:cNvSpPr txBox="1"/>
          <p:nvPr/>
        </p:nvSpPr>
        <p:spPr>
          <a:xfrm>
            <a:off x="6653087" y="5123619"/>
            <a:ext cx="1338828" cy="646331"/>
          </a:xfrm>
          <a:prstGeom prst="rect">
            <a:avLst/>
          </a:prstGeom>
          <a:noFill/>
          <a:ln>
            <a:solidFill>
              <a:schemeClr val="tx1"/>
            </a:solidFill>
          </a:ln>
        </p:spPr>
        <p:txBody>
          <a:bodyPr wrap="none" rtlCol="0">
            <a:spAutoFit/>
          </a:bodyPr>
          <a:lstStyle/>
          <a:p>
            <a:pPr>
              <a:buNone/>
            </a:pPr>
            <a:r>
              <a:rPr lang="en-US" sz="3600" b="1" i="1" u="sng" dirty="0" smtClean="0">
                <a:solidFill>
                  <a:srgbClr val="FF0000"/>
                </a:solidFill>
              </a:rPr>
              <a:t>None</a:t>
            </a:r>
            <a:endParaRPr lang="en-US" sz="3600" b="1" i="1" u="sng" dirty="0">
              <a:solidFill>
                <a:srgbClr val="FF0000"/>
              </a:solidFill>
            </a:endParaRPr>
          </a:p>
        </p:txBody>
      </p:sp>
    </p:spTree>
    <p:extLst>
      <p:ext uri="{BB962C8B-B14F-4D97-AF65-F5344CB8AC3E}">
        <p14:creationId xmlns:p14="http://schemas.microsoft.com/office/powerpoint/2010/main" val="1492790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Sonic Internal Configuration</a:t>
            </a:r>
            <a:endParaRPr lang="en-US" dirty="0"/>
          </a:p>
        </p:txBody>
      </p:sp>
      <p:pic>
        <p:nvPicPr>
          <p:cNvPr id="10" name="Content Placeholder 9" descr="25-8.JPG"/>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 t="5544" r="46555" b="8221"/>
          <a:stretch/>
        </p:blipFill>
        <p:spPr bwMode="auto">
          <a:xfrm>
            <a:off x="4369982" y="1072969"/>
            <a:ext cx="4678326" cy="5630363"/>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47235"/>
            <a:ext cx="4614529" cy="4681833"/>
          </a:xfrm>
          <a:prstGeom prst="rect">
            <a:avLst/>
          </a:prstGeom>
        </p:spPr>
      </p:pic>
    </p:spTree>
    <p:extLst>
      <p:ext uri="{BB962C8B-B14F-4D97-AF65-F5344CB8AC3E}">
        <p14:creationId xmlns:p14="http://schemas.microsoft.com/office/powerpoint/2010/main" val="643948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smtClean="0"/>
              <a:t>Park Ignition Components</a:t>
            </a:r>
          </a:p>
        </p:txBody>
      </p:sp>
      <p:sp>
        <p:nvSpPr>
          <p:cNvPr id="12291" name="Rectangle 3"/>
          <p:cNvSpPr>
            <a:spLocks noGrp="1" noChangeArrowheads="1"/>
          </p:cNvSpPr>
          <p:nvPr>
            <p:ph type="body" sz="half" idx="1"/>
          </p:nvPr>
        </p:nvSpPr>
        <p:spPr>
          <a:xfrm>
            <a:off x="495300" y="1508125"/>
            <a:ext cx="4554372" cy="4391025"/>
          </a:xfrm>
        </p:spPr>
        <p:txBody>
          <a:bodyPr/>
          <a:lstStyle/>
          <a:p>
            <a:pPr>
              <a:spcBef>
                <a:spcPct val="30000"/>
              </a:spcBef>
              <a:defRPr/>
            </a:pPr>
            <a:r>
              <a:rPr lang="en-US" sz="2400" dirty="0" smtClean="0"/>
              <a:t>No </a:t>
            </a:r>
            <a:r>
              <a:rPr lang="en-US" sz="2400" dirty="0"/>
              <a:t>specified configuration for igniters or wires</a:t>
            </a:r>
          </a:p>
          <a:p>
            <a:pPr marL="0" indent="0">
              <a:spcBef>
                <a:spcPct val="30000"/>
              </a:spcBef>
              <a:buNone/>
              <a:defRPr/>
            </a:pPr>
            <a:endParaRPr lang="en-US" sz="2400" dirty="0"/>
          </a:p>
          <a:p>
            <a:pPr>
              <a:spcBef>
                <a:spcPct val="30000"/>
              </a:spcBef>
              <a:defRPr/>
            </a:pPr>
            <a:r>
              <a:rPr lang="en-US" sz="2400" dirty="0"/>
              <a:t>Igniters and ignitor wires can </a:t>
            </a:r>
            <a:r>
              <a:rPr lang="en-US" sz="2400" dirty="0" smtClean="0"/>
              <a:t>alter burner airflow and the flame characteristics</a:t>
            </a:r>
          </a:p>
          <a:p>
            <a:pPr>
              <a:spcBef>
                <a:spcPct val="30000"/>
              </a:spcBef>
              <a:defRPr/>
            </a:pPr>
            <a:endParaRPr lang="en-US" sz="2400" dirty="0"/>
          </a:p>
          <a:p>
            <a:pPr>
              <a:spcBef>
                <a:spcPct val="30000"/>
              </a:spcBef>
              <a:defRPr/>
            </a:pPr>
            <a:r>
              <a:rPr lang="en-US" sz="2400" dirty="0" smtClean="0"/>
              <a:t>Test result repeatability and reproducibility concern</a:t>
            </a:r>
            <a:endParaRPr lang="en-US" sz="2400" dirty="0"/>
          </a:p>
          <a:p>
            <a:endParaRPr lang="en-US" sz="2400" dirty="0" smtClean="0">
              <a:solidFill>
                <a:srgbClr val="FF0000"/>
              </a:solidFill>
            </a:endParaRPr>
          </a:p>
        </p:txBody>
      </p:sp>
      <p:pic>
        <p:nvPicPr>
          <p:cNvPr id="12293" name="Picture 5"/>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349923" y="3643953"/>
            <a:ext cx="3100275" cy="2325207"/>
          </a:xfrm>
        </p:spPr>
      </p:pic>
      <p:pic>
        <p:nvPicPr>
          <p:cNvPr id="7"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55601" y="1009934"/>
            <a:ext cx="3022555" cy="2497541"/>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bg1">
                    <a:alpha val="67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70305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Sonic Ignition Components</a:t>
            </a:r>
            <a:endParaRPr lang="en-US" dirty="0"/>
          </a:p>
        </p:txBody>
      </p:sp>
      <p:grpSp>
        <p:nvGrpSpPr>
          <p:cNvPr id="11" name="Group 10"/>
          <p:cNvGrpSpPr/>
          <p:nvPr/>
        </p:nvGrpSpPr>
        <p:grpSpPr>
          <a:xfrm>
            <a:off x="246611" y="987645"/>
            <a:ext cx="8650778" cy="5003723"/>
            <a:chOff x="304408" y="987645"/>
            <a:chExt cx="8650778" cy="5003723"/>
          </a:xfrm>
        </p:grpSpPr>
        <p:pic>
          <p:nvPicPr>
            <p:cNvPr id="8"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737228" y="1233128"/>
              <a:ext cx="5217958" cy="44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79513" y="2108876"/>
              <a:ext cx="3904874" cy="388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4408" y="987645"/>
              <a:ext cx="1153248" cy="2488126"/>
            </a:xfrm>
            <a:prstGeom prst="rect">
              <a:avLst/>
            </a:prstGeom>
          </p:spPr>
        </p:pic>
        <p:sp>
          <p:nvSpPr>
            <p:cNvPr id="6" name="Right Arrow 5"/>
            <p:cNvSpPr/>
            <p:nvPr/>
          </p:nvSpPr>
          <p:spPr bwMode="auto">
            <a:xfrm rot="331014">
              <a:off x="1309898" y="2646727"/>
              <a:ext cx="1925939" cy="517740"/>
            </a:xfrm>
            <a:prstGeom prst="rightArrow">
              <a:avLst/>
            </a:prstGeom>
            <a:solidFill>
              <a:srgbClr val="FF0000"/>
            </a:solidFill>
            <a:ln>
              <a:solidFill>
                <a:schemeClr val="tx2"/>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7" name="Oval 6"/>
            <p:cNvSpPr/>
            <p:nvPr/>
          </p:nvSpPr>
          <p:spPr bwMode="auto">
            <a:xfrm>
              <a:off x="2923421" y="1972398"/>
              <a:ext cx="1924536" cy="782762"/>
            </a:xfrm>
            <a:prstGeom prst="ellipse">
              <a:avLst/>
            </a:prstGeom>
            <a:noFill/>
            <a:ln w="762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3" name="Right Arrow 12"/>
            <p:cNvSpPr/>
            <p:nvPr/>
          </p:nvSpPr>
          <p:spPr bwMode="auto">
            <a:xfrm rot="10483268">
              <a:off x="3603481" y="2705074"/>
              <a:ext cx="2488953" cy="507492"/>
            </a:xfrm>
            <a:prstGeom prst="rightArrow">
              <a:avLst/>
            </a:prstGeom>
            <a:solidFill>
              <a:srgbClr val="FF0000"/>
            </a:solidFill>
            <a:ln>
              <a:solidFill>
                <a:schemeClr val="tx2"/>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5" name="Oval 14"/>
            <p:cNvSpPr/>
            <p:nvPr/>
          </p:nvSpPr>
          <p:spPr bwMode="auto">
            <a:xfrm>
              <a:off x="6236098" y="2386112"/>
              <a:ext cx="726534" cy="923482"/>
            </a:xfrm>
            <a:prstGeom prst="ellipse">
              <a:avLst/>
            </a:prstGeom>
            <a:noFill/>
            <a:ln w="762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2577493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8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72000"/>
            <a:ext cx="45720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0" name="Rectangle 2"/>
          <p:cNvSpPr>
            <a:spLocks noGrp="1" noChangeArrowheads="1"/>
          </p:cNvSpPr>
          <p:nvPr>
            <p:ph type="title"/>
          </p:nvPr>
        </p:nvSpPr>
        <p:spPr>
          <a:xfrm>
            <a:off x="0" y="0"/>
            <a:ext cx="8472488" cy="609600"/>
          </a:xfrm>
        </p:spPr>
        <p:txBody>
          <a:bodyPr/>
          <a:lstStyle/>
          <a:p>
            <a:r>
              <a:rPr lang="en-US" sz="3600" dirty="0" smtClean="0"/>
              <a:t>Introduction</a:t>
            </a:r>
            <a:endParaRPr lang="en-US" sz="3600" dirty="0"/>
          </a:p>
        </p:txBody>
      </p:sp>
      <p:sp>
        <p:nvSpPr>
          <p:cNvPr id="135171" name="Rectangle 3"/>
          <p:cNvSpPr>
            <a:spLocks noGrp="1" noChangeArrowheads="1"/>
          </p:cNvSpPr>
          <p:nvPr>
            <p:ph type="body" idx="1"/>
          </p:nvPr>
        </p:nvSpPr>
        <p:spPr>
          <a:xfrm>
            <a:off x="152399" y="838200"/>
            <a:ext cx="4579089" cy="4391025"/>
          </a:xfrm>
        </p:spPr>
        <p:txBody>
          <a:bodyPr/>
          <a:lstStyle/>
          <a:p>
            <a:r>
              <a:rPr lang="en-US" sz="2000" dirty="0" smtClean="0"/>
              <a:t>The FAA has utilized various forms of a modified home heating oil burner for aircraft material and system fire testing</a:t>
            </a:r>
          </a:p>
          <a:p>
            <a:endParaRPr lang="en-US" sz="2000" dirty="0" smtClean="0"/>
          </a:p>
          <a:p>
            <a:r>
              <a:rPr lang="en-US" sz="2000" dirty="0" smtClean="0"/>
              <a:t>As aircraft fire safety evolved over the past 50 years, more test methods were developed that employed the oil burner as the test apparatus</a:t>
            </a:r>
          </a:p>
          <a:p>
            <a:endParaRPr lang="en-US" sz="2000" dirty="0" smtClean="0"/>
          </a:p>
          <a:p>
            <a:r>
              <a:rPr lang="en-US" sz="2000" dirty="0" smtClean="0"/>
              <a:t>At the same time, the oil burners specified in the regulations went out of production and were no longer obtainable</a:t>
            </a:r>
          </a:p>
          <a:p>
            <a:pPr marL="0" indent="0">
              <a:buNone/>
            </a:pPr>
            <a:endParaRPr lang="en-US" sz="2000" dirty="0"/>
          </a:p>
        </p:txBody>
      </p:sp>
      <p:pic>
        <p:nvPicPr>
          <p:cNvPr id="135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17475"/>
            <a:ext cx="4267200" cy="2206625"/>
          </a:xfrm>
          <a:prstGeom prst="rect">
            <a:avLst/>
          </a:prstGeom>
          <a:noFill/>
          <a:extLst>
            <a:ext uri="{909E8E84-426E-40DD-AFC4-6F175D3DCCD1}">
              <a14:hiddenFill xmlns:a14="http://schemas.microsoft.com/office/drawing/2010/main">
                <a:solidFill>
                  <a:srgbClr val="FFFFFF"/>
                </a:solidFill>
              </a14:hiddenFill>
            </a:ext>
          </a:extLst>
        </p:spPr>
      </p:pic>
      <p:pic>
        <p:nvPicPr>
          <p:cNvPr id="13517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371725"/>
            <a:ext cx="4267200" cy="2036763"/>
          </a:xfrm>
          <a:prstGeom prst="rect">
            <a:avLst/>
          </a:prstGeom>
          <a:noFill/>
          <a:extLst>
            <a:ext uri="{909E8E84-426E-40DD-AFC4-6F175D3DCCD1}">
              <a14:hiddenFill xmlns:a14="http://schemas.microsoft.com/office/drawing/2010/main">
                <a:solidFill>
                  <a:srgbClr val="FFFFFF"/>
                </a:solidFill>
              </a14:hiddenFill>
            </a:ext>
          </a:extLst>
        </p:spPr>
      </p:pic>
      <p:sp>
        <p:nvSpPr>
          <p:cNvPr id="135179" name="Text Box 11"/>
          <p:cNvSpPr txBox="1">
            <a:spLocks noChangeArrowheads="1"/>
          </p:cNvSpPr>
          <p:nvPr/>
        </p:nvSpPr>
        <p:spPr bwMode="auto">
          <a:xfrm>
            <a:off x="6858000" y="4267200"/>
            <a:ext cx="1219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sz="1200" dirty="0">
                <a:solidFill>
                  <a:srgbClr val="1D2F68"/>
                </a:solidFill>
              </a:rPr>
              <a:t>Lennox OB-32</a:t>
            </a:r>
          </a:p>
        </p:txBody>
      </p:sp>
      <p:sp>
        <p:nvSpPr>
          <p:cNvPr id="135180" name="Text Box 12"/>
          <p:cNvSpPr txBox="1">
            <a:spLocks noChangeArrowheads="1"/>
          </p:cNvSpPr>
          <p:nvPr/>
        </p:nvSpPr>
        <p:spPr bwMode="auto">
          <a:xfrm>
            <a:off x="5943600" y="160020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sz="1200" dirty="0">
                <a:solidFill>
                  <a:srgbClr val="1D2F68"/>
                </a:solidFill>
              </a:rPr>
              <a:t>Carlin 200 CRD</a:t>
            </a:r>
          </a:p>
        </p:txBody>
      </p:sp>
      <p:sp>
        <p:nvSpPr>
          <p:cNvPr id="135182" name="Text Box 14"/>
          <p:cNvSpPr txBox="1">
            <a:spLocks noChangeArrowheads="1"/>
          </p:cNvSpPr>
          <p:nvPr/>
        </p:nvSpPr>
        <p:spPr bwMode="auto">
          <a:xfrm>
            <a:off x="6934200" y="6583363"/>
            <a:ext cx="1295400" cy="2746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sz="1200" dirty="0">
                <a:solidFill>
                  <a:srgbClr val="1D2F68"/>
                </a:solidFill>
              </a:rPr>
              <a:t>Park DPL 3400</a:t>
            </a:r>
          </a:p>
        </p:txBody>
      </p:sp>
    </p:spTree>
    <p:extLst>
      <p:ext uri="{BB962C8B-B14F-4D97-AF65-F5344CB8AC3E}">
        <p14:creationId xmlns:p14="http://schemas.microsoft.com/office/powerpoint/2010/main" val="11865289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 Nozzle</a:t>
            </a:r>
            <a:endParaRPr lang="en-US" dirty="0"/>
          </a:p>
        </p:txBody>
      </p:sp>
      <p:sp>
        <p:nvSpPr>
          <p:cNvPr id="3" name="Content Placeholder 2"/>
          <p:cNvSpPr>
            <a:spLocks noGrp="1"/>
          </p:cNvSpPr>
          <p:nvPr>
            <p:ph idx="1"/>
          </p:nvPr>
        </p:nvSpPr>
        <p:spPr>
          <a:xfrm>
            <a:off x="447676" y="990600"/>
            <a:ext cx="4159950" cy="4819650"/>
          </a:xfrm>
        </p:spPr>
        <p:txBody>
          <a:bodyPr/>
          <a:lstStyle/>
          <a:p>
            <a:r>
              <a:rPr lang="en-US" sz="2400" dirty="0" smtClean="0"/>
              <a:t>Fuel nozzle brand recommended for Park burner found to produce uneven spray patterns</a:t>
            </a:r>
          </a:p>
          <a:p>
            <a:r>
              <a:rPr lang="en-US" sz="2400" dirty="0" smtClean="0"/>
              <a:t>Flame temperature profile changes drastically by rotating nozzle</a:t>
            </a:r>
          </a:p>
        </p:txBody>
      </p:sp>
      <p:graphicFrame>
        <p:nvGraphicFramePr>
          <p:cNvPr id="5" name="Chart 4"/>
          <p:cNvGraphicFramePr>
            <a:graphicFrameLocks/>
          </p:cNvGraphicFramePr>
          <p:nvPr>
            <p:extLst>
              <p:ext uri="{D42A27DB-BD31-4B8C-83A1-F6EECF244321}">
                <p14:modId xmlns:p14="http://schemas.microsoft.com/office/powerpoint/2010/main" val="515654245"/>
              </p:ext>
            </p:extLst>
          </p:nvPr>
        </p:nvGraphicFramePr>
        <p:xfrm>
          <a:off x="4904508" y="961901"/>
          <a:ext cx="3790949" cy="25264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871439" y="504812"/>
            <a:ext cx="3895618" cy="461665"/>
          </a:xfrm>
          <a:prstGeom prst="rect">
            <a:avLst/>
          </a:prstGeom>
          <a:solidFill>
            <a:schemeClr val="bg1"/>
          </a:solidFill>
          <a:ln>
            <a:solidFill>
              <a:schemeClr val="tx1"/>
            </a:solidFill>
          </a:ln>
        </p:spPr>
        <p:txBody>
          <a:bodyPr wrap="none" rtlCol="0">
            <a:spAutoFit/>
          </a:bodyPr>
          <a:lstStyle/>
          <a:p>
            <a:pPr>
              <a:buNone/>
            </a:pPr>
            <a:r>
              <a:rPr lang="en-US" sz="2400" b="1" dirty="0" smtClean="0"/>
              <a:t>Park Burner Fuel Nozzles</a:t>
            </a:r>
            <a:endParaRPr lang="en-US" sz="2400" b="1" dirty="0"/>
          </a:p>
        </p:txBody>
      </p:sp>
      <p:graphicFrame>
        <p:nvGraphicFramePr>
          <p:cNvPr id="6" name="Chart 5"/>
          <p:cNvGraphicFramePr>
            <a:graphicFrameLocks/>
          </p:cNvGraphicFramePr>
          <p:nvPr>
            <p:extLst>
              <p:ext uri="{D42A27DB-BD31-4B8C-83A1-F6EECF244321}">
                <p14:modId xmlns:p14="http://schemas.microsoft.com/office/powerpoint/2010/main" val="4109147500"/>
              </p:ext>
            </p:extLst>
          </p:nvPr>
        </p:nvGraphicFramePr>
        <p:xfrm>
          <a:off x="4904508" y="3562102"/>
          <a:ext cx="3800475" cy="2514600"/>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8" descr="pic 00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2083" b="68905" l="22065" r="38344">
                        <a14:foregroundMark x1="29014" y1="46890" x2="32171" y2="63296"/>
                        <a14:backgroundMark x1="37431" y1="58298" x2="37431" y2="58298"/>
                      </a14:backgroundRemoval>
                    </a14:imgEffect>
                  </a14:imgLayer>
                </a14:imgProps>
              </a:ext>
              <a:ext uri="{28A0092B-C50C-407E-A947-70E740481C1C}">
                <a14:useLocalDpi xmlns:a14="http://schemas.microsoft.com/office/drawing/2010/main" val="0"/>
              </a:ext>
            </a:extLst>
          </a:blip>
          <a:srcRect l="21194" t="40868" r="60905" b="30325"/>
          <a:stretch>
            <a:fillRect/>
          </a:stretch>
        </p:blipFill>
        <p:spPr bwMode="auto">
          <a:xfrm>
            <a:off x="7823656" y="3230088"/>
            <a:ext cx="1596564" cy="1860791"/>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bwMode="auto">
          <a:xfrm rot="13496409">
            <a:off x="7665781" y="3011550"/>
            <a:ext cx="662815" cy="437076"/>
          </a:xfrm>
          <a:prstGeom prst="rightArrow">
            <a:avLst/>
          </a:prstGeom>
          <a:solidFill>
            <a:srgbClr val="FF0000"/>
          </a:solidFill>
          <a:ln>
            <a:solidFill>
              <a:schemeClr val="tx2"/>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1" name="Right Arrow 10"/>
          <p:cNvSpPr/>
          <p:nvPr/>
        </p:nvSpPr>
        <p:spPr bwMode="auto">
          <a:xfrm rot="8021647">
            <a:off x="7492248" y="4057016"/>
            <a:ext cx="662815" cy="437076"/>
          </a:xfrm>
          <a:prstGeom prst="rightArrow">
            <a:avLst/>
          </a:prstGeom>
          <a:solidFill>
            <a:srgbClr val="FF0000"/>
          </a:solidFill>
          <a:ln>
            <a:solidFill>
              <a:schemeClr val="tx2"/>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321055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 Nozzle</a:t>
            </a:r>
            <a:endParaRPr lang="en-US" dirty="0"/>
          </a:p>
        </p:txBody>
      </p:sp>
      <p:sp>
        <p:nvSpPr>
          <p:cNvPr id="3" name="Content Placeholder 2"/>
          <p:cNvSpPr>
            <a:spLocks noGrp="1"/>
          </p:cNvSpPr>
          <p:nvPr>
            <p:ph idx="1"/>
          </p:nvPr>
        </p:nvSpPr>
        <p:spPr>
          <a:xfrm>
            <a:off x="447676" y="990600"/>
            <a:ext cx="4159950" cy="4819650"/>
          </a:xfrm>
        </p:spPr>
        <p:txBody>
          <a:bodyPr/>
          <a:lstStyle/>
          <a:p>
            <a:r>
              <a:rPr lang="en-US" sz="2400" dirty="0" smtClean="0"/>
              <a:t>Fuel nozzle brand recommended for Park burner found to produce uneven spray patterns</a:t>
            </a:r>
          </a:p>
          <a:p>
            <a:r>
              <a:rPr lang="en-US" sz="2400" dirty="0" smtClean="0"/>
              <a:t>Flame temperature profile changes drastically by rotating nozzle</a:t>
            </a:r>
          </a:p>
          <a:p>
            <a:r>
              <a:rPr lang="en-US" sz="2400" dirty="0" smtClean="0"/>
              <a:t>Alternative fuel nozzle recommended for use in Sonic burner</a:t>
            </a:r>
          </a:p>
        </p:txBody>
      </p:sp>
      <p:graphicFrame>
        <p:nvGraphicFramePr>
          <p:cNvPr id="5" name="Chart 4"/>
          <p:cNvGraphicFramePr>
            <a:graphicFrameLocks/>
          </p:cNvGraphicFramePr>
          <p:nvPr>
            <p:extLst>
              <p:ext uri="{D42A27DB-BD31-4B8C-83A1-F6EECF244321}">
                <p14:modId xmlns:p14="http://schemas.microsoft.com/office/powerpoint/2010/main" val="463241653"/>
              </p:ext>
            </p:extLst>
          </p:nvPr>
        </p:nvGraphicFramePr>
        <p:xfrm>
          <a:off x="4904508" y="961901"/>
          <a:ext cx="3790949" cy="25264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871439" y="504812"/>
            <a:ext cx="3895618" cy="461665"/>
          </a:xfrm>
          <a:prstGeom prst="rect">
            <a:avLst/>
          </a:prstGeom>
          <a:solidFill>
            <a:schemeClr val="bg1"/>
          </a:solidFill>
          <a:ln>
            <a:solidFill>
              <a:schemeClr val="tx1"/>
            </a:solidFill>
          </a:ln>
        </p:spPr>
        <p:txBody>
          <a:bodyPr wrap="none" rtlCol="0">
            <a:spAutoFit/>
          </a:bodyPr>
          <a:lstStyle/>
          <a:p>
            <a:pPr>
              <a:buNone/>
            </a:pPr>
            <a:r>
              <a:rPr lang="en-US" sz="2400" b="1" dirty="0" smtClean="0"/>
              <a:t>Park Burner Fuel Nozzles</a:t>
            </a:r>
            <a:endParaRPr lang="en-US" sz="2400" b="1" dirty="0"/>
          </a:p>
        </p:txBody>
      </p:sp>
      <p:graphicFrame>
        <p:nvGraphicFramePr>
          <p:cNvPr id="6" name="Chart 5"/>
          <p:cNvGraphicFramePr>
            <a:graphicFrameLocks/>
          </p:cNvGraphicFramePr>
          <p:nvPr>
            <p:extLst>
              <p:ext uri="{D42A27DB-BD31-4B8C-83A1-F6EECF244321}">
                <p14:modId xmlns:p14="http://schemas.microsoft.com/office/powerpoint/2010/main" val="1517548547"/>
              </p:ext>
            </p:extLst>
          </p:nvPr>
        </p:nvGraphicFramePr>
        <p:xfrm>
          <a:off x="4904508" y="3562102"/>
          <a:ext cx="3800475" cy="2514600"/>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8" descr="pic 00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2083" b="68905" l="22065" r="38344">
                        <a14:foregroundMark x1="29014" y1="46890" x2="32171" y2="63296"/>
                        <a14:backgroundMark x1="37431" y1="58298" x2="37431" y2="58298"/>
                      </a14:backgroundRemoval>
                    </a14:imgEffect>
                  </a14:imgLayer>
                </a14:imgProps>
              </a:ext>
              <a:ext uri="{28A0092B-C50C-407E-A947-70E740481C1C}">
                <a14:useLocalDpi xmlns:a14="http://schemas.microsoft.com/office/drawing/2010/main" val="0"/>
              </a:ext>
            </a:extLst>
          </a:blip>
          <a:srcRect l="21194" t="40868" r="60905" b="30325"/>
          <a:stretch>
            <a:fillRect/>
          </a:stretch>
        </p:blipFill>
        <p:spPr bwMode="auto">
          <a:xfrm>
            <a:off x="7823656" y="3230088"/>
            <a:ext cx="1596564" cy="18607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p:cNvPicPr>
          <p:nvPr/>
        </p:nvPicPr>
        <p:blipFill>
          <a:blip r:embed="rId7">
            <a:extLst>
              <a:ext uri="{BEBA8EAE-BF5A-486C-A8C5-ECC9F3942E4B}">
                <a14:imgProps xmlns:a14="http://schemas.microsoft.com/office/drawing/2010/main">
                  <a14:imgLayer r:embed="rId8">
                    <a14:imgEffect>
                      <a14:backgroundRemoval t="0" b="97959" l="9524" r="80272"/>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3470611">
            <a:off x="1606026" y="4807137"/>
            <a:ext cx="2429474" cy="242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bwMode="auto">
          <a:xfrm rot="2739336">
            <a:off x="1726692" y="5308093"/>
            <a:ext cx="662815" cy="437076"/>
          </a:xfrm>
          <a:prstGeom prst="rightArrow">
            <a:avLst/>
          </a:prstGeom>
          <a:solidFill>
            <a:srgbClr val="33CC33"/>
          </a:solidFill>
          <a:ln>
            <a:solidFill>
              <a:schemeClr val="tx2"/>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0" name="Right Arrow 9"/>
          <p:cNvSpPr/>
          <p:nvPr/>
        </p:nvSpPr>
        <p:spPr bwMode="auto">
          <a:xfrm rot="13496409">
            <a:off x="7665781" y="3011550"/>
            <a:ext cx="662815" cy="437076"/>
          </a:xfrm>
          <a:prstGeom prst="rightArrow">
            <a:avLst/>
          </a:prstGeom>
          <a:solidFill>
            <a:srgbClr val="FF0000"/>
          </a:solidFill>
          <a:ln>
            <a:solidFill>
              <a:schemeClr val="tx2"/>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1" name="Right Arrow 10"/>
          <p:cNvSpPr/>
          <p:nvPr/>
        </p:nvSpPr>
        <p:spPr bwMode="auto">
          <a:xfrm rot="8021647">
            <a:off x="7492248" y="4057016"/>
            <a:ext cx="662815" cy="437076"/>
          </a:xfrm>
          <a:prstGeom prst="rightArrow">
            <a:avLst/>
          </a:prstGeom>
          <a:solidFill>
            <a:srgbClr val="FF0000"/>
          </a:solidFill>
          <a:ln>
            <a:solidFill>
              <a:schemeClr val="tx2"/>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467228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056053" y="202018"/>
            <a:ext cx="7031893" cy="609600"/>
          </a:xfrm>
        </p:spPr>
        <p:txBody>
          <a:bodyPr/>
          <a:lstStyle/>
          <a:p>
            <a:r>
              <a:rPr lang="en-US" sz="3600" dirty="0" smtClean="0"/>
              <a:t>Sonic Burner Control Systems</a:t>
            </a:r>
            <a:endParaRPr lang="en-US" sz="3600" dirty="0"/>
          </a:p>
        </p:txBody>
      </p:sp>
      <p:sp>
        <p:nvSpPr>
          <p:cNvPr id="145418" name="Rectangle 10"/>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45443" name="Rectangle 35"/>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 name="Rectangle 1"/>
          <p:cNvSpPr/>
          <p:nvPr/>
        </p:nvSpPr>
        <p:spPr>
          <a:xfrm>
            <a:off x="1092530" y="2644170"/>
            <a:ext cx="6958940" cy="1569660"/>
          </a:xfrm>
          <a:prstGeom prst="rect">
            <a:avLst/>
          </a:prstGeom>
          <a:noFill/>
        </p:spPr>
        <p:txBody>
          <a:bodyPr wrap="square" lIns="91440" tIns="45720" rIns="91440" bIns="45720">
            <a:spAutoFit/>
          </a:bodyPr>
          <a:lstStyle/>
          <a:p>
            <a:pPr algn="ctr">
              <a:buNone/>
            </a:pPr>
            <a:r>
              <a:rPr lang="en-US" sz="9600" b="1"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3 Systems</a:t>
            </a:r>
            <a:endParaRPr lang="en-US" sz="9600" b="1" cap="none" spc="0"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00516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056053" y="202018"/>
            <a:ext cx="7031893" cy="609600"/>
          </a:xfrm>
        </p:spPr>
        <p:txBody>
          <a:bodyPr/>
          <a:lstStyle/>
          <a:p>
            <a:r>
              <a:rPr lang="en-US" sz="3600" dirty="0" smtClean="0"/>
              <a:t>Sonic Burner Control Systems</a:t>
            </a:r>
            <a:endParaRPr lang="en-US" sz="3600" dirty="0"/>
          </a:p>
        </p:txBody>
      </p:sp>
      <p:sp>
        <p:nvSpPr>
          <p:cNvPr id="145412" name="Text Box 4"/>
          <p:cNvSpPr txBox="1">
            <a:spLocks noChangeArrowheads="1"/>
          </p:cNvSpPr>
          <p:nvPr/>
        </p:nvSpPr>
        <p:spPr bwMode="auto">
          <a:xfrm>
            <a:off x="754607" y="1133693"/>
            <a:ext cx="2762031" cy="461665"/>
          </a:xfrm>
          <a:prstGeom prst="rect">
            <a:avLst/>
          </a:prstGeom>
          <a:noFill/>
          <a:ln w="9525" algn="ctr">
            <a:noFill/>
            <a:miter lim="800000"/>
            <a:headEnd/>
            <a:tailEnd/>
          </a:ln>
          <a:effectLst/>
          <a:extLst/>
        </p:spPr>
        <p:txBody>
          <a:bodyPr wrap="square">
            <a:spAutoFit/>
          </a:bodyPr>
          <a:lstStyle/>
          <a:p>
            <a:pPr algn="ctr">
              <a:spcBef>
                <a:spcPct val="50000"/>
              </a:spcBef>
              <a:buFontTx/>
              <a:buNone/>
            </a:pPr>
            <a:r>
              <a:rPr lang="en-US" sz="2400" b="1" dirty="0"/>
              <a:t>Air </a:t>
            </a:r>
            <a:r>
              <a:rPr lang="en-US" sz="2400" b="1" dirty="0" smtClean="0"/>
              <a:t>Supply</a:t>
            </a:r>
            <a:endParaRPr lang="en-US" sz="2400" b="1" dirty="0"/>
          </a:p>
        </p:txBody>
      </p:sp>
      <p:sp>
        <p:nvSpPr>
          <p:cNvPr id="145418" name="Rectangle 10"/>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45443" name="Rectangle 35"/>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nvGrpSpPr>
          <p:cNvPr id="45" name="Group 44"/>
          <p:cNvGrpSpPr>
            <a:grpSpLocks noChangeAspect="1"/>
          </p:cNvGrpSpPr>
          <p:nvPr/>
        </p:nvGrpSpPr>
        <p:grpSpPr>
          <a:xfrm>
            <a:off x="74200" y="1573974"/>
            <a:ext cx="4742350" cy="1388468"/>
            <a:chOff x="292732" y="1785163"/>
            <a:chExt cx="8671716" cy="2538912"/>
          </a:xfrm>
        </p:grpSpPr>
        <p:pic>
          <p:nvPicPr>
            <p:cNvPr id="46"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435" y="2959652"/>
              <a:ext cx="2978013" cy="10764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2" y="2490645"/>
              <a:ext cx="1977484" cy="183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Content Placeholder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6595" r="27274"/>
            <a:stretch/>
          </p:blipFill>
          <p:spPr bwMode="auto">
            <a:xfrm>
              <a:off x="3570117" y="1785163"/>
              <a:ext cx="1116419" cy="242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Plus 48"/>
            <p:cNvSpPr>
              <a:spLocks noChangeAspect="1"/>
            </p:cNvSpPr>
            <p:nvPr/>
          </p:nvSpPr>
          <p:spPr bwMode="auto">
            <a:xfrm>
              <a:off x="2551709" y="3030733"/>
              <a:ext cx="736915" cy="753254"/>
            </a:xfrm>
            <a:prstGeom prst="mathPlus">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50" name="Plus 49"/>
            <p:cNvSpPr>
              <a:spLocks noChangeAspect="1"/>
            </p:cNvSpPr>
            <p:nvPr/>
          </p:nvSpPr>
          <p:spPr bwMode="auto">
            <a:xfrm>
              <a:off x="4968028" y="3030733"/>
              <a:ext cx="736915" cy="753254"/>
            </a:xfrm>
            <a:prstGeom prst="mathPlus">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1689575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056053" y="202018"/>
            <a:ext cx="7031893" cy="609600"/>
          </a:xfrm>
        </p:spPr>
        <p:txBody>
          <a:bodyPr/>
          <a:lstStyle/>
          <a:p>
            <a:r>
              <a:rPr lang="en-US" sz="3600" dirty="0" smtClean="0"/>
              <a:t>Sonic Burner Control Systems</a:t>
            </a:r>
            <a:endParaRPr lang="en-US" sz="3600" dirty="0"/>
          </a:p>
        </p:txBody>
      </p:sp>
      <p:sp>
        <p:nvSpPr>
          <p:cNvPr id="145412" name="Text Box 4"/>
          <p:cNvSpPr txBox="1">
            <a:spLocks noChangeArrowheads="1"/>
          </p:cNvSpPr>
          <p:nvPr/>
        </p:nvSpPr>
        <p:spPr bwMode="auto">
          <a:xfrm>
            <a:off x="754607" y="1133693"/>
            <a:ext cx="2762031" cy="461665"/>
          </a:xfrm>
          <a:prstGeom prst="rect">
            <a:avLst/>
          </a:prstGeom>
          <a:noFill/>
          <a:ln w="9525" algn="ctr">
            <a:noFill/>
            <a:miter lim="800000"/>
            <a:headEnd/>
            <a:tailEnd/>
          </a:ln>
          <a:effectLst/>
          <a:extLst/>
        </p:spPr>
        <p:txBody>
          <a:bodyPr wrap="square">
            <a:spAutoFit/>
          </a:bodyPr>
          <a:lstStyle/>
          <a:p>
            <a:pPr algn="ctr">
              <a:spcBef>
                <a:spcPct val="50000"/>
              </a:spcBef>
              <a:buFontTx/>
              <a:buNone/>
            </a:pPr>
            <a:r>
              <a:rPr lang="en-US" sz="2400" b="1" dirty="0"/>
              <a:t>Air </a:t>
            </a:r>
            <a:r>
              <a:rPr lang="en-US" sz="2400" b="1" dirty="0" smtClean="0"/>
              <a:t>Supply</a:t>
            </a:r>
            <a:endParaRPr lang="en-US" sz="2400" b="1" dirty="0"/>
          </a:p>
        </p:txBody>
      </p:sp>
      <p:sp>
        <p:nvSpPr>
          <p:cNvPr id="145413" name="Text Box 5"/>
          <p:cNvSpPr txBox="1">
            <a:spLocks noChangeArrowheads="1"/>
          </p:cNvSpPr>
          <p:nvPr/>
        </p:nvSpPr>
        <p:spPr bwMode="auto">
          <a:xfrm>
            <a:off x="5692516" y="1133693"/>
            <a:ext cx="2980087" cy="461665"/>
          </a:xfrm>
          <a:prstGeom prst="rect">
            <a:avLst/>
          </a:prstGeom>
          <a:noFill/>
          <a:ln w="9525" algn="ctr">
            <a:solidFill>
              <a:schemeClr val="bg1"/>
            </a:solidFill>
            <a:miter lim="800000"/>
            <a:headEnd/>
            <a:tailEnd/>
          </a:ln>
          <a:effectLst/>
          <a:extLst/>
        </p:spPr>
        <p:txBody>
          <a:bodyPr wrap="square">
            <a:spAutoFit/>
          </a:bodyPr>
          <a:lstStyle/>
          <a:p>
            <a:pPr algn="ctr">
              <a:spcBef>
                <a:spcPct val="50000"/>
              </a:spcBef>
              <a:buFontTx/>
              <a:buNone/>
            </a:pPr>
            <a:r>
              <a:rPr lang="en-US" sz="2400" b="1" dirty="0"/>
              <a:t>Fuel </a:t>
            </a:r>
            <a:r>
              <a:rPr lang="en-US" sz="2400" b="1" dirty="0" smtClean="0"/>
              <a:t>Supply</a:t>
            </a:r>
            <a:endParaRPr lang="en-US" sz="2400" b="1" dirty="0"/>
          </a:p>
        </p:txBody>
      </p:sp>
      <p:sp>
        <p:nvSpPr>
          <p:cNvPr id="145418" name="Rectangle 10"/>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45443" name="Rectangle 35"/>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nvGrpSpPr>
          <p:cNvPr id="45" name="Group 44"/>
          <p:cNvGrpSpPr>
            <a:grpSpLocks noChangeAspect="1"/>
          </p:cNvGrpSpPr>
          <p:nvPr/>
        </p:nvGrpSpPr>
        <p:grpSpPr>
          <a:xfrm>
            <a:off x="74200" y="1573974"/>
            <a:ext cx="4742350" cy="1388468"/>
            <a:chOff x="292732" y="1785163"/>
            <a:chExt cx="8671716" cy="2538912"/>
          </a:xfrm>
        </p:grpSpPr>
        <p:pic>
          <p:nvPicPr>
            <p:cNvPr id="46"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435" y="2959652"/>
              <a:ext cx="2978013" cy="10764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2" y="2490645"/>
              <a:ext cx="1977484" cy="183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Content Placeholder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6595" r="27274"/>
            <a:stretch/>
          </p:blipFill>
          <p:spPr bwMode="auto">
            <a:xfrm>
              <a:off x="3570117" y="1785163"/>
              <a:ext cx="1116419" cy="242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Plus 48"/>
            <p:cNvSpPr>
              <a:spLocks noChangeAspect="1"/>
            </p:cNvSpPr>
            <p:nvPr/>
          </p:nvSpPr>
          <p:spPr bwMode="auto">
            <a:xfrm>
              <a:off x="2551709" y="3030733"/>
              <a:ext cx="736915" cy="753254"/>
            </a:xfrm>
            <a:prstGeom prst="mathPlus">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50" name="Plus 49"/>
            <p:cNvSpPr>
              <a:spLocks noChangeAspect="1"/>
            </p:cNvSpPr>
            <p:nvPr/>
          </p:nvSpPr>
          <p:spPr bwMode="auto">
            <a:xfrm>
              <a:off x="4968028" y="3030733"/>
              <a:ext cx="736915" cy="753254"/>
            </a:xfrm>
            <a:prstGeom prst="mathPlus">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grpSp>
        <p:nvGrpSpPr>
          <p:cNvPr id="51" name="Group 50"/>
          <p:cNvGrpSpPr>
            <a:grpSpLocks noChangeAspect="1"/>
          </p:cNvGrpSpPr>
          <p:nvPr/>
        </p:nvGrpSpPr>
        <p:grpSpPr>
          <a:xfrm>
            <a:off x="5461561" y="1603739"/>
            <a:ext cx="3441995" cy="1714747"/>
            <a:chOff x="84355" y="1148023"/>
            <a:chExt cx="8815095" cy="4391540"/>
          </a:xfrm>
        </p:grpSpPr>
        <p:pic>
          <p:nvPicPr>
            <p:cNvPr id="52"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55" y="2154914"/>
              <a:ext cx="2631344" cy="237775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7582" y="1148023"/>
              <a:ext cx="1807930" cy="439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7"/>
            <p:cNvPicPr>
              <a:picLocks noChangeAspect="1"/>
            </p:cNvPicPr>
            <p:nvPr/>
          </p:nvPicPr>
          <p:blipFill>
            <a:blip r:embed="rId9">
              <a:extLst>
                <a:ext uri="{BEBA8EAE-BF5A-486C-A8C5-ECC9F3942E4B}">
                  <a14:imgProps xmlns:a14="http://schemas.microsoft.com/office/drawing/2010/main">
                    <a14:imgLayer r:embed="rId10">
                      <a14:imgEffect>
                        <a14:backgroundRemoval t="4000" b="96000" l="9143" r="97143"/>
                      </a14:imgEffect>
                    </a14:imgLayer>
                  </a14:imgProps>
                </a:ext>
                <a:ext uri="{28A0092B-C50C-407E-A947-70E740481C1C}">
                  <a14:useLocalDpi xmlns:a14="http://schemas.microsoft.com/office/drawing/2010/main" val="0"/>
                </a:ext>
              </a:extLst>
            </a:blip>
            <a:srcRect/>
            <a:stretch>
              <a:fillRect/>
            </a:stretch>
          </p:blipFill>
          <p:spPr bwMode="auto">
            <a:xfrm>
              <a:off x="6667394" y="2705917"/>
              <a:ext cx="2232056" cy="127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Plus 54"/>
            <p:cNvSpPr>
              <a:spLocks noChangeAspect="1"/>
            </p:cNvSpPr>
            <p:nvPr/>
          </p:nvSpPr>
          <p:spPr bwMode="auto">
            <a:xfrm>
              <a:off x="2883183" y="2967166"/>
              <a:ext cx="736915" cy="753254"/>
            </a:xfrm>
            <a:prstGeom prst="mathPlus">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56" name="Plus 55"/>
            <p:cNvSpPr>
              <a:spLocks noChangeAspect="1"/>
            </p:cNvSpPr>
            <p:nvPr/>
          </p:nvSpPr>
          <p:spPr bwMode="auto">
            <a:xfrm>
              <a:off x="5762996" y="2967166"/>
              <a:ext cx="736915" cy="753254"/>
            </a:xfrm>
            <a:prstGeom prst="mathPlus">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3914863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056053" y="202018"/>
            <a:ext cx="7031893" cy="609600"/>
          </a:xfrm>
        </p:spPr>
        <p:txBody>
          <a:bodyPr/>
          <a:lstStyle/>
          <a:p>
            <a:r>
              <a:rPr lang="en-US" sz="3600" dirty="0" smtClean="0"/>
              <a:t>Sonic Burner Control Systems</a:t>
            </a:r>
            <a:endParaRPr lang="en-US" sz="3600" dirty="0"/>
          </a:p>
        </p:txBody>
      </p:sp>
      <p:sp>
        <p:nvSpPr>
          <p:cNvPr id="145412" name="Text Box 4"/>
          <p:cNvSpPr txBox="1">
            <a:spLocks noChangeArrowheads="1"/>
          </p:cNvSpPr>
          <p:nvPr/>
        </p:nvSpPr>
        <p:spPr bwMode="auto">
          <a:xfrm>
            <a:off x="754607" y="1133693"/>
            <a:ext cx="2762031" cy="461665"/>
          </a:xfrm>
          <a:prstGeom prst="rect">
            <a:avLst/>
          </a:prstGeom>
          <a:noFill/>
          <a:ln w="9525" algn="ctr">
            <a:noFill/>
            <a:miter lim="800000"/>
            <a:headEnd/>
            <a:tailEnd/>
          </a:ln>
          <a:effectLst/>
          <a:extLst/>
        </p:spPr>
        <p:txBody>
          <a:bodyPr wrap="square">
            <a:spAutoFit/>
          </a:bodyPr>
          <a:lstStyle/>
          <a:p>
            <a:pPr algn="ctr">
              <a:spcBef>
                <a:spcPct val="50000"/>
              </a:spcBef>
              <a:buFontTx/>
              <a:buNone/>
            </a:pPr>
            <a:r>
              <a:rPr lang="en-US" sz="2400" b="1" dirty="0" smtClean="0"/>
              <a:t>Air Supply</a:t>
            </a:r>
            <a:endParaRPr lang="en-US" sz="2400" b="1" dirty="0"/>
          </a:p>
        </p:txBody>
      </p:sp>
      <p:sp>
        <p:nvSpPr>
          <p:cNvPr id="145413" name="Text Box 5"/>
          <p:cNvSpPr txBox="1">
            <a:spLocks noChangeArrowheads="1"/>
          </p:cNvSpPr>
          <p:nvPr/>
        </p:nvSpPr>
        <p:spPr bwMode="auto">
          <a:xfrm>
            <a:off x="5692516" y="1133693"/>
            <a:ext cx="2980087" cy="461665"/>
          </a:xfrm>
          <a:prstGeom prst="rect">
            <a:avLst/>
          </a:prstGeom>
          <a:noFill/>
          <a:ln w="9525" algn="ctr">
            <a:solidFill>
              <a:schemeClr val="bg1"/>
            </a:solidFill>
            <a:miter lim="800000"/>
            <a:headEnd/>
            <a:tailEnd/>
          </a:ln>
          <a:effectLst/>
          <a:extLst/>
        </p:spPr>
        <p:txBody>
          <a:bodyPr wrap="square">
            <a:spAutoFit/>
          </a:bodyPr>
          <a:lstStyle/>
          <a:p>
            <a:pPr algn="ctr">
              <a:spcBef>
                <a:spcPct val="50000"/>
              </a:spcBef>
              <a:buFontTx/>
              <a:buNone/>
            </a:pPr>
            <a:r>
              <a:rPr lang="en-US" sz="2400" b="1" dirty="0" smtClean="0"/>
              <a:t>Fuel Supply</a:t>
            </a:r>
            <a:endParaRPr lang="en-US" sz="2400" b="1" dirty="0"/>
          </a:p>
        </p:txBody>
      </p:sp>
      <p:sp>
        <p:nvSpPr>
          <p:cNvPr id="145418" name="Rectangle 10"/>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45443" name="Rectangle 35"/>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158" t="7182" b="7430"/>
          <a:stretch/>
        </p:blipFill>
        <p:spPr>
          <a:xfrm>
            <a:off x="3052526" y="4035294"/>
            <a:ext cx="3076432" cy="2437066"/>
          </a:xfrm>
          <a:prstGeom prst="rect">
            <a:avLst/>
          </a:prstGeom>
        </p:spPr>
      </p:pic>
      <p:sp>
        <p:nvSpPr>
          <p:cNvPr id="145439" name="Text Box 31"/>
          <p:cNvSpPr txBox="1">
            <a:spLocks noChangeArrowheads="1"/>
          </p:cNvSpPr>
          <p:nvPr/>
        </p:nvSpPr>
        <p:spPr bwMode="auto">
          <a:xfrm>
            <a:off x="3124825" y="3225810"/>
            <a:ext cx="29318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FontTx/>
              <a:buNone/>
            </a:pPr>
            <a:r>
              <a:rPr lang="en-US" sz="2400" b="1" dirty="0" smtClean="0">
                <a:cs typeface="Arial" charset="0"/>
              </a:rPr>
              <a:t>Temperature Conditioning</a:t>
            </a:r>
            <a:endParaRPr lang="en-US" sz="2400" b="1" dirty="0">
              <a:cs typeface="Arial" charset="0"/>
            </a:endParaRPr>
          </a:p>
        </p:txBody>
      </p:sp>
      <p:grpSp>
        <p:nvGrpSpPr>
          <p:cNvPr id="45" name="Group 44"/>
          <p:cNvGrpSpPr>
            <a:grpSpLocks noChangeAspect="1"/>
          </p:cNvGrpSpPr>
          <p:nvPr/>
        </p:nvGrpSpPr>
        <p:grpSpPr>
          <a:xfrm>
            <a:off x="74200" y="1573974"/>
            <a:ext cx="4742350" cy="1388468"/>
            <a:chOff x="292732" y="1785163"/>
            <a:chExt cx="8671716" cy="2538912"/>
          </a:xfrm>
        </p:grpSpPr>
        <p:pic>
          <p:nvPicPr>
            <p:cNvPr id="46"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435" y="2959652"/>
              <a:ext cx="2978013" cy="10764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32" y="2490645"/>
              <a:ext cx="1977484" cy="183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Content Placeholder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6595" r="27274"/>
            <a:stretch/>
          </p:blipFill>
          <p:spPr bwMode="auto">
            <a:xfrm>
              <a:off x="3570117" y="1785163"/>
              <a:ext cx="1116419" cy="242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Plus 48"/>
            <p:cNvSpPr>
              <a:spLocks noChangeAspect="1"/>
            </p:cNvSpPr>
            <p:nvPr/>
          </p:nvSpPr>
          <p:spPr bwMode="auto">
            <a:xfrm>
              <a:off x="2551709" y="3030733"/>
              <a:ext cx="736915" cy="753254"/>
            </a:xfrm>
            <a:prstGeom prst="mathPlus">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50" name="Plus 49"/>
            <p:cNvSpPr>
              <a:spLocks noChangeAspect="1"/>
            </p:cNvSpPr>
            <p:nvPr/>
          </p:nvSpPr>
          <p:spPr bwMode="auto">
            <a:xfrm>
              <a:off x="4968028" y="3030733"/>
              <a:ext cx="736915" cy="753254"/>
            </a:xfrm>
            <a:prstGeom prst="mathPlus">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grpSp>
        <p:nvGrpSpPr>
          <p:cNvPr id="51" name="Group 50"/>
          <p:cNvGrpSpPr>
            <a:grpSpLocks noChangeAspect="1"/>
          </p:cNvGrpSpPr>
          <p:nvPr/>
        </p:nvGrpSpPr>
        <p:grpSpPr>
          <a:xfrm>
            <a:off x="5461561" y="1603739"/>
            <a:ext cx="3441995" cy="1714747"/>
            <a:chOff x="84355" y="1148023"/>
            <a:chExt cx="8815095" cy="4391540"/>
          </a:xfrm>
        </p:grpSpPr>
        <p:pic>
          <p:nvPicPr>
            <p:cNvPr id="52"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55" y="2154914"/>
              <a:ext cx="2631344" cy="237775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7581" y="1148023"/>
              <a:ext cx="1807929" cy="439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7"/>
            <p:cNvPicPr>
              <a:picLocks noChangeAspect="1"/>
            </p:cNvPicPr>
            <p:nvPr/>
          </p:nvPicPr>
          <p:blipFill>
            <a:blip r:embed="rId10">
              <a:extLst>
                <a:ext uri="{BEBA8EAE-BF5A-486C-A8C5-ECC9F3942E4B}">
                  <a14:imgProps xmlns:a14="http://schemas.microsoft.com/office/drawing/2010/main">
                    <a14:imgLayer r:embed="rId11">
                      <a14:imgEffect>
                        <a14:backgroundRemoval t="4000" b="96000" l="9143" r="97143"/>
                      </a14:imgEffect>
                    </a14:imgLayer>
                  </a14:imgProps>
                </a:ext>
                <a:ext uri="{28A0092B-C50C-407E-A947-70E740481C1C}">
                  <a14:useLocalDpi xmlns:a14="http://schemas.microsoft.com/office/drawing/2010/main" val="0"/>
                </a:ext>
              </a:extLst>
            </a:blip>
            <a:srcRect/>
            <a:stretch>
              <a:fillRect/>
            </a:stretch>
          </p:blipFill>
          <p:spPr bwMode="auto">
            <a:xfrm>
              <a:off x="6667394" y="2705917"/>
              <a:ext cx="2232056" cy="127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Plus 54"/>
            <p:cNvSpPr>
              <a:spLocks noChangeAspect="1"/>
            </p:cNvSpPr>
            <p:nvPr/>
          </p:nvSpPr>
          <p:spPr bwMode="auto">
            <a:xfrm>
              <a:off x="2883183" y="2967166"/>
              <a:ext cx="736915" cy="753254"/>
            </a:xfrm>
            <a:prstGeom prst="mathPlus">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56" name="Plus 55"/>
            <p:cNvSpPr>
              <a:spLocks noChangeAspect="1"/>
            </p:cNvSpPr>
            <p:nvPr/>
          </p:nvSpPr>
          <p:spPr bwMode="auto">
            <a:xfrm>
              <a:off x="5762996" y="2967166"/>
              <a:ext cx="736915" cy="753254"/>
            </a:xfrm>
            <a:prstGeom prst="mathPlus">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sp>
        <p:nvSpPr>
          <p:cNvPr id="21" name="Down Arrow 20"/>
          <p:cNvSpPr/>
          <p:nvPr/>
        </p:nvSpPr>
        <p:spPr bwMode="auto">
          <a:xfrm rot="9195363">
            <a:off x="2686324" y="2918555"/>
            <a:ext cx="396234" cy="1533355"/>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8" name="Down Arrow 27"/>
          <p:cNvSpPr/>
          <p:nvPr/>
        </p:nvSpPr>
        <p:spPr bwMode="auto">
          <a:xfrm rot="12404637" flipH="1">
            <a:off x="6076918" y="2874631"/>
            <a:ext cx="396234" cy="1533355"/>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914863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Fuel Flow and Temperature Control</a:t>
            </a:r>
            <a:endParaRPr lang="en-US" sz="3600" dirty="0"/>
          </a:p>
        </p:txBody>
      </p:sp>
      <p:pic>
        <p:nvPicPr>
          <p:cNvPr id="6" name="Picture 33"/>
          <p:cNvPicPr>
            <a:picLocks noChangeAspect="1" noChangeArrowheads="1"/>
          </p:cNvPicPr>
          <p:nvPr/>
        </p:nvPicPr>
        <p:blipFill rotWithShape="1">
          <a:blip r:embed="rId3">
            <a:extLst>
              <a:ext uri="{28A0092B-C50C-407E-A947-70E740481C1C}">
                <a14:useLocalDpi xmlns:a14="http://schemas.microsoft.com/office/drawing/2010/main" val="0"/>
              </a:ext>
            </a:extLst>
          </a:blip>
          <a:srcRect l="10845" t="8709"/>
          <a:stretch/>
        </p:blipFill>
        <p:spPr bwMode="auto">
          <a:xfrm>
            <a:off x="0" y="2379527"/>
            <a:ext cx="1922935" cy="177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271" y="1602684"/>
            <a:ext cx="1372116" cy="333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4000" b="96000" l="9143" r="97143"/>
                    </a14:imgEffect>
                  </a14:imgLayer>
                </a14:imgProps>
              </a:ext>
              <a:ext uri="{28A0092B-C50C-407E-A947-70E740481C1C}">
                <a14:useLocalDpi xmlns:a14="http://schemas.microsoft.com/office/drawing/2010/main" val="0"/>
              </a:ext>
            </a:extLst>
          </a:blip>
          <a:srcRect l="9456" r="7669"/>
          <a:stretch/>
        </p:blipFill>
        <p:spPr bwMode="auto">
          <a:xfrm>
            <a:off x="7575438" y="2728256"/>
            <a:ext cx="1568562" cy="108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9158" t="7182" b="7430"/>
          <a:stretch/>
        </p:blipFill>
        <p:spPr>
          <a:xfrm>
            <a:off x="4473723" y="2274030"/>
            <a:ext cx="2512377" cy="1990237"/>
          </a:xfrm>
          <a:prstGeom prst="rect">
            <a:avLst/>
          </a:prstGeom>
        </p:spPr>
      </p:pic>
      <p:sp>
        <p:nvSpPr>
          <p:cNvPr id="10" name="Down Arrow 9"/>
          <p:cNvSpPr/>
          <p:nvPr/>
        </p:nvSpPr>
        <p:spPr bwMode="auto">
          <a:xfrm rot="16200000">
            <a:off x="1975286" y="2877212"/>
            <a:ext cx="484633" cy="783872"/>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6" name="Down Arrow 15"/>
          <p:cNvSpPr/>
          <p:nvPr/>
        </p:nvSpPr>
        <p:spPr bwMode="auto">
          <a:xfrm rot="16200000">
            <a:off x="3936738" y="2877212"/>
            <a:ext cx="484633" cy="783872"/>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7" name="Down Arrow 16"/>
          <p:cNvSpPr/>
          <p:nvPr/>
        </p:nvSpPr>
        <p:spPr bwMode="auto">
          <a:xfrm rot="16200000">
            <a:off x="7038451" y="2877212"/>
            <a:ext cx="484633" cy="783872"/>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494601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Fuel Flow and Temperature Control</a:t>
            </a:r>
          </a:p>
        </p:txBody>
      </p:sp>
      <p:pic>
        <p:nvPicPr>
          <p:cNvPr id="6" name="Picture 33"/>
          <p:cNvPicPr>
            <a:picLocks noChangeAspect="1" noChangeArrowheads="1"/>
          </p:cNvPicPr>
          <p:nvPr/>
        </p:nvPicPr>
        <p:blipFill rotWithShape="1">
          <a:blip r:embed="rId3">
            <a:extLst>
              <a:ext uri="{28A0092B-C50C-407E-A947-70E740481C1C}">
                <a14:useLocalDpi xmlns:a14="http://schemas.microsoft.com/office/drawing/2010/main" val="0"/>
              </a:ext>
            </a:extLst>
          </a:blip>
          <a:srcRect l="10845" t="8709"/>
          <a:stretch/>
        </p:blipFill>
        <p:spPr bwMode="auto">
          <a:xfrm>
            <a:off x="0" y="2379527"/>
            <a:ext cx="1922935" cy="177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271" y="1602684"/>
            <a:ext cx="1372116" cy="333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4000" b="96000" l="9143" r="97143"/>
                    </a14:imgEffect>
                  </a14:imgLayer>
                </a14:imgProps>
              </a:ext>
              <a:ext uri="{28A0092B-C50C-407E-A947-70E740481C1C}">
                <a14:useLocalDpi xmlns:a14="http://schemas.microsoft.com/office/drawing/2010/main" val="0"/>
              </a:ext>
            </a:extLst>
          </a:blip>
          <a:srcRect l="9456" r="7669"/>
          <a:stretch/>
        </p:blipFill>
        <p:spPr bwMode="auto">
          <a:xfrm>
            <a:off x="7575438" y="2728256"/>
            <a:ext cx="1568562" cy="108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9158" t="7182" b="7430"/>
          <a:stretch/>
        </p:blipFill>
        <p:spPr>
          <a:xfrm>
            <a:off x="4473723" y="2274030"/>
            <a:ext cx="2512377" cy="1990237"/>
          </a:xfrm>
          <a:prstGeom prst="rect">
            <a:avLst/>
          </a:prstGeom>
        </p:spPr>
      </p:pic>
      <p:sp>
        <p:nvSpPr>
          <p:cNvPr id="10" name="Down Arrow 9"/>
          <p:cNvSpPr/>
          <p:nvPr/>
        </p:nvSpPr>
        <p:spPr bwMode="auto">
          <a:xfrm rot="16200000">
            <a:off x="1975286" y="2877212"/>
            <a:ext cx="484633" cy="783872"/>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6" name="Down Arrow 15"/>
          <p:cNvSpPr/>
          <p:nvPr/>
        </p:nvSpPr>
        <p:spPr bwMode="auto">
          <a:xfrm rot="16200000">
            <a:off x="3936738" y="2877212"/>
            <a:ext cx="484633" cy="783872"/>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7" name="Down Arrow 16"/>
          <p:cNvSpPr/>
          <p:nvPr/>
        </p:nvSpPr>
        <p:spPr bwMode="auto">
          <a:xfrm rot="16200000">
            <a:off x="7038451" y="2877212"/>
            <a:ext cx="484633" cy="783872"/>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11" name="Content Placeholder 4"/>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a:stretch/>
        </p:blipFill>
        <p:spPr>
          <a:xfrm>
            <a:off x="6363326" y="3856090"/>
            <a:ext cx="2424223" cy="3001910"/>
          </a:xfrm>
        </p:spPr>
      </p:pic>
      <p:sp>
        <p:nvSpPr>
          <p:cNvPr id="12" name="Down Arrow 11"/>
          <p:cNvSpPr/>
          <p:nvPr/>
        </p:nvSpPr>
        <p:spPr bwMode="auto">
          <a:xfrm rot="7543319">
            <a:off x="6068402" y="3506351"/>
            <a:ext cx="484633" cy="783872"/>
          </a:xfrm>
          <a:prstGeom prst="downArrow">
            <a:avLst/>
          </a:prstGeom>
          <a:solidFill>
            <a:srgbClr val="FFC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7095537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spTree>
    <p:extLst>
      <p:ext uri="{BB962C8B-B14F-4D97-AF65-F5344CB8AC3E}">
        <p14:creationId xmlns:p14="http://schemas.microsoft.com/office/powerpoint/2010/main" val="2579952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pic>
        <p:nvPicPr>
          <p:cNvPr id="5"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016" b="95287" l="0" r="97007"/>
                    </a14:imgEffect>
                  </a14:imgLayer>
                </a14:imgProps>
              </a:ext>
              <a:ext uri="{28A0092B-C50C-407E-A947-70E740481C1C}">
                <a14:useLocalDpi xmlns:a14="http://schemas.microsoft.com/office/drawing/2010/main" val="0"/>
              </a:ext>
            </a:extLst>
          </a:blip>
          <a:srcRect/>
          <a:stretch>
            <a:fillRect/>
          </a:stretch>
        </p:blipFill>
        <p:spPr bwMode="auto">
          <a:xfrm flipH="1">
            <a:off x="2393209" y="0"/>
            <a:ext cx="3396502" cy="154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bwMode="auto">
          <a:xfrm rot="19753580">
            <a:off x="4017781" y="968020"/>
            <a:ext cx="373634" cy="521370"/>
          </a:xfrm>
          <a:prstGeom prst="downArrow">
            <a:avLst/>
          </a:prstGeom>
          <a:solidFill>
            <a:srgbClr val="FFC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655304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0" y="0"/>
            <a:ext cx="8472488" cy="609600"/>
          </a:xfrm>
        </p:spPr>
        <p:txBody>
          <a:bodyPr/>
          <a:lstStyle/>
          <a:p>
            <a:r>
              <a:rPr lang="en-US" sz="3600" dirty="0" smtClean="0"/>
              <a:t>Lessons Learned Over the Years</a:t>
            </a:r>
            <a:endParaRPr lang="en-US" sz="3600" dirty="0"/>
          </a:p>
        </p:txBody>
      </p:sp>
      <p:sp>
        <p:nvSpPr>
          <p:cNvPr id="139267" name="Rectangle 3"/>
          <p:cNvSpPr>
            <a:spLocks noGrp="1" noChangeArrowheads="1"/>
          </p:cNvSpPr>
          <p:nvPr>
            <p:ph type="body" idx="1"/>
          </p:nvPr>
        </p:nvSpPr>
        <p:spPr>
          <a:xfrm>
            <a:off x="193676" y="812431"/>
            <a:ext cx="3687762" cy="5300663"/>
          </a:xfrm>
        </p:spPr>
        <p:txBody>
          <a:bodyPr/>
          <a:lstStyle/>
          <a:p>
            <a:r>
              <a:rPr lang="en-US" sz="2000" dirty="0" smtClean="0"/>
              <a:t>Not all burners are created equal</a:t>
            </a:r>
          </a:p>
          <a:p>
            <a:pPr>
              <a:buFontTx/>
              <a:buNone/>
            </a:pPr>
            <a:endParaRPr lang="en-US" sz="2000" dirty="0" smtClean="0"/>
          </a:p>
          <a:p>
            <a:r>
              <a:rPr lang="en-US" sz="2000" dirty="0" smtClean="0"/>
              <a:t>Burner configuration can alter the flame characteristics and influence test results</a:t>
            </a:r>
          </a:p>
          <a:p>
            <a:pPr>
              <a:buFontTx/>
              <a:buNone/>
            </a:pPr>
            <a:endParaRPr lang="en-US" sz="2000" dirty="0" smtClean="0"/>
          </a:p>
          <a:p>
            <a:r>
              <a:rPr lang="en-US" sz="2000" dirty="0" smtClean="0"/>
              <a:t>Fluctuations in burner air flow can effect test result</a:t>
            </a:r>
          </a:p>
          <a:p>
            <a:endParaRPr lang="en-US" sz="2000" dirty="0" smtClean="0"/>
          </a:p>
          <a:p>
            <a:r>
              <a:rPr lang="en-US" sz="2000" i="1" dirty="0" smtClean="0"/>
              <a:t>It’s an oil burner for heating a home, not precision lab equipment!</a:t>
            </a:r>
          </a:p>
          <a:p>
            <a:endParaRPr lang="en-US" sz="2000" dirty="0" smtClean="0"/>
          </a:p>
          <a:p>
            <a:endParaRPr lang="en-US" sz="2000" dirty="0"/>
          </a:p>
        </p:txBody>
      </p:sp>
      <p:pic>
        <p:nvPicPr>
          <p:cNvPr id="1392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2890838"/>
            <a:ext cx="2036762" cy="2111375"/>
          </a:xfrm>
          <a:prstGeom prst="rect">
            <a:avLst/>
          </a:prstGeom>
          <a:noFill/>
          <a:extLst>
            <a:ext uri="{909E8E84-426E-40DD-AFC4-6F175D3DCCD1}">
              <a14:hiddenFill xmlns:a14="http://schemas.microsoft.com/office/drawing/2010/main">
                <a:solidFill>
                  <a:srgbClr val="FFFFFF"/>
                </a:solidFill>
              </a14:hiddenFill>
            </a:ext>
          </a:extLst>
        </p:spPr>
      </p:pic>
      <p:pic>
        <p:nvPicPr>
          <p:cNvPr id="1392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813" y="2546350"/>
            <a:ext cx="2667000" cy="3417888"/>
          </a:xfrm>
          <a:prstGeom prst="rect">
            <a:avLst/>
          </a:prstGeom>
          <a:noFill/>
          <a:extLst>
            <a:ext uri="{909E8E84-426E-40DD-AFC4-6F175D3DCCD1}">
              <a14:hiddenFill xmlns:a14="http://schemas.microsoft.com/office/drawing/2010/main">
                <a:solidFill>
                  <a:srgbClr val="FFFFFF"/>
                </a:solidFill>
              </a14:hiddenFill>
            </a:ext>
          </a:extLst>
        </p:spPr>
      </p:pic>
      <p:pic>
        <p:nvPicPr>
          <p:cNvPr id="139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088" y="587375"/>
            <a:ext cx="3109912" cy="1966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81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sp>
        <p:nvSpPr>
          <p:cNvPr id="7" name="Down Arrow 6"/>
          <p:cNvSpPr/>
          <p:nvPr/>
        </p:nvSpPr>
        <p:spPr bwMode="auto">
          <a:xfrm>
            <a:off x="7615451" y="477672"/>
            <a:ext cx="484632" cy="978408"/>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424796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sp>
        <p:nvSpPr>
          <p:cNvPr id="7" name="Down Arrow 6"/>
          <p:cNvSpPr/>
          <p:nvPr/>
        </p:nvSpPr>
        <p:spPr bwMode="auto">
          <a:xfrm>
            <a:off x="7615451" y="477672"/>
            <a:ext cx="484632" cy="978408"/>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3881" b="89994" l="2253" r="90000">
                        <a14:foregroundMark x1="10385" y1="39054" x2="10385" y2="39054"/>
                        <a14:foregroundMark x1="11484" y1="40024" x2="11484" y2="40024"/>
                        <a14:foregroundMark x1="12088" y1="41055" x2="12088" y2="41055"/>
                        <a14:foregroundMark x1="13901" y1="42147" x2="13901" y2="42147"/>
                        <a14:foregroundMark x1="15000" y1="42632" x2="15000" y2="42632"/>
                        <a14:foregroundMark x1="53352" y1="7277" x2="53352" y2="7277"/>
                        <a14:foregroundMark x1="56593" y1="9460" x2="56593" y2="9460"/>
                        <a14:foregroundMark x1="59286" y1="13341" x2="59286" y2="13341"/>
                        <a14:foregroundMark x1="60000" y1="16252" x2="60000" y2="16252"/>
                        <a14:foregroundMark x1="60110" y1="21225" x2="60110" y2="21225"/>
                        <a14:foregroundMark x1="58571" y1="28502" x2="58571" y2="28502"/>
                        <a14:foregroundMark x1="28242" y1="13948" x2="28242" y2="13948"/>
                        <a14:foregroundMark x1="23187" y1="11340" x2="23187" y2="11340"/>
                        <a14:foregroundMark x1="25824" y1="12553" x2="25824" y2="12553"/>
                        <a14:foregroundMark x1="25385" y1="11643" x2="25385" y2="11643"/>
                        <a14:backgroundMark x1="33956" y1="34566" x2="33956" y2="34566"/>
                        <a14:backgroundMark x1="33846" y1="38933" x2="33846" y2="38933"/>
                      </a14:backgroundRemoval>
                    </a14:imgEffect>
                  </a14:imgLayer>
                </a14:imgProps>
              </a:ext>
              <a:ext uri="{28A0092B-C50C-407E-A947-70E740481C1C}">
                <a14:useLocalDpi xmlns:a14="http://schemas.microsoft.com/office/drawing/2010/main" val="0"/>
              </a:ext>
            </a:extLst>
          </a:blip>
          <a:stretch>
            <a:fillRect/>
          </a:stretch>
        </p:blipFill>
        <p:spPr>
          <a:xfrm>
            <a:off x="7157819" y="1286540"/>
            <a:ext cx="2111845" cy="1913860"/>
          </a:xfrm>
          <a:prstGeom prst="rect">
            <a:avLst/>
          </a:prstGeom>
        </p:spPr>
      </p:pic>
    </p:spTree>
    <p:extLst>
      <p:ext uri="{BB962C8B-B14F-4D97-AF65-F5344CB8AC3E}">
        <p14:creationId xmlns:p14="http://schemas.microsoft.com/office/powerpoint/2010/main" val="628480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sp>
        <p:nvSpPr>
          <p:cNvPr id="7" name="Down Arrow 6"/>
          <p:cNvSpPr/>
          <p:nvPr/>
        </p:nvSpPr>
        <p:spPr bwMode="auto">
          <a:xfrm rot="2012061">
            <a:off x="6332563" y="1760561"/>
            <a:ext cx="484632" cy="978408"/>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3881" b="89994" l="2253" r="90000">
                        <a14:foregroundMark x1="10385" y1="39054" x2="10385" y2="39054"/>
                        <a14:foregroundMark x1="11484" y1="40024" x2="11484" y2="40024"/>
                        <a14:foregroundMark x1="12088" y1="41055" x2="12088" y2="41055"/>
                        <a14:foregroundMark x1="13901" y1="42147" x2="13901" y2="42147"/>
                        <a14:foregroundMark x1="15000" y1="42632" x2="15000" y2="42632"/>
                        <a14:foregroundMark x1="53352" y1="7277" x2="53352" y2="7277"/>
                        <a14:foregroundMark x1="56593" y1="9460" x2="56593" y2="9460"/>
                        <a14:foregroundMark x1="59286" y1="13341" x2="59286" y2="13341"/>
                        <a14:foregroundMark x1="60000" y1="16252" x2="60000" y2="16252"/>
                        <a14:foregroundMark x1="60110" y1="21225" x2="60110" y2="21225"/>
                        <a14:foregroundMark x1="58571" y1="28502" x2="58571" y2="28502"/>
                        <a14:foregroundMark x1="28242" y1="13948" x2="28242" y2="13948"/>
                        <a14:foregroundMark x1="23187" y1="11340" x2="23187" y2="11340"/>
                        <a14:foregroundMark x1="25824" y1="12553" x2="25824" y2="12553"/>
                        <a14:foregroundMark x1="25385" y1="11643" x2="25385" y2="11643"/>
                        <a14:backgroundMark x1="33956" y1="34566" x2="33956" y2="34566"/>
                        <a14:backgroundMark x1="33846" y1="38933" x2="33846" y2="38933"/>
                      </a14:backgroundRemoval>
                    </a14:imgEffect>
                  </a14:imgLayer>
                </a14:imgProps>
              </a:ext>
              <a:ext uri="{28A0092B-C50C-407E-A947-70E740481C1C}">
                <a14:useLocalDpi xmlns:a14="http://schemas.microsoft.com/office/drawing/2010/main" val="0"/>
              </a:ext>
            </a:extLst>
          </a:blip>
          <a:stretch>
            <a:fillRect/>
          </a:stretch>
        </p:blipFill>
        <p:spPr>
          <a:xfrm>
            <a:off x="7157819" y="1286540"/>
            <a:ext cx="2111845" cy="1913860"/>
          </a:xfrm>
          <a:prstGeom prst="rect">
            <a:avLst/>
          </a:prstGeom>
        </p:spPr>
      </p:pic>
    </p:spTree>
    <p:extLst>
      <p:ext uri="{BB962C8B-B14F-4D97-AF65-F5344CB8AC3E}">
        <p14:creationId xmlns:p14="http://schemas.microsoft.com/office/powerpoint/2010/main" val="628480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sp>
        <p:nvSpPr>
          <p:cNvPr id="7" name="Down Arrow 6"/>
          <p:cNvSpPr/>
          <p:nvPr/>
        </p:nvSpPr>
        <p:spPr bwMode="auto">
          <a:xfrm>
            <a:off x="2265529" y="1978925"/>
            <a:ext cx="484632" cy="978408"/>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3881" b="89994" l="2253" r="90000">
                        <a14:foregroundMark x1="10385" y1="39054" x2="10385" y2="39054"/>
                        <a14:foregroundMark x1="11484" y1="40024" x2="11484" y2="40024"/>
                        <a14:foregroundMark x1="12088" y1="41055" x2="12088" y2="41055"/>
                        <a14:foregroundMark x1="13901" y1="42147" x2="13901" y2="42147"/>
                        <a14:foregroundMark x1="15000" y1="42632" x2="15000" y2="42632"/>
                        <a14:foregroundMark x1="53352" y1="7277" x2="53352" y2="7277"/>
                        <a14:foregroundMark x1="56593" y1="9460" x2="56593" y2="9460"/>
                        <a14:foregroundMark x1="59286" y1="13341" x2="59286" y2="13341"/>
                        <a14:foregroundMark x1="60000" y1="16252" x2="60000" y2="16252"/>
                        <a14:foregroundMark x1="60110" y1="21225" x2="60110" y2="21225"/>
                        <a14:foregroundMark x1="58571" y1="28502" x2="58571" y2="28502"/>
                        <a14:foregroundMark x1="28242" y1="13948" x2="28242" y2="13948"/>
                        <a14:foregroundMark x1="23187" y1="11340" x2="23187" y2="11340"/>
                        <a14:foregroundMark x1="25824" y1="12553" x2="25824" y2="12553"/>
                        <a14:foregroundMark x1="25385" y1="11643" x2="25385" y2="11643"/>
                        <a14:backgroundMark x1="33956" y1="34566" x2="33956" y2="34566"/>
                        <a14:backgroundMark x1="33846" y1="38933" x2="33846" y2="38933"/>
                      </a14:backgroundRemoval>
                    </a14:imgEffect>
                  </a14:imgLayer>
                </a14:imgProps>
              </a:ext>
              <a:ext uri="{28A0092B-C50C-407E-A947-70E740481C1C}">
                <a14:useLocalDpi xmlns:a14="http://schemas.microsoft.com/office/drawing/2010/main" val="0"/>
              </a:ext>
            </a:extLst>
          </a:blip>
          <a:stretch>
            <a:fillRect/>
          </a:stretch>
        </p:blipFill>
        <p:spPr>
          <a:xfrm>
            <a:off x="7157819" y="1286540"/>
            <a:ext cx="2111845" cy="1913860"/>
          </a:xfrm>
          <a:prstGeom prst="rect">
            <a:avLst/>
          </a:prstGeom>
        </p:spPr>
      </p:pic>
    </p:spTree>
    <p:extLst>
      <p:ext uri="{BB962C8B-B14F-4D97-AF65-F5344CB8AC3E}">
        <p14:creationId xmlns:p14="http://schemas.microsoft.com/office/powerpoint/2010/main" val="628480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sp>
        <p:nvSpPr>
          <p:cNvPr id="7" name="Down Arrow 6"/>
          <p:cNvSpPr/>
          <p:nvPr/>
        </p:nvSpPr>
        <p:spPr bwMode="auto">
          <a:xfrm>
            <a:off x="2265529" y="1978925"/>
            <a:ext cx="484632" cy="978408"/>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8" name="Content Placeholder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74" b="98926" l="1664" r="99667">
                        <a14:foregroundMark x1="58236" y1="27114" x2="58236" y2="27114"/>
                        <a14:foregroundMark x1="61564" y1="28054" x2="61564" y2="28054"/>
                        <a14:foregroundMark x1="53078" y1="25503" x2="53078" y2="25503"/>
                        <a14:foregroundMark x1="62729" y1="12349" x2="62729" y2="12349"/>
                        <a14:foregroundMark x1="58236" y1="11812" x2="58236" y2="11812"/>
                        <a14:foregroundMark x1="54409" y1="11409" x2="54409" y2="11409"/>
                        <a14:foregroundMark x1="52912" y1="10738" x2="52912" y2="10738"/>
                        <a14:foregroundMark x1="50250" y1="11007" x2="50250" y2="11007"/>
                        <a14:foregroundMark x1="36938" y1="10738" x2="36938" y2="10738"/>
                        <a14:foregroundMark x1="41265" y1="10604" x2="41265" y2="10604"/>
                        <a14:foregroundMark x1="44426" y1="10604" x2="44426" y2="10604"/>
                      </a14:backgroundRemoval>
                    </a14:imgEffect>
                  </a14:imgLayer>
                </a14:imgProps>
              </a:ext>
              <a:ext uri="{28A0092B-C50C-407E-A947-70E740481C1C}">
                <a14:useLocalDpi xmlns:a14="http://schemas.microsoft.com/office/drawing/2010/main" val="0"/>
              </a:ext>
            </a:extLst>
          </a:blip>
          <a:srcRect/>
          <a:stretch/>
        </p:blipFill>
        <p:spPr bwMode="auto">
          <a:xfrm>
            <a:off x="1742494" y="3042393"/>
            <a:ext cx="1717622" cy="212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3881" b="89994" l="2253" r="90000">
                        <a14:foregroundMark x1="10385" y1="39054" x2="10385" y2="39054"/>
                        <a14:foregroundMark x1="11484" y1="40024" x2="11484" y2="40024"/>
                        <a14:foregroundMark x1="12088" y1="41055" x2="12088" y2="41055"/>
                        <a14:foregroundMark x1="13901" y1="42147" x2="13901" y2="42147"/>
                        <a14:foregroundMark x1="15000" y1="42632" x2="15000" y2="42632"/>
                        <a14:foregroundMark x1="53352" y1="7277" x2="53352" y2="7277"/>
                        <a14:foregroundMark x1="56593" y1="9460" x2="56593" y2="9460"/>
                        <a14:foregroundMark x1="59286" y1="13341" x2="59286" y2="13341"/>
                        <a14:foregroundMark x1="60000" y1="16252" x2="60000" y2="16252"/>
                        <a14:foregroundMark x1="60110" y1="21225" x2="60110" y2="21225"/>
                        <a14:foregroundMark x1="58571" y1="28502" x2="58571" y2="28502"/>
                        <a14:foregroundMark x1="28242" y1="13948" x2="28242" y2="13948"/>
                        <a14:foregroundMark x1="23187" y1="11340" x2="23187" y2="11340"/>
                        <a14:foregroundMark x1="25824" y1="12553" x2="25824" y2="12553"/>
                        <a14:foregroundMark x1="25385" y1="11643" x2="25385" y2="11643"/>
                        <a14:backgroundMark x1="33956" y1="34566" x2="33956" y2="34566"/>
                        <a14:backgroundMark x1="33846" y1="38933" x2="33846" y2="38933"/>
                      </a14:backgroundRemoval>
                    </a14:imgEffect>
                  </a14:imgLayer>
                </a14:imgProps>
              </a:ext>
              <a:ext uri="{28A0092B-C50C-407E-A947-70E740481C1C}">
                <a14:useLocalDpi xmlns:a14="http://schemas.microsoft.com/office/drawing/2010/main" val="0"/>
              </a:ext>
            </a:extLst>
          </a:blip>
          <a:stretch>
            <a:fillRect/>
          </a:stretch>
        </p:blipFill>
        <p:spPr>
          <a:xfrm>
            <a:off x="7157819" y="1286540"/>
            <a:ext cx="2111845" cy="1913860"/>
          </a:xfrm>
          <a:prstGeom prst="rect">
            <a:avLst/>
          </a:prstGeom>
        </p:spPr>
      </p:pic>
    </p:spTree>
    <p:extLst>
      <p:ext uri="{BB962C8B-B14F-4D97-AF65-F5344CB8AC3E}">
        <p14:creationId xmlns:p14="http://schemas.microsoft.com/office/powerpoint/2010/main" val="82119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sp>
        <p:nvSpPr>
          <p:cNvPr id="7" name="Down Arrow 6"/>
          <p:cNvSpPr/>
          <p:nvPr/>
        </p:nvSpPr>
        <p:spPr bwMode="auto">
          <a:xfrm rot="13467792">
            <a:off x="3733134" y="1897039"/>
            <a:ext cx="484632" cy="978408"/>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8" name="Content Placeholder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74" b="98926" l="1664" r="99667">
                        <a14:foregroundMark x1="58236" y1="27114" x2="58236" y2="27114"/>
                        <a14:foregroundMark x1="61564" y1="28054" x2="61564" y2="28054"/>
                        <a14:foregroundMark x1="53078" y1="25503" x2="53078" y2="25503"/>
                        <a14:foregroundMark x1="62729" y1="12349" x2="62729" y2="12349"/>
                        <a14:foregroundMark x1="58236" y1="11812" x2="58236" y2="11812"/>
                        <a14:foregroundMark x1="54409" y1="11409" x2="54409" y2="11409"/>
                        <a14:foregroundMark x1="52912" y1="10738" x2="52912" y2="10738"/>
                        <a14:foregroundMark x1="50250" y1="11007" x2="50250" y2="11007"/>
                        <a14:foregroundMark x1="36938" y1="10738" x2="36938" y2="10738"/>
                        <a14:foregroundMark x1="41265" y1="10604" x2="41265" y2="10604"/>
                        <a14:foregroundMark x1="44426" y1="10604" x2="44426" y2="10604"/>
                      </a14:backgroundRemoval>
                    </a14:imgEffect>
                  </a14:imgLayer>
                </a14:imgProps>
              </a:ext>
              <a:ext uri="{28A0092B-C50C-407E-A947-70E740481C1C}">
                <a14:useLocalDpi xmlns:a14="http://schemas.microsoft.com/office/drawing/2010/main" val="0"/>
              </a:ext>
            </a:extLst>
          </a:blip>
          <a:srcRect/>
          <a:stretch/>
        </p:blipFill>
        <p:spPr bwMode="auto">
          <a:xfrm>
            <a:off x="1742494" y="3042393"/>
            <a:ext cx="1717622" cy="212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3881" b="89994" l="2253" r="90000">
                        <a14:foregroundMark x1="10385" y1="39054" x2="10385" y2="39054"/>
                        <a14:foregroundMark x1="11484" y1="40024" x2="11484" y2="40024"/>
                        <a14:foregroundMark x1="12088" y1="41055" x2="12088" y2="41055"/>
                        <a14:foregroundMark x1="13901" y1="42147" x2="13901" y2="42147"/>
                        <a14:foregroundMark x1="15000" y1="42632" x2="15000" y2="42632"/>
                        <a14:foregroundMark x1="53352" y1="7277" x2="53352" y2="7277"/>
                        <a14:foregroundMark x1="56593" y1="9460" x2="56593" y2="9460"/>
                        <a14:foregroundMark x1="59286" y1="13341" x2="59286" y2="13341"/>
                        <a14:foregroundMark x1="60000" y1="16252" x2="60000" y2="16252"/>
                        <a14:foregroundMark x1="60110" y1="21225" x2="60110" y2="21225"/>
                        <a14:foregroundMark x1="58571" y1="28502" x2="58571" y2="28502"/>
                        <a14:foregroundMark x1="28242" y1="13948" x2="28242" y2="13948"/>
                        <a14:foregroundMark x1="23187" y1="11340" x2="23187" y2="11340"/>
                        <a14:foregroundMark x1="25824" y1="12553" x2="25824" y2="12553"/>
                        <a14:foregroundMark x1="25385" y1="11643" x2="25385" y2="11643"/>
                        <a14:backgroundMark x1="33956" y1="34566" x2="33956" y2="34566"/>
                        <a14:backgroundMark x1="33846" y1="38933" x2="33846" y2="38933"/>
                      </a14:backgroundRemoval>
                    </a14:imgEffect>
                  </a14:imgLayer>
                </a14:imgProps>
              </a:ext>
              <a:ext uri="{28A0092B-C50C-407E-A947-70E740481C1C}">
                <a14:useLocalDpi xmlns:a14="http://schemas.microsoft.com/office/drawing/2010/main" val="0"/>
              </a:ext>
            </a:extLst>
          </a:blip>
          <a:stretch>
            <a:fillRect/>
          </a:stretch>
        </p:blipFill>
        <p:spPr>
          <a:xfrm>
            <a:off x="7157819" y="1286540"/>
            <a:ext cx="2111845" cy="1913860"/>
          </a:xfrm>
          <a:prstGeom prst="rect">
            <a:avLst/>
          </a:prstGeom>
        </p:spPr>
      </p:pic>
    </p:spTree>
    <p:extLst>
      <p:ext uri="{BB962C8B-B14F-4D97-AF65-F5344CB8AC3E}">
        <p14:creationId xmlns:p14="http://schemas.microsoft.com/office/powerpoint/2010/main" val="82119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sp>
        <p:nvSpPr>
          <p:cNvPr id="7" name="Down Arrow 6"/>
          <p:cNvSpPr/>
          <p:nvPr/>
        </p:nvSpPr>
        <p:spPr bwMode="auto">
          <a:xfrm rot="13467792">
            <a:off x="3733134" y="1897039"/>
            <a:ext cx="484632" cy="978408"/>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8" name="Content Placeholder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74" b="98926" l="1664" r="99667">
                        <a14:foregroundMark x1="58236" y1="27114" x2="58236" y2="27114"/>
                        <a14:foregroundMark x1="61564" y1="28054" x2="61564" y2="28054"/>
                        <a14:foregroundMark x1="53078" y1="25503" x2="53078" y2="25503"/>
                        <a14:foregroundMark x1="62729" y1="12349" x2="62729" y2="12349"/>
                        <a14:foregroundMark x1="58236" y1="11812" x2="58236" y2="11812"/>
                        <a14:foregroundMark x1="54409" y1="11409" x2="54409" y2="11409"/>
                        <a14:foregroundMark x1="52912" y1="10738" x2="52912" y2="10738"/>
                        <a14:foregroundMark x1="50250" y1="11007" x2="50250" y2="11007"/>
                        <a14:foregroundMark x1="36938" y1="10738" x2="36938" y2="10738"/>
                        <a14:foregroundMark x1="41265" y1="10604" x2="41265" y2="10604"/>
                        <a14:foregroundMark x1="44426" y1="10604" x2="44426" y2="10604"/>
                      </a14:backgroundRemoval>
                    </a14:imgEffect>
                  </a14:imgLayer>
                </a14:imgProps>
              </a:ext>
              <a:ext uri="{28A0092B-C50C-407E-A947-70E740481C1C}">
                <a14:useLocalDpi xmlns:a14="http://schemas.microsoft.com/office/drawing/2010/main" val="0"/>
              </a:ext>
            </a:extLst>
          </a:blip>
          <a:srcRect/>
          <a:stretch/>
        </p:blipFill>
        <p:spPr bwMode="auto">
          <a:xfrm>
            <a:off x="1742494" y="3042393"/>
            <a:ext cx="1717622" cy="212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3881" b="89994" l="2253" r="90000">
                        <a14:foregroundMark x1="10385" y1="39054" x2="10385" y2="39054"/>
                        <a14:foregroundMark x1="11484" y1="40024" x2="11484" y2="40024"/>
                        <a14:foregroundMark x1="12088" y1="41055" x2="12088" y2="41055"/>
                        <a14:foregroundMark x1="13901" y1="42147" x2="13901" y2="42147"/>
                        <a14:foregroundMark x1="15000" y1="42632" x2="15000" y2="42632"/>
                        <a14:foregroundMark x1="53352" y1="7277" x2="53352" y2="7277"/>
                        <a14:foregroundMark x1="56593" y1="9460" x2="56593" y2="9460"/>
                        <a14:foregroundMark x1="59286" y1="13341" x2="59286" y2="13341"/>
                        <a14:foregroundMark x1="60000" y1="16252" x2="60000" y2="16252"/>
                        <a14:foregroundMark x1="60110" y1="21225" x2="60110" y2="21225"/>
                        <a14:foregroundMark x1="58571" y1="28502" x2="58571" y2="28502"/>
                        <a14:foregroundMark x1="28242" y1="13948" x2="28242" y2="13948"/>
                        <a14:foregroundMark x1="23187" y1="11340" x2="23187" y2="11340"/>
                        <a14:foregroundMark x1="25824" y1="12553" x2="25824" y2="12553"/>
                        <a14:foregroundMark x1="25385" y1="11643" x2="25385" y2="11643"/>
                        <a14:backgroundMark x1="33956" y1="34566" x2="33956" y2="34566"/>
                        <a14:backgroundMark x1="33846" y1="38933" x2="33846" y2="38933"/>
                      </a14:backgroundRemoval>
                    </a14:imgEffect>
                  </a14:imgLayer>
                </a14:imgProps>
              </a:ext>
              <a:ext uri="{28A0092B-C50C-407E-A947-70E740481C1C}">
                <a14:useLocalDpi xmlns:a14="http://schemas.microsoft.com/office/drawing/2010/main" val="0"/>
              </a:ext>
            </a:extLst>
          </a:blip>
          <a:stretch>
            <a:fillRect/>
          </a:stretch>
        </p:blipFill>
        <p:spPr>
          <a:xfrm>
            <a:off x="7157819" y="1286540"/>
            <a:ext cx="2111845" cy="1913860"/>
          </a:xfrm>
          <a:prstGeom prst="rect">
            <a:avLst/>
          </a:prstGeom>
        </p:spPr>
      </p:pic>
      <p:pic>
        <p:nvPicPr>
          <p:cNvPr id="10"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000" b="96000" l="0" r="100000"/>
                    </a14:imgEffect>
                  </a14:imgLayer>
                </a14:imgProps>
              </a:ext>
              <a:ext uri="{28A0092B-C50C-407E-A947-70E740481C1C}">
                <a14:useLocalDpi xmlns:a14="http://schemas.microsoft.com/office/drawing/2010/main" val="0"/>
              </a:ext>
            </a:extLst>
          </a:blip>
          <a:srcRect/>
          <a:stretch/>
        </p:blipFill>
        <p:spPr bwMode="auto">
          <a:xfrm>
            <a:off x="2922493" y="204756"/>
            <a:ext cx="1568562" cy="108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referRelativeResize="0">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5573" y="-1"/>
            <a:ext cx="1306371" cy="1632091"/>
          </a:xfrm>
          <a:prstGeom prst="rect">
            <a:avLst/>
          </a:prstGeom>
        </p:spPr>
      </p:pic>
      <p:pic>
        <p:nvPicPr>
          <p:cNvPr id="3" name="Picture 2"/>
          <p:cNvPicPr preferRelativeResize="0">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843" b="77647" l="6667" r="59000"/>
                    </a14:imgEffect>
                  </a14:imgLayer>
                </a14:imgProps>
              </a:ext>
              <a:ext uri="{28A0092B-C50C-407E-A947-70E740481C1C}">
                <a14:useLocalDpi xmlns:a14="http://schemas.microsoft.com/office/drawing/2010/main" val="0"/>
              </a:ext>
            </a:extLst>
          </a:blip>
          <a:srcRect l="12592" t="9414" r="49845" b="24038"/>
          <a:stretch/>
        </p:blipFill>
        <p:spPr>
          <a:xfrm rot="20061440">
            <a:off x="4551969" y="492409"/>
            <a:ext cx="886649" cy="2665928"/>
          </a:xfrm>
          <a:prstGeom prst="rect">
            <a:avLst/>
          </a:prstGeom>
        </p:spPr>
      </p:pic>
    </p:spTree>
    <p:extLst>
      <p:ext uri="{BB962C8B-B14F-4D97-AF65-F5344CB8AC3E}">
        <p14:creationId xmlns:p14="http://schemas.microsoft.com/office/powerpoint/2010/main" val="988718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Air Flow and Temperature Control</a:t>
            </a:r>
            <a:endParaRPr lang="en-US" sz="3600"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765" y="3061575"/>
            <a:ext cx="2102235" cy="7599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6" y="2543871"/>
            <a:ext cx="1936379" cy="179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Content Placeholder 4"/>
          <p:cNvPicPr>
            <a:picLocks noGrp="1" noChangeAspect="1"/>
          </p:cNvPicPr>
          <p:nvPr>
            <p:ph sz="half" idx="4294967295"/>
          </p:nvPr>
        </p:nvPicPr>
        <p:blipFill rotWithShape="1">
          <a:blip r:embed="rId5" cstate="print">
            <a:extLst>
              <a:ext uri="{BEBA8EAE-BF5A-486C-A8C5-ECC9F3942E4B}">
                <a14:imgProps xmlns:a14="http://schemas.microsoft.com/office/drawing/2010/main">
                  <a14:imgLayer r:embed="rId6">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6490" r="28040"/>
          <a:stretch/>
        </p:blipFill>
        <p:spPr>
          <a:xfrm>
            <a:off x="5391054" y="1670334"/>
            <a:ext cx="1222967" cy="2689626"/>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9158" t="7182" b="7430"/>
          <a:stretch/>
        </p:blipFill>
        <p:spPr>
          <a:xfrm>
            <a:off x="2450931" y="2446412"/>
            <a:ext cx="2512377" cy="1990237"/>
          </a:xfrm>
          <a:prstGeom prst="rect">
            <a:avLst/>
          </a:prstGeom>
        </p:spPr>
      </p:pic>
      <p:sp>
        <p:nvSpPr>
          <p:cNvPr id="18" name="Down Arrow 17"/>
          <p:cNvSpPr/>
          <p:nvPr/>
        </p:nvSpPr>
        <p:spPr bwMode="auto">
          <a:xfrm rot="16200000">
            <a:off x="1994741"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9" name="Down Arrow 18"/>
          <p:cNvSpPr/>
          <p:nvPr/>
        </p:nvSpPr>
        <p:spPr bwMode="auto">
          <a:xfrm rot="16200000">
            <a:off x="6585577"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0" name="Down Arrow 19"/>
          <p:cNvSpPr/>
          <p:nvPr/>
        </p:nvSpPr>
        <p:spPr bwMode="auto">
          <a:xfrm rot="16200000">
            <a:off x="4934864"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41170683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Flow and Temperature Control</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765" y="3061575"/>
            <a:ext cx="2102235" cy="7599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6" y="2543871"/>
            <a:ext cx="1936379" cy="179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Content Placeholder 4"/>
          <p:cNvPicPr>
            <a:picLocks noGrp="1" noChangeAspect="1"/>
          </p:cNvPicPr>
          <p:nvPr>
            <p:ph sz="half" idx="4294967295"/>
          </p:nvPr>
        </p:nvPicPr>
        <p:blipFill rotWithShape="1">
          <a:blip r:embed="rId5" cstate="print">
            <a:extLst>
              <a:ext uri="{BEBA8EAE-BF5A-486C-A8C5-ECC9F3942E4B}">
                <a14:imgProps xmlns:a14="http://schemas.microsoft.com/office/drawing/2010/main">
                  <a14:imgLayer r:embed="rId6">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6490" r="28040"/>
          <a:stretch/>
        </p:blipFill>
        <p:spPr>
          <a:xfrm>
            <a:off x="5391054" y="1670334"/>
            <a:ext cx="1222967" cy="2689626"/>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9158" t="7182" b="7430"/>
          <a:stretch/>
        </p:blipFill>
        <p:spPr>
          <a:xfrm>
            <a:off x="2450931" y="2446412"/>
            <a:ext cx="2512377" cy="1990237"/>
          </a:xfrm>
          <a:prstGeom prst="rect">
            <a:avLst/>
          </a:prstGeom>
        </p:spPr>
      </p:pic>
      <p:sp>
        <p:nvSpPr>
          <p:cNvPr id="18" name="Down Arrow 17"/>
          <p:cNvSpPr/>
          <p:nvPr/>
        </p:nvSpPr>
        <p:spPr bwMode="auto">
          <a:xfrm rot="16200000">
            <a:off x="1994741"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9" name="Down Arrow 18"/>
          <p:cNvSpPr/>
          <p:nvPr/>
        </p:nvSpPr>
        <p:spPr bwMode="auto">
          <a:xfrm rot="16200000">
            <a:off x="6585577"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0" name="Down Arrow 19"/>
          <p:cNvSpPr/>
          <p:nvPr/>
        </p:nvSpPr>
        <p:spPr bwMode="auto">
          <a:xfrm rot="16200000">
            <a:off x="4934864"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8914" y="4815379"/>
            <a:ext cx="2181225" cy="1714500"/>
          </a:xfrm>
          <a:prstGeom prst="rect">
            <a:avLst/>
          </a:prstGeom>
        </p:spPr>
      </p:pic>
      <p:sp>
        <p:nvSpPr>
          <p:cNvPr id="22" name="Down Arrow 21"/>
          <p:cNvSpPr/>
          <p:nvPr/>
        </p:nvSpPr>
        <p:spPr bwMode="auto">
          <a:xfrm rot="11938558">
            <a:off x="3543225" y="3490991"/>
            <a:ext cx="327790" cy="1575937"/>
          </a:xfrm>
          <a:prstGeom prst="downArrow">
            <a:avLst/>
          </a:prstGeom>
          <a:solidFill>
            <a:srgbClr val="FFC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4794529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Flow and Temperature Control</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765" y="3061575"/>
            <a:ext cx="2102235" cy="7599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6" y="2543871"/>
            <a:ext cx="1936379" cy="179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Content Placeholder 4"/>
          <p:cNvPicPr>
            <a:picLocks noGrp="1" noChangeAspect="1"/>
          </p:cNvPicPr>
          <p:nvPr>
            <p:ph sz="half" idx="4294967295"/>
          </p:nvPr>
        </p:nvPicPr>
        <p:blipFill rotWithShape="1">
          <a:blip r:embed="rId5" cstate="print">
            <a:extLst>
              <a:ext uri="{BEBA8EAE-BF5A-486C-A8C5-ECC9F3942E4B}">
                <a14:imgProps xmlns:a14="http://schemas.microsoft.com/office/drawing/2010/main">
                  <a14:imgLayer r:embed="rId6">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6490" r="28040"/>
          <a:stretch/>
        </p:blipFill>
        <p:spPr>
          <a:xfrm>
            <a:off x="5391054" y="1670334"/>
            <a:ext cx="1222967" cy="2689626"/>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9158" t="7182" b="7430"/>
          <a:stretch/>
        </p:blipFill>
        <p:spPr>
          <a:xfrm>
            <a:off x="2450931" y="2446412"/>
            <a:ext cx="2512377" cy="1990237"/>
          </a:xfrm>
          <a:prstGeom prst="rect">
            <a:avLst/>
          </a:prstGeom>
        </p:spPr>
      </p:pic>
      <p:sp>
        <p:nvSpPr>
          <p:cNvPr id="18" name="Down Arrow 17"/>
          <p:cNvSpPr/>
          <p:nvPr/>
        </p:nvSpPr>
        <p:spPr bwMode="auto">
          <a:xfrm rot="16200000">
            <a:off x="1994741"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9" name="Down Arrow 18"/>
          <p:cNvSpPr/>
          <p:nvPr/>
        </p:nvSpPr>
        <p:spPr bwMode="auto">
          <a:xfrm rot="16200000">
            <a:off x="6585577"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0" name="Down Arrow 19"/>
          <p:cNvSpPr/>
          <p:nvPr/>
        </p:nvSpPr>
        <p:spPr bwMode="auto">
          <a:xfrm rot="16200000">
            <a:off x="4934864"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9117" y="4664759"/>
            <a:ext cx="3313288" cy="160128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8914" y="4815379"/>
            <a:ext cx="2181225" cy="1714500"/>
          </a:xfrm>
          <a:prstGeom prst="rect">
            <a:avLst/>
          </a:prstGeom>
        </p:spPr>
      </p:pic>
      <p:sp>
        <p:nvSpPr>
          <p:cNvPr id="22" name="Down Arrow 21"/>
          <p:cNvSpPr/>
          <p:nvPr/>
        </p:nvSpPr>
        <p:spPr bwMode="auto">
          <a:xfrm rot="11938558">
            <a:off x="3543225" y="3490991"/>
            <a:ext cx="327790" cy="1575937"/>
          </a:xfrm>
          <a:prstGeom prst="downArrow">
            <a:avLst/>
          </a:prstGeom>
          <a:solidFill>
            <a:srgbClr val="FFC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4" name="Down Arrow 23"/>
          <p:cNvSpPr/>
          <p:nvPr/>
        </p:nvSpPr>
        <p:spPr bwMode="auto">
          <a:xfrm rot="16200000">
            <a:off x="4746378" y="4118791"/>
            <a:ext cx="310466" cy="2020183"/>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5" name="Down Arrow 24"/>
          <p:cNvSpPr/>
          <p:nvPr/>
        </p:nvSpPr>
        <p:spPr bwMode="auto">
          <a:xfrm rot="5400000">
            <a:off x="5947534" y="4469599"/>
            <a:ext cx="349868" cy="2755929"/>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242502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dirty="0" smtClean="0"/>
              <a:t>Replacement Burner Design</a:t>
            </a:r>
            <a:endParaRPr lang="en-US" dirty="0"/>
          </a:p>
        </p:txBody>
      </p:sp>
      <p:sp>
        <p:nvSpPr>
          <p:cNvPr id="140291" name="Rectangle 3"/>
          <p:cNvSpPr>
            <a:spLocks noGrp="1" noChangeArrowheads="1"/>
          </p:cNvSpPr>
          <p:nvPr>
            <p:ph idx="1"/>
          </p:nvPr>
        </p:nvSpPr>
        <p:spPr>
          <a:xfrm>
            <a:off x="495300" y="1413532"/>
            <a:ext cx="8050213" cy="4391025"/>
          </a:xfrm>
        </p:spPr>
        <p:txBody>
          <a:bodyPr/>
          <a:lstStyle/>
          <a:p>
            <a:r>
              <a:rPr lang="en-US" dirty="0"/>
              <a:t>Readily available components</a:t>
            </a:r>
          </a:p>
          <a:p>
            <a:r>
              <a:rPr lang="en-US" dirty="0" smtClean="0"/>
              <a:t>Construct in-house or contract out</a:t>
            </a:r>
          </a:p>
          <a:p>
            <a:r>
              <a:rPr lang="en-US" dirty="0" smtClean="0"/>
              <a:t>Increased repeatability and reproducibility </a:t>
            </a:r>
          </a:p>
          <a:p>
            <a:r>
              <a:rPr lang="en-US" dirty="0" smtClean="0"/>
              <a:t>Adaptable to multiple “oil burner” tests</a:t>
            </a:r>
          </a:p>
          <a:p>
            <a:r>
              <a:rPr lang="en-US" dirty="0" smtClean="0"/>
              <a:t>Rely on proper setup and configuration</a:t>
            </a:r>
          </a:p>
          <a:p>
            <a:r>
              <a:rPr lang="en-US" dirty="0" smtClean="0"/>
              <a:t>Detailed dimensions and instructions</a:t>
            </a:r>
          </a:p>
          <a:p>
            <a:r>
              <a:rPr lang="en-US" dirty="0"/>
              <a:t>C</a:t>
            </a:r>
            <a:r>
              <a:rPr lang="en-US" dirty="0" smtClean="0"/>
              <a:t>onstructed to be equal among labs</a:t>
            </a:r>
          </a:p>
          <a:p>
            <a:r>
              <a:rPr lang="en-US" dirty="0" smtClean="0"/>
              <a:t>Low maintenance</a:t>
            </a:r>
          </a:p>
          <a:p>
            <a:r>
              <a:rPr lang="en-US" dirty="0" smtClean="0"/>
              <a:t>Comparable to Park DPL 3400</a:t>
            </a:r>
          </a:p>
        </p:txBody>
      </p:sp>
    </p:spTree>
    <p:extLst>
      <p:ext uri="{BB962C8B-B14F-4D97-AF65-F5344CB8AC3E}">
        <p14:creationId xmlns:p14="http://schemas.microsoft.com/office/powerpoint/2010/main" val="922961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Flow and Temperature Control</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765" y="3061575"/>
            <a:ext cx="2102235" cy="7599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6" y="2543871"/>
            <a:ext cx="1936379" cy="179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Content Placeholder 4"/>
          <p:cNvPicPr>
            <a:picLocks noGrp="1" noChangeAspect="1"/>
          </p:cNvPicPr>
          <p:nvPr>
            <p:ph sz="half" idx="4294967295"/>
          </p:nvPr>
        </p:nvPicPr>
        <p:blipFill rotWithShape="1">
          <a:blip r:embed="rId5" cstate="print">
            <a:extLst>
              <a:ext uri="{BEBA8EAE-BF5A-486C-A8C5-ECC9F3942E4B}">
                <a14:imgProps xmlns:a14="http://schemas.microsoft.com/office/drawing/2010/main">
                  <a14:imgLayer r:embed="rId6">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6490" r="28040"/>
          <a:stretch/>
        </p:blipFill>
        <p:spPr>
          <a:xfrm>
            <a:off x="5391054" y="1670334"/>
            <a:ext cx="1222967" cy="2689626"/>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9158" t="7182" b="7430"/>
          <a:stretch/>
        </p:blipFill>
        <p:spPr>
          <a:xfrm>
            <a:off x="2450931" y="2446412"/>
            <a:ext cx="2512377" cy="1990237"/>
          </a:xfrm>
          <a:prstGeom prst="rect">
            <a:avLst/>
          </a:prstGeom>
        </p:spPr>
      </p:pic>
      <p:sp>
        <p:nvSpPr>
          <p:cNvPr id="18" name="Down Arrow 17"/>
          <p:cNvSpPr/>
          <p:nvPr/>
        </p:nvSpPr>
        <p:spPr bwMode="auto">
          <a:xfrm rot="16200000">
            <a:off x="1994741"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9" name="Down Arrow 18"/>
          <p:cNvSpPr/>
          <p:nvPr/>
        </p:nvSpPr>
        <p:spPr bwMode="auto">
          <a:xfrm rot="16200000">
            <a:off x="6585577"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0" name="Down Arrow 19"/>
          <p:cNvSpPr/>
          <p:nvPr/>
        </p:nvSpPr>
        <p:spPr bwMode="auto">
          <a:xfrm rot="16200000">
            <a:off x="4934864" y="3049594"/>
            <a:ext cx="484633" cy="783872"/>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9117" y="4664759"/>
            <a:ext cx="3313288" cy="160128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8914" y="4815379"/>
            <a:ext cx="2181225" cy="1714500"/>
          </a:xfrm>
          <a:prstGeom prst="rect">
            <a:avLst/>
          </a:prstGeom>
        </p:spPr>
      </p:pic>
      <p:sp>
        <p:nvSpPr>
          <p:cNvPr id="22" name="Down Arrow 21"/>
          <p:cNvSpPr/>
          <p:nvPr/>
        </p:nvSpPr>
        <p:spPr bwMode="auto">
          <a:xfrm rot="11938558">
            <a:off x="3543225" y="3490991"/>
            <a:ext cx="327790" cy="1575937"/>
          </a:xfrm>
          <a:prstGeom prst="downArrow">
            <a:avLst/>
          </a:prstGeom>
          <a:solidFill>
            <a:srgbClr val="FFC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3" name="Down Arrow 22"/>
          <p:cNvSpPr>
            <a:spLocks noChangeAspect="1"/>
          </p:cNvSpPr>
          <p:nvPr/>
        </p:nvSpPr>
        <p:spPr bwMode="auto">
          <a:xfrm rot="17457311">
            <a:off x="5401358" y="4607973"/>
            <a:ext cx="147537" cy="204055"/>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4" name="Down Arrow 23"/>
          <p:cNvSpPr/>
          <p:nvPr/>
        </p:nvSpPr>
        <p:spPr bwMode="auto">
          <a:xfrm rot="16200000">
            <a:off x="4746378" y="4118791"/>
            <a:ext cx="310466" cy="2020183"/>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5" name="Down Arrow 24"/>
          <p:cNvSpPr/>
          <p:nvPr/>
        </p:nvSpPr>
        <p:spPr bwMode="auto">
          <a:xfrm rot="5400000">
            <a:off x="5947534" y="4469599"/>
            <a:ext cx="349868" cy="2755929"/>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6" name="Down Arrow 25"/>
          <p:cNvSpPr>
            <a:spLocks noChangeAspect="1"/>
          </p:cNvSpPr>
          <p:nvPr/>
        </p:nvSpPr>
        <p:spPr bwMode="auto">
          <a:xfrm rot="17457311">
            <a:off x="6290132" y="4930027"/>
            <a:ext cx="213110" cy="294746"/>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7" name="Down Arrow 26"/>
          <p:cNvSpPr/>
          <p:nvPr/>
        </p:nvSpPr>
        <p:spPr bwMode="auto">
          <a:xfrm rot="17457311">
            <a:off x="8743235" y="5927182"/>
            <a:ext cx="327861" cy="453455"/>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8" name="Down Arrow 27"/>
          <p:cNvSpPr>
            <a:spLocks noChangeAspect="1"/>
          </p:cNvSpPr>
          <p:nvPr/>
        </p:nvSpPr>
        <p:spPr bwMode="auto">
          <a:xfrm rot="17457311">
            <a:off x="7157976" y="5261955"/>
            <a:ext cx="278681" cy="385437"/>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74079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spTree>
    <p:extLst>
      <p:ext uri="{BB962C8B-B14F-4D97-AF65-F5344CB8AC3E}">
        <p14:creationId xmlns:p14="http://schemas.microsoft.com/office/powerpoint/2010/main" val="2490767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pic>
        <p:nvPicPr>
          <p:cNvPr id="8" name="Picture 1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2800" y1="90517" x2="72800" y2="90517"/>
                        <a14:foregroundMark x1="60000" y1="92241" x2="60000" y2="92241"/>
                        <a14:foregroundMark x1="43200" y1="93966" x2="43200" y2="93966"/>
                        <a14:foregroundMark x1="29600" y1="96552" x2="29600" y2="96552"/>
                        <a14:foregroundMark x1="19200" y1="90517" x2="19200" y2="90517"/>
                        <a14:foregroundMark x1="67200" y1="6034" x2="67200" y2="6034"/>
                        <a14:foregroundMark x1="25600" y1="75862" x2="25600" y2="75862"/>
                        <a14:foregroundMark x1="21600" y1="68966" x2="21600" y2="68966"/>
                        <a14:foregroundMark x1="21600" y1="75862" x2="21600" y2="75862"/>
                        <a14:foregroundMark x1="37600" y1="31897" x2="37600" y2="31897"/>
                        <a14:foregroundMark x1="58400" y1="27586" x2="58400" y2="27586"/>
                        <a14:foregroundMark x1="58400" y1="35345" x2="58400" y2="35345"/>
                        <a14:foregroundMark x1="72800" y1="34483" x2="72800" y2="34483"/>
                        <a14:foregroundMark x1="72800" y1="32759" x2="72800" y2="32759"/>
                        <a14:foregroundMark x1="11200" y1="86207" x2="11200" y2="86207"/>
                        <a14:foregroundMark x1="83200" y1="90517" x2="83200" y2="90517"/>
                      </a14:backgroundRemoval>
                    </a14:imgEffect>
                  </a14:imgLayer>
                </a14:imgProps>
              </a:ext>
              <a:ext uri="{28A0092B-C50C-407E-A947-70E740481C1C}">
                <a14:useLocalDpi xmlns:a14="http://schemas.microsoft.com/office/drawing/2010/main" val="0"/>
              </a:ext>
            </a:extLst>
          </a:blip>
          <a:srcRect/>
          <a:stretch>
            <a:fillRect/>
          </a:stretch>
        </p:blipFill>
        <p:spPr bwMode="auto">
          <a:xfrm>
            <a:off x="0" y="1364080"/>
            <a:ext cx="1616149" cy="149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bwMode="auto">
          <a:xfrm rot="16200000">
            <a:off x="1565219" y="1640166"/>
            <a:ext cx="484632" cy="978408"/>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59831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pic>
        <p:nvPicPr>
          <p:cNvPr id="10" name="Picture 1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2800" y1="90517" x2="72800" y2="90517"/>
                        <a14:foregroundMark x1="60000" y1="92241" x2="60000" y2="92241"/>
                        <a14:foregroundMark x1="43200" y1="93966" x2="43200" y2="93966"/>
                        <a14:foregroundMark x1="29600" y1="96552" x2="29600" y2="96552"/>
                        <a14:foregroundMark x1="19200" y1="90517" x2="19200" y2="90517"/>
                        <a14:foregroundMark x1="67200" y1="6034" x2="67200" y2="6034"/>
                        <a14:foregroundMark x1="25600" y1="75862" x2="25600" y2="75862"/>
                        <a14:foregroundMark x1="21600" y1="68966" x2="21600" y2="68966"/>
                        <a14:foregroundMark x1="21600" y1="75862" x2="21600" y2="75862"/>
                        <a14:foregroundMark x1="37600" y1="31897" x2="37600" y2="31897"/>
                        <a14:foregroundMark x1="58400" y1="27586" x2="58400" y2="27586"/>
                        <a14:foregroundMark x1="58400" y1="35345" x2="58400" y2="35345"/>
                        <a14:foregroundMark x1="72800" y1="34483" x2="72800" y2="34483"/>
                        <a14:foregroundMark x1="72800" y1="32759" x2="72800" y2="32759"/>
                        <a14:foregroundMark x1="11200" y1="86207" x2="11200" y2="86207"/>
                        <a14:foregroundMark x1="83200" y1="90517" x2="83200" y2="90517"/>
                      </a14:backgroundRemoval>
                    </a14:imgEffect>
                  </a14:imgLayer>
                </a14:imgProps>
              </a:ext>
              <a:ext uri="{28A0092B-C50C-407E-A947-70E740481C1C}">
                <a14:useLocalDpi xmlns:a14="http://schemas.microsoft.com/office/drawing/2010/main" val="0"/>
              </a:ext>
            </a:extLst>
          </a:blip>
          <a:srcRect/>
          <a:stretch>
            <a:fillRect/>
          </a:stretch>
        </p:blipFill>
        <p:spPr bwMode="auto">
          <a:xfrm>
            <a:off x="0" y="1364080"/>
            <a:ext cx="1616149" cy="149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bwMode="auto">
          <a:xfrm>
            <a:off x="2254102" y="1819184"/>
            <a:ext cx="3668233" cy="588207"/>
          </a:xfrm>
          <a:prstGeom prst="ellipse">
            <a:avLst/>
          </a:prstGeom>
          <a:noFill/>
          <a:ln w="762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2" name="Down Arrow 11"/>
          <p:cNvSpPr/>
          <p:nvPr/>
        </p:nvSpPr>
        <p:spPr bwMode="auto">
          <a:xfrm rot="16200000">
            <a:off x="4069186" y="1624083"/>
            <a:ext cx="484632" cy="978408"/>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4209586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88873" y="168699"/>
            <a:ext cx="7966254" cy="597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254" y="3852880"/>
            <a:ext cx="1917813" cy="1507451"/>
          </a:xfrm>
          <a:prstGeom prst="rect">
            <a:avLst/>
          </a:prstGeom>
        </p:spPr>
      </p:pic>
      <p:pic>
        <p:nvPicPr>
          <p:cNvPr id="26" name="Picture 1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2800" y1="90517" x2="72800" y2="90517"/>
                        <a14:foregroundMark x1="60000" y1="92241" x2="60000" y2="92241"/>
                        <a14:foregroundMark x1="43200" y1="93966" x2="43200" y2="93966"/>
                        <a14:foregroundMark x1="29600" y1="96552" x2="29600" y2="96552"/>
                        <a14:foregroundMark x1="19200" y1="90517" x2="19200" y2="90517"/>
                        <a14:foregroundMark x1="67200" y1="6034" x2="67200" y2="6034"/>
                        <a14:foregroundMark x1="25600" y1="75862" x2="25600" y2="75862"/>
                        <a14:foregroundMark x1="21600" y1="68966" x2="21600" y2="68966"/>
                        <a14:foregroundMark x1="21600" y1="75862" x2="21600" y2="75862"/>
                        <a14:foregroundMark x1="37600" y1="31897" x2="37600" y2="31897"/>
                        <a14:foregroundMark x1="58400" y1="27586" x2="58400" y2="27586"/>
                        <a14:foregroundMark x1="58400" y1="35345" x2="58400" y2="35345"/>
                        <a14:foregroundMark x1="72800" y1="34483" x2="72800" y2="34483"/>
                        <a14:foregroundMark x1="72800" y1="32759" x2="72800" y2="32759"/>
                        <a14:foregroundMark x1="11200" y1="86207" x2="11200" y2="86207"/>
                        <a14:foregroundMark x1="83200" y1="90517" x2="83200" y2="90517"/>
                      </a14:backgroundRemoval>
                    </a14:imgEffect>
                  </a14:imgLayer>
                </a14:imgProps>
              </a:ext>
              <a:ext uri="{28A0092B-C50C-407E-A947-70E740481C1C}">
                <a14:useLocalDpi xmlns:a14="http://schemas.microsoft.com/office/drawing/2010/main" val="0"/>
              </a:ext>
            </a:extLst>
          </a:blip>
          <a:srcRect/>
          <a:stretch>
            <a:fillRect/>
          </a:stretch>
        </p:blipFill>
        <p:spPr bwMode="auto">
          <a:xfrm>
            <a:off x="0" y="1364080"/>
            <a:ext cx="1616149" cy="149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Down Arrow 26"/>
          <p:cNvSpPr/>
          <p:nvPr/>
        </p:nvSpPr>
        <p:spPr bwMode="auto">
          <a:xfrm rot="16200000">
            <a:off x="4069186" y="1624083"/>
            <a:ext cx="484632" cy="978408"/>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9" name="Oval 8"/>
          <p:cNvSpPr/>
          <p:nvPr/>
        </p:nvSpPr>
        <p:spPr bwMode="auto">
          <a:xfrm>
            <a:off x="2254102" y="1819184"/>
            <a:ext cx="3668233" cy="588207"/>
          </a:xfrm>
          <a:prstGeom prst="ellipse">
            <a:avLst/>
          </a:prstGeom>
          <a:noFill/>
          <a:ln w="762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9" name="Down Arrow 18"/>
          <p:cNvSpPr>
            <a:spLocks noChangeAspect="1"/>
          </p:cNvSpPr>
          <p:nvPr/>
        </p:nvSpPr>
        <p:spPr bwMode="auto">
          <a:xfrm rot="10800000">
            <a:off x="2731507" y="2262294"/>
            <a:ext cx="272973" cy="1776217"/>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3" name="Down Arrow 22"/>
          <p:cNvSpPr>
            <a:spLocks noChangeAspect="1"/>
          </p:cNvSpPr>
          <p:nvPr/>
        </p:nvSpPr>
        <p:spPr bwMode="auto">
          <a:xfrm>
            <a:off x="3082260" y="2350738"/>
            <a:ext cx="272973" cy="1776217"/>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326328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sp>
        <p:nvSpPr>
          <p:cNvPr id="7" name="Down Arrow 6"/>
          <p:cNvSpPr/>
          <p:nvPr/>
        </p:nvSpPr>
        <p:spPr bwMode="auto">
          <a:xfrm rot="10800000">
            <a:off x="4210264" y="3014040"/>
            <a:ext cx="484632" cy="978408"/>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9" name="Picture 1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2800" y1="90517" x2="72800" y2="90517"/>
                        <a14:foregroundMark x1="60000" y1="92241" x2="60000" y2="92241"/>
                        <a14:foregroundMark x1="43200" y1="93966" x2="43200" y2="93966"/>
                        <a14:foregroundMark x1="29600" y1="96552" x2="29600" y2="96552"/>
                        <a14:foregroundMark x1="19200" y1="90517" x2="19200" y2="90517"/>
                        <a14:foregroundMark x1="67200" y1="6034" x2="67200" y2="6034"/>
                        <a14:foregroundMark x1="25600" y1="75862" x2="25600" y2="75862"/>
                        <a14:foregroundMark x1="21600" y1="68966" x2="21600" y2="68966"/>
                        <a14:foregroundMark x1="21600" y1="75862" x2="21600" y2="75862"/>
                        <a14:foregroundMark x1="37600" y1="31897" x2="37600" y2="31897"/>
                        <a14:foregroundMark x1="58400" y1="27586" x2="58400" y2="27586"/>
                        <a14:foregroundMark x1="58400" y1="35345" x2="58400" y2="35345"/>
                        <a14:foregroundMark x1="72800" y1="34483" x2="72800" y2="34483"/>
                        <a14:foregroundMark x1="72800" y1="32759" x2="72800" y2="32759"/>
                        <a14:foregroundMark x1="11200" y1="86207" x2="11200" y2="86207"/>
                        <a14:foregroundMark x1="83200" y1="90517" x2="83200" y2="90517"/>
                      </a14:backgroundRemoval>
                    </a14:imgEffect>
                  </a14:imgLayer>
                </a14:imgProps>
              </a:ext>
              <a:ext uri="{28A0092B-C50C-407E-A947-70E740481C1C}">
                <a14:useLocalDpi xmlns:a14="http://schemas.microsoft.com/office/drawing/2010/main" val="0"/>
              </a:ext>
            </a:extLst>
          </a:blip>
          <a:srcRect/>
          <a:stretch>
            <a:fillRect/>
          </a:stretch>
        </p:blipFill>
        <p:spPr bwMode="auto">
          <a:xfrm>
            <a:off x="0" y="1364080"/>
            <a:ext cx="1616149" cy="149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1254" y="3852880"/>
            <a:ext cx="1917813" cy="1507451"/>
          </a:xfrm>
          <a:prstGeom prst="rect">
            <a:avLst/>
          </a:prstGeom>
        </p:spPr>
      </p:pic>
      <p:sp>
        <p:nvSpPr>
          <p:cNvPr id="13" name="Oval 12"/>
          <p:cNvSpPr/>
          <p:nvPr/>
        </p:nvSpPr>
        <p:spPr bwMode="auto">
          <a:xfrm>
            <a:off x="2254102" y="1819184"/>
            <a:ext cx="3668233" cy="588207"/>
          </a:xfrm>
          <a:prstGeom prst="ellipse">
            <a:avLst/>
          </a:prstGeom>
          <a:noFill/>
          <a:ln w="762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1" name="Down Arrow 10"/>
          <p:cNvSpPr>
            <a:spLocks noChangeAspect="1"/>
          </p:cNvSpPr>
          <p:nvPr/>
        </p:nvSpPr>
        <p:spPr bwMode="auto">
          <a:xfrm rot="10800000">
            <a:off x="2731507" y="2262294"/>
            <a:ext cx="272973" cy="1776217"/>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2" name="Down Arrow 11"/>
          <p:cNvSpPr>
            <a:spLocks noChangeAspect="1"/>
          </p:cNvSpPr>
          <p:nvPr/>
        </p:nvSpPr>
        <p:spPr bwMode="auto">
          <a:xfrm>
            <a:off x="3082260" y="2350738"/>
            <a:ext cx="272973" cy="1776217"/>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31757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8873" y="168699"/>
            <a:ext cx="7966254" cy="5974690"/>
          </a:xfrm>
        </p:spPr>
      </p:pic>
      <p:grpSp>
        <p:nvGrpSpPr>
          <p:cNvPr id="5" name="Group 4"/>
          <p:cNvGrpSpPr>
            <a:grpSpLocks noChangeAspect="1"/>
          </p:cNvGrpSpPr>
          <p:nvPr/>
        </p:nvGrpSpPr>
        <p:grpSpPr>
          <a:xfrm>
            <a:off x="6156252" y="649816"/>
            <a:ext cx="2307266" cy="5178057"/>
            <a:chOff x="6071519" y="457449"/>
            <a:chExt cx="1902827" cy="4270399"/>
          </a:xfrm>
        </p:grpSpPr>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45311" t="21484" r="46071" b="52727"/>
            <a:stretch/>
          </p:blipFill>
          <p:spPr bwMode="auto">
            <a:xfrm>
              <a:off x="6071519" y="457449"/>
              <a:ext cx="1902827" cy="427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bwMode="auto">
            <a:xfrm>
              <a:off x="6569050" y="1473958"/>
              <a:ext cx="647202" cy="1064526"/>
            </a:xfrm>
            <a:prstGeom prst="ellipse">
              <a:avLst/>
            </a:prstGeom>
            <a:noFill/>
            <a:ln w="762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0" name="Oval 9"/>
            <p:cNvSpPr/>
            <p:nvPr/>
          </p:nvSpPr>
          <p:spPr bwMode="auto">
            <a:xfrm>
              <a:off x="6299738" y="3415948"/>
              <a:ext cx="1171179" cy="1176413"/>
            </a:xfrm>
            <a:prstGeom prst="ellipse">
              <a:avLst/>
            </a:prstGeom>
            <a:noFill/>
            <a:ln w="762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sp>
        <p:nvSpPr>
          <p:cNvPr id="13" name="Down Arrow 12"/>
          <p:cNvSpPr/>
          <p:nvPr/>
        </p:nvSpPr>
        <p:spPr bwMode="auto">
          <a:xfrm rot="10800000">
            <a:off x="4210264" y="3014040"/>
            <a:ext cx="484632" cy="978408"/>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pic>
        <p:nvPicPr>
          <p:cNvPr id="15" name="Picture 1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2800" y1="90517" x2="72800" y2="90517"/>
                        <a14:foregroundMark x1="60000" y1="92241" x2="60000" y2="92241"/>
                        <a14:foregroundMark x1="43200" y1="93966" x2="43200" y2="93966"/>
                        <a14:foregroundMark x1="29600" y1="96552" x2="29600" y2="96552"/>
                        <a14:foregroundMark x1="19200" y1="90517" x2="19200" y2="90517"/>
                        <a14:foregroundMark x1="67200" y1="6034" x2="67200" y2="6034"/>
                        <a14:foregroundMark x1="25600" y1="75862" x2="25600" y2="75862"/>
                        <a14:foregroundMark x1="21600" y1="68966" x2="21600" y2="68966"/>
                        <a14:foregroundMark x1="21600" y1="75862" x2="21600" y2="75862"/>
                        <a14:foregroundMark x1="37600" y1="31897" x2="37600" y2="31897"/>
                        <a14:foregroundMark x1="58400" y1="27586" x2="58400" y2="27586"/>
                        <a14:foregroundMark x1="58400" y1="35345" x2="58400" y2="35345"/>
                        <a14:foregroundMark x1="72800" y1="34483" x2="72800" y2="34483"/>
                        <a14:foregroundMark x1="72800" y1="32759" x2="72800" y2="32759"/>
                        <a14:foregroundMark x1="11200" y1="86207" x2="11200" y2="86207"/>
                        <a14:foregroundMark x1="83200" y1="90517" x2="83200" y2="90517"/>
                      </a14:backgroundRemoval>
                    </a14:imgEffect>
                  </a14:imgLayer>
                </a14:imgProps>
              </a:ext>
              <a:ext uri="{28A0092B-C50C-407E-A947-70E740481C1C}">
                <a14:useLocalDpi xmlns:a14="http://schemas.microsoft.com/office/drawing/2010/main" val="0"/>
              </a:ext>
            </a:extLst>
          </a:blip>
          <a:srcRect/>
          <a:stretch>
            <a:fillRect/>
          </a:stretch>
        </p:blipFill>
        <p:spPr bwMode="auto">
          <a:xfrm>
            <a:off x="0" y="1364080"/>
            <a:ext cx="1616149" cy="149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1254" y="3852880"/>
            <a:ext cx="1917813" cy="1507451"/>
          </a:xfrm>
          <a:prstGeom prst="rect">
            <a:avLst/>
          </a:prstGeom>
        </p:spPr>
      </p:pic>
      <p:sp>
        <p:nvSpPr>
          <p:cNvPr id="17" name="Down Arrow 16"/>
          <p:cNvSpPr>
            <a:spLocks noChangeAspect="1"/>
          </p:cNvSpPr>
          <p:nvPr/>
        </p:nvSpPr>
        <p:spPr bwMode="auto">
          <a:xfrm rot="10800000">
            <a:off x="2731507" y="2262294"/>
            <a:ext cx="272973" cy="1776217"/>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8" name="Down Arrow 17"/>
          <p:cNvSpPr>
            <a:spLocks noChangeAspect="1"/>
          </p:cNvSpPr>
          <p:nvPr/>
        </p:nvSpPr>
        <p:spPr bwMode="auto">
          <a:xfrm>
            <a:off x="3082260" y="2350738"/>
            <a:ext cx="272973" cy="1776217"/>
          </a:xfrm>
          <a:prstGeom prst="down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9" name="Oval 18"/>
          <p:cNvSpPr/>
          <p:nvPr/>
        </p:nvSpPr>
        <p:spPr bwMode="auto">
          <a:xfrm>
            <a:off x="2254102" y="1819184"/>
            <a:ext cx="3668233" cy="588207"/>
          </a:xfrm>
          <a:prstGeom prst="ellipse">
            <a:avLst/>
          </a:prstGeom>
          <a:noFill/>
          <a:ln w="762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1" name="Oval 10"/>
          <p:cNvSpPr/>
          <p:nvPr/>
        </p:nvSpPr>
        <p:spPr bwMode="auto">
          <a:xfrm>
            <a:off x="4325150" y="1753246"/>
            <a:ext cx="304196" cy="575891"/>
          </a:xfrm>
          <a:prstGeom prst="ellipse">
            <a:avLst/>
          </a:prstGeom>
          <a:noFill/>
          <a:ln w="381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7" name="Down Arrow 6"/>
          <p:cNvSpPr/>
          <p:nvPr/>
        </p:nvSpPr>
        <p:spPr bwMode="auto">
          <a:xfrm rot="18598932">
            <a:off x="5485406" y="2576243"/>
            <a:ext cx="275292" cy="2191760"/>
          </a:xfrm>
          <a:prstGeom prst="downArrow">
            <a:avLst/>
          </a:prstGeom>
          <a:solidFill>
            <a:srgbClr val="FFC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9" name="Down Arrow 8"/>
          <p:cNvSpPr/>
          <p:nvPr/>
        </p:nvSpPr>
        <p:spPr bwMode="auto">
          <a:xfrm rot="16960880">
            <a:off x="5481483" y="1357438"/>
            <a:ext cx="283138" cy="1943395"/>
          </a:xfrm>
          <a:prstGeom prst="downArrow">
            <a:avLst/>
          </a:prstGeom>
          <a:solidFill>
            <a:srgbClr val="FFC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2" name="Oval 11"/>
          <p:cNvSpPr/>
          <p:nvPr/>
        </p:nvSpPr>
        <p:spPr bwMode="auto">
          <a:xfrm>
            <a:off x="4246892" y="2479552"/>
            <a:ext cx="527127" cy="554162"/>
          </a:xfrm>
          <a:prstGeom prst="ellipse">
            <a:avLst/>
          </a:prstGeom>
          <a:noFill/>
          <a:ln w="381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86179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3955" y="2079085"/>
            <a:ext cx="3556789" cy="1285698"/>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7790" r="27804"/>
          <a:stretch/>
        </p:blipFill>
        <p:spPr bwMode="auto">
          <a:xfrm>
            <a:off x="403047" y="520995"/>
            <a:ext cx="1954710" cy="44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Arrow 7"/>
          <p:cNvSpPr/>
          <p:nvPr/>
        </p:nvSpPr>
        <p:spPr bwMode="auto">
          <a:xfrm rot="16200000">
            <a:off x="2779146" y="1864432"/>
            <a:ext cx="1323420" cy="1715006"/>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4208738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955" y="2079085"/>
            <a:ext cx="3556789" cy="1285698"/>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7790" r="27804"/>
          <a:stretch/>
        </p:blipFill>
        <p:spPr bwMode="auto">
          <a:xfrm>
            <a:off x="403047" y="520995"/>
            <a:ext cx="1954710" cy="44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6"/>
          <p:cNvPicPr>
            <a:picLocks noGrp="1" noChangeAspect="1"/>
          </p:cNvPicPr>
          <p:nvPr>
            <p:ph sz="half" idx="4294967295"/>
          </p:nvPr>
        </p:nvPicPr>
        <p:blipFill>
          <a:blip r:embed="rId6">
            <a:extLst>
              <a:ext uri="{28A0092B-C50C-407E-A947-70E740481C1C}">
                <a14:useLocalDpi xmlns:a14="http://schemas.microsoft.com/office/drawing/2010/main" val="0"/>
              </a:ext>
            </a:extLst>
          </a:blip>
          <a:stretch>
            <a:fillRect/>
          </a:stretch>
        </p:blipFill>
        <p:spPr>
          <a:xfrm>
            <a:off x="2506292" y="185715"/>
            <a:ext cx="1792067" cy="2033997"/>
          </a:xfrm>
          <a:prstGeom prst="rect">
            <a:avLst/>
          </a:prstGeom>
        </p:spPr>
      </p:pic>
      <p:sp>
        <p:nvSpPr>
          <p:cNvPr id="8" name="Down Arrow 7"/>
          <p:cNvSpPr/>
          <p:nvPr/>
        </p:nvSpPr>
        <p:spPr bwMode="auto">
          <a:xfrm rot="16200000">
            <a:off x="2779146" y="1864432"/>
            <a:ext cx="1323420" cy="1715006"/>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69909780"/>
              </p:ext>
            </p:extLst>
          </p:nvPr>
        </p:nvGraphicFramePr>
        <p:xfrm>
          <a:off x="2813309" y="3131584"/>
          <a:ext cx="731837" cy="1100138"/>
        </p:xfrm>
        <a:graphic>
          <a:graphicData uri="http://schemas.openxmlformats.org/presentationml/2006/ole">
            <mc:AlternateContent xmlns:mc="http://schemas.openxmlformats.org/markup-compatibility/2006">
              <mc:Choice xmlns:v="urn:schemas-microsoft-com:vml" Requires="v">
                <p:oleObj spid="_x0000_s51261" name="Equation" r:id="rId7" imgW="152280" imgH="228600" progId="Equation.3">
                  <p:embed/>
                </p:oleObj>
              </mc:Choice>
              <mc:Fallback>
                <p:oleObj name="Equation" r:id="rId7" imgW="152280" imgH="228600" progId="Equation.3">
                  <p:embed/>
                  <p:pic>
                    <p:nvPicPr>
                      <p:cNvPr id="0" name=""/>
                      <p:cNvPicPr>
                        <a:picLocks noChangeAspect="1" noChangeArrowheads="1"/>
                      </p:cNvPicPr>
                      <p:nvPr/>
                    </p:nvPicPr>
                    <p:blipFill>
                      <a:blip r:embed="rId8"/>
                      <a:srcRect/>
                      <a:stretch>
                        <a:fillRect/>
                      </a:stretch>
                    </p:blipFill>
                    <p:spPr bwMode="auto">
                      <a:xfrm>
                        <a:off x="2813309" y="3131584"/>
                        <a:ext cx="731837" cy="1100138"/>
                      </a:xfrm>
                      <a:prstGeom prst="rect">
                        <a:avLst/>
                      </a:prstGeom>
                      <a:solidFill>
                        <a:schemeClr val="bg1"/>
                      </a:solidFill>
                      <a:ln w="9525">
                        <a:noFill/>
                        <a:miter lim="800000"/>
                        <a:headEnd/>
                        <a:tailEnd/>
                      </a:ln>
                    </p:spPr>
                  </p:pic>
                </p:oleObj>
              </mc:Fallback>
            </mc:AlternateContent>
          </a:graphicData>
        </a:graphic>
      </p:graphicFrame>
    </p:spTree>
    <p:extLst>
      <p:ext uri="{BB962C8B-B14F-4D97-AF65-F5344CB8AC3E}">
        <p14:creationId xmlns:p14="http://schemas.microsoft.com/office/powerpoint/2010/main" val="4208738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955" y="2079085"/>
            <a:ext cx="3556789" cy="1285698"/>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7790" r="27804"/>
          <a:stretch/>
        </p:blipFill>
        <p:spPr bwMode="auto">
          <a:xfrm>
            <a:off x="403047" y="520995"/>
            <a:ext cx="1954710" cy="44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6"/>
          <p:cNvPicPr>
            <a:picLocks noGrp="1" noChangeAspect="1"/>
          </p:cNvPicPr>
          <p:nvPr>
            <p:ph sz="half" idx="4294967295"/>
          </p:nvPr>
        </p:nvPicPr>
        <p:blipFill>
          <a:blip r:embed="rId6">
            <a:extLst>
              <a:ext uri="{28A0092B-C50C-407E-A947-70E740481C1C}">
                <a14:useLocalDpi xmlns:a14="http://schemas.microsoft.com/office/drawing/2010/main" val="0"/>
              </a:ext>
            </a:extLst>
          </a:blip>
          <a:stretch>
            <a:fillRect/>
          </a:stretch>
        </p:blipFill>
        <p:spPr>
          <a:xfrm>
            <a:off x="2506292" y="185715"/>
            <a:ext cx="1792067" cy="2033997"/>
          </a:xfrm>
          <a:prstGeom prst="rect">
            <a:avLst/>
          </a:prstGeom>
        </p:spPr>
      </p:pic>
      <p:sp>
        <p:nvSpPr>
          <p:cNvPr id="8" name="Down Arrow 7"/>
          <p:cNvSpPr/>
          <p:nvPr/>
        </p:nvSpPr>
        <p:spPr bwMode="auto">
          <a:xfrm rot="16200000">
            <a:off x="2779146" y="1864432"/>
            <a:ext cx="1323420" cy="1715006"/>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69909780"/>
              </p:ext>
            </p:extLst>
          </p:nvPr>
        </p:nvGraphicFramePr>
        <p:xfrm>
          <a:off x="2813309" y="3131584"/>
          <a:ext cx="731837" cy="1100138"/>
        </p:xfrm>
        <a:graphic>
          <a:graphicData uri="http://schemas.openxmlformats.org/presentationml/2006/ole">
            <mc:AlternateContent xmlns:mc="http://schemas.openxmlformats.org/markup-compatibility/2006">
              <mc:Choice xmlns:v="urn:schemas-microsoft-com:vml" Requires="v">
                <p:oleObj spid="_x0000_s52346" name="Equation" r:id="rId7" imgW="152280" imgH="228600" progId="Equation.3">
                  <p:embed/>
                </p:oleObj>
              </mc:Choice>
              <mc:Fallback>
                <p:oleObj name="Equation" r:id="rId7" imgW="152280" imgH="228600" progId="Equation.3">
                  <p:embed/>
                  <p:pic>
                    <p:nvPicPr>
                      <p:cNvPr id="0" name=""/>
                      <p:cNvPicPr>
                        <a:picLocks noChangeAspect="1" noChangeArrowheads="1"/>
                      </p:cNvPicPr>
                      <p:nvPr/>
                    </p:nvPicPr>
                    <p:blipFill>
                      <a:blip r:embed="rId8"/>
                      <a:srcRect/>
                      <a:stretch>
                        <a:fillRect/>
                      </a:stretch>
                    </p:blipFill>
                    <p:spPr bwMode="auto">
                      <a:xfrm>
                        <a:off x="2813309" y="3131584"/>
                        <a:ext cx="731837" cy="1100138"/>
                      </a:xfrm>
                      <a:prstGeom prst="rect">
                        <a:avLst/>
                      </a:prstGeom>
                      <a:solidFill>
                        <a:schemeClr val="bg1"/>
                      </a:solidFill>
                      <a:ln w="9525">
                        <a:noFill/>
                        <a:miter lim="800000"/>
                        <a:headEnd/>
                        <a:tailEnd/>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625435519"/>
              </p:ext>
            </p:extLst>
          </p:nvPr>
        </p:nvGraphicFramePr>
        <p:xfrm>
          <a:off x="8266778" y="2294103"/>
          <a:ext cx="792162" cy="855663"/>
        </p:xfrm>
        <a:graphic>
          <a:graphicData uri="http://schemas.openxmlformats.org/presentationml/2006/ole">
            <mc:AlternateContent xmlns:mc="http://schemas.openxmlformats.org/markup-compatibility/2006">
              <mc:Choice xmlns:v="urn:schemas-microsoft-com:vml" Requires="v">
                <p:oleObj spid="_x0000_s52347" name="Equation" r:id="rId9" imgW="164880" imgH="177480" progId="Equation.3">
                  <p:embed/>
                </p:oleObj>
              </mc:Choice>
              <mc:Fallback>
                <p:oleObj name="Equation" r:id="rId9" imgW="164880" imgH="177480" progId="Equation.3">
                  <p:embed/>
                  <p:pic>
                    <p:nvPicPr>
                      <p:cNvPr id="0" name=""/>
                      <p:cNvPicPr>
                        <a:picLocks noChangeAspect="1" noChangeArrowheads="1"/>
                      </p:cNvPicPr>
                      <p:nvPr/>
                    </p:nvPicPr>
                    <p:blipFill>
                      <a:blip r:embed="rId10"/>
                      <a:srcRect/>
                      <a:stretch>
                        <a:fillRect/>
                      </a:stretch>
                    </p:blipFill>
                    <p:spPr bwMode="auto">
                      <a:xfrm>
                        <a:off x="8266778" y="2294103"/>
                        <a:ext cx="792162" cy="855663"/>
                      </a:xfrm>
                      <a:prstGeom prst="rect">
                        <a:avLst/>
                      </a:prstGeom>
                      <a:solidFill>
                        <a:schemeClr val="bg1"/>
                      </a:solidFill>
                      <a:ln w="9525">
                        <a:noFill/>
                        <a:miter lim="800000"/>
                        <a:headEnd/>
                        <a:tailEnd/>
                      </a:ln>
                    </p:spPr>
                  </p:pic>
                </p:oleObj>
              </mc:Fallback>
            </mc:AlternateContent>
          </a:graphicData>
        </a:graphic>
      </p:graphicFrame>
      <p:sp>
        <p:nvSpPr>
          <p:cNvPr id="11" name="Down Arrow 10"/>
          <p:cNvSpPr/>
          <p:nvPr/>
        </p:nvSpPr>
        <p:spPr bwMode="auto">
          <a:xfrm rot="16200000">
            <a:off x="6438488" y="1864432"/>
            <a:ext cx="1323420" cy="1715006"/>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420873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dirty="0" smtClean="0"/>
              <a:t>Sonic Burner Initial Concept</a:t>
            </a:r>
            <a:endParaRPr lang="en-US" dirty="0"/>
          </a:p>
        </p:txBody>
      </p:sp>
      <p:pic>
        <p:nvPicPr>
          <p:cNvPr id="142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88" y="1828800"/>
            <a:ext cx="4528574" cy="331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39" name="Rectangle 3"/>
          <p:cNvSpPr>
            <a:spLocks noGrp="1" noChangeArrowheads="1"/>
          </p:cNvSpPr>
          <p:nvPr>
            <p:ph idx="1"/>
          </p:nvPr>
        </p:nvSpPr>
        <p:spPr>
          <a:xfrm>
            <a:off x="495300" y="1508125"/>
            <a:ext cx="4552950" cy="4206875"/>
          </a:xfrm>
        </p:spPr>
        <p:txBody>
          <a:bodyPr/>
          <a:lstStyle/>
          <a:p>
            <a:r>
              <a:rPr lang="en-US" sz="2000" dirty="0" smtClean="0"/>
              <a:t>Compressed air metered with a “sonic nozzle”</a:t>
            </a:r>
          </a:p>
          <a:p>
            <a:pPr lvl="1"/>
            <a:r>
              <a:rPr lang="en-US" sz="1800" dirty="0" smtClean="0"/>
              <a:t>No electric blower motors</a:t>
            </a:r>
          </a:p>
          <a:p>
            <a:endParaRPr lang="en-US" sz="2000" dirty="0" smtClean="0"/>
          </a:p>
          <a:p>
            <a:r>
              <a:rPr lang="en-US" sz="2000" dirty="0" smtClean="0"/>
              <a:t>Fuel provided by a pressurized fuel tank</a:t>
            </a:r>
          </a:p>
          <a:p>
            <a:pPr lvl="1"/>
            <a:r>
              <a:rPr lang="en-US" sz="1800" dirty="0" smtClean="0"/>
              <a:t>No motor driven fuel pump</a:t>
            </a:r>
          </a:p>
          <a:p>
            <a:endParaRPr lang="en-US" sz="2000" dirty="0" smtClean="0"/>
          </a:p>
          <a:p>
            <a:r>
              <a:rPr lang="en-US" sz="2000" dirty="0" smtClean="0"/>
              <a:t>Utilize original Park DPL 3400 components</a:t>
            </a:r>
          </a:p>
          <a:p>
            <a:pPr lvl="1"/>
            <a:r>
              <a:rPr lang="en-US" sz="1800" dirty="0" smtClean="0"/>
              <a:t>Stator, turbulator, igniters, ignition wires, fuel nozzle</a:t>
            </a:r>
          </a:p>
          <a:p>
            <a:endParaRPr lang="en-US" sz="2000" dirty="0"/>
          </a:p>
        </p:txBody>
      </p:sp>
    </p:spTree>
    <p:extLst>
      <p:ext uri="{BB962C8B-B14F-4D97-AF65-F5344CB8AC3E}">
        <p14:creationId xmlns:p14="http://schemas.microsoft.com/office/powerpoint/2010/main" val="42920850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2532526206"/>
              </p:ext>
            </p:extLst>
          </p:nvPr>
        </p:nvGraphicFramePr>
        <p:xfrm>
          <a:off x="2721432" y="4713583"/>
          <a:ext cx="6035675" cy="1100137"/>
        </p:xfrm>
        <a:graphic>
          <a:graphicData uri="http://schemas.openxmlformats.org/presentationml/2006/ole">
            <mc:AlternateContent xmlns:mc="http://schemas.openxmlformats.org/markup-compatibility/2006">
              <mc:Choice xmlns:v="urn:schemas-microsoft-com:vml" Requires="v">
                <p:oleObj spid="_x0000_s50361" name="Equation" r:id="rId4" imgW="1257300" imgH="228600" progId="Equation.3">
                  <p:embed/>
                </p:oleObj>
              </mc:Choice>
              <mc:Fallback>
                <p:oleObj name="Equation" r:id="rId4" imgW="12573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1432" y="4713583"/>
                        <a:ext cx="6035675" cy="1100137"/>
                      </a:xfrm>
                      <a:prstGeom prst="rect">
                        <a:avLst/>
                      </a:prstGeom>
                      <a:solidFill>
                        <a:schemeClr val="bg1"/>
                      </a:solidFill>
                      <a:ln w="9525">
                        <a:solidFill>
                          <a:schemeClr val="tx1"/>
                        </a:solidFill>
                        <a:miter lim="800000"/>
                        <a:headEnd/>
                        <a:tailEnd/>
                      </a:ln>
                    </p:spPr>
                  </p:pic>
                </p:oleObj>
              </mc:Fallback>
            </mc:AlternateContent>
          </a:graphicData>
        </a:graphic>
      </p:graphicFrame>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3955" y="2079085"/>
            <a:ext cx="3556789" cy="1285698"/>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000" b="96875" l="10000" r="92000">
                        <a14:foregroundMark x1="48377" y1="53014" x2="48377" y2="53014"/>
                        <a14:foregroundMark x1="51159" y1="51777" x2="51159" y2="51777"/>
                        <a14:backgroundMark x1="20711" y1="39876" x2="20711" y2="39876"/>
                      </a14:backgroundRemoval>
                    </a14:imgEffect>
                  </a14:imgLayer>
                </a14:imgProps>
              </a:ext>
              <a:ext uri="{28A0092B-C50C-407E-A947-70E740481C1C}">
                <a14:useLocalDpi xmlns:a14="http://schemas.microsoft.com/office/drawing/2010/main" val="0"/>
              </a:ext>
            </a:extLst>
          </a:blip>
          <a:srcRect l="27790" r="27804"/>
          <a:stretch/>
        </p:blipFill>
        <p:spPr bwMode="auto">
          <a:xfrm>
            <a:off x="403047" y="520995"/>
            <a:ext cx="1954710" cy="44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6"/>
          <p:cNvPicPr>
            <a:picLocks noGrp="1" noChangeAspect="1"/>
          </p:cNvPicPr>
          <p:nvPr>
            <p:ph sz="half" idx="4294967295"/>
          </p:nvPr>
        </p:nvPicPr>
        <p:blipFill>
          <a:blip r:embed="rId9">
            <a:extLst>
              <a:ext uri="{28A0092B-C50C-407E-A947-70E740481C1C}">
                <a14:useLocalDpi xmlns:a14="http://schemas.microsoft.com/office/drawing/2010/main" val="0"/>
              </a:ext>
            </a:extLst>
          </a:blip>
          <a:stretch>
            <a:fillRect/>
          </a:stretch>
        </p:blipFill>
        <p:spPr>
          <a:xfrm>
            <a:off x="2506292" y="185715"/>
            <a:ext cx="1792067" cy="2033997"/>
          </a:xfrm>
          <a:prstGeom prst="rect">
            <a:avLst/>
          </a:prstGeom>
        </p:spPr>
      </p:pic>
      <p:sp>
        <p:nvSpPr>
          <p:cNvPr id="8" name="Down Arrow 7"/>
          <p:cNvSpPr/>
          <p:nvPr/>
        </p:nvSpPr>
        <p:spPr bwMode="auto">
          <a:xfrm rot="16200000">
            <a:off x="2779146" y="1864432"/>
            <a:ext cx="1323420" cy="1715006"/>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46185057"/>
              </p:ext>
            </p:extLst>
          </p:nvPr>
        </p:nvGraphicFramePr>
        <p:xfrm>
          <a:off x="2813309" y="3131584"/>
          <a:ext cx="731837" cy="1100138"/>
        </p:xfrm>
        <a:graphic>
          <a:graphicData uri="http://schemas.openxmlformats.org/presentationml/2006/ole">
            <mc:AlternateContent xmlns:mc="http://schemas.openxmlformats.org/markup-compatibility/2006">
              <mc:Choice xmlns:v="urn:schemas-microsoft-com:vml" Requires="v">
                <p:oleObj spid="_x0000_s50362" name="Equation" r:id="rId10" imgW="152280" imgH="228600" progId="Equation.3">
                  <p:embed/>
                </p:oleObj>
              </mc:Choice>
              <mc:Fallback>
                <p:oleObj name="Equation" r:id="rId10" imgW="152280" imgH="228600" progId="Equation.3">
                  <p:embed/>
                  <p:pic>
                    <p:nvPicPr>
                      <p:cNvPr id="0" name="Object 5"/>
                      <p:cNvPicPr>
                        <a:picLocks noChangeAspect="1" noChangeArrowheads="1"/>
                      </p:cNvPicPr>
                      <p:nvPr/>
                    </p:nvPicPr>
                    <p:blipFill>
                      <a:blip r:embed="rId11"/>
                      <a:srcRect/>
                      <a:stretch>
                        <a:fillRect/>
                      </a:stretch>
                    </p:blipFill>
                    <p:spPr bwMode="auto">
                      <a:xfrm>
                        <a:off x="2813309" y="3131584"/>
                        <a:ext cx="731837" cy="1100138"/>
                      </a:xfrm>
                      <a:prstGeom prst="rect">
                        <a:avLst/>
                      </a:prstGeom>
                      <a:solidFill>
                        <a:schemeClr val="bg1"/>
                      </a:solidFill>
                      <a:ln w="9525">
                        <a:noFill/>
                        <a:miter lim="800000"/>
                        <a:headEnd/>
                        <a:tailEnd/>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74005094"/>
              </p:ext>
            </p:extLst>
          </p:nvPr>
        </p:nvGraphicFramePr>
        <p:xfrm>
          <a:off x="8266778" y="2294103"/>
          <a:ext cx="792162" cy="855663"/>
        </p:xfrm>
        <a:graphic>
          <a:graphicData uri="http://schemas.openxmlformats.org/presentationml/2006/ole">
            <mc:AlternateContent xmlns:mc="http://schemas.openxmlformats.org/markup-compatibility/2006">
              <mc:Choice xmlns:v="urn:schemas-microsoft-com:vml" Requires="v">
                <p:oleObj spid="_x0000_s50363" name="Equation" r:id="rId12" imgW="164880" imgH="177480" progId="Equation.3">
                  <p:embed/>
                </p:oleObj>
              </mc:Choice>
              <mc:Fallback>
                <p:oleObj name="Equation" r:id="rId12" imgW="164880" imgH="177480" progId="Equation.3">
                  <p:embed/>
                  <p:pic>
                    <p:nvPicPr>
                      <p:cNvPr id="0" name="Object 5"/>
                      <p:cNvPicPr>
                        <a:picLocks noChangeAspect="1" noChangeArrowheads="1"/>
                      </p:cNvPicPr>
                      <p:nvPr/>
                    </p:nvPicPr>
                    <p:blipFill>
                      <a:blip r:embed="rId13"/>
                      <a:srcRect/>
                      <a:stretch>
                        <a:fillRect/>
                      </a:stretch>
                    </p:blipFill>
                    <p:spPr bwMode="auto">
                      <a:xfrm>
                        <a:off x="8266778" y="2294103"/>
                        <a:ext cx="792162" cy="855663"/>
                      </a:xfrm>
                      <a:prstGeom prst="rect">
                        <a:avLst/>
                      </a:prstGeom>
                      <a:solidFill>
                        <a:schemeClr val="bg1"/>
                      </a:solidFill>
                      <a:ln w="9525">
                        <a:noFill/>
                        <a:miter lim="800000"/>
                        <a:headEnd/>
                        <a:tailEnd/>
                      </a:ln>
                    </p:spPr>
                  </p:pic>
                </p:oleObj>
              </mc:Fallback>
            </mc:AlternateContent>
          </a:graphicData>
        </a:graphic>
      </p:graphicFrame>
      <p:sp>
        <p:nvSpPr>
          <p:cNvPr id="12" name="Down Arrow 11"/>
          <p:cNvSpPr/>
          <p:nvPr/>
        </p:nvSpPr>
        <p:spPr bwMode="auto">
          <a:xfrm rot="16200000">
            <a:off x="6438488" y="1864432"/>
            <a:ext cx="1323420" cy="1715006"/>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5583439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 &amp; Air Pressure Measurement</a:t>
            </a:r>
            <a:endParaRPr lang="en-US" dirty="0"/>
          </a:p>
        </p:txBody>
      </p:sp>
      <p:sp>
        <p:nvSpPr>
          <p:cNvPr id="3" name="Content Placeholder 2"/>
          <p:cNvSpPr>
            <a:spLocks noGrp="1"/>
          </p:cNvSpPr>
          <p:nvPr>
            <p:ph sz="half" idx="1"/>
          </p:nvPr>
        </p:nvSpPr>
        <p:spPr/>
        <p:txBody>
          <a:bodyPr/>
          <a:lstStyle/>
          <a:p>
            <a:r>
              <a:rPr lang="en-US" sz="2000" dirty="0" smtClean="0"/>
              <a:t>Fuel and air pressure gauges are required have a NIST (or equivalent)  certification and have an accuracy of +/-2% or less</a:t>
            </a:r>
          </a:p>
          <a:p>
            <a:endParaRPr lang="en-US" sz="2000" dirty="0" smtClean="0"/>
          </a:p>
          <a:p>
            <a:r>
              <a:rPr lang="en-US" sz="2000" dirty="0" smtClean="0"/>
              <a:t>The operational pressure range of the gauge should be matched appropriately to the fuel and air pressures of the burner</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36291" y="1508125"/>
            <a:ext cx="3868744" cy="4391025"/>
          </a:xfrm>
        </p:spPr>
      </p:pic>
    </p:spTree>
    <p:extLst>
      <p:ext uri="{BB962C8B-B14F-4D97-AF65-F5344CB8AC3E}">
        <p14:creationId xmlns:p14="http://schemas.microsoft.com/office/powerpoint/2010/main" val="35464919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Sonic Burner Specific Topics</a:t>
            </a:r>
            <a:endParaRPr lang="en-US" dirty="0"/>
          </a:p>
        </p:txBody>
      </p:sp>
      <p:sp>
        <p:nvSpPr>
          <p:cNvPr id="6" name="Content Placeholder 5"/>
          <p:cNvSpPr>
            <a:spLocks noGrp="1"/>
          </p:cNvSpPr>
          <p:nvPr>
            <p:ph idx="1"/>
          </p:nvPr>
        </p:nvSpPr>
        <p:spPr/>
        <p:txBody>
          <a:bodyPr/>
          <a:lstStyle/>
          <a:p>
            <a:r>
              <a:rPr lang="en-US" dirty="0"/>
              <a:t>Flame temperature validation </a:t>
            </a:r>
            <a:r>
              <a:rPr lang="en-US" dirty="0" smtClean="0"/>
              <a:t>check</a:t>
            </a:r>
          </a:p>
          <a:p>
            <a:r>
              <a:rPr lang="en-US" dirty="0" smtClean="0"/>
              <a:t>Thermocouples for flame temperature check</a:t>
            </a:r>
          </a:p>
          <a:p>
            <a:r>
              <a:rPr lang="en-US" dirty="0" smtClean="0"/>
              <a:t>Fuel and air measurement points</a:t>
            </a:r>
          </a:p>
          <a:p>
            <a:r>
              <a:rPr lang="en-US" dirty="0" smtClean="0"/>
              <a:t>Burner and sample test rig</a:t>
            </a:r>
          </a:p>
          <a:p>
            <a:r>
              <a:rPr lang="en-US" dirty="0" smtClean="0"/>
              <a:t>Compressor for Sonic burner air supply</a:t>
            </a:r>
          </a:p>
          <a:p>
            <a:r>
              <a:rPr lang="en-US" dirty="0"/>
              <a:t>Fire Test Handbook updates</a:t>
            </a:r>
          </a:p>
          <a:p>
            <a:pPr lvl="1"/>
            <a:r>
              <a:rPr lang="en-US" dirty="0"/>
              <a:t>Chapter 7: Seat Cushion Flammability Test Method</a:t>
            </a:r>
          </a:p>
          <a:p>
            <a:pPr lvl="1"/>
            <a:r>
              <a:rPr lang="en-US" dirty="0"/>
              <a:t>Chapter 8: Cargo Liner Test </a:t>
            </a:r>
            <a:r>
              <a:rPr lang="en-US" dirty="0" smtClean="0"/>
              <a:t>Method</a:t>
            </a:r>
            <a:endParaRPr lang="en-US" dirty="0"/>
          </a:p>
          <a:p>
            <a:r>
              <a:rPr lang="en-US" dirty="0" smtClean="0"/>
              <a:t>Other </a:t>
            </a:r>
            <a:r>
              <a:rPr lang="en-US" dirty="0" smtClean="0"/>
              <a:t>items and updates</a:t>
            </a:r>
            <a:endParaRPr lang="en-US" dirty="0"/>
          </a:p>
        </p:txBody>
      </p:sp>
    </p:spTree>
    <p:extLst>
      <p:ext uri="{BB962C8B-B14F-4D97-AF65-F5344CB8AC3E}">
        <p14:creationId xmlns:p14="http://schemas.microsoft.com/office/powerpoint/2010/main" val="40261070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Heat Flux and Temperature Calibration for </a:t>
            </a:r>
            <a:r>
              <a:rPr lang="en-US" sz="3200" i="1" u="sng" dirty="0" smtClean="0"/>
              <a:t>Park-Type Burner</a:t>
            </a:r>
            <a:endParaRPr lang="en-US" sz="3200" i="1" u="sng" dirty="0"/>
          </a:p>
        </p:txBody>
      </p:sp>
      <p:sp>
        <p:nvSpPr>
          <p:cNvPr id="12" name="Content Placeholder 11"/>
          <p:cNvSpPr>
            <a:spLocks noGrp="1"/>
          </p:cNvSpPr>
          <p:nvPr>
            <p:ph sz="half" idx="1"/>
          </p:nvPr>
        </p:nvSpPr>
        <p:spPr/>
        <p:txBody>
          <a:bodyPr/>
          <a:lstStyle/>
          <a:p>
            <a:r>
              <a:rPr lang="en-US" sz="2000" dirty="0" smtClean="0"/>
              <a:t>Gardon gauge sensor measure flame heat flux</a:t>
            </a:r>
          </a:p>
          <a:p>
            <a:endParaRPr lang="en-US" sz="2000" dirty="0" smtClean="0"/>
          </a:p>
          <a:p>
            <a:r>
              <a:rPr lang="en-US" sz="2000" dirty="0" smtClean="0"/>
              <a:t>1/16” thermocouples measure flame temperature intensity and uniformity</a:t>
            </a:r>
          </a:p>
          <a:p>
            <a:endParaRPr lang="en-US" sz="2000" dirty="0" smtClean="0"/>
          </a:p>
          <a:p>
            <a:r>
              <a:rPr lang="en-US" sz="2000" dirty="0" smtClean="0"/>
              <a:t>Adjust burner internal components until burner flame meets heat flux and temperature requirements before testing materials</a:t>
            </a:r>
            <a:endParaRPr lang="en-US" sz="2000" dirty="0"/>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54926"/>
          <a:stretch/>
        </p:blipFill>
        <p:spPr bwMode="auto">
          <a:xfrm>
            <a:off x="7105254" y="3701826"/>
            <a:ext cx="2038746" cy="224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715810" y="1038393"/>
            <a:ext cx="4428190" cy="2022560"/>
            <a:chOff x="4334810" y="1038393"/>
            <a:chExt cx="4428190" cy="2022560"/>
          </a:xfrm>
        </p:grpSpPr>
        <p:pic>
          <p:nvPicPr>
            <p:cNvPr id="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1" r="49573" b="61428"/>
            <a:stretch/>
          </p:blipFill>
          <p:spPr bwMode="auto">
            <a:xfrm>
              <a:off x="6491268" y="1038393"/>
              <a:ext cx="2271732" cy="174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9250" t="13695" b="24434"/>
            <a:stretch/>
          </p:blipFill>
          <p:spPr>
            <a:xfrm rot="19929118" flipH="1">
              <a:off x="4334810" y="1320043"/>
              <a:ext cx="2272110" cy="1740910"/>
            </a:xfrm>
            <a:prstGeom prst="rect">
              <a:avLst/>
            </a:prstGeom>
          </p:spPr>
        </p:pic>
        <p:sp>
          <p:nvSpPr>
            <p:cNvPr id="9" name="Down Arrow 8"/>
            <p:cNvSpPr/>
            <p:nvPr/>
          </p:nvSpPr>
          <p:spPr bwMode="auto">
            <a:xfrm rot="14971967">
              <a:off x="6901894" y="1392071"/>
              <a:ext cx="235271" cy="1196627"/>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23611" b="85833" l="8021" r="89167">
                        <a14:foregroundMark x1="48646" y1="36528" x2="48646" y2="36528"/>
                        <a14:foregroundMark x1="53333" y1="33194" x2="53333" y2="33194"/>
                        <a14:foregroundMark x1="34375" y1="43889" x2="50938" y2="34306"/>
                        <a14:foregroundMark x1="63542" y1="29583" x2="54688" y2="34028"/>
                        <a14:foregroundMark x1="57188" y1="78750" x2="57188" y2="78750"/>
                        <a14:foregroundMark x1="9792" y1="59028" x2="31042" y2="47639"/>
                        <a14:foregroundMark x1="11042" y1="61250" x2="32708" y2="50278"/>
                        <a14:foregroundMark x1="12396" y1="64444" x2="32396" y2="54167"/>
                        <a14:foregroundMark x1="13333" y1="68194" x2="34063" y2="57361"/>
                        <a14:foregroundMark x1="14896" y1="72917" x2="37500" y2="59583"/>
                        <a14:foregroundMark x1="16458" y1="76806" x2="38750" y2="63472"/>
                        <a14:foregroundMark x1="18333" y1="81111" x2="41250" y2="66806"/>
                        <a14:foregroundMark x1="49375" y1="45000" x2="41667" y2="49167"/>
                        <a14:foregroundMark x1="51875" y1="47917" x2="42500" y2="52917"/>
                        <a14:foregroundMark x1="52917" y1="50556" x2="41875" y2="57222"/>
                        <a14:foregroundMark x1="53854" y1="54028" x2="43854" y2="60139"/>
                        <a14:foregroundMark x1="54375" y1="58750" x2="46875" y2="63194"/>
                        <a14:foregroundMark x1="41875" y1="56667" x2="53646" y2="49861"/>
                        <a14:foregroundMark x1="40208" y1="54167" x2="53646" y2="46806"/>
                        <a14:foregroundMark x1="37813" y1="51250" x2="50938" y2="44167"/>
                        <a14:foregroundMark x1="43125" y1="60972" x2="54375" y2="53611"/>
                        <a14:foregroundMark x1="46563" y1="62639" x2="56042" y2="57639"/>
                        <a14:foregroundMark x1="10000" y1="58750" x2="30729" y2="47917"/>
                        <a14:foregroundMark x1="11042" y1="61389" x2="31563" y2="50694"/>
                        <a14:foregroundMark x1="12500" y1="64167" x2="33542" y2="53333"/>
                        <a14:backgroundMark x1="10521" y1="60000" x2="27292" y2="51389"/>
                        <a14:backgroundMark x1="11979" y1="62778" x2="29688" y2="53750"/>
                        <a14:backgroundMark x1="12917" y1="66250" x2="31875" y2="56389"/>
                        <a14:backgroundMark x1="15000" y1="69861" x2="32917" y2="60139"/>
                        <a14:backgroundMark x1="16146" y1="74722" x2="34792" y2="63333"/>
                        <a14:backgroundMark x1="17604" y1="78472" x2="36771" y2="66806"/>
                        <a14:backgroundMark x1="20521" y1="81250" x2="38542" y2="69583"/>
                        <a14:backgroundMark x1="18229" y1="79583" x2="37813" y2="67361"/>
                        <a14:backgroundMark x1="16667" y1="75139" x2="35000" y2="64583"/>
                        <a14:backgroundMark x1="14583" y1="71667" x2="31979" y2="61667"/>
                        <a14:backgroundMark x1="13542" y1="67083" x2="17604" y2="65139"/>
                        <a14:backgroundMark x1="28229" y1="50417" x2="28229" y2="50417"/>
                        <a14:backgroundMark x1="29479" y1="55000" x2="29479" y2="55000"/>
                        <a14:backgroundMark x1="30312" y1="54028" x2="30312" y2="54028"/>
                        <a14:backgroundMark x1="33542" y1="60833" x2="33542" y2="60833"/>
                        <a14:backgroundMark x1="32708" y1="61528" x2="34375" y2="60694"/>
                        <a14:backgroundMark x1="32500" y1="57222" x2="31771" y2="57778"/>
                        <a14:backgroundMark x1="36563" y1="63889" x2="35729" y2="63889"/>
                        <a14:backgroundMark x1="47500" y1="46528" x2="45625" y2="50000"/>
                        <a14:backgroundMark x1="49167" y1="48472" x2="46771" y2="49861"/>
                        <a14:backgroundMark x1="45729" y1="48194" x2="45313" y2="50139"/>
                        <a14:backgroundMark x1="44583" y1="52778" x2="43854" y2="54722"/>
                        <a14:backgroundMark x1="49479" y1="50694" x2="45521" y2="54167"/>
                        <a14:backgroundMark x1="50313" y1="49722" x2="50104" y2="51389"/>
                        <a14:backgroundMark x1="51146" y1="50139" x2="50625" y2="51250"/>
                        <a14:backgroundMark x1="51979" y1="52361" x2="44271" y2="56667"/>
                        <a14:backgroundMark x1="52083" y1="52083" x2="52708" y2="53194"/>
                        <a14:backgroundMark x1="52083" y1="53889" x2="45313" y2="58194"/>
                        <a14:backgroundMark x1="52292" y1="56111" x2="46771" y2="59306"/>
                        <a14:backgroundMark x1="52500" y1="56944" x2="48125" y2="60556"/>
                        <a14:backgroundMark x1="51979" y1="58611" x2="48750" y2="60833"/>
                        <a14:backgroundMark x1="52396" y1="61528" x2="49583" y2="62639"/>
                        <a14:backgroundMark x1="53021" y1="62500" x2="51354" y2="63611"/>
                        <a14:backgroundMark x1="53125" y1="60556" x2="52188" y2="61111"/>
                        <a14:backgroundMark x1="52812" y1="55556" x2="53021" y2="58750"/>
                        <a14:backgroundMark x1="49583" y1="62778" x2="48438" y2="63056"/>
                        <a14:backgroundMark x1="48333" y1="61667" x2="47604" y2="61667"/>
                        <a14:backgroundMark x1="53125" y1="55278" x2="52604" y2="55556"/>
                        <a14:backgroundMark x1="52396" y1="51528" x2="44688" y2="55694"/>
                        <a14:backgroundMark x1="47292" y1="60139" x2="45729" y2="60139"/>
                        <a14:backgroundMark x1="83438" y1="67500" x2="68646" y2="83472"/>
                        <a14:backgroundMark x1="23854" y1="57778" x2="23854" y2="57778"/>
                        <a14:backgroundMark x1="24375" y1="57361" x2="24375" y2="57361"/>
                        <a14:backgroundMark x1="26250" y1="56389" x2="26250" y2="56389"/>
                        <a14:backgroundMark x1="25313" y1="56944" x2="25313" y2="56944"/>
                        <a14:backgroundMark x1="21146" y1="55278" x2="29063" y2="51667"/>
                        <a14:backgroundMark x1="22500" y1="58333" x2="26146" y2="56806"/>
                        <a14:backgroundMark x1="18229" y1="65139" x2="30729" y2="58472"/>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954" t="23101" r="11163" b="15996"/>
          <a:stretch/>
        </p:blipFill>
        <p:spPr>
          <a:xfrm rot="4040555" flipV="1">
            <a:off x="3929588" y="3726446"/>
            <a:ext cx="3844554" cy="2198308"/>
          </a:xfrm>
          <a:prstGeom prst="rect">
            <a:avLst/>
          </a:prstGeom>
          <a:effectLst>
            <a:outerShdw blurRad="50800" dist="38100" dir="2700000" algn="tl" rotWithShape="0">
              <a:prstClr val="black">
                <a:alpha val="40000"/>
              </a:prstClr>
            </a:outerShdw>
          </a:effectLst>
        </p:spPr>
      </p:pic>
      <p:sp>
        <p:nvSpPr>
          <p:cNvPr id="15" name="Down Arrow 14"/>
          <p:cNvSpPr/>
          <p:nvPr/>
        </p:nvSpPr>
        <p:spPr bwMode="auto">
          <a:xfrm rot="17597003">
            <a:off x="6843262" y="3314861"/>
            <a:ext cx="256452" cy="1435559"/>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5336723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Flame Temperature Validation for</a:t>
            </a:r>
            <a:br>
              <a:rPr lang="en-US" sz="3200" dirty="0" smtClean="0"/>
            </a:br>
            <a:r>
              <a:rPr lang="en-US" sz="3200" i="1" u="sng" dirty="0" smtClean="0"/>
              <a:t>Sonic Burner</a:t>
            </a:r>
            <a:endParaRPr lang="en-US" sz="3200" i="1" u="sng" dirty="0"/>
          </a:p>
        </p:txBody>
      </p:sp>
      <p:sp>
        <p:nvSpPr>
          <p:cNvPr id="12" name="Content Placeholder 11"/>
          <p:cNvSpPr>
            <a:spLocks noGrp="1"/>
          </p:cNvSpPr>
          <p:nvPr>
            <p:ph sz="half" idx="1"/>
          </p:nvPr>
        </p:nvSpPr>
        <p:spPr/>
        <p:txBody>
          <a:bodyPr/>
          <a:lstStyle/>
          <a:p>
            <a:r>
              <a:rPr lang="en-US" sz="2000" dirty="0" smtClean="0"/>
              <a:t>No heat flux requirement</a:t>
            </a:r>
          </a:p>
          <a:p>
            <a:endParaRPr lang="en-US" sz="2000" dirty="0" smtClean="0"/>
          </a:p>
          <a:p>
            <a:r>
              <a:rPr lang="en-US" sz="2000" dirty="0" smtClean="0"/>
              <a:t>1/8” thermocouples used to measure flame temperature intensity and uniformity</a:t>
            </a:r>
          </a:p>
          <a:p>
            <a:pPr marL="0" indent="0">
              <a:buNone/>
            </a:pPr>
            <a:endParaRPr lang="en-US" sz="2000" dirty="0"/>
          </a:p>
          <a:p>
            <a:r>
              <a:rPr lang="en-US" sz="2000" dirty="0" smtClean="0"/>
              <a:t>Recommended temperature range, not a requirement</a:t>
            </a:r>
          </a:p>
          <a:p>
            <a:endParaRPr lang="en-US" sz="2000" dirty="0" smtClean="0"/>
          </a:p>
          <a:p>
            <a:r>
              <a:rPr lang="en-US" sz="2000" dirty="0" smtClean="0"/>
              <a:t>Used </a:t>
            </a:r>
            <a:r>
              <a:rPr lang="en-US" sz="2000" dirty="0"/>
              <a:t>as a “check” to ensure burner is configured and operating properly</a:t>
            </a:r>
          </a:p>
          <a:p>
            <a:endParaRPr lang="en-US" sz="2000" dirty="0" smtClean="0"/>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54926"/>
          <a:stretch/>
        </p:blipFill>
        <p:spPr bwMode="auto">
          <a:xfrm>
            <a:off x="7105254" y="3701826"/>
            <a:ext cx="2038746" cy="224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4715810" y="1038393"/>
            <a:ext cx="4428190" cy="2022560"/>
            <a:chOff x="4334810" y="1038393"/>
            <a:chExt cx="4428190" cy="2022560"/>
          </a:xfrm>
        </p:grpSpPr>
        <p:pic>
          <p:nvPicPr>
            <p:cNvPr id="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1" r="49573" b="61428"/>
            <a:stretch/>
          </p:blipFill>
          <p:spPr bwMode="auto">
            <a:xfrm>
              <a:off x="6491268" y="1038393"/>
              <a:ext cx="2271732" cy="174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9250" t="13695" b="24434"/>
            <a:stretch/>
          </p:blipFill>
          <p:spPr>
            <a:xfrm rot="19929118" flipH="1">
              <a:off x="4334810" y="1320043"/>
              <a:ext cx="2272110" cy="1740910"/>
            </a:xfrm>
            <a:prstGeom prst="rect">
              <a:avLst/>
            </a:prstGeom>
          </p:spPr>
        </p:pic>
        <p:sp>
          <p:nvSpPr>
            <p:cNvPr id="9" name="Down Arrow 8"/>
            <p:cNvSpPr/>
            <p:nvPr/>
          </p:nvSpPr>
          <p:spPr bwMode="auto">
            <a:xfrm rot="14971967">
              <a:off x="6901894" y="1392071"/>
              <a:ext cx="235271" cy="1196627"/>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gr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23611" b="85833" l="8021" r="89167">
                        <a14:foregroundMark x1="48646" y1="36528" x2="48646" y2="36528"/>
                        <a14:foregroundMark x1="53333" y1="33194" x2="53333" y2="33194"/>
                        <a14:foregroundMark x1="34375" y1="43889" x2="50938" y2="34306"/>
                        <a14:foregroundMark x1="63542" y1="29583" x2="54688" y2="34028"/>
                        <a14:foregroundMark x1="57188" y1="78750" x2="57188" y2="78750"/>
                        <a14:foregroundMark x1="9792" y1="59028" x2="31042" y2="47639"/>
                        <a14:foregroundMark x1="11042" y1="61250" x2="32708" y2="50278"/>
                        <a14:foregroundMark x1="12396" y1="64444" x2="32396" y2="54167"/>
                        <a14:foregroundMark x1="13333" y1="68194" x2="34063" y2="57361"/>
                        <a14:foregroundMark x1="14896" y1="72917" x2="37500" y2="59583"/>
                        <a14:foregroundMark x1="16458" y1="76806" x2="38750" y2="63472"/>
                        <a14:foregroundMark x1="18333" y1="81111" x2="41250" y2="66806"/>
                        <a14:foregroundMark x1="49375" y1="45000" x2="41667" y2="49167"/>
                        <a14:foregroundMark x1="51875" y1="47917" x2="42500" y2="52917"/>
                        <a14:foregroundMark x1="52917" y1="50556" x2="41875" y2="57222"/>
                        <a14:foregroundMark x1="53854" y1="54028" x2="43854" y2="60139"/>
                        <a14:foregroundMark x1="54375" y1="58750" x2="46875" y2="63194"/>
                        <a14:foregroundMark x1="41875" y1="56667" x2="53646" y2="49861"/>
                        <a14:foregroundMark x1="40208" y1="54167" x2="53646" y2="46806"/>
                        <a14:foregroundMark x1="37813" y1="51250" x2="50938" y2="44167"/>
                        <a14:foregroundMark x1="43125" y1="60972" x2="54375" y2="53611"/>
                        <a14:foregroundMark x1="46563" y1="62639" x2="56042" y2="57639"/>
                        <a14:foregroundMark x1="10000" y1="58750" x2="30729" y2="47917"/>
                        <a14:foregroundMark x1="11042" y1="61389" x2="31563" y2="50694"/>
                        <a14:foregroundMark x1="12500" y1="64167" x2="33542" y2="53333"/>
                        <a14:backgroundMark x1="10521" y1="60000" x2="27292" y2="51389"/>
                        <a14:backgroundMark x1="11979" y1="62778" x2="29688" y2="53750"/>
                        <a14:backgroundMark x1="12917" y1="66250" x2="31875" y2="56389"/>
                        <a14:backgroundMark x1="15000" y1="69861" x2="32917" y2="60139"/>
                        <a14:backgroundMark x1="16146" y1="74722" x2="34792" y2="63333"/>
                        <a14:backgroundMark x1="17604" y1="78472" x2="36771" y2="66806"/>
                        <a14:backgroundMark x1="20521" y1="81250" x2="38542" y2="69583"/>
                        <a14:backgroundMark x1="18229" y1="79583" x2="37813" y2="67361"/>
                        <a14:backgroundMark x1="16667" y1="75139" x2="35000" y2="64583"/>
                        <a14:backgroundMark x1="14583" y1="71667" x2="31979" y2="61667"/>
                        <a14:backgroundMark x1="13542" y1="67083" x2="17604" y2="65139"/>
                        <a14:backgroundMark x1="28229" y1="50417" x2="28229" y2="50417"/>
                        <a14:backgroundMark x1="29479" y1="55000" x2="29479" y2="55000"/>
                        <a14:backgroundMark x1="30312" y1="54028" x2="30312" y2="54028"/>
                        <a14:backgroundMark x1="33542" y1="60833" x2="33542" y2="60833"/>
                        <a14:backgroundMark x1="32708" y1="61528" x2="34375" y2="60694"/>
                        <a14:backgroundMark x1="32500" y1="57222" x2="31771" y2="57778"/>
                        <a14:backgroundMark x1="36563" y1="63889" x2="35729" y2="63889"/>
                        <a14:backgroundMark x1="47500" y1="46528" x2="45625" y2="50000"/>
                        <a14:backgroundMark x1="49167" y1="48472" x2="46771" y2="49861"/>
                        <a14:backgroundMark x1="45729" y1="48194" x2="45313" y2="50139"/>
                        <a14:backgroundMark x1="44583" y1="52778" x2="43854" y2="54722"/>
                        <a14:backgroundMark x1="49479" y1="50694" x2="45521" y2="54167"/>
                        <a14:backgroundMark x1="50313" y1="49722" x2="50104" y2="51389"/>
                        <a14:backgroundMark x1="51146" y1="50139" x2="50625" y2="51250"/>
                        <a14:backgroundMark x1="51979" y1="52361" x2="44271" y2="56667"/>
                        <a14:backgroundMark x1="52083" y1="52083" x2="52708" y2="53194"/>
                        <a14:backgroundMark x1="52083" y1="53889" x2="45313" y2="58194"/>
                        <a14:backgroundMark x1="52292" y1="56111" x2="46771" y2="59306"/>
                        <a14:backgroundMark x1="52500" y1="56944" x2="48125" y2="60556"/>
                        <a14:backgroundMark x1="51979" y1="58611" x2="48750" y2="60833"/>
                        <a14:backgroundMark x1="52396" y1="61528" x2="49583" y2="62639"/>
                        <a14:backgroundMark x1="53021" y1="62500" x2="51354" y2="63611"/>
                        <a14:backgroundMark x1="53125" y1="60556" x2="52188" y2="61111"/>
                        <a14:backgroundMark x1="52812" y1="55556" x2="53021" y2="58750"/>
                        <a14:backgroundMark x1="49583" y1="62778" x2="48438" y2="63056"/>
                        <a14:backgroundMark x1="48333" y1="61667" x2="47604" y2="61667"/>
                        <a14:backgroundMark x1="53125" y1="55278" x2="52604" y2="55556"/>
                        <a14:backgroundMark x1="52396" y1="51528" x2="44688" y2="55694"/>
                        <a14:backgroundMark x1="47292" y1="60139" x2="45729" y2="60139"/>
                        <a14:backgroundMark x1="83438" y1="67500" x2="68646" y2="83472"/>
                        <a14:backgroundMark x1="23854" y1="57778" x2="23854" y2="57778"/>
                        <a14:backgroundMark x1="24375" y1="57361" x2="24375" y2="57361"/>
                        <a14:backgroundMark x1="26250" y1="56389" x2="26250" y2="56389"/>
                        <a14:backgroundMark x1="25313" y1="56944" x2="25313" y2="56944"/>
                        <a14:backgroundMark x1="21146" y1="55278" x2="29063" y2="51667"/>
                        <a14:backgroundMark x1="22500" y1="58333" x2="26146" y2="56806"/>
                        <a14:backgroundMark x1="18229" y1="65139" x2="30729" y2="58472"/>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954" t="23101" r="11163" b="15996"/>
          <a:stretch/>
        </p:blipFill>
        <p:spPr>
          <a:xfrm rot="4040555" flipV="1">
            <a:off x="3929588" y="3726446"/>
            <a:ext cx="3844554" cy="2198308"/>
          </a:xfrm>
          <a:prstGeom prst="rect">
            <a:avLst/>
          </a:prstGeom>
          <a:effectLst>
            <a:outerShdw blurRad="50800" dist="38100" dir="2700000" algn="tl" rotWithShape="0">
              <a:prstClr val="black">
                <a:alpha val="40000"/>
              </a:prstClr>
            </a:outerShdw>
          </a:effectLst>
        </p:spPr>
      </p:pic>
      <p:sp>
        <p:nvSpPr>
          <p:cNvPr id="15" name="Down Arrow 14"/>
          <p:cNvSpPr/>
          <p:nvPr/>
        </p:nvSpPr>
        <p:spPr bwMode="auto">
          <a:xfrm rot="17597003">
            <a:off x="6843262" y="3314861"/>
            <a:ext cx="256452" cy="1435559"/>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3" name="&quot;No&quot; Symbol 2"/>
          <p:cNvSpPr/>
          <p:nvPr/>
        </p:nvSpPr>
        <p:spPr bwMode="auto">
          <a:xfrm>
            <a:off x="5410200" y="890167"/>
            <a:ext cx="3476625" cy="2138783"/>
          </a:xfrm>
          <a:prstGeom prst="noSmoking">
            <a:avLst/>
          </a:prstGeom>
          <a:solidFill>
            <a:srgbClr val="FF0000"/>
          </a:solidFill>
          <a:ln w="19050">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2690643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Flame Temperature Measurement Thermocouples</a:t>
            </a:r>
            <a:endParaRPr lang="en-US" sz="3600" dirty="0"/>
          </a:p>
        </p:txBody>
      </p:sp>
      <p:sp>
        <p:nvSpPr>
          <p:cNvPr id="9" name="Content Placeholder 8"/>
          <p:cNvSpPr>
            <a:spLocks noGrp="1"/>
          </p:cNvSpPr>
          <p:nvPr>
            <p:ph sz="half" idx="1"/>
          </p:nvPr>
        </p:nvSpPr>
        <p:spPr>
          <a:xfrm>
            <a:off x="495300" y="1508125"/>
            <a:ext cx="3638550" cy="4391025"/>
          </a:xfrm>
        </p:spPr>
        <p:txBody>
          <a:bodyPr/>
          <a:lstStyle/>
          <a:p>
            <a:r>
              <a:rPr lang="en-US" sz="2000" dirty="0" smtClean="0"/>
              <a:t>1/8” thermocouples more robust and have a longer service life compared to 1/16” thermocouples</a:t>
            </a:r>
          </a:p>
          <a:p>
            <a:endParaRPr lang="en-US" sz="2000" dirty="0" smtClean="0"/>
          </a:p>
          <a:p>
            <a:r>
              <a:rPr lang="en-US" sz="2000" dirty="0" smtClean="0"/>
              <a:t>Less sensitive to rapid temperature changes but not crucial for Sonic burner flame validation</a:t>
            </a:r>
            <a:endParaRPr lang="en-US" sz="2000" dirty="0"/>
          </a:p>
        </p:txBody>
      </p:sp>
      <p:sp>
        <p:nvSpPr>
          <p:cNvPr id="10" name="Content Placeholder 9"/>
          <p:cNvSpPr>
            <a:spLocks noGrp="1"/>
          </p:cNvSpPr>
          <p:nvPr>
            <p:ph sz="half" idx="2"/>
          </p:nvPr>
        </p:nvSpPr>
        <p:spPr/>
        <p:txBody>
          <a:bodyPr/>
          <a:lstStyle/>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53024" y="938039"/>
            <a:ext cx="4890976" cy="4387053"/>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138738" y="5115542"/>
            <a:ext cx="9005262" cy="1400576"/>
          </a:xfrm>
          <a:prstGeom prst="rect">
            <a:avLst/>
          </a:prstGeom>
        </p:spPr>
      </p:pic>
      <p:pic>
        <p:nvPicPr>
          <p:cNvPr id="53258" name="Picture 10" descr="C:\Users\Timothy Salter\AppData\Local\Microsoft\Windows\Temporary Internet Files\Content.IE5\Y0KFH8QF\Apto%20es%20sinónimo%20de%20competente%20-%207ieteLAB[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a:stretch/>
        </p:blipFill>
        <p:spPr bwMode="auto">
          <a:xfrm>
            <a:off x="4386261" y="1338261"/>
            <a:ext cx="1309688" cy="13096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Timothy Salter\AppData\Local\Microsoft\Windows\Temporary Internet Files\Content.IE5\Y0KFH8QF\Apto%20es%20sinónimo%20de%20competente%20-%207ieteLAB[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0000"/>
          <a:stretch/>
        </p:blipFill>
        <p:spPr bwMode="auto">
          <a:xfrm>
            <a:off x="7834313" y="1504949"/>
            <a:ext cx="1309687" cy="130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0668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 &amp; Air Measurement Points</a:t>
            </a:r>
            <a:endParaRPr lang="en-US" dirty="0"/>
          </a:p>
        </p:txBody>
      </p:sp>
      <p:sp>
        <p:nvSpPr>
          <p:cNvPr id="3" name="Content Placeholder 2"/>
          <p:cNvSpPr>
            <a:spLocks noGrp="1"/>
          </p:cNvSpPr>
          <p:nvPr>
            <p:ph sz="half" idx="1"/>
          </p:nvPr>
        </p:nvSpPr>
        <p:spPr>
          <a:xfrm>
            <a:off x="495300" y="1508125"/>
            <a:ext cx="4250121" cy="4391025"/>
          </a:xfrm>
        </p:spPr>
        <p:txBody>
          <a:bodyPr/>
          <a:lstStyle/>
          <a:p>
            <a:r>
              <a:rPr lang="en-US" sz="2400" dirty="0" smtClean="0"/>
              <a:t>Just prior to where the fuel/air enter the burner</a:t>
            </a:r>
          </a:p>
          <a:p>
            <a:endParaRPr lang="en-US" sz="2400" dirty="0"/>
          </a:p>
          <a:p>
            <a:r>
              <a:rPr lang="en-US" sz="2400" dirty="0" smtClean="0"/>
              <a:t>Air</a:t>
            </a:r>
          </a:p>
          <a:p>
            <a:pPr lvl="1"/>
            <a:r>
              <a:rPr lang="en-US" sz="2000" b="1" dirty="0" smtClean="0"/>
              <a:t>40°F - 60°F</a:t>
            </a:r>
          </a:p>
          <a:p>
            <a:pPr lvl="1"/>
            <a:r>
              <a:rPr lang="en-US" sz="2000" b="1" dirty="0" smtClean="0"/>
              <a:t>45 ± 1 psi</a:t>
            </a:r>
          </a:p>
          <a:p>
            <a:pPr marL="457200" lvl="1" indent="0">
              <a:buNone/>
            </a:pPr>
            <a:endParaRPr lang="en-US" sz="2000" dirty="0" smtClean="0"/>
          </a:p>
          <a:p>
            <a:r>
              <a:rPr lang="en-US" sz="2400" dirty="0" smtClean="0"/>
              <a:t>Fuel</a:t>
            </a:r>
          </a:p>
          <a:p>
            <a:pPr lvl="1"/>
            <a:r>
              <a:rPr lang="en-US" sz="2000" b="1" dirty="0" smtClean="0"/>
              <a:t>32°F </a:t>
            </a:r>
            <a:r>
              <a:rPr lang="en-US" sz="2000" b="1" dirty="0"/>
              <a:t>- </a:t>
            </a:r>
            <a:r>
              <a:rPr lang="en-US" sz="2000" b="1" dirty="0" smtClean="0"/>
              <a:t>52°F</a:t>
            </a:r>
          </a:p>
          <a:p>
            <a:pPr lvl="1"/>
            <a:r>
              <a:rPr lang="en-US" sz="2000" b="1" dirty="0" smtClean="0"/>
              <a:t>2.0 </a:t>
            </a:r>
            <a:r>
              <a:rPr lang="en-US" sz="2000" b="1" dirty="0"/>
              <a:t>± </a:t>
            </a:r>
            <a:r>
              <a:rPr lang="en-US" sz="2000" b="1" dirty="0" smtClean="0"/>
              <a:t>0.1 gal/</a:t>
            </a:r>
            <a:r>
              <a:rPr lang="en-US" sz="2000" b="1" dirty="0" smtClean="0"/>
              <a:t>hr</a:t>
            </a:r>
            <a:endParaRPr lang="en-US" sz="2000" b="1" dirty="0" smtClean="0"/>
          </a:p>
          <a:p>
            <a:pPr lvl="1"/>
            <a:r>
              <a:rPr lang="en-US" sz="2000" b="1" dirty="0" smtClean="0"/>
              <a:t>± 2 psi from initial reading</a:t>
            </a:r>
          </a:p>
        </p:txBody>
      </p:sp>
      <p:pic>
        <p:nvPicPr>
          <p:cNvPr id="8" name="Picture 7" descr="cargo_oil_burner_4.pdf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b="711"/>
          <a:stretch/>
        </p:blipFill>
        <p:spPr>
          <a:xfrm>
            <a:off x="6552856" y="1063467"/>
            <a:ext cx="1388802" cy="4242850"/>
          </a:xfrm>
          <a:prstGeom prst="rect">
            <a:avLst/>
          </a:prstGeom>
        </p:spPr>
      </p:pic>
      <p:pic>
        <p:nvPicPr>
          <p:cNvPr id="10" name="Picture 9" descr="cargo_oil_burner_4.pdf - Adobe Acrobat Pro DC"/>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5576" y1="20159" x2="9294" y2="20159"/>
                        <a14:foregroundMark x1="11524" y1="20424" x2="24535" y2="20424"/>
                        <a14:foregroundMark x1="11896" y1="21220" x2="24164" y2="20159"/>
                        <a14:foregroundMark x1="4089" y1="19894" x2="4089" y2="19894"/>
                        <a14:foregroundMark x1="4089" y1="21751" x2="4089" y2="21751"/>
                        <a14:foregroundMark x1="82156" y1="71883" x2="81413" y2="58621"/>
                        <a14:foregroundMark x1="82156" y1="81167" x2="82528" y2="96286"/>
                        <a14:foregroundMark x1="83271" y1="97613" x2="83271" y2="97613"/>
                        <a14:foregroundMark x1="80669" y1="98408" x2="84387" y2="97878"/>
                      </a14:backgroundRemoval>
                    </a14:imgEffect>
                  </a14:imgLayer>
                </a14:imgProps>
              </a:ext>
              <a:ext uri="{28A0092B-C50C-407E-A947-70E740481C1C}">
                <a14:useLocalDpi xmlns:a14="http://schemas.microsoft.com/office/drawing/2010/main" val="0"/>
              </a:ext>
            </a:extLst>
          </a:blip>
          <a:srcRect/>
          <a:stretch/>
        </p:blipFill>
        <p:spPr>
          <a:xfrm>
            <a:off x="3456366" y="1865044"/>
            <a:ext cx="3503353" cy="4902574"/>
          </a:xfrm>
          <a:prstGeom prst="rect">
            <a:avLst/>
          </a:prstGeom>
        </p:spPr>
      </p:pic>
      <p:sp>
        <p:nvSpPr>
          <p:cNvPr id="11" name="Oval 10"/>
          <p:cNvSpPr/>
          <p:nvPr/>
        </p:nvSpPr>
        <p:spPr bwMode="auto">
          <a:xfrm>
            <a:off x="3313383" y="2452204"/>
            <a:ext cx="2267399" cy="914398"/>
          </a:xfrm>
          <a:prstGeom prst="ellipse">
            <a:avLst/>
          </a:prstGeom>
          <a:noFill/>
          <a:ln w="762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2" name="Oval 11"/>
          <p:cNvSpPr/>
          <p:nvPr/>
        </p:nvSpPr>
        <p:spPr bwMode="auto">
          <a:xfrm rot="5400000">
            <a:off x="5085067" y="5099488"/>
            <a:ext cx="2410052" cy="1106972"/>
          </a:xfrm>
          <a:prstGeom prst="ellipse">
            <a:avLst/>
          </a:prstGeom>
          <a:noFill/>
          <a:ln w="762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3" name="Oval 12"/>
          <p:cNvSpPr/>
          <p:nvPr/>
        </p:nvSpPr>
        <p:spPr bwMode="auto">
          <a:xfrm>
            <a:off x="6455305" y="3585480"/>
            <a:ext cx="933903" cy="380774"/>
          </a:xfrm>
          <a:prstGeom prst="ellips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4" name="Oval 13"/>
          <p:cNvSpPr/>
          <p:nvPr/>
        </p:nvSpPr>
        <p:spPr bwMode="auto">
          <a:xfrm rot="5400000">
            <a:off x="7226955" y="4693864"/>
            <a:ext cx="933905" cy="476249"/>
          </a:xfrm>
          <a:prstGeom prst="ellipse">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5" name="Down Arrow 14"/>
          <p:cNvSpPr/>
          <p:nvPr/>
        </p:nvSpPr>
        <p:spPr bwMode="auto">
          <a:xfrm rot="7401914">
            <a:off x="5813329" y="2891065"/>
            <a:ext cx="381819" cy="935962"/>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6" name="Down Arrow 15"/>
          <p:cNvSpPr/>
          <p:nvPr/>
        </p:nvSpPr>
        <p:spPr bwMode="auto">
          <a:xfrm rot="3617833">
            <a:off x="7006771" y="5113182"/>
            <a:ext cx="323509" cy="476873"/>
          </a:xfrm>
          <a:prstGeom prst="downArrow">
            <a:avLst/>
          </a:prstGeom>
          <a:solidFill>
            <a:srgbClr val="00B0F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9" name="TextBox 8"/>
          <p:cNvSpPr txBox="1"/>
          <p:nvPr/>
        </p:nvSpPr>
        <p:spPr>
          <a:xfrm>
            <a:off x="3637837" y="3496491"/>
            <a:ext cx="816249" cy="461665"/>
          </a:xfrm>
          <a:prstGeom prst="rect">
            <a:avLst/>
          </a:prstGeom>
          <a:noFill/>
          <a:ln>
            <a:solidFill>
              <a:schemeClr val="tx1"/>
            </a:solidFill>
          </a:ln>
        </p:spPr>
        <p:txBody>
          <a:bodyPr wrap="none" rtlCol="0">
            <a:spAutoFit/>
          </a:bodyPr>
          <a:lstStyle/>
          <a:p>
            <a:pPr>
              <a:buNone/>
            </a:pPr>
            <a:r>
              <a:rPr lang="en-US" sz="2400" b="1" dirty="0" smtClean="0"/>
              <a:t>Fuel</a:t>
            </a:r>
            <a:endParaRPr lang="en-US" sz="2400" b="1" dirty="0"/>
          </a:p>
        </p:txBody>
      </p:sp>
      <p:sp>
        <p:nvSpPr>
          <p:cNvPr id="18" name="TextBox 17"/>
          <p:cNvSpPr txBox="1"/>
          <p:nvPr/>
        </p:nvSpPr>
        <p:spPr>
          <a:xfrm>
            <a:off x="5447715" y="4003371"/>
            <a:ext cx="612668" cy="461665"/>
          </a:xfrm>
          <a:prstGeom prst="rect">
            <a:avLst/>
          </a:prstGeom>
          <a:noFill/>
          <a:ln>
            <a:solidFill>
              <a:schemeClr val="tx1"/>
            </a:solidFill>
          </a:ln>
        </p:spPr>
        <p:txBody>
          <a:bodyPr wrap="none" rtlCol="0">
            <a:spAutoFit/>
          </a:bodyPr>
          <a:lstStyle/>
          <a:p>
            <a:pPr>
              <a:buNone/>
            </a:pPr>
            <a:r>
              <a:rPr lang="en-US" sz="2400" b="1" dirty="0" smtClean="0"/>
              <a:t>Air</a:t>
            </a:r>
            <a:endParaRPr lang="en-US" sz="2400" b="1" dirty="0"/>
          </a:p>
        </p:txBody>
      </p:sp>
    </p:spTree>
    <p:extLst>
      <p:ext uri="{BB962C8B-B14F-4D97-AF65-F5344CB8AC3E}">
        <p14:creationId xmlns:p14="http://schemas.microsoft.com/office/powerpoint/2010/main" val="4135443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Burner and Sample Test Rig</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2722" y="1508125"/>
            <a:ext cx="3293268" cy="4391025"/>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24029" y="1508125"/>
            <a:ext cx="3293268" cy="4391025"/>
          </a:xfrm>
        </p:spPr>
      </p:pic>
      <p:sp>
        <p:nvSpPr>
          <p:cNvPr id="8" name="Down Arrow 7"/>
          <p:cNvSpPr/>
          <p:nvPr/>
        </p:nvSpPr>
        <p:spPr bwMode="auto">
          <a:xfrm rot="6861789">
            <a:off x="2627231" y="2735511"/>
            <a:ext cx="324186" cy="2187445"/>
          </a:xfrm>
          <a:prstGeom prst="downArrow">
            <a:avLst/>
          </a:prstGeom>
          <a:solidFill>
            <a:srgbClr val="FFFF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9" name="Down Arrow 8"/>
          <p:cNvSpPr/>
          <p:nvPr/>
        </p:nvSpPr>
        <p:spPr bwMode="auto">
          <a:xfrm rot="17597047">
            <a:off x="6446756" y="2773750"/>
            <a:ext cx="324186" cy="2187445"/>
          </a:xfrm>
          <a:prstGeom prst="downArrow">
            <a:avLst/>
          </a:prstGeom>
          <a:solidFill>
            <a:srgbClr val="FFFF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5909726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Burner and Sample Test Rig</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5150" y="1874520"/>
            <a:ext cx="4382854" cy="328714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95814" y="1869745"/>
            <a:ext cx="4382885" cy="3289471"/>
          </a:xfrm>
        </p:spPr>
      </p:pic>
      <p:sp>
        <p:nvSpPr>
          <p:cNvPr id="6" name="Down Arrow 5"/>
          <p:cNvSpPr/>
          <p:nvPr/>
        </p:nvSpPr>
        <p:spPr bwMode="auto">
          <a:xfrm rot="17190522">
            <a:off x="2663831" y="3166096"/>
            <a:ext cx="324186" cy="2187445"/>
          </a:xfrm>
          <a:prstGeom prst="downArrow">
            <a:avLst/>
          </a:prstGeom>
          <a:solidFill>
            <a:srgbClr val="FFFF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9" name="Down Arrow 8"/>
          <p:cNvSpPr/>
          <p:nvPr/>
        </p:nvSpPr>
        <p:spPr bwMode="auto">
          <a:xfrm rot="6413392">
            <a:off x="7121532" y="3251821"/>
            <a:ext cx="324186" cy="2187445"/>
          </a:xfrm>
          <a:prstGeom prst="downArrow">
            <a:avLst/>
          </a:prstGeom>
          <a:solidFill>
            <a:srgbClr val="FFFF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1198471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Compressor for Sonic Air Supply</a:t>
            </a:r>
            <a:endParaRPr lang="en-US" dirty="0"/>
          </a:p>
        </p:txBody>
      </p:sp>
      <p:sp>
        <p:nvSpPr>
          <p:cNvPr id="3" name="Content Placeholder 2"/>
          <p:cNvSpPr>
            <a:spLocks noGrp="1"/>
          </p:cNvSpPr>
          <p:nvPr>
            <p:ph idx="1"/>
          </p:nvPr>
        </p:nvSpPr>
        <p:spPr/>
        <p:txBody>
          <a:bodyPr/>
          <a:lstStyle/>
          <a:p>
            <a:r>
              <a:rPr lang="en-US" dirty="0" smtClean="0"/>
              <a:t>Airflow requirements are known based the equation for mass flowrate</a:t>
            </a:r>
          </a:p>
          <a:p>
            <a:r>
              <a:rPr lang="en-US" dirty="0"/>
              <a:t>Each test lab </a:t>
            </a:r>
            <a:r>
              <a:rPr lang="en-US" dirty="0" smtClean="0"/>
              <a:t>is different</a:t>
            </a:r>
            <a:endParaRPr lang="en-US" dirty="0"/>
          </a:p>
          <a:p>
            <a:r>
              <a:rPr lang="en-US" dirty="0" smtClean="0"/>
              <a:t>Too many variables to specify a compressor</a:t>
            </a:r>
          </a:p>
          <a:p>
            <a:r>
              <a:rPr lang="en-US" dirty="0" smtClean="0"/>
              <a:t>Best course of action is to consult an air compressor manufacturer</a:t>
            </a:r>
          </a:p>
          <a:p>
            <a:r>
              <a:rPr lang="en-US" dirty="0" smtClean="0"/>
              <a:t>Determine which unit is best suited for a particular lab and be capable of supplying sufficient air to the burner</a:t>
            </a:r>
            <a:endParaRPr lang="en-US" dirty="0"/>
          </a:p>
        </p:txBody>
      </p:sp>
    </p:spTree>
    <p:extLst>
      <p:ext uri="{BB962C8B-B14F-4D97-AF65-F5344CB8AC3E}">
        <p14:creationId xmlns:p14="http://schemas.microsoft.com/office/powerpoint/2010/main" val="1170727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Sonic Internal Design Concepts</a:t>
            </a:r>
            <a:endParaRPr lang="en-US" dirty="0"/>
          </a:p>
        </p:txBody>
      </p:sp>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5" t="10361" r="41612" b="27591"/>
          <a:stretch/>
        </p:blipFill>
        <p:spPr bwMode="auto">
          <a:xfrm>
            <a:off x="283631" y="1906164"/>
            <a:ext cx="2866030" cy="1818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48" t="7872" r="13650" b="16798"/>
          <a:stretch/>
        </p:blipFill>
        <p:spPr bwMode="auto">
          <a:xfrm>
            <a:off x="3529156" y="1691039"/>
            <a:ext cx="2577199" cy="203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88" t="30085" r="39564" b="8732"/>
          <a:stretch/>
        </p:blipFill>
        <p:spPr bwMode="auto">
          <a:xfrm>
            <a:off x="6565096" y="1158832"/>
            <a:ext cx="2506696" cy="256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triped Right Arrow 13"/>
          <p:cNvSpPr/>
          <p:nvPr/>
        </p:nvSpPr>
        <p:spPr bwMode="auto">
          <a:xfrm>
            <a:off x="2937993" y="2483790"/>
            <a:ext cx="727722" cy="448069"/>
          </a:xfrm>
          <a:prstGeom prst="stripedRight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16" name="Striped Right Arrow 15"/>
          <p:cNvSpPr/>
          <p:nvPr/>
        </p:nvSpPr>
        <p:spPr bwMode="auto">
          <a:xfrm>
            <a:off x="5901376" y="2503005"/>
            <a:ext cx="727722" cy="448069"/>
          </a:xfrm>
          <a:prstGeom prst="stripedRightArrow">
            <a:avLst/>
          </a:prstGeom>
          <a:solidFill>
            <a:srgbClr val="33CC33"/>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3" name="TextBox 2"/>
          <p:cNvSpPr txBox="1"/>
          <p:nvPr/>
        </p:nvSpPr>
        <p:spPr>
          <a:xfrm>
            <a:off x="495300" y="3724611"/>
            <a:ext cx="2442693" cy="2123658"/>
          </a:xfrm>
          <a:prstGeom prst="rect">
            <a:avLst/>
          </a:prstGeom>
          <a:noFill/>
        </p:spPr>
        <p:txBody>
          <a:bodyPr wrap="square" rtlCol="0">
            <a:spAutoFit/>
          </a:bodyPr>
          <a:lstStyle/>
          <a:p>
            <a:pPr algn="ctr"/>
            <a:r>
              <a:rPr lang="en-US" sz="2400" b="1" dirty="0" smtClean="0"/>
              <a:t>Design # 1: </a:t>
            </a:r>
          </a:p>
          <a:p>
            <a:pPr algn="ctr"/>
            <a:r>
              <a:rPr lang="en-US" sz="2400" b="1" dirty="0" smtClean="0"/>
              <a:t>Original stator and turbulator with internal igniters</a:t>
            </a:r>
            <a:endParaRPr lang="en-US" sz="2400" b="1" dirty="0"/>
          </a:p>
        </p:txBody>
      </p:sp>
      <p:sp>
        <p:nvSpPr>
          <p:cNvPr id="18" name="TextBox 17"/>
          <p:cNvSpPr txBox="1"/>
          <p:nvPr/>
        </p:nvSpPr>
        <p:spPr>
          <a:xfrm>
            <a:off x="3596408" y="3728051"/>
            <a:ext cx="2442693" cy="2123658"/>
          </a:xfrm>
          <a:prstGeom prst="rect">
            <a:avLst/>
          </a:prstGeom>
          <a:noFill/>
        </p:spPr>
        <p:txBody>
          <a:bodyPr wrap="square" rtlCol="0">
            <a:spAutoFit/>
          </a:bodyPr>
          <a:lstStyle/>
          <a:p>
            <a:pPr algn="ctr"/>
            <a:r>
              <a:rPr lang="en-US" sz="2400" b="1" dirty="0" smtClean="0"/>
              <a:t>Design # 2: </a:t>
            </a:r>
          </a:p>
          <a:p>
            <a:pPr algn="ctr"/>
            <a:r>
              <a:rPr lang="en-US" sz="2400" b="1" dirty="0" smtClean="0"/>
              <a:t>Flame retention head with internal igniters</a:t>
            </a:r>
            <a:endParaRPr lang="en-US" sz="2400" b="1" dirty="0"/>
          </a:p>
        </p:txBody>
      </p:sp>
      <p:sp>
        <p:nvSpPr>
          <p:cNvPr id="19" name="TextBox 18"/>
          <p:cNvSpPr txBox="1"/>
          <p:nvPr/>
        </p:nvSpPr>
        <p:spPr>
          <a:xfrm>
            <a:off x="6629098" y="3724611"/>
            <a:ext cx="2442693" cy="2308324"/>
          </a:xfrm>
          <a:prstGeom prst="rect">
            <a:avLst/>
          </a:prstGeom>
          <a:noFill/>
        </p:spPr>
        <p:txBody>
          <a:bodyPr wrap="square" rtlCol="0">
            <a:spAutoFit/>
          </a:bodyPr>
          <a:lstStyle/>
          <a:p>
            <a:pPr algn="ctr"/>
            <a:r>
              <a:rPr lang="en-US" sz="2400" b="1" dirty="0" smtClean="0"/>
              <a:t>Design # 3: </a:t>
            </a:r>
          </a:p>
          <a:p>
            <a:pPr algn="ctr"/>
            <a:r>
              <a:rPr lang="en-US" sz="2400" b="1" dirty="0" smtClean="0"/>
              <a:t>Igniterless stator and turbulator</a:t>
            </a:r>
          </a:p>
          <a:p>
            <a:pPr algn="ctr">
              <a:buNone/>
            </a:pPr>
            <a:r>
              <a:rPr lang="en-US" sz="2400" b="1" dirty="0" smtClean="0">
                <a:solidFill>
                  <a:srgbClr val="FF0000"/>
                </a:solidFill>
              </a:rPr>
              <a:t>*Final Design*</a:t>
            </a:r>
          </a:p>
        </p:txBody>
      </p:sp>
    </p:spTree>
    <p:extLst>
      <p:ext uri="{BB962C8B-B14F-4D97-AF65-F5344CB8AC3E}">
        <p14:creationId xmlns:p14="http://schemas.microsoft.com/office/powerpoint/2010/main" val="11338058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Fire Test Handbook Updates for Seat Cushion and Cargo Liner Test Methods</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5289333"/>
              </p:ext>
            </p:extLst>
          </p:nvPr>
        </p:nvGraphicFramePr>
        <p:xfrm>
          <a:off x="-1" y="2585152"/>
          <a:ext cx="9144000" cy="825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5" name="Content Placeholder 4"/>
          <p:cNvGraphicFramePr>
            <a:graphicFrameLocks/>
          </p:cNvGraphicFramePr>
          <p:nvPr>
            <p:extLst>
              <p:ext uri="{D42A27DB-BD31-4B8C-83A1-F6EECF244321}">
                <p14:modId xmlns:p14="http://schemas.microsoft.com/office/powerpoint/2010/main" val="1767181527"/>
              </p:ext>
            </p:extLst>
          </p:nvPr>
        </p:nvGraphicFramePr>
        <p:xfrm>
          <a:off x="2124074" y="4314825"/>
          <a:ext cx="4279952" cy="6678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p:cNvSpPr txBox="1"/>
          <p:nvPr/>
        </p:nvSpPr>
        <p:spPr>
          <a:xfrm>
            <a:off x="614089" y="1967240"/>
            <a:ext cx="7669664" cy="523220"/>
          </a:xfrm>
          <a:prstGeom prst="rect">
            <a:avLst/>
          </a:prstGeom>
          <a:noFill/>
        </p:spPr>
        <p:txBody>
          <a:bodyPr wrap="none" rtlCol="0">
            <a:spAutoFit/>
          </a:bodyPr>
          <a:lstStyle/>
          <a:p>
            <a:pPr>
              <a:buNone/>
            </a:pPr>
            <a:r>
              <a:rPr lang="en-US" sz="2800" b="1" dirty="0" smtClean="0"/>
              <a:t>Main Chapter: </a:t>
            </a:r>
            <a:r>
              <a:rPr lang="en-US" sz="2800" b="1" i="1" dirty="0" smtClean="0"/>
              <a:t>Test Method and Park Burner</a:t>
            </a:r>
            <a:endParaRPr lang="en-US" sz="2800" b="1" i="1" dirty="0"/>
          </a:p>
        </p:txBody>
      </p:sp>
      <p:sp>
        <p:nvSpPr>
          <p:cNvPr id="56" name="TextBox 55"/>
          <p:cNvSpPr txBox="1"/>
          <p:nvPr/>
        </p:nvSpPr>
        <p:spPr>
          <a:xfrm>
            <a:off x="902706" y="5067300"/>
            <a:ext cx="6175088" cy="523220"/>
          </a:xfrm>
          <a:prstGeom prst="rect">
            <a:avLst/>
          </a:prstGeom>
          <a:noFill/>
        </p:spPr>
        <p:txBody>
          <a:bodyPr wrap="none" rtlCol="0">
            <a:spAutoFit/>
          </a:bodyPr>
          <a:lstStyle/>
          <a:p>
            <a:pPr>
              <a:buNone/>
            </a:pPr>
            <a:r>
              <a:rPr lang="en-US" sz="2800" b="1" dirty="0" smtClean="0"/>
              <a:t>Chapter Supplement: </a:t>
            </a:r>
            <a:r>
              <a:rPr lang="en-US" sz="2800" b="1" i="1" dirty="0" smtClean="0"/>
              <a:t>Sonic Burner</a:t>
            </a:r>
            <a:endParaRPr lang="en-US" sz="2800" b="1" i="1" dirty="0"/>
          </a:p>
        </p:txBody>
      </p:sp>
      <p:sp>
        <p:nvSpPr>
          <p:cNvPr id="8" name="Bent Arrow 7"/>
          <p:cNvSpPr/>
          <p:nvPr/>
        </p:nvSpPr>
        <p:spPr bwMode="auto">
          <a:xfrm rot="10800000" flipH="1">
            <a:off x="1601163" y="3362325"/>
            <a:ext cx="503861" cy="1409700"/>
          </a:xfrm>
          <a:prstGeom prst="bentArrow">
            <a:avLst>
              <a:gd name="adj1" fmla="val 32482"/>
              <a:gd name="adj2" fmla="val 30570"/>
              <a:gd name="adj3" fmla="val 23069"/>
              <a:gd name="adj4" fmla="val 43750"/>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74" name="Bent Arrow 73"/>
          <p:cNvSpPr/>
          <p:nvPr/>
        </p:nvSpPr>
        <p:spPr bwMode="auto">
          <a:xfrm rot="16200000">
            <a:off x="3671960" y="2886075"/>
            <a:ext cx="581025" cy="1533525"/>
          </a:xfrm>
          <a:prstGeom prst="bentArrow">
            <a:avLst>
              <a:gd name="adj1" fmla="val 26674"/>
              <a:gd name="adj2" fmla="val 25000"/>
              <a:gd name="adj3" fmla="val 25000"/>
              <a:gd name="adj4" fmla="val 43750"/>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80" name="Bent Arrow 79"/>
          <p:cNvSpPr/>
          <p:nvPr/>
        </p:nvSpPr>
        <p:spPr bwMode="auto">
          <a:xfrm flipH="1">
            <a:off x="4886323" y="3702830"/>
            <a:ext cx="1400175" cy="471498"/>
          </a:xfrm>
          <a:prstGeom prst="bentArrow">
            <a:avLst>
              <a:gd name="adj1" fmla="val 30932"/>
              <a:gd name="adj2" fmla="val 33081"/>
              <a:gd name="adj3" fmla="val 26639"/>
              <a:gd name="adj4" fmla="val 43750"/>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82" name="TextBox 81"/>
          <p:cNvSpPr txBox="1"/>
          <p:nvPr/>
        </p:nvSpPr>
        <p:spPr>
          <a:xfrm>
            <a:off x="1085424" y="3652837"/>
            <a:ext cx="1199218" cy="461665"/>
          </a:xfrm>
          <a:prstGeom prst="rect">
            <a:avLst/>
          </a:prstGeom>
          <a:solidFill>
            <a:schemeClr val="bg1"/>
          </a:solidFill>
          <a:ln w="28575">
            <a:solidFill>
              <a:schemeClr val="tx1"/>
            </a:solidFill>
            <a:prstDash val="dash"/>
          </a:ln>
        </p:spPr>
        <p:txBody>
          <a:bodyPr wrap="square" rtlCol="0">
            <a:spAutoFit/>
          </a:bodyPr>
          <a:lstStyle/>
          <a:p>
            <a:pPr algn="ctr">
              <a:buNone/>
            </a:pPr>
            <a:r>
              <a:rPr lang="en-US" sz="1200" b="1" dirty="0" smtClean="0"/>
              <a:t>If using a Sonic Burner</a:t>
            </a:r>
            <a:endParaRPr lang="en-US" sz="1200" b="1" dirty="0"/>
          </a:p>
        </p:txBody>
      </p:sp>
      <p:sp>
        <p:nvSpPr>
          <p:cNvPr id="83" name="TextBox 82"/>
          <p:cNvSpPr txBox="1"/>
          <p:nvPr/>
        </p:nvSpPr>
        <p:spPr>
          <a:xfrm>
            <a:off x="4191403" y="3646655"/>
            <a:ext cx="1152121" cy="461665"/>
          </a:xfrm>
          <a:prstGeom prst="rect">
            <a:avLst/>
          </a:prstGeom>
          <a:solidFill>
            <a:schemeClr val="bg1"/>
          </a:solidFill>
          <a:ln w="28575">
            <a:solidFill>
              <a:schemeClr val="tx1"/>
            </a:solidFill>
            <a:prstDash val="dash"/>
          </a:ln>
        </p:spPr>
        <p:txBody>
          <a:bodyPr wrap="square" rtlCol="0">
            <a:spAutoFit/>
          </a:bodyPr>
          <a:lstStyle/>
          <a:p>
            <a:pPr algn="ctr">
              <a:buNone/>
            </a:pPr>
            <a:r>
              <a:rPr lang="en-US" sz="1200" b="1" dirty="0" smtClean="0"/>
              <a:t>Return to Main Chapter</a:t>
            </a:r>
            <a:endParaRPr lang="en-US" sz="1200" b="1" dirty="0"/>
          </a:p>
        </p:txBody>
      </p:sp>
    </p:spTree>
    <p:extLst>
      <p:ext uri="{BB962C8B-B14F-4D97-AF65-F5344CB8AC3E}">
        <p14:creationId xmlns:p14="http://schemas.microsoft.com/office/powerpoint/2010/main" val="12799920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Leather Seat Restraint Method</a:t>
            </a:r>
            <a:endParaRPr lang="en-US" dirty="0"/>
          </a:p>
        </p:txBody>
      </p:sp>
      <p:pic>
        <p:nvPicPr>
          <p:cNvPr id="8" name="Picture 7" descr="rods_on_cushions5.pdf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4103" y="914398"/>
            <a:ext cx="5024484" cy="5130141"/>
          </a:xfrm>
          <a:prstGeom prst="rect">
            <a:avLst/>
          </a:prstGeom>
        </p:spPr>
      </p:pic>
      <p:pic>
        <p:nvPicPr>
          <p:cNvPr id="9" name="Picture 8" descr="rods_on_cushions5.pdf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1984"/>
          <a:stretch/>
        </p:blipFill>
        <p:spPr>
          <a:xfrm>
            <a:off x="3277590" y="1045027"/>
            <a:ext cx="5866410" cy="3420095"/>
          </a:xfrm>
          <a:prstGeom prst="rect">
            <a:avLst/>
          </a:prstGeom>
        </p:spPr>
      </p:pic>
      <p:sp>
        <p:nvSpPr>
          <p:cNvPr id="10" name="TextBox 9"/>
          <p:cNvSpPr txBox="1"/>
          <p:nvPr/>
        </p:nvSpPr>
        <p:spPr>
          <a:xfrm>
            <a:off x="5068587" y="4562442"/>
            <a:ext cx="3978234" cy="954107"/>
          </a:xfrm>
          <a:prstGeom prst="rect">
            <a:avLst/>
          </a:prstGeom>
          <a:noFill/>
          <a:ln>
            <a:solidFill>
              <a:schemeClr val="tx1"/>
            </a:solidFill>
          </a:ln>
        </p:spPr>
        <p:txBody>
          <a:bodyPr wrap="square" rtlCol="0">
            <a:spAutoFit/>
          </a:bodyPr>
          <a:lstStyle/>
          <a:p>
            <a:pPr algn="ctr">
              <a:buNone/>
            </a:pPr>
            <a:r>
              <a:rPr lang="en-US" sz="2800" b="1" dirty="0" smtClean="0"/>
              <a:t>0.125-inch diameter stainless steel rod</a:t>
            </a:r>
            <a:endParaRPr lang="en-US" sz="2800" b="1" dirty="0"/>
          </a:p>
        </p:txBody>
      </p:sp>
    </p:spTree>
    <p:extLst>
      <p:ext uri="{BB962C8B-B14F-4D97-AF65-F5344CB8AC3E}">
        <p14:creationId xmlns:p14="http://schemas.microsoft.com/office/powerpoint/2010/main" val="984921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Sonic Cargo Instructional Video</a:t>
            </a:r>
            <a:endParaRPr lang="en-US" dirty="0"/>
          </a:p>
        </p:txBody>
      </p:sp>
      <p:sp>
        <p:nvSpPr>
          <p:cNvPr id="4" name="Content Placeholder 3"/>
          <p:cNvSpPr>
            <a:spLocks noGrp="1"/>
          </p:cNvSpPr>
          <p:nvPr>
            <p:ph idx="1"/>
          </p:nvPr>
        </p:nvSpPr>
        <p:spPr/>
        <p:txBody>
          <a:bodyPr/>
          <a:lstStyle/>
          <a:p>
            <a:r>
              <a:rPr lang="en-US" dirty="0" smtClean="0"/>
              <a:t>An instructional video produced at the FAA Technical Center was recently released for conducting the cargo liner oil burner test method using a Sonic burner based on Chapter 8 of the Fire Test Handbook</a:t>
            </a:r>
          </a:p>
          <a:p>
            <a:endParaRPr lang="en-US" dirty="0" smtClean="0"/>
          </a:p>
          <a:p>
            <a:r>
              <a:rPr lang="en-US" dirty="0" smtClean="0"/>
              <a:t>Video link is in the Chapter 8 section of the Handbook on the Fire Safety Website</a:t>
            </a:r>
          </a:p>
          <a:p>
            <a:pPr marL="0" indent="0" algn="ctr">
              <a:buNone/>
            </a:pPr>
            <a:r>
              <a:rPr lang="en-US" sz="4800" dirty="0" smtClean="0">
                <a:ln w="12700">
                  <a:solidFill>
                    <a:schemeClr val="tx1"/>
                  </a:solidFill>
                  <a:prstDash val="solid"/>
                </a:ln>
                <a:solidFill>
                  <a:srgbClr val="FF0000"/>
                </a:solidFill>
              </a:rPr>
              <a:t>www.fire.tc.faa.gov</a:t>
            </a:r>
            <a:endParaRPr lang="en-US" sz="4800" dirty="0">
              <a:ln w="12700">
                <a:solidFill>
                  <a:schemeClr val="tx1"/>
                </a:solidFill>
                <a:prstDash val="solid"/>
              </a:ln>
              <a:solidFill>
                <a:srgbClr val="FF0000"/>
              </a:solidFill>
            </a:endParaRPr>
          </a:p>
        </p:txBody>
      </p:sp>
    </p:spTree>
    <p:extLst>
      <p:ext uri="{BB962C8B-B14F-4D97-AF65-F5344CB8AC3E}">
        <p14:creationId xmlns:p14="http://schemas.microsoft.com/office/powerpoint/2010/main" val="11049157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Use of Park-Type and Sonic Oil Burners</a:t>
            </a:r>
            <a:endParaRPr lang="en-US" dirty="0"/>
          </a:p>
        </p:txBody>
      </p:sp>
      <p:sp>
        <p:nvSpPr>
          <p:cNvPr id="3" name="Content Placeholder 2"/>
          <p:cNvSpPr>
            <a:spLocks noGrp="1"/>
          </p:cNvSpPr>
          <p:nvPr>
            <p:ph idx="1"/>
          </p:nvPr>
        </p:nvSpPr>
        <p:spPr/>
        <p:txBody>
          <a:bodyPr/>
          <a:lstStyle/>
          <a:p>
            <a:r>
              <a:rPr lang="en-US" dirty="0" smtClean="0"/>
              <a:t>Park-type and Sonic burners may be used for certification testing</a:t>
            </a:r>
            <a:endParaRPr lang="en-US" dirty="0"/>
          </a:p>
          <a:p>
            <a:pPr lvl="1"/>
            <a:r>
              <a:rPr lang="en-US" dirty="0" smtClean="0"/>
              <a:t>Chapter 7: Oil Burner Test for Seat Cushions</a:t>
            </a:r>
          </a:p>
          <a:p>
            <a:pPr lvl="1"/>
            <a:r>
              <a:rPr lang="en-US" dirty="0" smtClean="0"/>
              <a:t>Chapter 8: Oil Burner Test Cargo Liner</a:t>
            </a:r>
          </a:p>
          <a:p>
            <a:endParaRPr lang="en-US" dirty="0" smtClean="0"/>
          </a:p>
          <a:p>
            <a:r>
              <a:rPr lang="en-US" dirty="0" smtClean="0"/>
              <a:t>Park-type burners will be allowed for certification testing in the future</a:t>
            </a:r>
          </a:p>
          <a:p>
            <a:endParaRPr lang="en-US" dirty="0" smtClean="0"/>
          </a:p>
          <a:p>
            <a:r>
              <a:rPr lang="en-US" dirty="0" smtClean="0"/>
              <a:t>Either burner may be used for these tests</a:t>
            </a:r>
            <a:endParaRPr lang="en-US" dirty="0"/>
          </a:p>
        </p:txBody>
      </p:sp>
    </p:spTree>
    <p:extLst>
      <p:ext uri="{BB962C8B-B14F-4D97-AF65-F5344CB8AC3E}">
        <p14:creationId xmlns:p14="http://schemas.microsoft.com/office/powerpoint/2010/main" val="18560470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Seat and Cargo Task Groups</a:t>
            </a:r>
            <a:endParaRPr lang="en-US" dirty="0"/>
          </a:p>
        </p:txBody>
      </p:sp>
      <p:sp>
        <p:nvSpPr>
          <p:cNvPr id="8" name="Content Placeholder 7"/>
          <p:cNvSpPr>
            <a:spLocks noGrp="1"/>
          </p:cNvSpPr>
          <p:nvPr>
            <p:ph sz="half" idx="1"/>
          </p:nvPr>
        </p:nvSpPr>
        <p:spPr>
          <a:xfrm>
            <a:off x="471484" y="1867271"/>
            <a:ext cx="3948113" cy="1042184"/>
          </a:xfrm>
          <a:ln>
            <a:solidFill>
              <a:schemeClr val="tx1"/>
            </a:solidFill>
          </a:ln>
        </p:spPr>
        <p:txBody>
          <a:bodyPr/>
          <a:lstStyle/>
          <a:p>
            <a:pPr marL="0" indent="0" algn="ctr">
              <a:buNone/>
            </a:pPr>
            <a:r>
              <a:rPr lang="en-US" dirty="0" smtClean="0"/>
              <a:t>Cargo Task </a:t>
            </a:r>
            <a:r>
              <a:rPr lang="en-US" dirty="0" smtClean="0"/>
              <a:t>Group</a:t>
            </a:r>
          </a:p>
          <a:p>
            <a:pPr marL="0" indent="0" algn="ctr">
              <a:buNone/>
            </a:pPr>
            <a:r>
              <a:rPr lang="en-US" sz="2800" b="1" dirty="0" smtClean="0"/>
              <a:t>8:30 AM </a:t>
            </a:r>
            <a:r>
              <a:rPr lang="en-US" sz="2800" b="1" dirty="0" smtClean="0"/>
              <a:t>- </a:t>
            </a:r>
            <a:r>
              <a:rPr lang="en-US" sz="2800" b="1" dirty="0" smtClean="0"/>
              <a:t>10:00 AM</a:t>
            </a:r>
            <a:endParaRPr lang="en-US" sz="2800" b="1" dirty="0"/>
          </a:p>
          <a:p>
            <a:pPr algn="ctr"/>
            <a:endParaRPr lang="en-US" sz="3200" b="1" dirty="0"/>
          </a:p>
        </p:txBody>
      </p:sp>
      <p:sp>
        <p:nvSpPr>
          <p:cNvPr id="18" name="Content Placeholder 17"/>
          <p:cNvSpPr>
            <a:spLocks noGrp="1"/>
          </p:cNvSpPr>
          <p:nvPr>
            <p:ph sz="half" idx="2"/>
          </p:nvPr>
        </p:nvSpPr>
        <p:spPr>
          <a:xfrm>
            <a:off x="4571997" y="1867271"/>
            <a:ext cx="3949700" cy="1042184"/>
          </a:xfrm>
          <a:ln>
            <a:solidFill>
              <a:schemeClr val="tx1"/>
            </a:solidFill>
          </a:ln>
        </p:spPr>
        <p:txBody>
          <a:bodyPr/>
          <a:lstStyle/>
          <a:p>
            <a:pPr marL="0" indent="0" algn="ctr">
              <a:buNone/>
            </a:pPr>
            <a:r>
              <a:rPr lang="en-US" dirty="0"/>
              <a:t>Seat Task </a:t>
            </a:r>
            <a:r>
              <a:rPr lang="en-US" dirty="0" smtClean="0"/>
              <a:t>Group</a:t>
            </a:r>
          </a:p>
          <a:p>
            <a:pPr marL="0" indent="0" algn="ctr">
              <a:buNone/>
            </a:pPr>
            <a:r>
              <a:rPr lang="en-US" sz="2800" b="1" dirty="0" smtClean="0"/>
              <a:t>10:30 AM - 12:00 PM</a:t>
            </a:r>
            <a:endParaRPr lang="en-US" sz="2800" b="1" dirty="0"/>
          </a:p>
          <a:p>
            <a:pPr algn="ctr"/>
            <a:endParaRPr lang="en-US" sz="3200" dirty="0"/>
          </a:p>
        </p:txBody>
      </p:sp>
      <p:pic>
        <p:nvPicPr>
          <p:cNvPr id="4" name="Picture 3" descr="Tropicana Meeting Space.pdf - Adobe Acrobat Pro DC"/>
          <p:cNvPicPr>
            <a:picLocks noChangeAspect="1"/>
          </p:cNvPicPr>
          <p:nvPr/>
        </p:nvPicPr>
        <p:blipFill rotWithShape="1">
          <a:blip r:embed="rId3">
            <a:extLst>
              <a:ext uri="{28A0092B-C50C-407E-A947-70E740481C1C}">
                <a14:useLocalDpi xmlns:a14="http://schemas.microsoft.com/office/drawing/2010/main" val="0"/>
              </a:ext>
            </a:extLst>
          </a:blip>
          <a:srcRect l="11254" t="52570" r="20605" b="12210"/>
          <a:stretch/>
        </p:blipFill>
        <p:spPr>
          <a:xfrm>
            <a:off x="219689" y="3052068"/>
            <a:ext cx="8704613" cy="3471405"/>
          </a:xfrm>
          <a:prstGeom prst="rect">
            <a:avLst/>
          </a:prstGeom>
          <a:ln>
            <a:solidFill>
              <a:schemeClr val="tx1"/>
            </a:solidFill>
          </a:ln>
        </p:spPr>
      </p:pic>
      <p:sp>
        <p:nvSpPr>
          <p:cNvPr id="19" name="Content Placeholder 7"/>
          <p:cNvSpPr txBox="1">
            <a:spLocks/>
          </p:cNvSpPr>
          <p:nvPr/>
        </p:nvSpPr>
        <p:spPr bwMode="auto">
          <a:xfrm>
            <a:off x="-3" y="1211221"/>
            <a:ext cx="9143999" cy="593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lgn="ctr">
              <a:buFontTx/>
              <a:buNone/>
            </a:pPr>
            <a:r>
              <a:rPr lang="en-US" kern="0" dirty="0" smtClean="0"/>
              <a:t>Wednesday, Oct. 26, Carousel D-F in South Tower</a:t>
            </a:r>
          </a:p>
        </p:txBody>
      </p:sp>
      <p:sp>
        <p:nvSpPr>
          <p:cNvPr id="21" name="Rounded Rectangle 20"/>
          <p:cNvSpPr/>
          <p:nvPr/>
        </p:nvSpPr>
        <p:spPr bwMode="auto">
          <a:xfrm>
            <a:off x="463134" y="3946529"/>
            <a:ext cx="1163783" cy="368135"/>
          </a:xfrm>
          <a:prstGeom prst="roundRect">
            <a:avLst/>
          </a:prstGeom>
          <a:noFill/>
          <a:ln w="762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2" name="Rounded Rectangle 21"/>
          <p:cNvSpPr/>
          <p:nvPr/>
        </p:nvSpPr>
        <p:spPr bwMode="auto">
          <a:xfrm>
            <a:off x="7277591" y="4603702"/>
            <a:ext cx="1646711" cy="898494"/>
          </a:xfrm>
          <a:prstGeom prst="roundRect">
            <a:avLst/>
          </a:prstGeom>
          <a:noFill/>
          <a:ln w="762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3" name="Down Arrow 22"/>
          <p:cNvSpPr/>
          <p:nvPr/>
        </p:nvSpPr>
        <p:spPr bwMode="auto">
          <a:xfrm rot="5923103">
            <a:off x="4276952" y="1821845"/>
            <a:ext cx="318944" cy="5563713"/>
          </a:xfrm>
          <a:prstGeom prst="down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8436827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854928" y="2365375"/>
            <a:ext cx="328968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50000"/>
              </a:spcBef>
              <a:spcAft>
                <a:spcPct val="0"/>
              </a:spcAft>
              <a:buChar char="•"/>
              <a:defRPr sz="1600">
                <a:solidFill>
                  <a:schemeClr val="tx1"/>
                </a:solidFill>
                <a:latin typeface="Arial" charset="0"/>
              </a:defRPr>
            </a:lvl6pPr>
            <a:lvl7pPr marL="2971800" indent="-228600" eaLnBrk="0" fontAlgn="base" hangingPunct="0">
              <a:spcBef>
                <a:spcPct val="50000"/>
              </a:spcBef>
              <a:spcAft>
                <a:spcPct val="0"/>
              </a:spcAft>
              <a:buChar char="•"/>
              <a:defRPr sz="1600">
                <a:solidFill>
                  <a:schemeClr val="tx1"/>
                </a:solidFill>
                <a:latin typeface="Arial" charset="0"/>
              </a:defRPr>
            </a:lvl7pPr>
            <a:lvl8pPr marL="3429000" indent="-228600" eaLnBrk="0" fontAlgn="base" hangingPunct="0">
              <a:spcBef>
                <a:spcPct val="50000"/>
              </a:spcBef>
              <a:spcAft>
                <a:spcPct val="0"/>
              </a:spcAft>
              <a:buChar char="•"/>
              <a:defRPr sz="1600">
                <a:solidFill>
                  <a:schemeClr val="tx1"/>
                </a:solidFill>
                <a:latin typeface="Arial" charset="0"/>
              </a:defRPr>
            </a:lvl8pPr>
            <a:lvl9pPr marL="3886200" indent="-228600" eaLnBrk="0" fontAlgn="base" hangingPunct="0">
              <a:spcBef>
                <a:spcPct val="50000"/>
              </a:spcBef>
              <a:spcAft>
                <a:spcPct val="0"/>
              </a:spcAft>
              <a:buChar char="•"/>
              <a:defRPr sz="1600">
                <a:solidFill>
                  <a:schemeClr val="tx1"/>
                </a:solidFill>
                <a:latin typeface="Arial" charset="0"/>
              </a:defRPr>
            </a:lvl9pPr>
          </a:lstStyle>
          <a:p>
            <a:pPr algn="ctr" eaLnBrk="1" hangingPunct="1">
              <a:buFontTx/>
              <a:buNone/>
            </a:pPr>
            <a:r>
              <a:rPr lang="en-US" sz="4400" b="1" dirty="0">
                <a:solidFill>
                  <a:srgbClr val="1D2F68"/>
                </a:solidFill>
              </a:rPr>
              <a:t>Questions?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smtClean="0"/>
              <a:t>FAA Park Vs. Sonic Comparison</a:t>
            </a:r>
          </a:p>
        </p:txBody>
      </p:sp>
      <p:graphicFrame>
        <p:nvGraphicFramePr>
          <p:cNvPr id="4" name="Chart 3"/>
          <p:cNvGraphicFramePr>
            <a:graphicFrameLocks/>
          </p:cNvGraphicFramePr>
          <p:nvPr>
            <p:extLst>
              <p:ext uri="{D42A27DB-BD31-4B8C-83A1-F6EECF244321}">
                <p14:modId xmlns:p14="http://schemas.microsoft.com/office/powerpoint/2010/main" val="1838258115"/>
              </p:ext>
            </p:extLst>
          </p:nvPr>
        </p:nvGraphicFramePr>
        <p:xfrm>
          <a:off x="142875" y="1724025"/>
          <a:ext cx="4324350" cy="40481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ct 6"/>
          <p:cNvGraphicFramePr>
            <a:graphicFrameLocks noGrp="1"/>
          </p:cNvGraphicFramePr>
          <p:nvPr>
            <p:ph idx="1"/>
            <p:extLst>
              <p:ext uri="{D42A27DB-BD31-4B8C-83A1-F6EECF244321}">
                <p14:modId xmlns:p14="http://schemas.microsoft.com/office/powerpoint/2010/main" val="1373584247"/>
              </p:ext>
            </p:extLst>
          </p:nvPr>
        </p:nvGraphicFramePr>
        <p:xfrm>
          <a:off x="4533900" y="1733549"/>
          <a:ext cx="4495799" cy="40100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2375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Robin Testing</a:t>
            </a:r>
            <a:endParaRPr lang="en-US" dirty="0"/>
          </a:p>
        </p:txBody>
      </p:sp>
      <p:sp>
        <p:nvSpPr>
          <p:cNvPr id="3" name="Content Placeholder 2"/>
          <p:cNvSpPr>
            <a:spLocks noGrp="1"/>
          </p:cNvSpPr>
          <p:nvPr>
            <p:ph idx="1"/>
          </p:nvPr>
        </p:nvSpPr>
        <p:spPr/>
        <p:txBody>
          <a:bodyPr/>
          <a:lstStyle/>
          <a:p>
            <a:r>
              <a:rPr lang="en-US" sz="2400" dirty="0" smtClean="0"/>
              <a:t>Once testing was completed at the FAA test facility, the next step was to organize a round robin…</a:t>
            </a:r>
          </a:p>
          <a:p>
            <a:endParaRPr lang="en-US" sz="2400" dirty="0" smtClean="0"/>
          </a:p>
          <a:p>
            <a:r>
              <a:rPr lang="en-US" sz="2400" dirty="0" smtClean="0"/>
              <a:t>What is a round robin?</a:t>
            </a:r>
          </a:p>
          <a:p>
            <a:pPr lvl="1"/>
            <a:r>
              <a:rPr lang="en-US" sz="2000" dirty="0" smtClean="0"/>
              <a:t>A round robin is an </a:t>
            </a:r>
            <a:r>
              <a:rPr lang="en-US" sz="2000" dirty="0" smtClean="0"/>
              <a:t>interlab</a:t>
            </a:r>
            <a:r>
              <a:rPr lang="en-US" sz="2000" dirty="0" smtClean="0"/>
              <a:t> study where participating flammability test facilities are all provided with identical test specimens and required to run a particular flammability test in a manner specified by the FAA.  All test equipment as well as test procedures between labs are designed to be as equal as possible.</a:t>
            </a:r>
          </a:p>
          <a:p>
            <a:pPr lvl="1"/>
            <a:endParaRPr lang="en-US" sz="2000" dirty="0" smtClean="0"/>
          </a:p>
        </p:txBody>
      </p:sp>
    </p:spTree>
    <p:extLst>
      <p:ext uri="{BB962C8B-B14F-4D97-AF65-F5344CB8AC3E}">
        <p14:creationId xmlns:p14="http://schemas.microsoft.com/office/powerpoint/2010/main" val="1351691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Sonic Cargo Liner Round Robin</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33042465"/>
              </p:ext>
            </p:extLst>
          </p:nvPr>
        </p:nvGraphicFramePr>
        <p:xfrm>
          <a:off x="495300" y="1508125"/>
          <a:ext cx="8050213" cy="43910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9693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43153</TotalTime>
  <Words>3370</Words>
  <Application>Microsoft Office PowerPoint</Application>
  <PresentationFormat>On-screen Show (4:3)</PresentationFormat>
  <Paragraphs>469</Paragraphs>
  <Slides>65</Slides>
  <Notes>53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1_Custom Design</vt:lpstr>
      <vt:lpstr>Equation</vt:lpstr>
      <vt:lpstr>The Eighth Triennial International Fire &amp; Cabin Safety Research Conference</vt:lpstr>
      <vt:lpstr>Introduction</vt:lpstr>
      <vt:lpstr>Lessons Learned Over the Years</vt:lpstr>
      <vt:lpstr>Replacement Burner Design</vt:lpstr>
      <vt:lpstr>Sonic Burner Initial Concept</vt:lpstr>
      <vt:lpstr>Sonic Internal Design Concepts</vt:lpstr>
      <vt:lpstr>FAA Park Vs. Sonic Comparison</vt:lpstr>
      <vt:lpstr>Round Robin Testing</vt:lpstr>
      <vt:lpstr>Sonic Cargo Liner Round Robin</vt:lpstr>
      <vt:lpstr>Sonic Seat Cushion Round Robin</vt:lpstr>
      <vt:lpstr>Park &amp; Sonic Seat Round Robin</vt:lpstr>
      <vt:lpstr>Sonic Burner Development</vt:lpstr>
      <vt:lpstr>Sonic Burner Operating Principles</vt:lpstr>
      <vt:lpstr>Internal Component Design</vt:lpstr>
      <vt:lpstr>Internal Component Adjustment</vt:lpstr>
      <vt:lpstr>Internal Component Adjustment</vt:lpstr>
      <vt:lpstr>Sonic Internal Configuration</vt:lpstr>
      <vt:lpstr>Park Ignition Components</vt:lpstr>
      <vt:lpstr>Sonic Ignition Components</vt:lpstr>
      <vt:lpstr>Fuel Nozzle</vt:lpstr>
      <vt:lpstr>Fuel Nozzle</vt:lpstr>
      <vt:lpstr>Sonic Burner Control Systems</vt:lpstr>
      <vt:lpstr>Sonic Burner Control Systems</vt:lpstr>
      <vt:lpstr>Sonic Burner Control Systems</vt:lpstr>
      <vt:lpstr>Sonic Burner Control Systems</vt:lpstr>
      <vt:lpstr>Fuel Flow and Temperature Control</vt:lpstr>
      <vt:lpstr>Fuel Flow and Temperature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 Flow and Temperature Control</vt:lpstr>
      <vt:lpstr>Air Flow and Temperature Control</vt:lpstr>
      <vt:lpstr>Air Flow and Temperature Control</vt:lpstr>
      <vt:lpstr>Air Flow and Temperature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Fuel &amp; Air Pressure Measurement</vt:lpstr>
      <vt:lpstr>Sonic Burner Specific Topics</vt:lpstr>
      <vt:lpstr>Heat Flux and Temperature Calibration for Park-Type Burner</vt:lpstr>
      <vt:lpstr>Flame Temperature Validation for Sonic Burner</vt:lpstr>
      <vt:lpstr>Flame Temperature Measurement Thermocouples</vt:lpstr>
      <vt:lpstr>Fuel &amp; Air Measurement Points</vt:lpstr>
      <vt:lpstr>Burner and Sample Test Rig</vt:lpstr>
      <vt:lpstr>Burner and Sample Test Rig</vt:lpstr>
      <vt:lpstr>Compressor for Sonic Air Supply</vt:lpstr>
      <vt:lpstr>Fire Test Handbook Updates for Seat Cushion and Cargo Liner Test Methods</vt:lpstr>
      <vt:lpstr>Leather Seat Restraint Method</vt:lpstr>
      <vt:lpstr>Sonic Cargo Instructional Video</vt:lpstr>
      <vt:lpstr>Future Use of Park-Type and Sonic Oil Burners</vt:lpstr>
      <vt:lpstr>Seat and Cargo Task Groups</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Salter, Timothy (FAA)</cp:lastModifiedBy>
  <cp:revision>650</cp:revision>
  <cp:lastPrinted>2013-11-21T16:14:37Z</cp:lastPrinted>
  <dcterms:created xsi:type="dcterms:W3CDTF">2005-01-28T20:32:53Z</dcterms:created>
  <dcterms:modified xsi:type="dcterms:W3CDTF">2016-10-17T19:40:18Z</dcterms:modified>
</cp:coreProperties>
</file>