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3" r:id="rId2"/>
    <p:sldId id="264" r:id="rId3"/>
    <p:sldId id="294" r:id="rId4"/>
    <p:sldId id="295" r:id="rId5"/>
    <p:sldId id="296" r:id="rId6"/>
    <p:sldId id="257" r:id="rId7"/>
    <p:sldId id="279" r:id="rId8"/>
    <p:sldId id="280" r:id="rId9"/>
    <p:sldId id="281" r:id="rId10"/>
    <p:sldId id="282" r:id="rId11"/>
    <p:sldId id="283" r:id="rId12"/>
    <p:sldId id="284" r:id="rId13"/>
    <p:sldId id="275" r:id="rId14"/>
    <p:sldId id="288" r:id="rId15"/>
    <p:sldId id="289" r:id="rId16"/>
    <p:sldId id="290" r:id="rId17"/>
    <p:sldId id="291" r:id="rId18"/>
    <p:sldId id="293" r:id="rId19"/>
    <p:sldId id="292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9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compar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comparis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comparis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comparis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raid1\ThePub\Ochs\NexGen%20Burner\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12287352969768"/>
          <c:y val="5.0925925925925923E-2"/>
          <c:w val="0.8176205404879946"/>
          <c:h val="0.83929753572470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Baseline 60 psig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Sheet1!$D$3:$E$3</c:f>
              <c:strCache>
                <c:ptCount val="2"/>
                <c:pt idx="0">
                  <c:v>8579 BT, sec</c:v>
                </c:pt>
                <c:pt idx="1">
                  <c:v>8611 BT, sec</c:v>
                </c:pt>
              </c:strCache>
            </c:strRef>
          </c:cat>
          <c:val>
            <c:numRef>
              <c:f>Sheet1!$D$4:$E$4</c:f>
              <c:numCache>
                <c:formatCode>General</c:formatCode>
                <c:ptCount val="2"/>
                <c:pt idx="0">
                  <c:v>244.3</c:v>
                </c:pt>
                <c:pt idx="1">
                  <c:v>298.39999999999998</c:v>
                </c:pt>
              </c:numCache>
            </c:numRef>
          </c:val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New Stator 65 psig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Sheet1!$D$3:$E$3</c:f>
              <c:strCache>
                <c:ptCount val="2"/>
                <c:pt idx="0">
                  <c:v>8579 BT, sec</c:v>
                </c:pt>
                <c:pt idx="1">
                  <c:v>8611 BT, sec</c:v>
                </c:pt>
              </c:strCache>
            </c:strRef>
          </c:cat>
          <c:val>
            <c:numRef>
              <c:f>Sheet1!$D$5:$E$5</c:f>
              <c:numCache>
                <c:formatCode>General</c:formatCode>
                <c:ptCount val="2"/>
                <c:pt idx="0">
                  <c:v>239.5</c:v>
                </c:pt>
                <c:pt idx="1">
                  <c:v>306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009600"/>
        <c:axId val="138110080"/>
      </c:barChart>
      <c:catAx>
        <c:axId val="138009600"/>
        <c:scaling>
          <c:orientation val="minMax"/>
        </c:scaling>
        <c:delete val="0"/>
        <c:axPos val="b"/>
        <c:majorTickMark val="out"/>
        <c:minorTickMark val="none"/>
        <c:tickLblPos val="nextTo"/>
        <c:crossAx val="138110080"/>
        <c:crosses val="autoZero"/>
        <c:auto val="1"/>
        <c:lblAlgn val="ctr"/>
        <c:lblOffset val="100"/>
        <c:noMultiLvlLbl val="0"/>
      </c:catAx>
      <c:valAx>
        <c:axId val="1381100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Burnthrough Time, seconds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8009600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6208734324876056"/>
          <c:y val="6.336477471566053E-2"/>
          <c:w val="0.43870248857781668"/>
          <c:h val="0.1253597987751530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12287352969768"/>
          <c:y val="5.0925925925925923E-2"/>
          <c:w val="0.8176205404879946"/>
          <c:h val="0.83929753572470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Baseline 60 psig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Sheet1!$F$3:$G$3</c:f>
              <c:strCache>
                <c:ptCount val="2"/>
                <c:pt idx="0">
                  <c:v>HFG-L </c:v>
                </c:pt>
                <c:pt idx="1">
                  <c:v>HFG-R</c:v>
                </c:pt>
              </c:strCache>
            </c:strRef>
          </c:cat>
          <c:val>
            <c:numRef>
              <c:f>Sheet1!$F$4:$G$4</c:f>
              <c:numCache>
                <c:formatCode>General</c:formatCode>
                <c:ptCount val="2"/>
                <c:pt idx="0">
                  <c:v>119</c:v>
                </c:pt>
                <c:pt idx="1">
                  <c:v>110</c:v>
                </c:pt>
              </c:numCache>
            </c:numRef>
          </c:val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New Stator 65 psig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Sheet1!$F$3:$G$3</c:f>
              <c:strCache>
                <c:ptCount val="2"/>
                <c:pt idx="0">
                  <c:v>HFG-L </c:v>
                </c:pt>
                <c:pt idx="1">
                  <c:v>HFG-R</c:v>
                </c:pt>
              </c:strCache>
            </c:strRef>
          </c:cat>
          <c:val>
            <c:numRef>
              <c:f>Sheet1!$F$5:$G$5</c:f>
              <c:numCache>
                <c:formatCode>General</c:formatCode>
                <c:ptCount val="2"/>
                <c:pt idx="0">
                  <c:v>61</c:v>
                </c:pt>
                <c:pt idx="1">
                  <c:v>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486272"/>
        <c:axId val="176487808"/>
      </c:barChart>
      <c:catAx>
        <c:axId val="176486272"/>
        <c:scaling>
          <c:orientation val="minMax"/>
        </c:scaling>
        <c:delete val="0"/>
        <c:axPos val="b"/>
        <c:majorTickMark val="out"/>
        <c:minorTickMark val="none"/>
        <c:tickLblPos val="nextTo"/>
        <c:crossAx val="176487808"/>
        <c:crosses val="autoZero"/>
        <c:auto val="1"/>
        <c:lblAlgn val="ctr"/>
        <c:lblOffset val="100"/>
        <c:noMultiLvlLbl val="0"/>
      </c:catAx>
      <c:valAx>
        <c:axId val="1764878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to 2.0 BTU/ft2s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6486272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55714907164382232"/>
          <c:y val="1.8225885826771648E-2"/>
          <c:w val="0.43870248857781668"/>
          <c:h val="0.12535979877515308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12287352969768"/>
          <c:y val="5.0925925925925923E-2"/>
          <c:w val="0.8176205404879946"/>
          <c:h val="0.83929753572470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Baseline 60 psig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Sheet1!$H$3</c:f>
              <c:strCache>
                <c:ptCount val="1"/>
                <c:pt idx="0">
                  <c:v>HFG-C @ 4 min</c:v>
                </c:pt>
              </c:strCache>
            </c:strRef>
          </c:cat>
          <c:val>
            <c:numRef>
              <c:f>Sheet1!$H$4</c:f>
              <c:numCache>
                <c:formatCode>General</c:formatCode>
                <c:ptCount val="1"/>
                <c:pt idx="0">
                  <c:v>2.93</c:v>
                </c:pt>
              </c:numCache>
            </c:numRef>
          </c:val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New Stator 65 psig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Sheet1!$H$3</c:f>
              <c:strCache>
                <c:ptCount val="1"/>
                <c:pt idx="0">
                  <c:v>HFG-C @ 4 min</c:v>
                </c:pt>
              </c:strCache>
            </c:strRef>
          </c:cat>
          <c:val>
            <c:numRef>
              <c:f>Sheet1!$H$5</c:f>
              <c:numCache>
                <c:formatCode>General</c:formatCode>
                <c:ptCount val="1"/>
                <c:pt idx="0">
                  <c:v>2.94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982144"/>
        <c:axId val="202983680"/>
      </c:barChart>
      <c:catAx>
        <c:axId val="202982144"/>
        <c:scaling>
          <c:orientation val="minMax"/>
        </c:scaling>
        <c:delete val="0"/>
        <c:axPos val="b"/>
        <c:majorTickMark val="out"/>
        <c:minorTickMark val="none"/>
        <c:tickLblPos val="nextTo"/>
        <c:crossAx val="202983680"/>
        <c:crosses val="autoZero"/>
        <c:auto val="1"/>
        <c:lblAlgn val="ctr"/>
        <c:lblOffset val="100"/>
        <c:noMultiLvlLbl val="0"/>
      </c:catAx>
      <c:valAx>
        <c:axId val="202983680"/>
        <c:scaling>
          <c:orientation val="minMax"/>
          <c:max val="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Measured Heat Flux @ 4 min, BTU/ft2s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2982144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36270462719937785"/>
          <c:y val="8.0725885826771648E-2"/>
          <c:w val="0.43870248857781668"/>
          <c:h val="0.12535979877515308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12287352969768"/>
          <c:y val="5.0925925925925923E-2"/>
          <c:w val="0.8176205404879946"/>
          <c:h val="0.83929753572470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Baseline 60 psig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Sheet1!$I$3</c:f>
              <c:strCache>
                <c:ptCount val="1"/>
                <c:pt idx="0">
                  <c:v>HFG-C @ 4 min</c:v>
                </c:pt>
              </c:strCache>
            </c:strRef>
          </c:cat>
          <c:val>
            <c:numRef>
              <c:f>Sheet1!$I$4</c:f>
              <c:numCache>
                <c:formatCode>General</c:formatCode>
                <c:ptCount val="1"/>
                <c:pt idx="0">
                  <c:v>1.76</c:v>
                </c:pt>
              </c:numCache>
            </c:numRef>
          </c:val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New Stator 65 psig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Sheet1!$I$3</c:f>
              <c:strCache>
                <c:ptCount val="1"/>
                <c:pt idx="0">
                  <c:v>HFG-C @ 4 min</c:v>
                </c:pt>
              </c:strCache>
            </c:strRef>
          </c:cat>
          <c:val>
            <c:numRef>
              <c:f>Sheet1!$I$5</c:f>
              <c:numCache>
                <c:formatCode>General</c:formatCode>
                <c:ptCount val="1"/>
                <c:pt idx="0">
                  <c:v>1.98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187968"/>
        <c:axId val="39189504"/>
      </c:barChart>
      <c:catAx>
        <c:axId val="39187968"/>
        <c:scaling>
          <c:orientation val="minMax"/>
        </c:scaling>
        <c:delete val="0"/>
        <c:axPos val="b"/>
        <c:majorTickMark val="out"/>
        <c:minorTickMark val="none"/>
        <c:tickLblPos val="nextTo"/>
        <c:crossAx val="39189504"/>
        <c:crosses val="autoZero"/>
        <c:auto val="1"/>
        <c:lblAlgn val="ctr"/>
        <c:lblOffset val="100"/>
        <c:noMultiLvlLbl val="0"/>
      </c:catAx>
      <c:valAx>
        <c:axId val="39189504"/>
        <c:scaling>
          <c:orientation val="minMax"/>
          <c:max val="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Measured Heat Flux @ 4 min, BTU/ft2s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187968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36270462719937785"/>
          <c:y val="8.0725885826771648E-2"/>
          <c:w val="0.43870248857781668"/>
          <c:h val="0.12535979877515308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12287352969768"/>
          <c:y val="5.0925925925925923E-2"/>
          <c:w val="0.8176205404879946"/>
          <c:h val="0.839297535724701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Baseline 60 psig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Sheet1!$J$3:$K$3</c:f>
              <c:strCache>
                <c:ptCount val="2"/>
                <c:pt idx="0">
                  <c:v>HFG-L @ 4 min</c:v>
                </c:pt>
                <c:pt idx="1">
                  <c:v>HFG-R @ 4 min</c:v>
                </c:pt>
              </c:strCache>
            </c:strRef>
          </c:cat>
          <c:val>
            <c:numRef>
              <c:f>Sheet1!$J$4:$K$4</c:f>
              <c:numCache>
                <c:formatCode>General</c:formatCode>
                <c:ptCount val="2"/>
                <c:pt idx="0">
                  <c:v>0.98</c:v>
                </c:pt>
                <c:pt idx="1">
                  <c:v>0.79</c:v>
                </c:pt>
              </c:numCache>
            </c:numRef>
          </c:val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New Stator 65 psig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Sheet1!$J$3:$K$3</c:f>
              <c:strCache>
                <c:ptCount val="2"/>
                <c:pt idx="0">
                  <c:v>HFG-L @ 4 min</c:v>
                </c:pt>
                <c:pt idx="1">
                  <c:v>HFG-R @ 4 min</c:v>
                </c:pt>
              </c:strCache>
            </c:strRef>
          </c:cat>
          <c:val>
            <c:numRef>
              <c:f>Sheet1!$J$5:$K$5</c:f>
              <c:numCache>
                <c:formatCode>General</c:formatCode>
                <c:ptCount val="2"/>
                <c:pt idx="0">
                  <c:v>1.33</c:v>
                </c:pt>
                <c:pt idx="1">
                  <c:v>1.36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744640"/>
        <c:axId val="39746176"/>
      </c:barChart>
      <c:catAx>
        <c:axId val="39744640"/>
        <c:scaling>
          <c:orientation val="minMax"/>
        </c:scaling>
        <c:delete val="0"/>
        <c:axPos val="b"/>
        <c:majorTickMark val="out"/>
        <c:minorTickMark val="none"/>
        <c:tickLblPos val="nextTo"/>
        <c:crossAx val="39746176"/>
        <c:crosses val="autoZero"/>
        <c:auto val="1"/>
        <c:lblAlgn val="ctr"/>
        <c:lblOffset val="100"/>
        <c:noMultiLvlLbl val="0"/>
      </c:catAx>
      <c:valAx>
        <c:axId val="39746176"/>
        <c:scaling>
          <c:orientation val="minMax"/>
          <c:max val="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Measured Heat Flux @ 4 min, BTU/ft2s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744640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36270462719937785"/>
          <c:y val="8.0725885826771648E-2"/>
          <c:w val="0.43870248857781668"/>
          <c:h val="0.12535979877515308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552BF-226E-4579-85E2-4B7E0DF06CBD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D6A9B-7BE8-4F5C-945C-8CF97E88C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8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1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51"/>
          <p:cNvSpPr txBox="1">
            <a:spLocks noChangeArrowheads="1"/>
          </p:cNvSpPr>
          <p:nvPr/>
        </p:nvSpPr>
        <p:spPr bwMode="auto">
          <a:xfrm>
            <a:off x="427038" y="3790950"/>
            <a:ext cx="6501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to:  8</a:t>
            </a:r>
            <a:r>
              <a:rPr lang="en-US" sz="1600" baseline="3000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aseline="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Triennial Fire &amp; Cabin Safety Research Conference</a:t>
            </a:r>
            <a:endParaRPr lang="en-US" sz="1600" dirty="0" smtClean="0">
              <a:solidFill>
                <a:srgbClr val="1D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By:  Robert I. Ochs</a:t>
            </a:r>
          </a:p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Date:  October 24-27, 2016</a:t>
            </a:r>
          </a:p>
        </p:txBody>
      </p:sp>
      <p:sp>
        <p:nvSpPr>
          <p:cNvPr id="8" name="Rectangle 7"/>
          <p:cNvSpPr/>
          <p:nvPr/>
        </p:nvSpPr>
        <p:spPr>
          <a:xfrm>
            <a:off x="60325" y="5730875"/>
            <a:ext cx="9005888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60325" y="1743075"/>
            <a:ext cx="9005888" cy="1819275"/>
            <a:chOff x="60325" y="2314575"/>
            <a:chExt cx="8453138" cy="1506538"/>
          </a:xfrm>
        </p:grpSpPr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863" y="2314575"/>
              <a:ext cx="2006600" cy="150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 descr="C:\Documents and Settings\Robert Ochs\My Documents\NexGen Burner Data\NG Burner Pictures\NG1FLAME.JP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2314575"/>
              <a:ext cx="2008187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:\Documents and Settings\Robert Ochs\My Documents\Dropbox\Work\NG Burner\pic 036.jp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061" y="2314575"/>
              <a:ext cx="2008188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661" y="2314575"/>
              <a:ext cx="2235200" cy="1506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60325" y="4978400"/>
            <a:ext cx="9005888" cy="1819275"/>
            <a:chOff x="60325" y="1949196"/>
            <a:chExt cx="9005888" cy="1819786"/>
          </a:xfrm>
        </p:grpSpPr>
        <p:pic>
          <p:nvPicPr>
            <p:cNvPr id="15" name="Picture 2" descr="C:\Documents and Settings\Robert Ochs\My Documents\My Pictures\burner\abc.JP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1949197"/>
              <a:ext cx="2142758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C:\Documents and Settings\Robert Ochs\My Documents\Dropbox\Work\June 2012 Matl Mtg\spray.bmp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974" y="1949196"/>
              <a:ext cx="2381361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C:\Documents and Settings\Robert Ochs\My Documents\Dropbox\Work\June 2012 Matl Mtg\PIV 035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928" y="1949197"/>
              <a:ext cx="2139503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C:\Documents and Settings\Robert Ochs\My Documents\Dropbox\Work\June 2012 Matl Mtg\pic 045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402" y="1949196"/>
              <a:ext cx="2137811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27037" y="183342"/>
            <a:ext cx="4983162" cy="1395412"/>
          </a:xfrm>
        </p:spPr>
        <p:txBody>
          <a:bodyPr anchor="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pic>
        <p:nvPicPr>
          <p:cNvPr id="97282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47" y="310611"/>
            <a:ext cx="294481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4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2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0325" y="85725"/>
            <a:ext cx="9005888" cy="1820863"/>
            <a:chOff x="60325" y="2314575"/>
            <a:chExt cx="8453138" cy="1506538"/>
          </a:xfrm>
        </p:grpSpPr>
        <p:pic>
          <p:nvPicPr>
            <p:cNvPr id="3" name="Picture 10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863" y="2314575"/>
              <a:ext cx="2006600" cy="150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11" descr="C:\Documents and Settings\Robert Ochs\My Documents\NexGen Burner Data\NG Burner Pictures\NG1FLAME.JP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2314575"/>
              <a:ext cx="2008187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C:\Documents and Settings\Robert Ochs\My Documents\Dropbox\Work\NG Burner\pic 036.jp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061" y="2314575"/>
              <a:ext cx="2008188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" t="12527" r="7906"/>
            <a:stretch>
              <a:fillRect/>
            </a:stretch>
          </p:blipFill>
          <p:spPr bwMode="auto">
            <a:xfrm>
              <a:off x="2129661" y="2314575"/>
              <a:ext cx="2235200" cy="1506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60325" y="5730875"/>
            <a:ext cx="9005888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60325" y="4978400"/>
            <a:ext cx="9005888" cy="1819275"/>
            <a:chOff x="60325" y="1949196"/>
            <a:chExt cx="9005888" cy="1819786"/>
          </a:xfrm>
        </p:grpSpPr>
        <p:pic>
          <p:nvPicPr>
            <p:cNvPr id="9" name="Picture 2" descr="C:\Documents and Settings\Robert Ochs\My Documents\My Pictures\burner\abc.JP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4"/>
            <a:stretch>
              <a:fillRect/>
            </a:stretch>
          </p:blipFill>
          <p:spPr bwMode="auto">
            <a:xfrm>
              <a:off x="60325" y="1949197"/>
              <a:ext cx="2142758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C:\Documents and Settings\Robert Ochs\My Documents\Dropbox\Work\June 2012 Matl Mtg\spray.bmp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36"/>
            <a:stretch>
              <a:fillRect/>
            </a:stretch>
          </p:blipFill>
          <p:spPr bwMode="auto">
            <a:xfrm>
              <a:off x="2264974" y="1949196"/>
              <a:ext cx="2381361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C:\Documents and Settings\Robert Ochs\My Documents\Dropbox\Work\June 2012 Matl Mtg\PIV 035.jp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23"/>
            <a:stretch>
              <a:fillRect/>
            </a:stretch>
          </p:blipFill>
          <p:spPr bwMode="auto">
            <a:xfrm>
              <a:off x="4717928" y="1949197"/>
              <a:ext cx="2139503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C:\Documents and Settings\Robert Ochs\My Documents\Dropbox\Work\June 2012 Matl Mtg\pic 045.jp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1" r="10864" b="4974"/>
            <a:stretch>
              <a:fillRect/>
            </a:stretch>
          </p:blipFill>
          <p:spPr bwMode="auto">
            <a:xfrm>
              <a:off x="6928402" y="1949196"/>
              <a:ext cx="2137811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08025" y="2173288"/>
            <a:ext cx="3429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Contact:</a:t>
            </a:r>
          </a:p>
          <a:p>
            <a:pPr eaLnBrk="1" hangingPunct="1">
              <a:defRPr/>
            </a:pPr>
            <a:r>
              <a:rPr lang="en-US" dirty="0" smtClean="0"/>
              <a:t>Robert I. Ochs</a:t>
            </a:r>
          </a:p>
          <a:p>
            <a:pPr eaLnBrk="1" hangingPunct="1">
              <a:defRPr/>
            </a:pPr>
            <a:r>
              <a:rPr lang="en-US" dirty="0" smtClean="0"/>
              <a:t>Fire Safety Branch</a:t>
            </a:r>
          </a:p>
          <a:p>
            <a:pPr eaLnBrk="1" hangingPunct="1">
              <a:defRPr/>
            </a:pPr>
            <a:r>
              <a:rPr lang="en-US" dirty="0" smtClean="0"/>
              <a:t>William J. Hughes Technical Center</a:t>
            </a:r>
          </a:p>
          <a:p>
            <a:pPr eaLnBrk="1" hangingPunct="1">
              <a:defRPr/>
            </a:pPr>
            <a:r>
              <a:rPr lang="en-US" dirty="0" smtClean="0"/>
              <a:t>ANG-E212; </a:t>
            </a:r>
            <a:r>
              <a:rPr lang="en-US" dirty="0" err="1" smtClean="0"/>
              <a:t>Bldg</a:t>
            </a:r>
            <a:r>
              <a:rPr lang="en-US" dirty="0" smtClean="0"/>
              <a:t> 287</a:t>
            </a:r>
          </a:p>
          <a:p>
            <a:pPr eaLnBrk="1" hangingPunct="1">
              <a:defRPr/>
            </a:pPr>
            <a:r>
              <a:rPr lang="en-US" dirty="0" smtClean="0"/>
              <a:t>Atlantic City, NJ 08405</a:t>
            </a:r>
          </a:p>
          <a:p>
            <a:pPr eaLnBrk="1" hangingPunct="1">
              <a:defRPr/>
            </a:pPr>
            <a:r>
              <a:rPr lang="en-US" dirty="0" smtClean="0"/>
              <a:t>T 609 485 4651</a:t>
            </a:r>
          </a:p>
          <a:p>
            <a:pPr eaLnBrk="1" hangingPunct="1">
              <a:defRPr/>
            </a:pPr>
            <a:r>
              <a:rPr lang="en-US" dirty="0" smtClean="0"/>
              <a:t>E robert.ochs@faa.gov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35" y="2660051"/>
            <a:ext cx="4298376" cy="133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7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96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9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6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62725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3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7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0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0" name="Text Box 29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 b="1" dirty="0" err="1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NexGen</a:t>
            </a:r>
            <a:r>
              <a:rPr lang="en-US" sz="1200" b="1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Burner Insulation Burnthrough</a:t>
            </a:r>
            <a:endParaRPr lang="en-US" sz="1200" dirty="0" smtClean="0">
              <a:solidFill>
                <a:srgbClr val="1D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Text Box 30"/>
          <p:cNvSpPr txBox="1">
            <a:spLocks noChangeArrowheads="1"/>
          </p:cNvSpPr>
          <p:nvPr/>
        </p:nvSpPr>
        <p:spPr bwMode="auto">
          <a:xfrm>
            <a:off x="441324" y="6384925"/>
            <a:ext cx="39782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baseline="3000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baseline="0" dirty="0" smtClean="0">
                <a:solidFill>
                  <a:srgbClr val="1D2F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Triennial Fire &amp; Cabin Safety Research Conference</a:t>
            </a:r>
            <a:endParaRPr lang="en-US" sz="1200" dirty="0" smtClean="0">
              <a:solidFill>
                <a:srgbClr val="1D2F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62" y="6166057"/>
            <a:ext cx="2023222" cy="62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NexGen</a:t>
            </a:r>
            <a:r>
              <a:rPr lang="en-US" dirty="0" smtClean="0"/>
              <a:t> Burner for Insulation Burnthrough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" y="2133600"/>
            <a:ext cx="2954374" cy="2357323"/>
            <a:chOff x="5867400" y="230448"/>
            <a:chExt cx="2954374" cy="2357323"/>
          </a:xfrm>
        </p:grpSpPr>
        <p:pic>
          <p:nvPicPr>
            <p:cNvPr id="4" name="Picture 3" descr="asm0014.pdf - Adobe Acrobat Pro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1" t="24207" r="20635" b="9623"/>
            <a:stretch/>
          </p:blipFill>
          <p:spPr>
            <a:xfrm>
              <a:off x="5867400" y="533400"/>
              <a:ext cx="2954374" cy="20543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367195" y="230448"/>
              <a:ext cx="2114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Nextel on Picture Frame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060960"/>
              </p:ext>
            </p:extLst>
          </p:nvPr>
        </p:nvGraphicFramePr>
        <p:xfrm>
          <a:off x="4191000" y="1524000"/>
          <a:ext cx="4114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Nextel on Picture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47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4309" y="1066800"/>
            <a:ext cx="3180982" cy="2215754"/>
            <a:chOff x="374343" y="1822846"/>
            <a:chExt cx="3180982" cy="2215754"/>
          </a:xfrm>
        </p:grpSpPr>
        <p:pic>
          <p:nvPicPr>
            <p:cNvPr id="2" name="Picture 1" descr="asm0014.pdf - Adobe Acrobat Pro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4" t="23383" r="14466" b="9996"/>
            <a:stretch/>
          </p:blipFill>
          <p:spPr>
            <a:xfrm>
              <a:off x="374343" y="2133600"/>
              <a:ext cx="3180982" cy="1905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54644" y="1822846"/>
              <a:ext cx="30203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Insulation Blanket on Picture Frame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946638"/>
              </p:ext>
            </p:extLst>
          </p:nvPr>
        </p:nvGraphicFramePr>
        <p:xfrm>
          <a:off x="4114800" y="1257300"/>
          <a:ext cx="4114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361640" y="3084154"/>
            <a:ext cx="966322" cy="2590800"/>
            <a:chOff x="6317054" y="1066800"/>
            <a:chExt cx="437294" cy="1371600"/>
          </a:xfrm>
        </p:grpSpPr>
        <p:grpSp>
          <p:nvGrpSpPr>
            <p:cNvPr id="7" name="Group 6"/>
            <p:cNvGrpSpPr/>
            <p:nvPr/>
          </p:nvGrpSpPr>
          <p:grpSpPr>
            <a:xfrm>
              <a:off x="6365802" y="1066800"/>
              <a:ext cx="339798" cy="1371600"/>
              <a:chOff x="6365802" y="1066800"/>
              <a:chExt cx="339798" cy="13716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400800" y="1066800"/>
                <a:ext cx="304800" cy="13716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 anchorCtr="0"/>
              <a:lstStyle/>
              <a:p>
                <a:pPr algn="ctr"/>
                <a:r>
                  <a:rPr lang="en-US" dirty="0" smtClean="0"/>
                  <a:t>.34 </a:t>
                </a:r>
                <a:r>
                  <a:rPr lang="en-US" dirty="0" err="1" smtClean="0"/>
                  <a:t>pcf</a:t>
                </a:r>
                <a:r>
                  <a:rPr lang="en-US" dirty="0" smtClean="0"/>
                  <a:t> FG</a:t>
                </a:r>
                <a:endParaRPr lang="en-US" dirty="0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6365802" y="1066800"/>
                <a:ext cx="0" cy="137160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705600" y="1066800"/>
                <a:ext cx="0" cy="137160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 rot="16200000">
              <a:off x="6124276" y="1687123"/>
              <a:ext cx="483051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Metallized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Tedlar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5400000">
              <a:off x="6464074" y="1682130"/>
              <a:ext cx="483051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Metallized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Tedlar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400800" y="1066800"/>
              <a:ext cx="0" cy="13716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6200000">
              <a:off x="6209769" y="1682128"/>
              <a:ext cx="382062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Nextel Paper</a:t>
              </a:r>
              <a:endParaRPr lang="en-US" sz="800" dirty="0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Insulation Blanket on Picture Frame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449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0122" y="742173"/>
            <a:ext cx="2540375" cy="2689046"/>
            <a:chOff x="6074399" y="3106409"/>
            <a:chExt cx="2540375" cy="2689046"/>
          </a:xfrm>
        </p:grpSpPr>
        <p:pic>
          <p:nvPicPr>
            <p:cNvPr id="3" name="Picture 2" descr="test_rig_blankets.pdf - Adobe Acrobat Pro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0" t="18452" r="36505" b="7682"/>
            <a:stretch/>
          </p:blipFill>
          <p:spPr>
            <a:xfrm>
              <a:off x="6343521" y="3429000"/>
              <a:ext cx="2144066" cy="236645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74399" y="3106409"/>
              <a:ext cx="25403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Insulation Blanket on Test Rig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371158"/>
              </p:ext>
            </p:extLst>
          </p:nvPr>
        </p:nvGraphicFramePr>
        <p:xfrm>
          <a:off x="4343400" y="1524000"/>
          <a:ext cx="4114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437148" y="3549800"/>
            <a:ext cx="966322" cy="2590800"/>
            <a:chOff x="6317054" y="1066800"/>
            <a:chExt cx="437294" cy="1371600"/>
          </a:xfrm>
        </p:grpSpPr>
        <p:grpSp>
          <p:nvGrpSpPr>
            <p:cNvPr id="7" name="Group 6"/>
            <p:cNvGrpSpPr/>
            <p:nvPr/>
          </p:nvGrpSpPr>
          <p:grpSpPr>
            <a:xfrm>
              <a:off x="6365802" y="1066800"/>
              <a:ext cx="339798" cy="1371600"/>
              <a:chOff x="6365802" y="1066800"/>
              <a:chExt cx="339798" cy="13716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400800" y="1066800"/>
                <a:ext cx="304800" cy="13716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 anchorCtr="0"/>
              <a:lstStyle/>
              <a:p>
                <a:pPr algn="ctr"/>
                <a:r>
                  <a:rPr lang="en-US" dirty="0" smtClean="0"/>
                  <a:t>.34 </a:t>
                </a:r>
                <a:r>
                  <a:rPr lang="en-US" dirty="0" err="1" smtClean="0"/>
                  <a:t>pcf</a:t>
                </a:r>
                <a:r>
                  <a:rPr lang="en-US" dirty="0" smtClean="0"/>
                  <a:t> FG</a:t>
                </a:r>
                <a:endParaRPr lang="en-US" dirty="0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6365802" y="1066800"/>
                <a:ext cx="0" cy="137160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705600" y="1066800"/>
                <a:ext cx="0" cy="137160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 rot="16200000">
              <a:off x="6124276" y="1687123"/>
              <a:ext cx="483051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Metallized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Tedlar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5400000">
              <a:off x="6464074" y="1682130"/>
              <a:ext cx="483051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Metallized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Tedlar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400800" y="1066800"/>
              <a:ext cx="0" cy="13716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6200000">
              <a:off x="6209769" y="1682128"/>
              <a:ext cx="382062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Nextel Paper</a:t>
              </a:r>
              <a:endParaRPr lang="en-US" sz="800" dirty="0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sz="2800" dirty="0" smtClean="0"/>
              <a:t>Insulation Blanket on Test Rig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649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Stator Testing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new stator was found to provide similar results to the baseline configuration when adjustments are made to the sonic choke inlet pressure</a:t>
            </a:r>
          </a:p>
          <a:p>
            <a:pPr lvl="1"/>
            <a:r>
              <a:rPr lang="en-US" dirty="0" smtClean="0"/>
              <a:t>PAN burnthrough times at 65 psig were within 2-3% of the baseline configuration</a:t>
            </a:r>
          </a:p>
          <a:p>
            <a:pPr lvl="1"/>
            <a:r>
              <a:rPr lang="en-US" dirty="0" smtClean="0"/>
              <a:t>At 65 psig, backside heat flux measurements were within 1.5% of full scale when Nextel paper was tested on the picture frame</a:t>
            </a:r>
          </a:p>
          <a:p>
            <a:pPr lvl="1"/>
            <a:r>
              <a:rPr lang="en-US" dirty="0" smtClean="0"/>
              <a:t>Testing an actual insulation blanket introduced variables that increased the variation in heat flux measurements between the baseline and new stator configurations</a:t>
            </a:r>
          </a:p>
          <a:p>
            <a:r>
              <a:rPr lang="en-US" dirty="0" smtClean="0"/>
              <a:t>The new stator is favorable over the original stator for several reasons</a:t>
            </a:r>
          </a:p>
          <a:p>
            <a:pPr lvl="1"/>
            <a:r>
              <a:rPr lang="en-US" dirty="0" smtClean="0"/>
              <a:t>Ease of setup:  No igniters, wires, etc. in the draft tube.  Less dimensions to specify</a:t>
            </a:r>
          </a:p>
          <a:p>
            <a:pPr lvl="1"/>
            <a:r>
              <a:rPr lang="en-US" dirty="0" smtClean="0"/>
              <a:t>Better consistency:  left-to-right heat flux measurements variations reduced with new setup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2016 Comparative Test Series:  In Progress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Each lab shipped samples for two-part test series</a:t>
            </a:r>
          </a:p>
          <a:p>
            <a:pPr lvl="1"/>
            <a:r>
              <a:rPr lang="en-US" sz="1500" dirty="0"/>
              <a:t>10 PAN-8579 9 </a:t>
            </a:r>
            <a:r>
              <a:rPr lang="en-US" sz="1500" dirty="0" err="1"/>
              <a:t>oz</a:t>
            </a:r>
            <a:r>
              <a:rPr lang="en-US" sz="1500" dirty="0"/>
              <a:t>/yd</a:t>
            </a:r>
            <a:r>
              <a:rPr lang="en-US" sz="1500" baseline="30000" dirty="0"/>
              <a:t>2</a:t>
            </a:r>
            <a:r>
              <a:rPr lang="en-US" sz="1500" dirty="0"/>
              <a:t> felt samples for picture frame testing</a:t>
            </a:r>
          </a:p>
          <a:p>
            <a:pPr lvl="1"/>
            <a:r>
              <a:rPr lang="en-US" sz="1500" dirty="0"/>
              <a:t>10 PAN-8611 16 </a:t>
            </a:r>
            <a:r>
              <a:rPr lang="en-US" sz="1500" dirty="0" err="1"/>
              <a:t>oz</a:t>
            </a:r>
            <a:r>
              <a:rPr lang="en-US" sz="1500" dirty="0"/>
              <a:t>/yd</a:t>
            </a:r>
            <a:r>
              <a:rPr lang="en-US" sz="1500" baseline="30000" dirty="0"/>
              <a:t>2</a:t>
            </a:r>
            <a:r>
              <a:rPr lang="en-US" sz="1500" dirty="0"/>
              <a:t> felt samples for picture frame testing</a:t>
            </a:r>
          </a:p>
          <a:p>
            <a:pPr lvl="1"/>
            <a:r>
              <a:rPr lang="en-US" sz="1500" dirty="0"/>
              <a:t>6 Brook One BO856B-II thermal acoustic insulation blankets for test rig testing</a:t>
            </a:r>
          </a:p>
          <a:p>
            <a:pPr lvl="0"/>
            <a:r>
              <a:rPr lang="en-US" sz="2300" dirty="0"/>
              <a:t>Testing with original stator (with igniters and wires)</a:t>
            </a:r>
          </a:p>
          <a:p>
            <a:pPr lvl="1"/>
            <a:r>
              <a:rPr lang="en-US" sz="1500" dirty="0"/>
              <a:t>5 PAN-8579</a:t>
            </a:r>
          </a:p>
          <a:p>
            <a:pPr lvl="1"/>
            <a:r>
              <a:rPr lang="en-US" sz="1500" dirty="0"/>
              <a:t>5 PAN-8611</a:t>
            </a:r>
          </a:p>
          <a:p>
            <a:pPr lvl="1"/>
            <a:r>
              <a:rPr lang="en-US" sz="1500" dirty="0"/>
              <a:t>6 BO856B-II (3 tests worth)</a:t>
            </a:r>
          </a:p>
          <a:p>
            <a:pPr lvl="0"/>
            <a:r>
              <a:rPr lang="en-US" sz="2300" dirty="0"/>
              <a:t>Testing with new stator (no igniters or wires)</a:t>
            </a:r>
          </a:p>
          <a:p>
            <a:pPr lvl="1"/>
            <a:r>
              <a:rPr lang="en-US" sz="1500" dirty="0"/>
              <a:t>5 PAN-8579</a:t>
            </a:r>
          </a:p>
          <a:p>
            <a:pPr lvl="1"/>
            <a:r>
              <a:rPr lang="en-US" sz="1500" dirty="0"/>
              <a:t>5 </a:t>
            </a:r>
            <a:r>
              <a:rPr lang="en-US" sz="1500" dirty="0" smtClean="0"/>
              <a:t>PAN-8611</a:t>
            </a:r>
          </a:p>
          <a:p>
            <a:r>
              <a:rPr lang="en-US" sz="1900" dirty="0" smtClean="0"/>
              <a:t>Comprehensive testing instructions e-mailed to each lab</a:t>
            </a:r>
            <a:endParaRPr lang="en-US" sz="1900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Participation by 11 labs across 3 continents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/>
              <a:t>Accufleet</a:t>
            </a:r>
            <a:r>
              <a:rPr lang="en-US" dirty="0" smtClean="0"/>
              <a:t> – USA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Airbus – Germany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Boeing – USA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DGA – France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Embraer – Brazil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FAATC – USA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Govmark – USA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/>
              <a:t>Jehier</a:t>
            </a:r>
            <a:r>
              <a:rPr lang="en-US" dirty="0" smtClean="0"/>
              <a:t> – France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/>
              <a:t>Rescoll</a:t>
            </a:r>
            <a:r>
              <a:rPr lang="en-US" dirty="0" smtClean="0"/>
              <a:t> – France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Resonate – N. Ireland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Triumph – USA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59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Details</a:t>
            </a:r>
            <a:endParaRPr lang="en-US" dirty="0"/>
          </a:p>
        </p:txBody>
      </p:sp>
      <p:pic>
        <p:nvPicPr>
          <p:cNvPr id="5" name="Content Placeholder 4" descr="RR 2016 Instructions.pdf - Adobe Acrobat Pro DC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1000" y="1219200"/>
            <a:ext cx="3886200" cy="4799322"/>
          </a:xfrm>
          <a:ln>
            <a:solidFill>
              <a:schemeClr val="tx1"/>
            </a:solidFill>
          </a:ln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15239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Instructions include all details for setting up burners, equipment, and test samples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gardon</a:t>
            </a:r>
            <a:r>
              <a:rPr lang="en-US" dirty="0" smtClean="0"/>
              <a:t> gauge is to be installed on picture frame to get heat flux data while testing PAN samples</a:t>
            </a:r>
            <a:endParaRPr lang="en-US" dirty="0"/>
          </a:p>
        </p:txBody>
      </p:sp>
      <p:pic>
        <p:nvPicPr>
          <p:cNvPr id="10" name="Picture 9" descr="C:\Users\Robert Ochs\Documents\NexGen Burner Data\RR 2016\Photos\IMG_20160913_1018296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4061460" cy="304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46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30366"/>
              </p:ext>
            </p:extLst>
          </p:nvPr>
        </p:nvGraphicFramePr>
        <p:xfrm>
          <a:off x="381000" y="2362200"/>
          <a:ext cx="4711700" cy="1114425"/>
        </p:xfrm>
        <a:graphic>
          <a:graphicData uri="http://schemas.openxmlformats.org/drawingml/2006/table">
            <a:tbl>
              <a:tblPr/>
              <a:tblGrid>
                <a:gridCol w="1016000"/>
                <a:gridCol w="809625"/>
                <a:gridCol w="904875"/>
                <a:gridCol w="962025"/>
                <a:gridCol w="1019175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Old Stator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 Stator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Average BT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Std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Std Dev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202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Old Stator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68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33" y="762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012134"/>
              </p:ext>
            </p:extLst>
          </p:nvPr>
        </p:nvGraphicFramePr>
        <p:xfrm>
          <a:off x="381000" y="2362200"/>
          <a:ext cx="4711700" cy="1114425"/>
        </p:xfrm>
        <a:graphic>
          <a:graphicData uri="http://schemas.openxmlformats.org/drawingml/2006/table">
            <a:tbl>
              <a:tblPr/>
              <a:tblGrid>
                <a:gridCol w="1016000"/>
                <a:gridCol w="809625"/>
                <a:gridCol w="904875"/>
                <a:gridCol w="962025"/>
                <a:gridCol w="1019175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Old Stator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 Stator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Average BT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Std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Std Dev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22860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Stator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33" y="28194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402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685800"/>
            <a:ext cx="3475037" cy="5486400"/>
            <a:chOff x="76200" y="372533"/>
            <a:chExt cx="3475037" cy="54864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72533"/>
              <a:ext cx="3475037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115733"/>
              <a:ext cx="3475037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283200" y="685800"/>
            <a:ext cx="3657600" cy="5486400"/>
            <a:chOff x="5283200" y="372533"/>
            <a:chExt cx="3657600" cy="54864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200" y="372533"/>
              <a:ext cx="36576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200" y="3115733"/>
              <a:ext cx="3560763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370032" y="291068"/>
            <a:ext cx="103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Tests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2254" y="291068"/>
            <a:ext cx="220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Average of All Tests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0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RR 2016 Summary –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Results will be compiled over next few months</a:t>
            </a:r>
          </a:p>
          <a:p>
            <a:r>
              <a:rPr lang="en-US" dirty="0" smtClean="0"/>
              <a:t>Final results should be available by March 2017 IAMFTWG meeting</a:t>
            </a:r>
          </a:p>
          <a:p>
            <a:endParaRPr lang="en-US" dirty="0"/>
          </a:p>
        </p:txBody>
      </p:sp>
      <p:pic>
        <p:nvPicPr>
          <p:cNvPr id="5" name="Content Placeholder 4" descr="C:\Users\Robert Ochs\Documents\NexGen Burner Data\RR 2016\Photos\IMG_20160914_133133632.jpg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200" y="1828800"/>
            <a:ext cx="4038600" cy="2830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82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0-12_ch25-0715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38875" r="38654" b="27892"/>
          <a:stretch/>
        </p:blipFill>
        <p:spPr>
          <a:xfrm>
            <a:off x="76200" y="3276600"/>
            <a:ext cx="2968869" cy="2255210"/>
          </a:xfrm>
          <a:prstGeom prst="rect">
            <a:avLst/>
          </a:prstGeom>
        </p:spPr>
      </p:pic>
      <p:pic>
        <p:nvPicPr>
          <p:cNvPr id="9" name="Picture 8" descr="00-12_ch25-0715.pdf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4" t="25144" r="39423" b="38718"/>
          <a:stretch/>
        </p:blipFill>
        <p:spPr>
          <a:xfrm>
            <a:off x="2895600" y="3373588"/>
            <a:ext cx="1896207" cy="1808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676401"/>
            <a:ext cx="4040188" cy="15239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To determine if the new </a:t>
            </a:r>
            <a:r>
              <a:rPr lang="en-US" dirty="0" err="1"/>
              <a:t>ignitorless</a:t>
            </a:r>
            <a:r>
              <a:rPr lang="en-US" dirty="0"/>
              <a:t> stator can be considered equivalent to the original </a:t>
            </a:r>
            <a:r>
              <a:rPr lang="en-US" dirty="0" smtClean="0"/>
              <a:t>stator baseline configuration </a:t>
            </a:r>
            <a:r>
              <a:rPr lang="en-US" dirty="0"/>
              <a:t>for the </a:t>
            </a:r>
            <a:r>
              <a:rPr lang="en-US" dirty="0" err="1"/>
              <a:t>NexGen</a:t>
            </a:r>
            <a:r>
              <a:rPr lang="en-US" dirty="0"/>
              <a:t> burner when testing according to the </a:t>
            </a:r>
            <a:r>
              <a:rPr lang="en-US" dirty="0" smtClean="0"/>
              <a:t>insulation burnthrough rule 14CFR25.856b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914400"/>
            <a:ext cx="4041775" cy="639762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600200"/>
            <a:ext cx="4041775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Both failure modes for the burnthrough rule will be evaluated for equivalency.  These modes are:</a:t>
            </a:r>
          </a:p>
          <a:p>
            <a:pPr lvl="1"/>
            <a:r>
              <a:rPr lang="en-US" dirty="0"/>
              <a:t>Burnthrough time:  </a:t>
            </a:r>
            <a:r>
              <a:rPr lang="en-US" dirty="0" err="1"/>
              <a:t>Polyacrylonitrile</a:t>
            </a:r>
            <a:r>
              <a:rPr lang="en-US" dirty="0"/>
              <a:t> (PAN) material of two different areal weight will be tested in the </a:t>
            </a:r>
            <a:r>
              <a:rPr lang="en-US" dirty="0" smtClean="0"/>
              <a:t>picture </a:t>
            </a:r>
            <a:r>
              <a:rPr lang="en-US" dirty="0"/>
              <a:t>frame sample holder, and the time to material </a:t>
            </a:r>
            <a:r>
              <a:rPr lang="en-US" dirty="0" smtClean="0"/>
              <a:t>burnthrough </a:t>
            </a:r>
            <a:r>
              <a:rPr lang="en-US" dirty="0"/>
              <a:t>will be measured</a:t>
            </a:r>
          </a:p>
          <a:p>
            <a:pPr lvl="2"/>
            <a:r>
              <a:rPr lang="en-US" dirty="0"/>
              <a:t>8579:  9 </a:t>
            </a:r>
            <a:r>
              <a:rPr lang="en-US" dirty="0" err="1"/>
              <a:t>oz</a:t>
            </a:r>
            <a:r>
              <a:rPr lang="en-US" dirty="0"/>
              <a:t>/yd</a:t>
            </a:r>
            <a:r>
              <a:rPr lang="en-US" baseline="30000" dirty="0"/>
              <a:t>2</a:t>
            </a:r>
          </a:p>
          <a:p>
            <a:pPr lvl="2"/>
            <a:r>
              <a:rPr lang="en-US" dirty="0"/>
              <a:t>8611:  16 </a:t>
            </a:r>
            <a:r>
              <a:rPr lang="en-US" dirty="0" err="1"/>
              <a:t>oz</a:t>
            </a:r>
            <a:r>
              <a:rPr lang="en-US" dirty="0"/>
              <a:t>/yd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Backside Heat Flux:  Nextel paper will be installed on the insulation burnthrough rig, and </a:t>
            </a:r>
            <a:r>
              <a:rPr lang="en-US" dirty="0" smtClean="0"/>
              <a:t>the backside </a:t>
            </a:r>
            <a:r>
              <a:rPr lang="en-US" dirty="0"/>
              <a:t>heat flux will be measured with two </a:t>
            </a:r>
            <a:r>
              <a:rPr lang="en-US" dirty="0" err="1"/>
              <a:t>Gardon</a:t>
            </a:r>
            <a:r>
              <a:rPr lang="en-US" dirty="0"/>
              <a:t> heat flux gauges, one on each </a:t>
            </a:r>
            <a:r>
              <a:rPr lang="en-US" dirty="0" smtClean="0"/>
              <a:t>side of </a:t>
            </a:r>
            <a:r>
              <a:rPr lang="en-US" dirty="0"/>
              <a:t>the test rig.  The time to reach 2.0 BTU/ft</a:t>
            </a:r>
            <a:r>
              <a:rPr lang="en-US" baseline="30000" dirty="0"/>
              <a:t>2</a:t>
            </a:r>
            <a:r>
              <a:rPr lang="en-US" dirty="0"/>
              <a:t>s will be used as the comparison point</a:t>
            </a:r>
            <a:r>
              <a:rPr lang="en-US" dirty="0" smtClean="0"/>
              <a:t>.</a:t>
            </a:r>
          </a:p>
          <a:p>
            <a:r>
              <a:rPr lang="en-US" dirty="0"/>
              <a:t>For both failure modes, the performance of the new stator at various inlet air pressures will be compared </a:t>
            </a:r>
            <a:br>
              <a:rPr lang="en-US" dirty="0"/>
            </a:br>
            <a:r>
              <a:rPr lang="en-US" dirty="0"/>
              <a:t>to the performance of the </a:t>
            </a:r>
            <a:r>
              <a:rPr lang="en-US" dirty="0" err="1"/>
              <a:t>NexGen</a:t>
            </a:r>
            <a:r>
              <a:rPr lang="en-US" dirty="0"/>
              <a:t> burner configured according to the parameters outlined in AC25.856-2A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2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rn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305" r="17415"/>
          <a:stretch/>
        </p:blipFill>
        <p:spPr>
          <a:xfrm>
            <a:off x="-41042" y="100"/>
            <a:ext cx="9184929" cy="6857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15000" y="4549775"/>
            <a:ext cx="34288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Robert I. Ochs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Fire Safety Branch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William J. Hughes Technical Center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ANG-E212; </a:t>
            </a:r>
            <a:r>
              <a:rPr lang="en-US" dirty="0" err="1" smtClean="0">
                <a:solidFill>
                  <a:schemeClr val="bg1"/>
                </a:solidFill>
              </a:rPr>
              <a:t>Bldg</a:t>
            </a:r>
            <a:r>
              <a:rPr lang="en-US" dirty="0" smtClean="0">
                <a:solidFill>
                  <a:schemeClr val="bg1"/>
                </a:solidFill>
              </a:rPr>
              <a:t> 287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Atlantic City, NJ 08405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T 609 485 4651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E robert.ochs@faa.gov</a:t>
            </a:r>
          </a:p>
        </p:txBody>
      </p:sp>
    </p:spTree>
    <p:extLst>
      <p:ext uri="{BB962C8B-B14F-4D97-AF65-F5344CB8AC3E}">
        <p14:creationId xmlns:p14="http://schemas.microsoft.com/office/powerpoint/2010/main" val="26930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PIV Symmetric Stator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3B03-2BA4-4741-9A08-D8767E909A9C}" type="slidenum">
              <a:rPr lang="en-US" smtClean="0"/>
              <a:t>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1480594"/>
            <a:ext cx="2977055" cy="1645089"/>
            <a:chOff x="0" y="1480594"/>
            <a:chExt cx="2977055" cy="1645089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1903516"/>
              <a:ext cx="2634023" cy="1222167"/>
              <a:chOff x="4035158" y="3599656"/>
              <a:chExt cx="4734017" cy="2159000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4775" y="3599656"/>
                <a:ext cx="2184400" cy="2159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5158" y="3617118"/>
                <a:ext cx="2389187" cy="2141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16707" y="1480594"/>
              <a:ext cx="13292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Original Stator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18615" y="1480594"/>
              <a:ext cx="1558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Symmetric Stator</a:t>
              </a: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1"/>
          <a:stretch/>
        </p:blipFill>
        <p:spPr bwMode="auto">
          <a:xfrm>
            <a:off x="202606" y="3125683"/>
            <a:ext cx="2253491" cy="213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55" y="1480594"/>
            <a:ext cx="245110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"/>
          <a:stretch/>
        </p:blipFill>
        <p:spPr bwMode="auto">
          <a:xfrm>
            <a:off x="5562600" y="1480594"/>
            <a:ext cx="3055616" cy="486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8105" y="1189608"/>
            <a:ext cx="1753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Mean In-Plane Velocity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68933" y="1260628"/>
            <a:ext cx="164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Axial Velocity Profiles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07" y="5335480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Symmetric stator provides more uniform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velocity distribution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/>
          <a:lstStyle/>
          <a:p>
            <a:pPr algn="l"/>
            <a:r>
              <a:rPr lang="en-US" dirty="0" smtClean="0"/>
              <a:t>2D PIV Symmetric Stator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70133" y="5819484"/>
            <a:ext cx="2133600" cy="365125"/>
          </a:xfrm>
        </p:spPr>
        <p:txBody>
          <a:bodyPr/>
          <a:lstStyle/>
          <a:p>
            <a:fld id="{82533B03-2BA4-4741-9A08-D8767E909A9C}" type="slidenum">
              <a:rPr lang="en-US" smtClean="0"/>
              <a:t>4</a:t>
            </a:fld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1090459"/>
            <a:ext cx="2014945" cy="457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3" y="919147"/>
            <a:ext cx="2871787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1733" y="682333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Symmetric Stator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12533" y="606134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Original Stator</a:t>
            </a:r>
          </a:p>
        </p:txBody>
      </p:sp>
      <p:pic>
        <p:nvPicPr>
          <p:cNvPr id="22" name="Picture 2" descr="C:\Documents and Settings\Robert Ochs\My Documents\Google Drive\Dissertation\Stators\New Stator\no_turb_vel_profile_comparison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5507" r="7283" b="3334"/>
          <a:stretch/>
        </p:blipFill>
        <p:spPr bwMode="auto">
          <a:xfrm>
            <a:off x="5639819" y="619386"/>
            <a:ext cx="3370456" cy="265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Robert Ochs\My Documents\Google Drive\Dissertation\Stators\Drafttube Only\Drafttube+stator_vel_profile_comparison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6521" r="8587" b="3479"/>
          <a:stretch/>
        </p:blipFill>
        <p:spPr bwMode="auto">
          <a:xfrm>
            <a:off x="5554133" y="3654824"/>
            <a:ext cx="3456141" cy="26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077" y="5739647"/>
            <a:ext cx="270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Symmetric stator provides greater 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jet growth, reverse flow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4242" y="3485547"/>
            <a:ext cx="14959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Original Stator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4838" y="518056"/>
            <a:ext cx="17604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Symmetric Stator</a:t>
            </a:r>
          </a:p>
        </p:txBody>
      </p:sp>
    </p:spTree>
    <p:extLst>
      <p:ext uri="{BB962C8B-B14F-4D97-AF65-F5344CB8AC3E}">
        <p14:creationId xmlns:p14="http://schemas.microsoft.com/office/powerpoint/2010/main" val="917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13" y="76200"/>
            <a:ext cx="8229600" cy="563562"/>
          </a:xfrm>
        </p:spPr>
        <p:txBody>
          <a:bodyPr/>
          <a:lstStyle/>
          <a:p>
            <a:r>
              <a:rPr lang="en-US" sz="3200" dirty="0" smtClean="0"/>
              <a:t>Symmetric Stator Baseline Performance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8013" y="5670550"/>
            <a:ext cx="2133600" cy="365125"/>
          </a:xfrm>
        </p:spPr>
        <p:txBody>
          <a:bodyPr/>
          <a:lstStyle/>
          <a:p>
            <a:fld id="{82533B03-2BA4-4741-9A08-D8767E909A9C}" type="slidenum">
              <a:rPr lang="en-US" smtClean="0"/>
              <a:t>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5813" y="1447800"/>
            <a:ext cx="3715544" cy="2564603"/>
            <a:chOff x="381000" y="2133600"/>
            <a:chExt cx="3715544" cy="2564603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381000" y="2460621"/>
              <a:ext cx="3715544" cy="2237582"/>
              <a:chOff x="855663" y="1193800"/>
              <a:chExt cx="7431087" cy="4475163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5663" y="1193800"/>
                <a:ext cx="7431087" cy="4475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 rot="16200000">
                <a:off x="805603" y="3013314"/>
                <a:ext cx="805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latin typeface="Times New Roman" pitchFamily="18" charset="0"/>
                    <a:cs typeface="Times New Roman" pitchFamily="18" charset="0"/>
                  </a:rPr>
                  <a:t>T(      )</a:t>
                </a:r>
                <a:endParaRPr lang="en-US" sz="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73884" y="2133600"/>
              <a:ext cx="29297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Measured Flame Temperature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499785" y="762000"/>
            <a:ext cx="4261828" cy="5383696"/>
            <a:chOff x="4424972" y="1447800"/>
            <a:chExt cx="4261828" cy="5383696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972" y="1706908"/>
              <a:ext cx="4261828" cy="5124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254953" y="1447800"/>
              <a:ext cx="26018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Material Burnthrough Time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5813" y="4543148"/>
            <a:ext cx="35990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Both stators tested at identical air, fuel flow rate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Higher flame temperature found with symmetric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stator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Longer burnthrough times found with symmetric</a:t>
            </a:r>
            <a:br>
              <a:rPr lang="en-US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stator</a:t>
            </a:r>
          </a:p>
        </p:txBody>
      </p:sp>
    </p:spTree>
    <p:extLst>
      <p:ext uri="{BB962C8B-B14F-4D97-AF65-F5344CB8AC3E}">
        <p14:creationId xmlns:p14="http://schemas.microsoft.com/office/powerpoint/2010/main" val="27885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836523"/>
              </p:ext>
            </p:extLst>
          </p:nvPr>
        </p:nvGraphicFramePr>
        <p:xfrm>
          <a:off x="997869" y="691717"/>
          <a:ext cx="6934199" cy="281939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996964"/>
                <a:gridCol w="4937235"/>
              </a:tblGrid>
              <a:tr h="402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Configuration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Baseline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Original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with igniters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60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igniters 60 psig air pressure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65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igniters 65 psig air pressure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70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igniters 70 psig air pressure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 75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igniters 75 psig air pressure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</a:tcPr>
                </a:tc>
              </a:tr>
              <a:tr h="402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 psig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Stator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igniters 80 psig air pressure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304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various burner configurations for burnthrough testing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55" y="4050462"/>
            <a:ext cx="1595222" cy="14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weeomtmx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8" t="46053" r="45770" b="30980"/>
          <a:stretch/>
        </p:blipFill>
        <p:spPr>
          <a:xfrm>
            <a:off x="4648200" y="3956539"/>
            <a:ext cx="2341686" cy="15486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5558010"/>
            <a:ext cx="4812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Stator Configuration (Left) and New Stator Configuration (Right)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70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m0014.pdf - Adobe Acrobat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7" t="25036" r="19806" b="7986"/>
          <a:stretch/>
        </p:blipFill>
        <p:spPr>
          <a:xfrm>
            <a:off x="126464" y="845262"/>
            <a:ext cx="2671364" cy="1885950"/>
          </a:xfrm>
          <a:prstGeom prst="rect">
            <a:avLst/>
          </a:prstGeom>
        </p:spPr>
      </p:pic>
      <p:pic>
        <p:nvPicPr>
          <p:cNvPr id="5" name="Picture 4" descr="asm0014.pdf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 t="23383" r="14466" b="9996"/>
          <a:stretch/>
        </p:blipFill>
        <p:spPr>
          <a:xfrm>
            <a:off x="374343" y="3581400"/>
            <a:ext cx="3180982" cy="1905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19600" y="3581400"/>
            <a:ext cx="966322" cy="2590800"/>
            <a:chOff x="6317054" y="1066800"/>
            <a:chExt cx="437294" cy="1371600"/>
          </a:xfrm>
        </p:grpSpPr>
        <p:grpSp>
          <p:nvGrpSpPr>
            <p:cNvPr id="8" name="Group 7"/>
            <p:cNvGrpSpPr/>
            <p:nvPr/>
          </p:nvGrpSpPr>
          <p:grpSpPr>
            <a:xfrm>
              <a:off x="6365802" y="1066800"/>
              <a:ext cx="339798" cy="1371600"/>
              <a:chOff x="6365802" y="1066800"/>
              <a:chExt cx="339798" cy="13716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400800" y="1066800"/>
                <a:ext cx="304800" cy="13716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 anchorCtr="0"/>
              <a:lstStyle/>
              <a:p>
                <a:pPr algn="ctr"/>
                <a:r>
                  <a:rPr lang="en-US" dirty="0" smtClean="0"/>
                  <a:t>.34 </a:t>
                </a:r>
                <a:r>
                  <a:rPr lang="en-US" dirty="0" err="1" smtClean="0"/>
                  <a:t>pcf</a:t>
                </a:r>
                <a:r>
                  <a:rPr lang="en-US" dirty="0" smtClean="0"/>
                  <a:t> FG</a:t>
                </a:r>
                <a:endParaRPr lang="en-US" dirty="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6365802" y="1066800"/>
                <a:ext cx="0" cy="137160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705600" y="1066800"/>
                <a:ext cx="0" cy="1371600"/>
              </a:xfrm>
              <a:prstGeom prst="line">
                <a:avLst/>
              </a:prstGeom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 rot="16200000">
              <a:off x="6124276" y="1687123"/>
              <a:ext cx="483051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Metallized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Tedlar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5400000">
              <a:off x="6464074" y="1682130"/>
              <a:ext cx="483051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Metallized </a:t>
              </a:r>
              <a:r>
                <a:rPr lang="en-US" sz="800" dirty="0" err="1" smtClean="0">
                  <a:solidFill>
                    <a:schemeClr val="bg1"/>
                  </a:solidFill>
                </a:rPr>
                <a:t>Tedlar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400800" y="1066800"/>
              <a:ext cx="0" cy="1371600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6209769" y="1682128"/>
              <a:ext cx="382062" cy="97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Nextel Paper</a:t>
              </a:r>
              <a:endParaRPr lang="en-US" sz="8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0403" y="538225"/>
            <a:ext cx="1963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PAN on Picture Frame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166329" y="353239"/>
            <a:ext cx="2091471" cy="2562219"/>
            <a:chOff x="3166329" y="353239"/>
            <a:chExt cx="2091471" cy="2562219"/>
          </a:xfrm>
        </p:grpSpPr>
        <p:pic>
          <p:nvPicPr>
            <p:cNvPr id="3" name="Picture 2" descr="test_rig_blankets.pdf - Adobe Acrobat Pro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90" t="19874" r="28932" b="6257"/>
            <a:stretch/>
          </p:blipFill>
          <p:spPr>
            <a:xfrm>
              <a:off x="3166329" y="661016"/>
              <a:ext cx="2091471" cy="225444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94725" y="353239"/>
              <a:ext cx="1634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Nextel on Test Rig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867400" y="230448"/>
            <a:ext cx="2954374" cy="2357323"/>
            <a:chOff x="5867400" y="230448"/>
            <a:chExt cx="2954374" cy="2357323"/>
          </a:xfrm>
        </p:grpSpPr>
        <p:pic>
          <p:nvPicPr>
            <p:cNvPr id="4" name="Picture 3" descr="asm0014.pdf - Adobe Acrobat Pro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1" t="24207" r="20635" b="9623"/>
            <a:stretch/>
          </p:blipFill>
          <p:spPr>
            <a:xfrm>
              <a:off x="5867400" y="533400"/>
              <a:ext cx="2954374" cy="2054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367195" y="230448"/>
              <a:ext cx="2114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Nextel on Picture Frame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8600" y="3289141"/>
            <a:ext cx="3020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Insulation Blanket on Picture Frame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74399" y="3106409"/>
            <a:ext cx="2540375" cy="2689046"/>
            <a:chOff x="6074399" y="3106409"/>
            <a:chExt cx="2540375" cy="2689046"/>
          </a:xfrm>
        </p:grpSpPr>
        <p:pic>
          <p:nvPicPr>
            <p:cNvPr id="6" name="Picture 5" descr="test_rig_blankets.pdf - Adobe Acrobat Pro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0" t="18452" r="36505" b="7682"/>
            <a:stretch/>
          </p:blipFill>
          <p:spPr>
            <a:xfrm>
              <a:off x="6343521" y="3429000"/>
              <a:ext cx="2144066" cy="236645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074399" y="3106409"/>
              <a:ext cx="25403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Insulation Blanket on Test Rig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32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650224"/>
              </p:ext>
            </p:extLst>
          </p:nvPr>
        </p:nvGraphicFramePr>
        <p:xfrm>
          <a:off x="4495800" y="1447800"/>
          <a:ext cx="4114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85800" y="1905000"/>
            <a:ext cx="2671364" cy="2192987"/>
            <a:chOff x="126464" y="538225"/>
            <a:chExt cx="2671364" cy="2192987"/>
          </a:xfrm>
        </p:grpSpPr>
        <p:pic>
          <p:nvPicPr>
            <p:cNvPr id="5" name="Picture 4" descr="asm0014.pdf - Adobe Acrobat Pro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7" t="25036" r="19806" b="7986"/>
            <a:stretch/>
          </p:blipFill>
          <p:spPr>
            <a:xfrm>
              <a:off x="126464" y="845262"/>
              <a:ext cx="2671364" cy="18859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0403" y="538225"/>
              <a:ext cx="19634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PAN on Picture Frame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 on Picture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87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1788237"/>
            <a:ext cx="2091471" cy="2562219"/>
            <a:chOff x="3166329" y="353239"/>
            <a:chExt cx="2091471" cy="2562219"/>
          </a:xfrm>
        </p:grpSpPr>
        <p:pic>
          <p:nvPicPr>
            <p:cNvPr id="3" name="Picture 2" descr="test_rig_blankets.pdf - Adobe Acrobat Pro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90" t="19874" r="28932" b="6257"/>
            <a:stretch/>
          </p:blipFill>
          <p:spPr>
            <a:xfrm>
              <a:off x="3166329" y="661016"/>
              <a:ext cx="2091471" cy="225444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394725" y="353239"/>
              <a:ext cx="1634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Nextel on Test Rig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101073"/>
              </p:ext>
            </p:extLst>
          </p:nvPr>
        </p:nvGraphicFramePr>
        <p:xfrm>
          <a:off x="4267200" y="1295400"/>
          <a:ext cx="4114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Nextel on Test Rig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76926"/>
      </p:ext>
    </p:extLst>
  </p:cSld>
  <p:clrMapOvr>
    <a:masterClrMapping/>
  </p:clrMapOvr>
</p:sld>
</file>

<file path=ppt/theme/theme1.xml><?xml version="1.0" encoding="utf-8"?>
<a:theme xmlns:a="http://schemas.openxmlformats.org/drawingml/2006/main" name="burnthroug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burnthrough</Template>
  <TotalTime>17553</TotalTime>
  <Words>851</Words>
  <Application>Microsoft Office PowerPoint</Application>
  <PresentationFormat>On-screen Show (4:3)</PresentationFormat>
  <Paragraphs>163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burnthrough</vt:lpstr>
      <vt:lpstr>NexGen Burner for Insulation Burnthrough</vt:lpstr>
      <vt:lpstr>Introduction</vt:lpstr>
      <vt:lpstr>2D PIV Symmetric Stator</vt:lpstr>
      <vt:lpstr>2D PIV Symmetric Stator</vt:lpstr>
      <vt:lpstr>Symmetric Stator Baseline Performance</vt:lpstr>
      <vt:lpstr>PowerPoint Presentation</vt:lpstr>
      <vt:lpstr>PowerPoint Presentation</vt:lpstr>
      <vt:lpstr>PAN on Picture Frame</vt:lpstr>
      <vt:lpstr>Nextel on Test Rig</vt:lpstr>
      <vt:lpstr>Nextel on Picture Frame</vt:lpstr>
      <vt:lpstr>Insulation Blanket on Picture Frame</vt:lpstr>
      <vt:lpstr>Insulation Blanket on Test Rig</vt:lpstr>
      <vt:lpstr>New Stator Testing Summary</vt:lpstr>
      <vt:lpstr>2016 Comparative Test Series:  In Progress</vt:lpstr>
      <vt:lpstr>Test Details</vt:lpstr>
      <vt:lpstr>PowerPoint Presentation</vt:lpstr>
      <vt:lpstr>PowerPoint Presentation</vt:lpstr>
      <vt:lpstr>PowerPoint Presentation</vt:lpstr>
      <vt:lpstr>RR 2016 Summary – To Date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Ochs</dc:creator>
  <cp:lastModifiedBy>Ochs, Robert (FAA)</cp:lastModifiedBy>
  <cp:revision>116</cp:revision>
  <dcterms:created xsi:type="dcterms:W3CDTF">2006-08-16T00:00:00Z</dcterms:created>
  <dcterms:modified xsi:type="dcterms:W3CDTF">2016-10-18T19:47:47Z</dcterms:modified>
</cp:coreProperties>
</file>