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38"/>
  </p:notesMasterIdLst>
  <p:sldIdLst>
    <p:sldId id="256" r:id="rId2"/>
    <p:sldId id="306" r:id="rId3"/>
    <p:sldId id="360" r:id="rId4"/>
    <p:sldId id="383" r:id="rId5"/>
    <p:sldId id="381" r:id="rId6"/>
    <p:sldId id="386" r:id="rId7"/>
    <p:sldId id="388" r:id="rId8"/>
    <p:sldId id="392" r:id="rId9"/>
    <p:sldId id="415" r:id="rId10"/>
    <p:sldId id="416" r:id="rId11"/>
    <p:sldId id="391"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3" r:id="rId32"/>
    <p:sldId id="417" r:id="rId33"/>
    <p:sldId id="414" r:id="rId34"/>
    <p:sldId id="412" r:id="rId35"/>
    <p:sldId id="384" r:id="rId36"/>
    <p:sldId id="385"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6201" autoAdjust="0"/>
  </p:normalViewPr>
  <p:slideViewPr>
    <p:cSldViewPr>
      <p:cViewPr varScale="1">
        <p:scale>
          <a:sx n="94" d="100"/>
          <a:sy n="94" d="100"/>
        </p:scale>
        <p:origin x="-47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D9DAFA5-1BE4-45D2-AEAE-1F7F86B47A12}" type="slidenum">
              <a:rPr lang="en-US"/>
              <a:pPr/>
              <a:t>‹#›</a:t>
            </a:fld>
            <a:endParaRPr lang="en-US" dirty="0"/>
          </a:p>
        </p:txBody>
      </p:sp>
    </p:spTree>
    <p:extLst>
      <p:ext uri="{BB962C8B-B14F-4D97-AF65-F5344CB8AC3E}">
        <p14:creationId xmlns:p14="http://schemas.microsoft.com/office/powerpoint/2010/main" val="798172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DAFA5-1BE4-45D2-AEAE-1F7F86B47A12}" type="slidenum">
              <a:rPr lang="en-US" smtClean="0"/>
              <a:pPr/>
              <a:t>1</a:t>
            </a:fld>
            <a:endParaRPr lang="en-US" dirty="0"/>
          </a:p>
        </p:txBody>
      </p:sp>
    </p:spTree>
    <p:extLst>
      <p:ext uri="{BB962C8B-B14F-4D97-AF65-F5344CB8AC3E}">
        <p14:creationId xmlns:p14="http://schemas.microsoft.com/office/powerpoint/2010/main" val="151508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DAFA5-1BE4-45D2-AEAE-1F7F86B47A12}" type="slidenum">
              <a:rPr lang="en-US" smtClean="0"/>
              <a:pPr/>
              <a:t>2</a:t>
            </a:fld>
            <a:endParaRPr lang="en-US" dirty="0"/>
          </a:p>
        </p:txBody>
      </p:sp>
    </p:spTree>
    <p:extLst>
      <p:ext uri="{BB962C8B-B14F-4D97-AF65-F5344CB8AC3E}">
        <p14:creationId xmlns:p14="http://schemas.microsoft.com/office/powerpoint/2010/main" val="92450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DAFA5-1BE4-45D2-AEAE-1F7F86B47A12}" type="slidenum">
              <a:rPr lang="en-US" smtClean="0"/>
              <a:pPr/>
              <a:t>3</a:t>
            </a:fld>
            <a:endParaRPr lang="en-US" dirty="0"/>
          </a:p>
        </p:txBody>
      </p:sp>
    </p:spTree>
    <p:extLst>
      <p:ext uri="{BB962C8B-B14F-4D97-AF65-F5344CB8AC3E}">
        <p14:creationId xmlns:p14="http://schemas.microsoft.com/office/powerpoint/2010/main" val="113633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DAFA5-1BE4-45D2-AEAE-1F7F86B47A12}" type="slidenum">
              <a:rPr lang="en-US" smtClean="0"/>
              <a:pPr/>
              <a:t>30</a:t>
            </a:fld>
            <a:endParaRPr lang="en-US" dirty="0"/>
          </a:p>
        </p:txBody>
      </p:sp>
    </p:spTree>
    <p:extLst>
      <p:ext uri="{BB962C8B-B14F-4D97-AF65-F5344CB8AC3E}">
        <p14:creationId xmlns:p14="http://schemas.microsoft.com/office/powerpoint/2010/main" val="111659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lvl1pPr>
              <a:defRPr/>
            </a:lvl1pPr>
            <a:extLst/>
          </a:lstStyle>
          <a:p>
            <a:endParaRPr lang="en-US" dirty="0"/>
          </a:p>
        </p:txBody>
      </p:sp>
      <p:sp>
        <p:nvSpPr>
          <p:cNvPr id="17" name="Footer Placeholder 16"/>
          <p:cNvSpPr>
            <a:spLocks noGrp="1"/>
          </p:cNvSpPr>
          <p:nvPr>
            <p:ph type="ftr" sz="quarter" idx="11"/>
          </p:nvPr>
        </p:nvSpPr>
        <p:spPr/>
        <p:txBody>
          <a:bodyPr/>
          <a:lstStyle>
            <a:extLst/>
          </a:lstStyle>
          <a:p>
            <a:r>
              <a:rPr lang="en-US" smtClean="0"/>
              <a:t>FAA Triennial – Atlantic City, NJ, October 2016</a:t>
            </a:r>
            <a:endParaRPr lang="en-US" dirty="0"/>
          </a:p>
        </p:txBody>
      </p:sp>
      <p:sp>
        <p:nvSpPr>
          <p:cNvPr id="29" name="Slide Number Placeholder 28"/>
          <p:cNvSpPr>
            <a:spLocks noGrp="1"/>
          </p:cNvSpPr>
          <p:nvPr>
            <p:ph type="sldNum" sz="quarter" idx="12"/>
          </p:nvPr>
        </p:nvSpPr>
        <p:spPr/>
        <p:txBody>
          <a:bodyPr/>
          <a:lstStyle>
            <a:extLst/>
          </a:lstStyle>
          <a:p>
            <a:fld id="{5E794810-C7D1-42E3-867A-C9F92118CA33}"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6" name="Slide Number Placeholder 5"/>
          <p:cNvSpPr>
            <a:spLocks noGrp="1"/>
          </p:cNvSpPr>
          <p:nvPr>
            <p:ph type="sldNum" sz="quarter" idx="12"/>
          </p:nvPr>
        </p:nvSpPr>
        <p:spPr/>
        <p:txBody>
          <a:bodyPr/>
          <a:lstStyle>
            <a:extLst/>
          </a:lstStyle>
          <a:p>
            <a:fld id="{EFB4BB2A-E8A3-488C-98E8-182395A477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6" name="Slide Number Placeholder 5"/>
          <p:cNvSpPr>
            <a:spLocks noGrp="1"/>
          </p:cNvSpPr>
          <p:nvPr>
            <p:ph type="sldNum" sz="quarter" idx="12"/>
          </p:nvPr>
        </p:nvSpPr>
        <p:spPr/>
        <p:txBody>
          <a:bodyPr/>
          <a:lstStyle>
            <a:extLst/>
          </a:lstStyle>
          <a:p>
            <a:fld id="{08705A91-D33F-431C-A878-8D03BC87C6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6" name="Slide Number Placeholder 5"/>
          <p:cNvSpPr>
            <a:spLocks noGrp="1"/>
          </p:cNvSpPr>
          <p:nvPr>
            <p:ph type="sldNum" sz="quarter" idx="12"/>
          </p:nvPr>
        </p:nvSpPr>
        <p:spPr/>
        <p:txBody>
          <a:bodyPr/>
          <a:lstStyle>
            <a:extLst/>
          </a:lstStyle>
          <a:p>
            <a:fld id="{0CFA355A-14E2-4909-9BD3-9C3B8231D61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6" name="Slide Number Placeholder 5"/>
          <p:cNvSpPr>
            <a:spLocks noGrp="1"/>
          </p:cNvSpPr>
          <p:nvPr>
            <p:ph type="sldNum" sz="quarter" idx="12"/>
          </p:nvPr>
        </p:nvSpPr>
        <p:spPr/>
        <p:txBody>
          <a:bodyPr/>
          <a:lstStyle>
            <a:extLst/>
          </a:lstStyle>
          <a:p>
            <a:fld id="{F85327BC-DC67-4884-80E6-F441594BC73B}"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7" name="Slide Number Placeholder 6"/>
          <p:cNvSpPr>
            <a:spLocks noGrp="1"/>
          </p:cNvSpPr>
          <p:nvPr>
            <p:ph type="sldNum" sz="quarter" idx="12"/>
          </p:nvPr>
        </p:nvSpPr>
        <p:spPr/>
        <p:txBody>
          <a:bodyPr/>
          <a:lstStyle>
            <a:extLst/>
          </a:lstStyle>
          <a:p>
            <a:fld id="{0496CE45-BA27-4DCA-8CBE-EEE82FE8776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9" name="Slide Number Placeholder 8"/>
          <p:cNvSpPr>
            <a:spLocks noGrp="1"/>
          </p:cNvSpPr>
          <p:nvPr>
            <p:ph type="sldNum" sz="quarter" idx="12"/>
          </p:nvPr>
        </p:nvSpPr>
        <p:spPr/>
        <p:txBody>
          <a:bodyPr/>
          <a:lstStyle>
            <a:extLst/>
          </a:lstStyle>
          <a:p>
            <a:fld id="{BFD9D8AE-EF40-42A1-840A-2D311953E9F5}"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extLst/>
          </a:lstStyle>
          <a:p>
            <a:fld id="{0F9BFA0F-E4A9-48DC-8DEA-7E2CE83917C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4" name="Slide Number Placeholder 3"/>
          <p:cNvSpPr>
            <a:spLocks noGrp="1"/>
          </p:cNvSpPr>
          <p:nvPr>
            <p:ph type="sldNum" sz="quarter" idx="12"/>
          </p:nvPr>
        </p:nvSpPr>
        <p:spPr/>
        <p:txBody>
          <a:bodyPr/>
          <a:lstStyle>
            <a:extLst/>
          </a:lstStyle>
          <a:p>
            <a:fld id="{339FF002-AE29-4781-97A3-0FA168ED9F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r>
              <a:rPr lang="en-US" smtClean="0"/>
              <a:t>FAA Triennial – Atlantic City, NJ, October 2016</a:t>
            </a:r>
            <a:endParaRPr lang="en-US" dirty="0" smtClean="0"/>
          </a:p>
        </p:txBody>
      </p:sp>
      <p:sp>
        <p:nvSpPr>
          <p:cNvPr id="7" name="Slide Number Placeholder 6"/>
          <p:cNvSpPr>
            <a:spLocks noGrp="1"/>
          </p:cNvSpPr>
          <p:nvPr>
            <p:ph type="sldNum" sz="quarter" idx="12"/>
          </p:nvPr>
        </p:nvSpPr>
        <p:spPr/>
        <p:txBody>
          <a:bodyPr/>
          <a:lstStyle>
            <a:extLst/>
          </a:lstStyle>
          <a:p>
            <a:fld id="{E25787C1-6E4D-471F-9580-C0BA0E10C57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FAA Triennial – Atlantic City, NJ, October 2016</a:t>
            </a:r>
            <a:endParaRPr lang="en-US" dirty="0" smtClean="0"/>
          </a:p>
        </p:txBody>
      </p:sp>
      <p:sp>
        <p:nvSpPr>
          <p:cNvPr id="7" name="Slide Number Placeholder 6"/>
          <p:cNvSpPr>
            <a:spLocks noGrp="1"/>
          </p:cNvSpPr>
          <p:nvPr>
            <p:ph type="sldNum" sz="quarter" idx="12"/>
          </p:nvPr>
        </p:nvSpPr>
        <p:spPr>
          <a:xfrm>
            <a:off x="8610600" y="55499"/>
            <a:ext cx="457200" cy="365125"/>
          </a:xfrm>
        </p:spPr>
        <p:txBody>
          <a:bodyPr/>
          <a:lstStyle>
            <a:extLst/>
          </a:lstStyle>
          <a:p>
            <a:fld id="{0F866D20-901A-42DA-8CD0-B67A147378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FAA Triennial – Atlantic City, NJ, October 2016</a:t>
            </a:r>
            <a:endParaRPr lang="en-US" dirty="0" smtClean="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D9794DC-92A5-4693-BD9F-7AFCB7A4C6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irweb.faa.gov/Regulatory_and_Guidance_Library/rgPolicy.nsf/0/39f5d1f10d2b19e886257a6000643b3e/$FILE/PS-ANM-25.853-01.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429000"/>
            <a:ext cx="8229600" cy="2819400"/>
          </a:xfrm>
        </p:spPr>
        <p:txBody>
          <a:bodyPr/>
          <a:lstStyle/>
          <a:p>
            <a:r>
              <a:rPr lang="en-US" sz="3600" dirty="0" smtClean="0">
                <a:solidFill>
                  <a:schemeClr val="tx1"/>
                </a:solidFill>
                <a:latin typeface="+mn-lt"/>
              </a:rPr>
              <a:t>FAA Policy Statement</a:t>
            </a:r>
            <a:br>
              <a:rPr lang="en-US" sz="3600" dirty="0" smtClean="0">
                <a:solidFill>
                  <a:schemeClr val="tx1"/>
                </a:solidFill>
                <a:latin typeface="+mn-lt"/>
              </a:rPr>
            </a:br>
            <a:r>
              <a:rPr lang="en-US" sz="3600" dirty="0" smtClean="0">
                <a:solidFill>
                  <a:schemeClr val="tx1"/>
                </a:solidFill>
                <a:latin typeface="+mn-lt"/>
              </a:rPr>
              <a:t> PS-ANM-25.853-01-R2 </a:t>
            </a:r>
            <a:br>
              <a:rPr lang="en-US" sz="3600" dirty="0" smtClean="0">
                <a:solidFill>
                  <a:schemeClr val="tx1"/>
                </a:solidFill>
                <a:latin typeface="+mn-lt"/>
              </a:rPr>
            </a:br>
            <a:r>
              <a:rPr lang="en-US" sz="3600" dirty="0" smtClean="0">
                <a:solidFill>
                  <a:schemeClr val="tx1"/>
                </a:solidFill>
                <a:latin typeface="+mn-lt"/>
              </a:rPr>
              <a:t>Clarifications and Additions for future Advisory Circular</a:t>
            </a:r>
            <a:br>
              <a:rPr lang="en-US" sz="3600" dirty="0" smtClean="0">
                <a:solidFill>
                  <a:schemeClr val="tx1"/>
                </a:solidFill>
                <a:latin typeface="+mn-lt"/>
              </a:rPr>
            </a:br>
            <a:r>
              <a:rPr lang="en-US" sz="3600" dirty="0" smtClean="0"/>
              <a:t/>
            </a:r>
            <a:br>
              <a:rPr lang="en-US" sz="3600" dirty="0" smtClean="0"/>
            </a:br>
            <a:endParaRPr lang="en-US" sz="3600" dirty="0">
              <a:solidFill>
                <a:schemeClr val="tx1"/>
              </a:solidFill>
              <a:latin typeface="+mn-lt"/>
            </a:endParaRPr>
          </a:p>
        </p:txBody>
      </p:sp>
      <p:sp>
        <p:nvSpPr>
          <p:cNvPr id="2051" name="Rectangle 3"/>
          <p:cNvSpPr>
            <a:spLocks noGrp="1" noChangeArrowheads="1"/>
          </p:cNvSpPr>
          <p:nvPr>
            <p:ph type="subTitle" idx="1"/>
          </p:nvPr>
        </p:nvSpPr>
        <p:spPr>
          <a:xfrm>
            <a:off x="2057400" y="6181725"/>
            <a:ext cx="6553200" cy="438150"/>
          </a:xfrm>
        </p:spPr>
        <p:txBody>
          <a:bodyPr>
            <a:noAutofit/>
          </a:bodyPr>
          <a:lstStyle/>
          <a:p>
            <a:r>
              <a:rPr lang="en-US" sz="3200" b="1" dirty="0" smtClean="0">
                <a:solidFill>
                  <a:schemeClr val="accent6">
                    <a:lumMod val="40000"/>
                    <a:lumOff val="60000"/>
                  </a:schemeClr>
                </a:solidFill>
              </a:rPr>
              <a:t>October 26, 2016</a:t>
            </a:r>
            <a:endParaRPr lang="en-US" sz="3200" b="1" dirty="0">
              <a:solidFill>
                <a:schemeClr val="accent6">
                  <a:lumMod val="40000"/>
                  <a:lumOff val="60000"/>
                </a:schemeClr>
              </a:solidFill>
            </a:endParaRPr>
          </a:p>
        </p:txBody>
      </p:sp>
      <p:pic>
        <p:nvPicPr>
          <p:cNvPr id="8" name="Picture 3" descr="C:\Documents and Settings\psattayatam\Desktop\Scott's magic!\fstg logo solid burnt orange.tif"/>
          <p:cNvPicPr>
            <a:picLocks noChangeAspect="1" noChangeArrowheads="1"/>
          </p:cNvPicPr>
          <p:nvPr/>
        </p:nvPicPr>
        <p:blipFill>
          <a:blip r:embed="rId3" cstate="print"/>
          <a:srcRect/>
          <a:stretch>
            <a:fillRect/>
          </a:stretch>
        </p:blipFill>
        <p:spPr bwMode="auto">
          <a:xfrm>
            <a:off x="609600" y="228600"/>
            <a:ext cx="4849092" cy="3048000"/>
          </a:xfrm>
          <a:prstGeom prst="rect">
            <a:avLst/>
          </a:prstGeom>
          <a:ln>
            <a:noFill/>
          </a:ln>
          <a:effectLst>
            <a:softEdge rad="112500"/>
          </a:effectLst>
        </p:spPr>
      </p:pic>
      <p:sp>
        <p:nvSpPr>
          <p:cNvPr id="9" name="TextBox 8"/>
          <p:cNvSpPr txBox="1"/>
          <p:nvPr/>
        </p:nvSpPr>
        <p:spPr>
          <a:xfrm>
            <a:off x="5642164" y="457200"/>
            <a:ext cx="3124200" cy="1200329"/>
          </a:xfrm>
          <a:prstGeom prst="rect">
            <a:avLst/>
          </a:prstGeom>
          <a:noFill/>
        </p:spPr>
        <p:txBody>
          <a:bodyPr wrap="square" rtlCol="0">
            <a:spAutoFit/>
          </a:bodyPr>
          <a:lstStyle/>
          <a:p>
            <a:pPr eaLnBrk="1" hangingPunct="1">
              <a:spcBef>
                <a:spcPts val="0"/>
              </a:spcBef>
              <a:buClr>
                <a:schemeClr val="tx2"/>
              </a:buClr>
              <a:buSzPct val="95000"/>
            </a:pPr>
            <a:r>
              <a:rPr lang="en-US" sz="3200" b="1" dirty="0">
                <a:solidFill>
                  <a:schemeClr val="accent6">
                    <a:lumMod val="40000"/>
                    <a:lumOff val="60000"/>
                  </a:schemeClr>
                </a:solidFill>
                <a:latin typeface="+mn-lt"/>
              </a:rPr>
              <a:t>Michael Jensen</a:t>
            </a:r>
            <a:br>
              <a:rPr lang="en-US" sz="3200" b="1" dirty="0">
                <a:solidFill>
                  <a:schemeClr val="accent6">
                    <a:lumMod val="40000"/>
                    <a:lumOff val="60000"/>
                  </a:schemeClr>
                </a:solidFill>
                <a:latin typeface="+mn-lt"/>
              </a:rPr>
            </a:br>
            <a:r>
              <a:rPr lang="en-US" sz="2400" b="1" dirty="0">
                <a:solidFill>
                  <a:schemeClr val="accent6">
                    <a:lumMod val="40000"/>
                    <a:lumOff val="60000"/>
                  </a:schemeClr>
                </a:solidFill>
                <a:latin typeface="+mn-lt"/>
              </a:rPr>
              <a:t>FSTG Team Lead</a:t>
            </a:r>
          </a:p>
          <a:p>
            <a:endParaRPr lang="en-US" sz="1600" dirty="0">
              <a:latin typeface="+mn-lt"/>
            </a:endParaRPr>
          </a:p>
        </p:txBody>
      </p:sp>
      <p:sp>
        <p:nvSpPr>
          <p:cNvPr id="2" name="TextBox 1"/>
          <p:cNvSpPr txBox="1"/>
          <p:nvPr/>
        </p:nvSpPr>
        <p:spPr>
          <a:xfrm>
            <a:off x="5748873" y="1752600"/>
            <a:ext cx="2975322" cy="954107"/>
          </a:xfrm>
          <a:prstGeom prst="rect">
            <a:avLst/>
          </a:prstGeom>
          <a:noFill/>
        </p:spPr>
        <p:txBody>
          <a:bodyPr wrap="square" rtlCol="0">
            <a:spAutoFit/>
          </a:bodyPr>
          <a:lstStyle/>
          <a:p>
            <a:pPr eaLnBrk="1" hangingPunct="1">
              <a:spcBef>
                <a:spcPts val="0"/>
              </a:spcBef>
              <a:buClr>
                <a:schemeClr val="tx2"/>
              </a:buClr>
              <a:buSzPct val="95000"/>
            </a:pPr>
            <a:r>
              <a:rPr lang="en-US" sz="2800" b="1" dirty="0">
                <a:solidFill>
                  <a:schemeClr val="accent6">
                    <a:lumMod val="40000"/>
                    <a:lumOff val="60000"/>
                  </a:schemeClr>
                </a:solidFill>
                <a:latin typeface="+mn-lt"/>
              </a:rPr>
              <a:t>FAA Triennial</a:t>
            </a:r>
            <a:br>
              <a:rPr lang="en-US" sz="2800" b="1" dirty="0">
                <a:solidFill>
                  <a:schemeClr val="accent6">
                    <a:lumMod val="40000"/>
                    <a:lumOff val="60000"/>
                  </a:schemeClr>
                </a:solidFill>
                <a:latin typeface="+mn-lt"/>
              </a:rPr>
            </a:br>
            <a:r>
              <a:rPr lang="en-US" sz="2800" b="1" dirty="0">
                <a:solidFill>
                  <a:schemeClr val="accent6">
                    <a:lumMod val="40000"/>
                    <a:lumOff val="60000"/>
                  </a:schemeClr>
                </a:solidFill>
                <a:latin typeface="+mn-lt"/>
              </a:rPr>
              <a:t>Atlantic City, NJ</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PS-3 25.853(d) (cont.)</a:t>
            </a:r>
            <a:endParaRPr lang="en-US" dirty="0"/>
          </a:p>
        </p:txBody>
      </p:sp>
      <p:sp>
        <p:nvSpPr>
          <p:cNvPr id="3" name="Content Placeholder 2"/>
          <p:cNvSpPr>
            <a:spLocks noGrp="1"/>
          </p:cNvSpPr>
          <p:nvPr>
            <p:ph idx="1"/>
          </p:nvPr>
        </p:nvSpPr>
        <p:spPr>
          <a:xfrm>
            <a:off x="914400" y="1295400"/>
            <a:ext cx="7772400" cy="5060160"/>
          </a:xfrm>
        </p:spPr>
        <p:txBody>
          <a:bodyPr>
            <a:normAutofit fontScale="47500" lnSpcReduction="20000"/>
          </a:bodyPr>
          <a:lstStyle/>
          <a:p>
            <a:r>
              <a:rPr lang="en-US" b="1" dirty="0" smtClean="0"/>
              <a:t>Examples - </a:t>
            </a:r>
            <a:r>
              <a:rPr lang="en-US" dirty="0" smtClean="0"/>
              <a:t>The </a:t>
            </a:r>
            <a:r>
              <a:rPr lang="en-US" dirty="0"/>
              <a:t>following ranges are examples of those that could be defined where testing the minimum and maximum will show compliance for all intermediate thicknesses:</a:t>
            </a:r>
          </a:p>
          <a:p>
            <a:endParaRPr lang="en-US" b="1" dirty="0"/>
          </a:p>
          <a:p>
            <a:r>
              <a:rPr lang="en-US" sz="3400" dirty="0" smtClean="0"/>
              <a:t>0.3 mm </a:t>
            </a:r>
            <a:r>
              <a:rPr lang="en-US" sz="3400" dirty="0"/>
              <a:t>and </a:t>
            </a:r>
            <a:r>
              <a:rPr lang="en-US" sz="3400" dirty="0" smtClean="0"/>
              <a:t>1 mm </a:t>
            </a:r>
            <a:r>
              <a:rPr lang="en-US" sz="3400" dirty="0"/>
              <a:t>(</a:t>
            </a:r>
            <a:r>
              <a:rPr lang="en-US" sz="3400" dirty="0" smtClean="0"/>
              <a:t>1 mm&lt;06</a:t>
            </a:r>
            <a:r>
              <a:rPr lang="en-US" sz="3400" dirty="0"/>
              <a:t>”; </a:t>
            </a:r>
            <a:r>
              <a:rPr lang="en-US" sz="3400" dirty="0" smtClean="0"/>
              <a:t>0.3 mm </a:t>
            </a:r>
            <a:r>
              <a:rPr lang="en-US" sz="3400" dirty="0"/>
              <a:t>is 30% of </a:t>
            </a:r>
            <a:r>
              <a:rPr lang="en-US" sz="3400" dirty="0" smtClean="0"/>
              <a:t>1 mm</a:t>
            </a:r>
            <a:r>
              <a:rPr lang="en-US" sz="3400" dirty="0"/>
              <a:t>)</a:t>
            </a:r>
          </a:p>
          <a:p>
            <a:r>
              <a:rPr lang="en-US" sz="3400" dirty="0" smtClean="0"/>
              <a:t>0.2 mm </a:t>
            </a:r>
            <a:r>
              <a:rPr lang="en-US" sz="3400" dirty="0"/>
              <a:t>and </a:t>
            </a:r>
            <a:r>
              <a:rPr lang="en-US" sz="3400" dirty="0" smtClean="0"/>
              <a:t>0.5 mm </a:t>
            </a:r>
            <a:r>
              <a:rPr lang="en-US" sz="3400" dirty="0"/>
              <a:t>(0.5mm&lt;06”; 0.2mm is 40% of </a:t>
            </a:r>
            <a:r>
              <a:rPr lang="en-US" sz="3400" dirty="0" smtClean="0"/>
              <a:t>.5 mm</a:t>
            </a:r>
            <a:r>
              <a:rPr lang="en-US" sz="3400" dirty="0"/>
              <a:t>)</a:t>
            </a:r>
          </a:p>
          <a:p>
            <a:r>
              <a:rPr lang="en-US" sz="3400" dirty="0"/>
              <a:t>.02” and .06” (.06”=.06”; .02” is 33% of .06”)</a:t>
            </a:r>
          </a:p>
          <a:p>
            <a:r>
              <a:rPr lang="en-US" sz="3400" dirty="0"/>
              <a:t>.04” and .06” (.06”=.06”; .02” is 50% of .06”</a:t>
            </a:r>
          </a:p>
          <a:p>
            <a:r>
              <a:rPr lang="en-US" sz="3400" dirty="0"/>
              <a:t>.06” and .1” (.1” is &gt;.06” and &lt;.25”; .06” is 60% of .1”)</a:t>
            </a:r>
          </a:p>
          <a:p>
            <a:r>
              <a:rPr lang="en-US" sz="3400" dirty="0" smtClean="0"/>
              <a:t>1.5 mm </a:t>
            </a:r>
            <a:r>
              <a:rPr lang="en-US" sz="3400" dirty="0"/>
              <a:t>and </a:t>
            </a:r>
            <a:r>
              <a:rPr lang="en-US" sz="3400" dirty="0" smtClean="0"/>
              <a:t>2.5 mm </a:t>
            </a:r>
            <a:r>
              <a:rPr lang="en-US" sz="3400" dirty="0"/>
              <a:t>(</a:t>
            </a:r>
            <a:r>
              <a:rPr lang="en-US" sz="3400" dirty="0" smtClean="0"/>
              <a:t>2.5  mm </a:t>
            </a:r>
            <a:r>
              <a:rPr lang="en-US" sz="3400" dirty="0"/>
              <a:t>&gt;.06” and &lt;.25”; 1.5mm is 60% of </a:t>
            </a:r>
            <a:r>
              <a:rPr lang="en-US" sz="3400" dirty="0" smtClean="0"/>
              <a:t>2.5 mm</a:t>
            </a:r>
            <a:r>
              <a:rPr lang="en-US" sz="3400" dirty="0"/>
              <a:t>)</a:t>
            </a:r>
          </a:p>
          <a:p>
            <a:r>
              <a:rPr lang="en-US" sz="3400" dirty="0"/>
              <a:t>.01” and .25” (.25=.25”; .01” is 40% of .25”)</a:t>
            </a:r>
          </a:p>
          <a:p>
            <a:r>
              <a:rPr lang="en-US" sz="3400" dirty="0" smtClean="0"/>
              <a:t>2.5 mm </a:t>
            </a:r>
            <a:r>
              <a:rPr lang="en-US" sz="3400" dirty="0"/>
              <a:t>and </a:t>
            </a:r>
            <a:r>
              <a:rPr lang="en-US" sz="3400" dirty="0" smtClean="0"/>
              <a:t>6 mm </a:t>
            </a:r>
            <a:r>
              <a:rPr lang="en-US" sz="3400" dirty="0"/>
              <a:t>(</a:t>
            </a:r>
            <a:r>
              <a:rPr lang="en-US" sz="3400" dirty="0" smtClean="0"/>
              <a:t>6 mm </a:t>
            </a:r>
            <a:r>
              <a:rPr lang="en-US" sz="3400" dirty="0"/>
              <a:t>&gt;.06” and &lt;.25”; </a:t>
            </a:r>
            <a:r>
              <a:rPr lang="en-US" sz="3400" dirty="0" smtClean="0"/>
              <a:t>1.5 mm </a:t>
            </a:r>
            <a:r>
              <a:rPr lang="en-US" sz="3400" dirty="0"/>
              <a:t>is 42% of </a:t>
            </a:r>
            <a:r>
              <a:rPr lang="en-US" sz="3400" dirty="0" smtClean="0"/>
              <a:t>6 mm</a:t>
            </a:r>
            <a:r>
              <a:rPr lang="en-US" sz="3400" dirty="0"/>
              <a:t>)</a:t>
            </a:r>
          </a:p>
          <a:p>
            <a:r>
              <a:rPr lang="en-US" sz="3400" dirty="0" smtClean="0"/>
              <a:t>5 mm </a:t>
            </a:r>
            <a:r>
              <a:rPr lang="en-US" sz="3400" dirty="0"/>
              <a:t>and </a:t>
            </a:r>
            <a:r>
              <a:rPr lang="en-US" sz="3400" dirty="0" smtClean="0"/>
              <a:t>6 mm </a:t>
            </a:r>
            <a:r>
              <a:rPr lang="en-US" sz="3400" dirty="0"/>
              <a:t>(</a:t>
            </a:r>
            <a:r>
              <a:rPr lang="en-US" sz="3400" dirty="0" smtClean="0"/>
              <a:t>6 mm </a:t>
            </a:r>
            <a:r>
              <a:rPr lang="en-US" sz="3400" dirty="0"/>
              <a:t>&gt;.06” and &lt;.25”; </a:t>
            </a:r>
            <a:r>
              <a:rPr lang="en-US" sz="3400" dirty="0" smtClean="0"/>
              <a:t>5 mm </a:t>
            </a:r>
            <a:r>
              <a:rPr lang="en-US" sz="3400" dirty="0"/>
              <a:t>is 83% of </a:t>
            </a:r>
            <a:r>
              <a:rPr lang="en-US" sz="3400" dirty="0" smtClean="0"/>
              <a:t>6 mm</a:t>
            </a:r>
            <a:r>
              <a:rPr lang="en-US" sz="3400" dirty="0"/>
              <a:t>)</a:t>
            </a:r>
          </a:p>
          <a:p>
            <a:r>
              <a:rPr lang="en-US" sz="3400" dirty="0"/>
              <a:t>.25” and .50” (.50”&gt;.25”; .25” is 50% of .50”)</a:t>
            </a:r>
          </a:p>
          <a:p>
            <a:r>
              <a:rPr lang="en-US" sz="3400" dirty="0" smtClean="0"/>
              <a:t>6 mm </a:t>
            </a:r>
            <a:r>
              <a:rPr lang="en-US" sz="3400" dirty="0"/>
              <a:t>and </a:t>
            </a:r>
            <a:r>
              <a:rPr lang="en-US" sz="3400" dirty="0" smtClean="0"/>
              <a:t>12.5 mm </a:t>
            </a:r>
            <a:r>
              <a:rPr lang="en-US" sz="3400" dirty="0"/>
              <a:t>(</a:t>
            </a:r>
            <a:r>
              <a:rPr lang="en-US" sz="3400" dirty="0" smtClean="0"/>
              <a:t>12.5 mm </a:t>
            </a:r>
            <a:r>
              <a:rPr lang="en-US" sz="3400" dirty="0"/>
              <a:t>&gt;.25”; </a:t>
            </a:r>
            <a:r>
              <a:rPr lang="en-US" sz="3400" dirty="0" smtClean="0"/>
              <a:t>6 mm </a:t>
            </a:r>
            <a:r>
              <a:rPr lang="en-US" sz="3400" dirty="0"/>
              <a:t>is 48% of </a:t>
            </a:r>
            <a:r>
              <a:rPr lang="en-US" sz="3400" dirty="0" smtClean="0"/>
              <a:t>12.5 mm</a:t>
            </a:r>
            <a:r>
              <a:rPr lang="en-US" sz="3400" dirty="0"/>
              <a:t>)</a:t>
            </a:r>
          </a:p>
          <a:p>
            <a:r>
              <a:rPr lang="en-US" sz="3400" dirty="0"/>
              <a:t>.50” and 1.00” (1.00”&gt;.25”; .50” is 50% of 1.00”)</a:t>
            </a:r>
          </a:p>
          <a:p>
            <a:r>
              <a:rPr lang="en-US" sz="3400" dirty="0" smtClean="0"/>
              <a:t>12.5 mm </a:t>
            </a:r>
            <a:r>
              <a:rPr lang="en-US" sz="3400" dirty="0"/>
              <a:t>and </a:t>
            </a:r>
            <a:r>
              <a:rPr lang="en-US" sz="3400" dirty="0" smtClean="0"/>
              <a:t>25.5 mm </a:t>
            </a:r>
            <a:r>
              <a:rPr lang="en-US" sz="3400" dirty="0"/>
              <a:t>(</a:t>
            </a:r>
            <a:r>
              <a:rPr lang="en-US" sz="3400" dirty="0" smtClean="0"/>
              <a:t>25.5 mm </a:t>
            </a:r>
            <a:r>
              <a:rPr lang="en-US" sz="3400" dirty="0"/>
              <a:t>&gt;.25”; </a:t>
            </a:r>
            <a:r>
              <a:rPr lang="en-US" sz="3400" dirty="0" smtClean="0"/>
              <a:t>12.5 mm </a:t>
            </a:r>
            <a:r>
              <a:rPr lang="en-US" sz="3400" dirty="0"/>
              <a:t>is 49% of </a:t>
            </a:r>
            <a:r>
              <a:rPr lang="en-US" sz="3400" dirty="0" smtClean="0"/>
              <a:t>25.5 mm</a:t>
            </a:r>
            <a:r>
              <a:rPr lang="en-US" sz="3400" dirty="0"/>
              <a:t>)</a:t>
            </a:r>
          </a:p>
          <a:p>
            <a:r>
              <a:rPr lang="en-US" sz="3400" dirty="0"/>
              <a:t>1.00” And 1.75” (1.75”&gt;.25”; 1.00” is 57% of 1.75”)</a:t>
            </a:r>
          </a:p>
          <a:p>
            <a:r>
              <a:rPr lang="en-US" sz="3400" dirty="0" smtClean="0"/>
              <a:t>25.5 mm </a:t>
            </a:r>
            <a:r>
              <a:rPr lang="en-US" sz="3400" dirty="0"/>
              <a:t>and </a:t>
            </a:r>
            <a:r>
              <a:rPr lang="en-US" sz="3400" dirty="0" smtClean="0"/>
              <a:t>44.5 mm </a:t>
            </a:r>
            <a:r>
              <a:rPr lang="en-US" sz="3400" dirty="0"/>
              <a:t>(</a:t>
            </a:r>
            <a:r>
              <a:rPr lang="en-US" sz="3400" dirty="0" smtClean="0"/>
              <a:t>44.5 mm </a:t>
            </a:r>
            <a:r>
              <a:rPr lang="en-US" sz="3400" dirty="0"/>
              <a:t>&gt;.25”; </a:t>
            </a:r>
            <a:r>
              <a:rPr lang="en-US" sz="3400" dirty="0" smtClean="0"/>
              <a:t>25.5 mm </a:t>
            </a:r>
            <a:r>
              <a:rPr lang="en-US" sz="3400" dirty="0"/>
              <a:t>is 57% of </a:t>
            </a:r>
            <a:r>
              <a:rPr lang="en-US" sz="3400" dirty="0" smtClean="0"/>
              <a:t>44.5 mm)</a:t>
            </a:r>
            <a:endParaRPr lang="en-US" sz="3400"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10</a:t>
            </a:fld>
            <a:endParaRPr lang="en-US" dirty="0"/>
          </a:p>
        </p:txBody>
      </p:sp>
    </p:spTree>
    <p:extLst>
      <p:ext uri="{BB962C8B-B14F-4D97-AF65-F5344CB8AC3E}">
        <p14:creationId xmlns:p14="http://schemas.microsoft.com/office/powerpoint/2010/main" val="3954654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PS-9</a:t>
            </a:r>
            <a:r>
              <a:rPr lang="en-US" dirty="0"/>
              <a:t> </a:t>
            </a:r>
            <a:r>
              <a:rPr lang="en-US" dirty="0" smtClean="0"/>
              <a:t>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4939663"/>
              </p:ext>
            </p:extLst>
          </p:nvPr>
        </p:nvGraphicFramePr>
        <p:xfrm>
          <a:off x="838200" y="2006166"/>
          <a:ext cx="7772400" cy="4440936"/>
        </p:xfrm>
        <a:graphic>
          <a:graphicData uri="http://schemas.openxmlformats.org/drawingml/2006/table">
            <a:tbl>
              <a:tblPr firstRow="1" firstCol="1" bandRow="1">
                <a:tableStyleId>{5C22544A-7EE6-4342-B048-85BDC9FD1C3A}</a:tableStyleId>
              </a:tblPr>
              <a:tblGrid>
                <a:gridCol w="640501"/>
                <a:gridCol w="1769569"/>
                <a:gridCol w="2520295"/>
                <a:gridCol w="2842035"/>
              </a:tblGrid>
              <a:tr h="510338">
                <a:tc>
                  <a:txBody>
                    <a:bodyPr/>
                    <a:lstStyle/>
                    <a:p>
                      <a:pPr marL="0" marR="0" algn="ctr">
                        <a:lnSpc>
                          <a:spcPct val="107000"/>
                        </a:lnSpc>
                        <a:spcBef>
                          <a:spcPts val="0"/>
                        </a:spcBef>
                        <a:spcAft>
                          <a:spcPts val="0"/>
                        </a:spcAft>
                      </a:pPr>
                      <a:r>
                        <a:rPr lang="en-US" sz="1800">
                          <a:effectLst/>
                        </a:rPr>
                        <a:t>Ref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800">
                          <a:effectLst/>
                        </a:rPr>
                        <a:t>Feature/ </a:t>
                      </a:r>
                      <a:br>
                        <a:rPr lang="en-US" sz="1800">
                          <a:effectLst/>
                        </a:rPr>
                      </a:br>
                      <a:r>
                        <a:rPr lang="en-US" sz="1800">
                          <a:effectLst/>
                        </a:rPr>
                        <a:t>Construction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800">
                          <a:effectLst/>
                        </a:rPr>
                        <a:t>25.853(a) Bunsen Burner Test Requirement/Similarity</a:t>
                      </a:r>
                      <a:endParaRPr lang="en-US" sz="28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800">
                          <a:effectLst/>
                        </a:rPr>
                        <a:t>25.853(d) Heat Release and Smoke Test Requirement/Similarity</a:t>
                      </a:r>
                      <a:endParaRPr lang="en-US" sz="2800">
                        <a:solidFill>
                          <a:srgbClr val="000000"/>
                        </a:solidFill>
                        <a:effectLst/>
                        <a:latin typeface="Arial" panose="020B0604020202020204" pitchFamily="34" charset="0"/>
                        <a:ea typeface="Calibri" panose="020F0502020204030204" pitchFamily="34" charset="0"/>
                      </a:endParaRPr>
                    </a:p>
                  </a:txBody>
                  <a:tcPr marL="64348" marR="64348" marT="0" marB="0"/>
                </a:tc>
              </a:tr>
              <a:tr h="1711562">
                <a:tc>
                  <a:txBody>
                    <a:bodyPr/>
                    <a:lstStyle/>
                    <a:p>
                      <a:pPr marL="0" marR="0">
                        <a:lnSpc>
                          <a:spcPct val="107000"/>
                        </a:lnSpc>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800">
                          <a:effectLst/>
                        </a:rPr>
                        <a:t>Thermoplastic, elastomers and decorative non-textile floor coverings color </a:t>
                      </a:r>
                      <a:endParaRPr lang="en-US" sz="2800">
                        <a:effectLst/>
                      </a:endParaRP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800">
                          <a:effectLst/>
                        </a:rPr>
                        <a:t>Data from testing an integrally colored material substantiates the same material type </a:t>
                      </a:r>
                      <a:r>
                        <a:rPr lang="en-US" sz="1800" strike="sngStrike">
                          <a:effectLst/>
                          <a:highlight>
                            <a:srgbClr val="FFFF00"/>
                          </a:highlight>
                        </a:rPr>
                        <a:t>and thickness</a:t>
                      </a:r>
                      <a:r>
                        <a:rPr lang="en-US" sz="1800">
                          <a:effectLst/>
                        </a:rPr>
                        <a:t> for a different color. </a:t>
                      </a:r>
                      <a:endParaRPr lang="en-US" sz="2800">
                        <a:effectLst/>
                      </a:endParaRP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800" dirty="0">
                          <a:effectLst/>
                        </a:rPr>
                        <a:t>Data from testing an integrally colored thermoplastic substantiates the same thickness thermoplastic of a different color, provided the peak and total heat release measurement are 55 KW/m</a:t>
                      </a:r>
                      <a:r>
                        <a:rPr lang="en-US" sz="1200" dirty="0">
                          <a:effectLst/>
                        </a:rPr>
                        <a:t>2 </a:t>
                      </a:r>
                      <a:r>
                        <a:rPr lang="en-US" sz="1800" dirty="0">
                          <a:effectLst/>
                        </a:rPr>
                        <a:t>and 55 KW-min/m</a:t>
                      </a:r>
                      <a:r>
                        <a:rPr lang="en-US" sz="1200" dirty="0">
                          <a:effectLst/>
                        </a:rPr>
                        <a:t>2 </a:t>
                      </a:r>
                      <a:r>
                        <a:rPr lang="en-US" sz="1800" dirty="0">
                          <a:effectLst/>
                        </a:rPr>
                        <a:t>or less, respectively, and specific optical density D</a:t>
                      </a:r>
                      <a:r>
                        <a:rPr lang="en-US" sz="1200" dirty="0">
                          <a:effectLst/>
                        </a:rPr>
                        <a:t>s </a:t>
                      </a:r>
                      <a:r>
                        <a:rPr lang="en-US" sz="1800" dirty="0">
                          <a:effectLst/>
                        </a:rPr>
                        <a:t>is no more than 180. </a:t>
                      </a:r>
                      <a:endParaRPr lang="en-US" sz="28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11</a:t>
            </a:fld>
            <a:endParaRPr lang="en-US" dirty="0"/>
          </a:p>
        </p:txBody>
      </p:sp>
    </p:spTree>
    <p:extLst>
      <p:ext uri="{BB962C8B-B14F-4D97-AF65-F5344CB8AC3E}">
        <p14:creationId xmlns:p14="http://schemas.microsoft.com/office/powerpoint/2010/main" val="411060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PS-10 Update</a:t>
            </a:r>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3656152"/>
              </p:ext>
            </p:extLst>
          </p:nvPr>
        </p:nvGraphicFramePr>
        <p:xfrm>
          <a:off x="914400" y="1577593"/>
          <a:ext cx="7772400" cy="3693097"/>
        </p:xfrm>
        <a:graphic>
          <a:graphicData uri="http://schemas.openxmlformats.org/drawingml/2006/table">
            <a:tbl>
              <a:tblPr firstRow="1" firstCol="1" bandRow="1">
                <a:tableStyleId>{5C22544A-7EE6-4342-B048-85BDC9FD1C3A}</a:tableStyleId>
              </a:tblPr>
              <a:tblGrid>
                <a:gridCol w="640501"/>
                <a:gridCol w="1769569"/>
                <a:gridCol w="2520295"/>
                <a:gridCol w="2842035"/>
              </a:tblGrid>
              <a:tr h="306010">
                <a:tc>
                  <a:txBody>
                    <a:bodyPr/>
                    <a:lstStyle/>
                    <a:p>
                      <a:pPr marL="0" marR="0" algn="ctr">
                        <a:lnSpc>
                          <a:spcPct val="107000"/>
                        </a:lnSpc>
                        <a:spcBef>
                          <a:spcPts val="0"/>
                        </a:spcBef>
                        <a:spcAft>
                          <a:spcPts val="0"/>
                        </a:spcAft>
                      </a:pPr>
                      <a:r>
                        <a:rPr lang="en-US" sz="1800" dirty="0">
                          <a:effectLst/>
                        </a:rPr>
                        <a:t>Ref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800" dirty="0">
                          <a:effectLst/>
                        </a:rPr>
                        <a:t>Feature/ </a:t>
                      </a:r>
                      <a:br>
                        <a:rPr lang="en-US" sz="1800" dirty="0">
                          <a:effectLst/>
                        </a:rPr>
                      </a:br>
                      <a:r>
                        <a:rPr lang="en-US" sz="1800" dirty="0">
                          <a:effectLst/>
                        </a:rPr>
                        <a:t>Construction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800">
                          <a:effectLst/>
                        </a:rPr>
                        <a:t>25.853(a) Bunsen Burner Test Requirement/Similarity</a:t>
                      </a:r>
                      <a:endParaRPr lang="en-US" sz="28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800">
                          <a:effectLst/>
                        </a:rPr>
                        <a:t>25.853(d) Heat Release and Smoke Test Requirement/Similarity</a:t>
                      </a:r>
                      <a:endParaRPr lang="en-US" sz="2800">
                        <a:solidFill>
                          <a:srgbClr val="000000"/>
                        </a:solidFill>
                        <a:effectLst/>
                        <a:latin typeface="Arial" panose="020B0604020202020204" pitchFamily="34" charset="0"/>
                        <a:ea typeface="Calibri" panose="020F0502020204030204" pitchFamily="34" charset="0"/>
                      </a:endParaRPr>
                    </a:p>
                  </a:txBody>
                  <a:tcPr marL="64348" marR="64348" marT="0" marB="0"/>
                </a:tc>
              </a:tr>
              <a:tr h="963850">
                <a:tc>
                  <a:txBody>
                    <a:bodyPr/>
                    <a:lstStyle/>
                    <a:p>
                      <a:pPr marL="0" marR="0">
                        <a:lnSpc>
                          <a:spcPct val="107000"/>
                        </a:lnSpc>
                        <a:spcBef>
                          <a:spcPts val="0"/>
                        </a:spcBef>
                        <a:spcAft>
                          <a:spcPts val="0"/>
                        </a:spcAft>
                      </a:pPr>
                      <a:r>
                        <a:rPr lang="en-US" sz="2000">
                          <a:effectLst/>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dirty="0">
                          <a:effectLst/>
                        </a:rPr>
                        <a:t>Skin testing (Face As Separate Entity)</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dirty="0">
                          <a:effectLst/>
                        </a:rPr>
                        <a:t>Data may be collected from each face of a sandwich panel independently when the panel thickness is greater than </a:t>
                      </a:r>
                      <a:r>
                        <a:rPr lang="en-US" sz="1600" dirty="0">
                          <a:solidFill>
                            <a:srgbClr val="FF0000"/>
                          </a:solidFill>
                          <a:effectLst/>
                          <a:highlight>
                            <a:srgbClr val="00FFFF"/>
                          </a:highlight>
                        </a:rPr>
                        <a:t>or equal to</a:t>
                      </a:r>
                      <a:r>
                        <a:rPr lang="en-US" sz="1600" dirty="0">
                          <a:solidFill>
                            <a:srgbClr val="FF0000"/>
                          </a:solidFill>
                          <a:effectLst/>
                        </a:rPr>
                        <a:t> </a:t>
                      </a:r>
                      <a:r>
                        <a:rPr lang="en-US" sz="1600" dirty="0">
                          <a:effectLst/>
                        </a:rPr>
                        <a:t>0.25” and the thickness is the only difference between the core materials.</a:t>
                      </a:r>
                      <a:endParaRPr lang="en-US" sz="2000" dirty="0">
                        <a:effectLst/>
                      </a:endParaRPr>
                    </a:p>
                    <a:p>
                      <a:pPr marL="0" marR="0">
                        <a:lnSpc>
                          <a:spcPct val="107000"/>
                        </a:lnSpc>
                        <a:spcBef>
                          <a:spcPts val="0"/>
                        </a:spcBef>
                        <a:spcAft>
                          <a:spcPts val="0"/>
                        </a:spcAft>
                      </a:pPr>
                      <a:r>
                        <a:rPr lang="en-US" sz="1600" dirty="0">
                          <a:effectLst/>
                        </a:rPr>
                        <a:t> </a:t>
                      </a:r>
                      <a:endParaRPr lang="en-US" sz="2000" dirty="0">
                        <a:effectLst/>
                      </a:endParaRPr>
                    </a:p>
                    <a:p>
                      <a:pPr marL="0" marR="0">
                        <a:lnSpc>
                          <a:spcPct val="107000"/>
                        </a:lnSpc>
                        <a:spcBef>
                          <a:spcPts val="0"/>
                        </a:spcBef>
                        <a:spcAft>
                          <a:spcPts val="0"/>
                        </a:spcAft>
                      </a:pPr>
                      <a:r>
                        <a:rPr lang="en-US" sz="1600" dirty="0">
                          <a:effectLst/>
                        </a:rPr>
                        <a:t>NOTE:  The test coupon is a completed sandwich panel.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800" dirty="0">
                          <a:effectLst/>
                        </a:rPr>
                        <a:t>Not applicable</a:t>
                      </a:r>
                      <a:endParaRPr lang="en-US" sz="28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Tree>
    <p:extLst>
      <p:ext uri="{BB962C8B-B14F-4D97-AF65-F5344CB8AC3E}">
        <p14:creationId xmlns:p14="http://schemas.microsoft.com/office/powerpoint/2010/main" val="857966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PS-11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8214273"/>
              </p:ext>
            </p:extLst>
          </p:nvPr>
        </p:nvGraphicFramePr>
        <p:xfrm>
          <a:off x="914400" y="2531300"/>
          <a:ext cx="7772400" cy="2795016"/>
        </p:xfrm>
        <a:graphic>
          <a:graphicData uri="http://schemas.openxmlformats.org/drawingml/2006/table">
            <a:tbl>
              <a:tblPr firstRow="1" firstCol="1" bandRow="1">
                <a:tableStyleId>{5C22544A-7EE6-4342-B048-85BDC9FD1C3A}</a:tableStyleId>
              </a:tblPr>
              <a:tblGrid>
                <a:gridCol w="640501"/>
                <a:gridCol w="1769569"/>
                <a:gridCol w="2627542"/>
                <a:gridCol w="2734788"/>
              </a:tblGrid>
              <a:tr h="306010">
                <a:tc>
                  <a:txBody>
                    <a:bodyPr/>
                    <a:lstStyle/>
                    <a:p>
                      <a:pPr marL="0" marR="0" algn="ctr">
                        <a:lnSpc>
                          <a:spcPct val="107000"/>
                        </a:lnSpc>
                        <a:spcBef>
                          <a:spcPts val="0"/>
                        </a:spcBef>
                        <a:spcAft>
                          <a:spcPts val="0"/>
                        </a:spcAft>
                      </a:pPr>
                      <a:r>
                        <a:rPr lang="en-US" sz="1800" dirty="0">
                          <a:effectLst/>
                        </a:rPr>
                        <a:t>Ref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800" dirty="0">
                          <a:effectLst/>
                        </a:rPr>
                        <a:t>Feature/ </a:t>
                      </a:r>
                      <a:br>
                        <a:rPr lang="en-US" sz="1800" dirty="0">
                          <a:effectLst/>
                        </a:rPr>
                      </a:br>
                      <a:r>
                        <a:rPr lang="en-US" sz="1800" dirty="0">
                          <a:effectLst/>
                        </a:rPr>
                        <a:t>Construction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800">
                          <a:effectLst/>
                        </a:rPr>
                        <a:t>25.853(a) Bunsen Burner Test Requirement/Similarity</a:t>
                      </a:r>
                      <a:endParaRPr lang="en-US" sz="28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800">
                          <a:effectLst/>
                        </a:rPr>
                        <a:t>25.853(d) Heat Release and Smoke Test Requirement/Similarity</a:t>
                      </a:r>
                      <a:endParaRPr lang="en-US" sz="2800">
                        <a:solidFill>
                          <a:srgbClr val="000000"/>
                        </a:solidFill>
                        <a:effectLst/>
                        <a:latin typeface="Arial" panose="020B0604020202020204" pitchFamily="34" charset="0"/>
                        <a:ea typeface="Calibri" panose="020F0502020204030204" pitchFamily="34" charset="0"/>
                      </a:endParaRPr>
                    </a:p>
                  </a:txBody>
                  <a:tcPr marL="64348" marR="64348" marT="0" marB="0"/>
                </a:tc>
              </a:tr>
              <a:tr h="597304">
                <a:tc>
                  <a:txBody>
                    <a:bodyPr/>
                    <a:lstStyle/>
                    <a:p>
                      <a:pPr marL="0" marR="0">
                        <a:lnSpc>
                          <a:spcPct val="107000"/>
                        </a:lnSpc>
                        <a:spcBef>
                          <a:spcPts val="0"/>
                        </a:spcBef>
                        <a:spcAft>
                          <a:spcPts val="0"/>
                        </a:spcAft>
                      </a:pPr>
                      <a:r>
                        <a:rPr lang="en-US" sz="2000" dirty="0" smtClean="0">
                          <a:effectLst/>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kumimoji="0" lang="en-US" sz="1800" kern="1200" dirty="0">
                          <a:solidFill>
                            <a:schemeClr val="dk1"/>
                          </a:solidFill>
                          <a:effectLst/>
                          <a:latin typeface="+mn-lt"/>
                          <a:ea typeface="+mn-ea"/>
                          <a:cs typeface="+mn-cs"/>
                        </a:rPr>
                        <a:t>Decorative texture</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800" dirty="0">
                          <a:effectLst/>
                        </a:rPr>
                        <a:t>Data from testing one texture of a decorative type </a:t>
                      </a:r>
                      <a:r>
                        <a:rPr lang="en-US" sz="1800" dirty="0" smtClean="0">
                          <a:solidFill>
                            <a:srgbClr val="FF0000"/>
                          </a:solidFill>
                          <a:effectLst/>
                        </a:rPr>
                        <a:t>or thermoplastic </a:t>
                      </a:r>
                      <a:r>
                        <a:rPr lang="en-US" sz="1800" dirty="0" smtClean="0">
                          <a:effectLst/>
                        </a:rPr>
                        <a:t>substantiates </a:t>
                      </a:r>
                      <a:r>
                        <a:rPr lang="en-US" sz="1800" dirty="0">
                          <a:effectLst/>
                        </a:rPr>
                        <a:t>a panel with the same decorative type with a different texture. </a:t>
                      </a:r>
                      <a:endParaRPr lang="en-US" sz="28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800" dirty="0">
                          <a:effectLst/>
                        </a:rPr>
                        <a:t>Data from testing one texture of a decorative type </a:t>
                      </a:r>
                      <a:r>
                        <a:rPr lang="en-US" sz="1800" dirty="0" smtClean="0">
                          <a:solidFill>
                            <a:srgbClr val="FF0000"/>
                          </a:solidFill>
                          <a:effectLst/>
                        </a:rPr>
                        <a:t>or thermoplastic </a:t>
                      </a:r>
                      <a:r>
                        <a:rPr lang="en-US" sz="1800" dirty="0" smtClean="0">
                          <a:effectLst/>
                        </a:rPr>
                        <a:t>substantiates </a:t>
                      </a:r>
                      <a:r>
                        <a:rPr lang="en-US" sz="1800" dirty="0">
                          <a:effectLst/>
                        </a:rPr>
                        <a:t>a panel with the same decorative type with a different texture. </a:t>
                      </a:r>
                      <a:endParaRPr lang="en-US" sz="28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13</a:t>
            </a:fld>
            <a:endParaRPr lang="en-US" dirty="0"/>
          </a:p>
        </p:txBody>
      </p:sp>
    </p:spTree>
    <p:extLst>
      <p:ext uri="{BB962C8B-B14F-4D97-AF65-F5344CB8AC3E}">
        <p14:creationId xmlns:p14="http://schemas.microsoft.com/office/powerpoint/2010/main" val="399777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PS-13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085214"/>
              </p:ext>
            </p:extLst>
          </p:nvPr>
        </p:nvGraphicFramePr>
        <p:xfrm>
          <a:off x="836428" y="2133600"/>
          <a:ext cx="7772400" cy="3878072"/>
        </p:xfrm>
        <a:graphic>
          <a:graphicData uri="http://schemas.openxmlformats.org/drawingml/2006/table">
            <a:tbl>
              <a:tblPr firstRow="1" firstCol="1" bandRow="1">
                <a:tableStyleId>{5C22544A-7EE6-4342-B048-85BDC9FD1C3A}</a:tableStyleId>
              </a:tblPr>
              <a:tblGrid>
                <a:gridCol w="640501"/>
                <a:gridCol w="1769569"/>
                <a:gridCol w="2627542"/>
                <a:gridCol w="2734788"/>
              </a:tblGrid>
              <a:tr h="306010">
                <a:tc>
                  <a:txBody>
                    <a:bodyPr/>
                    <a:lstStyle/>
                    <a:p>
                      <a:pPr marL="0" marR="0" algn="ctr">
                        <a:lnSpc>
                          <a:spcPct val="107000"/>
                        </a:lnSpc>
                        <a:spcBef>
                          <a:spcPts val="0"/>
                        </a:spcBef>
                        <a:spcAft>
                          <a:spcPts val="0"/>
                        </a:spcAft>
                      </a:pPr>
                      <a:r>
                        <a:rPr lang="en-US" sz="1600" dirty="0">
                          <a:effectLst/>
                        </a:rPr>
                        <a:t>Ref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600">
                          <a:effectLst/>
                        </a:rPr>
                        <a:t>Feature/ </a:t>
                      </a:r>
                      <a:br>
                        <a:rPr lang="en-US" sz="1600">
                          <a:effectLst/>
                        </a:rPr>
                      </a:br>
                      <a:r>
                        <a:rPr lang="en-US" sz="1600">
                          <a:effectLst/>
                        </a:rPr>
                        <a:t>Construction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600">
                          <a:effectLst/>
                        </a:rPr>
                        <a:t>25.853(a) Bunsen Burner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600">
                          <a:effectLst/>
                        </a:rPr>
                        <a:t>25.853(d) Heat Release and Smoke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r>
              <a:tr h="1229344">
                <a:tc>
                  <a:txBody>
                    <a:bodyPr/>
                    <a:lstStyle/>
                    <a:p>
                      <a:pPr marL="0" marR="0">
                        <a:lnSpc>
                          <a:spcPct val="107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a:effectLst/>
                        </a:rPr>
                        <a:t>Synthetic leather/suede </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a:effectLst/>
                        </a:rPr>
                        <a:t>For Tapis Ultra leather™ and E-Leather™ SL3UL, SL3SL, and SL3L products, testing one color substantiates all other colors because all values have significant margin with respect to the pass/fail criteria for the 12-second </a:t>
                      </a:r>
                      <a:r>
                        <a:rPr lang="en-US" sz="1600">
                          <a:solidFill>
                            <a:srgbClr val="FF0000"/>
                          </a:solidFill>
                          <a:effectLst/>
                        </a:rPr>
                        <a:t>and 60 second </a:t>
                      </a:r>
                      <a:r>
                        <a:rPr lang="en-US" sz="1600">
                          <a:effectLst/>
                        </a:rPr>
                        <a:t>vertical test</a:t>
                      </a:r>
                      <a:r>
                        <a:rPr lang="en-US" sz="1600">
                          <a:solidFill>
                            <a:srgbClr val="FF0000"/>
                          </a:solidFill>
                          <a:effectLst/>
                        </a:rPr>
                        <a:t>s</a:t>
                      </a:r>
                      <a:r>
                        <a:rPr lang="en-US" sz="1600">
                          <a:effectLst/>
                        </a:rPr>
                        <a:t>. </a:t>
                      </a:r>
                      <a:endParaRPr lang="en-US" sz="1800">
                        <a:effectLst/>
                      </a:endParaRPr>
                    </a:p>
                    <a:p>
                      <a:pPr marL="0" marR="0">
                        <a:spcBef>
                          <a:spcPts val="0"/>
                        </a:spcBef>
                        <a:spcAft>
                          <a:spcPts val="0"/>
                        </a:spcAft>
                      </a:pPr>
                      <a:r>
                        <a:rPr lang="en-US" sz="1600">
                          <a:effectLst/>
                        </a:rPr>
                        <a:t> </a:t>
                      </a:r>
                      <a:endParaRPr lang="en-US" sz="2400">
                        <a:effectLst/>
                      </a:endParaRPr>
                    </a:p>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a:effectLst/>
                        </a:rPr>
                        <a:t>Testing each color of synthetic leather/suede material is required.</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14</a:t>
            </a:fld>
            <a:endParaRPr lang="en-US" dirty="0"/>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1801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PS-14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1584898"/>
              </p:ext>
            </p:extLst>
          </p:nvPr>
        </p:nvGraphicFramePr>
        <p:xfrm>
          <a:off x="533399" y="1299169"/>
          <a:ext cx="8305801" cy="4133215"/>
        </p:xfrm>
        <a:graphic>
          <a:graphicData uri="http://schemas.openxmlformats.org/drawingml/2006/table">
            <a:tbl>
              <a:tblPr firstRow="1" firstCol="1" bandRow="1">
                <a:tableStyleId>{5C22544A-7EE6-4342-B048-85BDC9FD1C3A}</a:tableStyleId>
              </a:tblPr>
              <a:tblGrid>
                <a:gridCol w="1066801"/>
                <a:gridCol w="1295400"/>
                <a:gridCol w="2895600"/>
                <a:gridCol w="3048000"/>
              </a:tblGrid>
              <a:tr h="0">
                <a:tc>
                  <a:txBody>
                    <a:bodyPr/>
                    <a:lstStyle/>
                    <a:p>
                      <a:pPr marL="0" marR="0">
                        <a:spcBef>
                          <a:spcPts val="0"/>
                        </a:spcBef>
                        <a:spcAft>
                          <a:spcPts val="0"/>
                        </a:spcAft>
                      </a:pPr>
                      <a:r>
                        <a:rPr lang="de-DE" sz="1600" dirty="0">
                          <a:effectLst/>
                        </a:rPr>
                        <a:t>Reference Number </a:t>
                      </a:r>
                      <a:endParaRPr lang="en-US" sz="24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de-DE" sz="1600">
                          <a:effectLst/>
                        </a:rPr>
                        <a:t>Feature / Construction </a:t>
                      </a:r>
                      <a:endParaRPr lang="en-US" sz="24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25.853 (a) Bunsen Burner </a:t>
                      </a:r>
                      <a:endParaRPr lang="en-US" sz="2400">
                        <a:effectLst/>
                      </a:endParaRPr>
                    </a:p>
                    <a:p>
                      <a:pPr marL="0" marR="0">
                        <a:spcBef>
                          <a:spcPts val="0"/>
                        </a:spcBef>
                        <a:spcAft>
                          <a:spcPts val="0"/>
                        </a:spcAft>
                      </a:pPr>
                      <a:r>
                        <a:rPr lang="en-US" sz="1600">
                          <a:effectLst/>
                        </a:rPr>
                        <a:t>Test Requirement/ Similarity </a:t>
                      </a:r>
                      <a:endParaRPr lang="en-US" sz="24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25.853 (d) Heat Release and Smoke Test Requirement/ Similarity </a:t>
                      </a:r>
                      <a:endParaRPr lang="en-US" sz="2400">
                        <a:solidFill>
                          <a:srgbClr val="000000"/>
                        </a:solidFill>
                        <a:effectLst/>
                        <a:latin typeface="Arial" panose="020B0604020202020204" pitchFamily="34" charset="0"/>
                        <a:ea typeface="Times New Roman" panose="02020603050405020304" pitchFamily="18" charset="0"/>
                      </a:endParaRPr>
                    </a:p>
                  </a:txBody>
                  <a:tcPr marL="68580" marR="68580" marT="0" marB="0"/>
                </a:tc>
              </a:tr>
              <a:tr h="476885">
                <a:tc rowSpan="3">
                  <a:txBody>
                    <a:bodyPr/>
                    <a:lstStyle/>
                    <a:p>
                      <a:pPr marL="0" marR="0">
                        <a:spcBef>
                          <a:spcPts val="0"/>
                        </a:spcBef>
                        <a:spcAft>
                          <a:spcPts val="0"/>
                        </a:spcAft>
                      </a:pPr>
                      <a:r>
                        <a:rPr lang="de-DE" sz="1600" dirty="0">
                          <a:effectLst/>
                        </a:rPr>
                        <a:t>14 </a:t>
                      </a:r>
                      <a:endParaRPr lang="en-US" sz="24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rowSpan="2">
                  <a:txBody>
                    <a:bodyPr/>
                    <a:lstStyle/>
                    <a:p>
                      <a:pPr marL="0" marR="0">
                        <a:spcBef>
                          <a:spcPts val="0"/>
                        </a:spcBef>
                        <a:spcAft>
                          <a:spcPts val="0"/>
                        </a:spcAft>
                      </a:pPr>
                      <a:r>
                        <a:rPr lang="de-DE" sz="1600" dirty="0">
                          <a:solidFill>
                            <a:srgbClr val="FF0000"/>
                          </a:solidFill>
                          <a:effectLst/>
                        </a:rPr>
                        <a:t>Metals</a:t>
                      </a:r>
                      <a:r>
                        <a:rPr lang="de-DE" sz="1600" baseline="30000" dirty="0">
                          <a:solidFill>
                            <a:srgbClr val="FF0000"/>
                          </a:solidFill>
                          <a:effectLst/>
                        </a:rPr>
                        <a:t>1</a:t>
                      </a:r>
                      <a:endParaRPr lang="en-US" sz="2400" dirty="0">
                        <a:solidFill>
                          <a:srgbClr val="FF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Unfinished metal parts do not require testing.</a:t>
                      </a:r>
                      <a:endParaRPr lang="en-US" sz="2400">
                        <a:solidFill>
                          <a:srgbClr val="000000"/>
                        </a:solidFill>
                        <a:effectLst/>
                        <a:latin typeface="Arial" panose="020B0604020202020204" pitchFamily="34" charset="0"/>
                        <a:ea typeface="Times New Roman" panose="02020603050405020304" pitchFamily="18" charset="0"/>
                      </a:endParaRPr>
                    </a:p>
                  </a:txBody>
                  <a:tcPr marL="68580" marR="68580" marT="0" marB="0"/>
                </a:tc>
                <a:tc rowSpan="2">
                  <a:txBody>
                    <a:bodyPr/>
                    <a:lstStyle/>
                    <a:p>
                      <a:pPr marL="0" marR="0">
                        <a:spcBef>
                          <a:spcPts val="0"/>
                        </a:spcBef>
                        <a:spcAft>
                          <a:spcPts val="0"/>
                        </a:spcAft>
                      </a:pPr>
                      <a:r>
                        <a:rPr lang="en-US" sz="1600" dirty="0">
                          <a:solidFill>
                            <a:srgbClr val="FF0000"/>
                          </a:solidFill>
                          <a:effectLst/>
                        </a:rPr>
                        <a:t>Metals with inorganic coatings, non-bonded bare metals and plated metals do not need to be tested for heat release and smoke.</a:t>
                      </a:r>
                      <a:endParaRPr lang="en-US" sz="2000" dirty="0">
                        <a:solidFill>
                          <a:srgbClr val="FF0000"/>
                        </a:solidFill>
                        <a:effectLst/>
                      </a:endParaRPr>
                    </a:p>
                    <a:p>
                      <a:pPr marL="0" marR="0">
                        <a:spcBef>
                          <a:spcPts val="0"/>
                        </a:spcBef>
                        <a:spcAft>
                          <a:spcPts val="0"/>
                        </a:spcAft>
                      </a:pPr>
                      <a:r>
                        <a:rPr lang="en-US" sz="1600" dirty="0">
                          <a:solidFill>
                            <a:srgbClr val="FF0000"/>
                          </a:solidFill>
                          <a:effectLst/>
                        </a:rPr>
                        <a:t> </a:t>
                      </a:r>
                      <a:endParaRPr lang="en-US" sz="2400" dirty="0">
                        <a:solidFill>
                          <a:srgbClr val="FF0000"/>
                        </a:solidFill>
                        <a:effectLst/>
                      </a:endParaRPr>
                    </a:p>
                    <a:p>
                      <a:pPr marL="0" marR="0">
                        <a:spcBef>
                          <a:spcPts val="0"/>
                        </a:spcBef>
                        <a:spcAft>
                          <a:spcPts val="0"/>
                        </a:spcAft>
                      </a:pPr>
                      <a:r>
                        <a:rPr lang="en-US" sz="1600" dirty="0">
                          <a:solidFill>
                            <a:srgbClr val="FF0000"/>
                          </a:solidFill>
                          <a:effectLst/>
                        </a:rPr>
                        <a:t>Metals with organic coatings (e.g. primer, paint, corrosion inhibiters) must be tested for heat release and smoke if over the size criteria (see ref. 1).</a:t>
                      </a:r>
                      <a:endParaRPr lang="en-US" sz="2400" dirty="0">
                        <a:solidFill>
                          <a:srgbClr val="FF0000"/>
                        </a:solidFill>
                        <a:effectLst/>
                      </a:endParaRPr>
                    </a:p>
                    <a:p>
                      <a:pPr marL="0" marR="0">
                        <a:spcBef>
                          <a:spcPts val="0"/>
                        </a:spcBef>
                        <a:spcAft>
                          <a:spcPts val="0"/>
                        </a:spcAft>
                      </a:pPr>
                      <a:r>
                        <a:rPr lang="en-US" sz="1600" dirty="0">
                          <a:solidFill>
                            <a:srgbClr val="FF0000"/>
                          </a:solidFill>
                          <a:effectLst/>
                        </a:rPr>
                        <a:t> </a:t>
                      </a:r>
                      <a:endParaRPr lang="en-US" sz="2400" dirty="0">
                        <a:solidFill>
                          <a:srgbClr val="FF0000"/>
                        </a:solidFill>
                        <a:effectLst/>
                        <a:latin typeface="Arial" panose="020B0604020202020204" pitchFamily="34" charset="0"/>
                        <a:ea typeface="Times New Roman" panose="02020603050405020304" pitchFamily="18" charset="0"/>
                      </a:endParaRPr>
                    </a:p>
                  </a:txBody>
                  <a:tcPr marL="68580" marR="68580" marT="0" marB="0"/>
                </a:tc>
              </a:tr>
              <a:tr h="103759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Finished metal parts do not require testing, </a:t>
                      </a:r>
                      <a:r>
                        <a:rPr lang="en-US" sz="1600" dirty="0" smtClean="0">
                          <a:effectLst/>
                        </a:rPr>
                        <a:t>provided </a:t>
                      </a:r>
                      <a:r>
                        <a:rPr lang="en-US" sz="1600" dirty="0">
                          <a:effectLst/>
                        </a:rPr>
                        <a:t>standard paint/finishes are used </a:t>
                      </a:r>
                      <a:r>
                        <a:rPr lang="en-US" sz="1600" dirty="0" smtClean="0">
                          <a:effectLst/>
                        </a:rPr>
                        <a:t>(for example, </a:t>
                      </a:r>
                      <a:r>
                        <a:rPr lang="en-US" sz="1600" dirty="0">
                          <a:effectLst/>
                        </a:rPr>
                        <a:t>inorganic finishes, corrosion inhibiting dry films, epoxy or urethane primers and topcoats). </a:t>
                      </a:r>
                      <a:endParaRPr lang="en-US" sz="24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vMerge="1">
                  <a:txBody>
                    <a:bodyPr/>
                    <a:lstStyle/>
                    <a:p>
                      <a:endParaRPr lang="en-US"/>
                    </a:p>
                  </a:txBody>
                  <a:tcPr/>
                </a:tc>
              </a:tr>
              <a:tr h="719455">
                <a:tc vMerge="1">
                  <a:txBody>
                    <a:bodyPr/>
                    <a:lstStyle/>
                    <a:p>
                      <a:endParaRPr lang="en-US"/>
                    </a:p>
                  </a:txBody>
                  <a:tcPr/>
                </a:tc>
                <a:tc gridSpan="3">
                  <a:txBody>
                    <a:bodyPr/>
                    <a:lstStyle/>
                    <a:p>
                      <a:pPr marL="0" marR="0">
                        <a:spcBef>
                          <a:spcPts val="0"/>
                        </a:spcBef>
                        <a:spcAft>
                          <a:spcPts val="0"/>
                        </a:spcAft>
                      </a:pPr>
                      <a:r>
                        <a:rPr lang="en-US" sz="1600" dirty="0">
                          <a:effectLst/>
                        </a:rPr>
                        <a:t>1 - Excluding metals and alloys containing more than 10% Magnesium </a:t>
                      </a:r>
                      <a:r>
                        <a:rPr lang="en-US" sz="1600" dirty="0">
                          <a:solidFill>
                            <a:srgbClr val="FF0000"/>
                          </a:solidFill>
                          <a:effectLst/>
                        </a:rPr>
                        <a:t>and those in group one of the periodic table. </a:t>
                      </a:r>
                      <a:endParaRPr lang="en-US" sz="2400" dirty="0">
                        <a:solidFill>
                          <a:srgbClr val="FF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15</a:t>
            </a:fld>
            <a:endParaRPr lang="en-US" dirty="0"/>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40778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PS-15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5132039"/>
              </p:ext>
            </p:extLst>
          </p:nvPr>
        </p:nvGraphicFramePr>
        <p:xfrm>
          <a:off x="761999" y="2133600"/>
          <a:ext cx="8077202" cy="3413760"/>
        </p:xfrm>
        <a:graphic>
          <a:graphicData uri="http://schemas.openxmlformats.org/drawingml/2006/table">
            <a:tbl>
              <a:tblPr firstRow="1" firstCol="1" bandRow="1">
                <a:tableStyleId>{5C22544A-7EE6-4342-B048-85BDC9FD1C3A}</a:tableStyleId>
              </a:tblPr>
              <a:tblGrid>
                <a:gridCol w="1024759"/>
                <a:gridCol w="1776708"/>
                <a:gridCol w="2705638"/>
                <a:gridCol w="2570097"/>
              </a:tblGrid>
              <a:tr h="670560">
                <a:tc>
                  <a:txBody>
                    <a:bodyPr/>
                    <a:lstStyle/>
                    <a:p>
                      <a:pPr marL="0" marR="0" algn="ctr">
                        <a:spcBef>
                          <a:spcPts val="0"/>
                        </a:spcBef>
                        <a:spcAft>
                          <a:spcPts val="0"/>
                        </a:spcAft>
                      </a:pPr>
                      <a:r>
                        <a:rPr lang="en-US" sz="1600" dirty="0">
                          <a:effectLst/>
                        </a:rPr>
                        <a:t>Reference</a:t>
                      </a:r>
                      <a:endParaRPr lang="en-US" sz="2800" dirty="0">
                        <a:effectLst/>
                      </a:endParaRPr>
                    </a:p>
                    <a:p>
                      <a:pPr marL="0" marR="0" algn="ctr">
                        <a:spcBef>
                          <a:spcPts val="0"/>
                        </a:spcBef>
                        <a:spcAft>
                          <a:spcPts val="0"/>
                        </a:spcAft>
                      </a:pPr>
                      <a:r>
                        <a:rPr lang="en-US" sz="1600" dirty="0">
                          <a:effectLst/>
                        </a:rPr>
                        <a:t>Number</a:t>
                      </a:r>
                      <a:endParaRPr lang="en-US" sz="2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Feature /</a:t>
                      </a:r>
                      <a:endParaRPr lang="en-US" sz="2800">
                        <a:effectLst/>
                      </a:endParaRPr>
                    </a:p>
                    <a:p>
                      <a:pPr marL="0" marR="0" algn="ctr">
                        <a:spcBef>
                          <a:spcPts val="0"/>
                        </a:spcBef>
                        <a:spcAft>
                          <a:spcPts val="0"/>
                        </a:spcAft>
                      </a:pPr>
                      <a:r>
                        <a:rPr lang="en-US" sz="1600">
                          <a:effectLst/>
                        </a:rPr>
                        <a:t>Construction</a:t>
                      </a:r>
                      <a:endParaRPr lang="en-US" sz="28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25.853(a) Bunsen Burner Test Requirement/Similarity</a:t>
                      </a:r>
                      <a:endParaRPr lang="en-US" sz="28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25.853(d) Heat Release and Smoke Test Requirement/Similarity</a:t>
                      </a:r>
                      <a:endParaRPr lang="en-US" sz="28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r>
              <a:tr h="2682240">
                <a:tc>
                  <a:txBody>
                    <a:bodyPr/>
                    <a:lstStyle/>
                    <a:p>
                      <a:pPr marL="0" marR="0" algn="ctr">
                        <a:spcBef>
                          <a:spcPts val="0"/>
                        </a:spcBef>
                        <a:spcAft>
                          <a:spcPts val="0"/>
                        </a:spcAft>
                      </a:pPr>
                      <a:r>
                        <a:rPr lang="en-US" sz="1600">
                          <a:effectLst/>
                        </a:rPr>
                        <a:t>15</a:t>
                      </a:r>
                      <a:endParaRPr lang="en-US" sz="28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Powder coated metal </a:t>
                      </a:r>
                      <a:endParaRPr lang="en-US" sz="28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Powder coated metal parts do not require testing </a:t>
                      </a:r>
                      <a:r>
                        <a:rPr lang="en-US" sz="1600" strike="sngStrike" baseline="0" dirty="0">
                          <a:effectLst/>
                        </a:rPr>
                        <a:t>unless they contain more than 10% magnesium. </a:t>
                      </a:r>
                      <a:endParaRPr lang="en-US" sz="2800" strike="sngStrike" baseline="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solidFill>
                            <a:srgbClr val="FF0000"/>
                          </a:solidFill>
                          <a:effectLst/>
                        </a:rPr>
                        <a:t>Testing a part with one color substantiates any other color with the same powder coat system, provided that the peak and total heat release measurement are 55 KW/m</a:t>
                      </a:r>
                      <a:r>
                        <a:rPr lang="en-US" sz="1600" baseline="30000" dirty="0">
                          <a:solidFill>
                            <a:srgbClr val="FF0000"/>
                          </a:solidFill>
                          <a:effectLst/>
                        </a:rPr>
                        <a:t>2</a:t>
                      </a:r>
                      <a:r>
                        <a:rPr lang="en-US" sz="1600" dirty="0">
                          <a:solidFill>
                            <a:srgbClr val="FF0000"/>
                          </a:solidFill>
                          <a:effectLst/>
                        </a:rPr>
                        <a:t> and 55 KW-min/m</a:t>
                      </a:r>
                      <a:r>
                        <a:rPr lang="en-US" sz="1600" baseline="30000" dirty="0">
                          <a:solidFill>
                            <a:srgbClr val="FF0000"/>
                          </a:solidFill>
                          <a:effectLst/>
                        </a:rPr>
                        <a:t>2</a:t>
                      </a:r>
                      <a:r>
                        <a:rPr lang="en-US" sz="1600" dirty="0">
                          <a:solidFill>
                            <a:srgbClr val="FF0000"/>
                          </a:solidFill>
                          <a:effectLst/>
                        </a:rPr>
                        <a:t> or below, respectively and specific optical density D­</a:t>
                      </a:r>
                      <a:r>
                        <a:rPr lang="en-US" sz="1600" baseline="-25000" dirty="0">
                          <a:solidFill>
                            <a:srgbClr val="FF0000"/>
                          </a:solidFill>
                          <a:effectLst/>
                        </a:rPr>
                        <a:t>s</a:t>
                      </a:r>
                      <a:r>
                        <a:rPr lang="en-US" sz="1600" dirty="0">
                          <a:solidFill>
                            <a:srgbClr val="FF0000"/>
                          </a:solidFill>
                          <a:effectLst/>
                        </a:rPr>
                        <a:t> is no more than 180.</a:t>
                      </a:r>
                      <a:endParaRPr lang="en-US" sz="2800"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16</a:t>
            </a:fld>
            <a:endParaRPr lang="en-US" dirty="0"/>
          </a:p>
        </p:txBody>
      </p:sp>
      <p:sp>
        <p:nvSpPr>
          <p:cNvPr id="7" name="TextBox 6"/>
          <p:cNvSpPr txBox="1"/>
          <p:nvPr/>
        </p:nvSpPr>
        <p:spPr>
          <a:xfrm>
            <a:off x="1524000" y="5791200"/>
            <a:ext cx="5410200" cy="646331"/>
          </a:xfrm>
          <a:prstGeom prst="rect">
            <a:avLst/>
          </a:prstGeom>
          <a:noFill/>
        </p:spPr>
        <p:txBody>
          <a:bodyPr wrap="square" rtlCol="0">
            <a:spAutoFit/>
          </a:bodyPr>
          <a:lstStyle/>
          <a:p>
            <a:r>
              <a:rPr lang="en-US" dirty="0" smtClean="0"/>
              <a:t>Would like to eliminate Mg exclusion as it is covered by new compliance test</a:t>
            </a:r>
            <a:endParaRPr lang="en-US" dirty="0"/>
          </a:p>
        </p:txBody>
      </p:sp>
    </p:spTree>
    <p:extLst>
      <p:ext uri="{BB962C8B-B14F-4D97-AF65-F5344CB8AC3E}">
        <p14:creationId xmlns:p14="http://schemas.microsoft.com/office/powerpoint/2010/main" val="3548954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PS-16 Update</a:t>
            </a:r>
            <a:endParaRPr lang="en-US" dirty="0"/>
          </a:p>
        </p:txBody>
      </p:sp>
      <p:sp>
        <p:nvSpPr>
          <p:cNvPr id="3" name="Content Placeholder 2"/>
          <p:cNvSpPr>
            <a:spLocks noGrp="1"/>
          </p:cNvSpPr>
          <p:nvPr>
            <p:ph idx="1"/>
          </p:nvPr>
        </p:nvSpPr>
        <p:spPr/>
        <p:txBody>
          <a:bodyPr/>
          <a:lstStyle/>
          <a:p>
            <a:r>
              <a:rPr lang="en-US" dirty="0" smtClean="0"/>
              <a:t>See PS-21 Bonded Items new proposal</a:t>
            </a:r>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17</a:t>
            </a:fld>
            <a:endParaRPr lang="en-US" dirty="0"/>
          </a:p>
        </p:txBody>
      </p:sp>
    </p:spTree>
    <p:extLst>
      <p:ext uri="{BB962C8B-B14F-4D97-AF65-F5344CB8AC3E}">
        <p14:creationId xmlns:p14="http://schemas.microsoft.com/office/powerpoint/2010/main" val="1026433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PS-20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3059052"/>
              </p:ext>
            </p:extLst>
          </p:nvPr>
        </p:nvGraphicFramePr>
        <p:xfrm>
          <a:off x="645042" y="1295400"/>
          <a:ext cx="8187070" cy="4837938"/>
        </p:xfrm>
        <a:graphic>
          <a:graphicData uri="http://schemas.openxmlformats.org/drawingml/2006/table">
            <a:tbl>
              <a:tblPr firstRow="1" firstCol="1" bandRow="1">
                <a:tableStyleId>{5C22544A-7EE6-4342-B048-85BDC9FD1C3A}</a:tableStyleId>
              </a:tblPr>
              <a:tblGrid>
                <a:gridCol w="674673"/>
                <a:gridCol w="1492597"/>
                <a:gridCol w="3352800"/>
                <a:gridCol w="2667000"/>
              </a:tblGrid>
              <a:tr h="306010">
                <a:tc>
                  <a:txBody>
                    <a:bodyPr/>
                    <a:lstStyle/>
                    <a:p>
                      <a:pPr marL="0" marR="0" algn="ctr">
                        <a:lnSpc>
                          <a:spcPct val="107000"/>
                        </a:lnSpc>
                        <a:spcBef>
                          <a:spcPts val="0"/>
                        </a:spcBef>
                        <a:spcAft>
                          <a:spcPts val="0"/>
                        </a:spcAft>
                      </a:pPr>
                      <a:r>
                        <a:rPr lang="en-US" sz="1600" dirty="0">
                          <a:effectLst/>
                        </a:rPr>
                        <a:t>Ref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600">
                          <a:effectLst/>
                        </a:rPr>
                        <a:t>Feature/ </a:t>
                      </a:r>
                      <a:br>
                        <a:rPr lang="en-US" sz="1600">
                          <a:effectLst/>
                        </a:rPr>
                      </a:br>
                      <a:r>
                        <a:rPr lang="en-US" sz="1600">
                          <a:effectLst/>
                        </a:rPr>
                        <a:t>Construction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600">
                          <a:effectLst/>
                        </a:rPr>
                        <a:t>25.853(a) Bunsen Burner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600">
                          <a:effectLst/>
                        </a:rPr>
                        <a:t>25.853(d) Heat Release and Smoke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r>
              <a:tr h="2144039">
                <a:tc>
                  <a:txBody>
                    <a:bodyPr/>
                    <a:lstStyle/>
                    <a:p>
                      <a:pPr marL="0" marR="0">
                        <a:lnSpc>
                          <a:spcPct val="107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a:effectLst/>
                        </a:rPr>
                        <a:t>Printed wiring boards (PWB) </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dirty="0">
                          <a:effectLst/>
                        </a:rPr>
                        <a:t>The test coupon must replicate the Printed Wiring Board laminate construction; however, </a:t>
                      </a:r>
                      <a:r>
                        <a:rPr lang="en-US" sz="1600" dirty="0">
                          <a:solidFill>
                            <a:srgbClr val="FF0000"/>
                          </a:solidFill>
                          <a:effectLst/>
                        </a:rPr>
                        <a:t>either of the following is acceptable;</a:t>
                      </a:r>
                    </a:p>
                    <a:p>
                      <a:pPr marL="342900" marR="0" lvl="0" indent="-342900">
                        <a:spcBef>
                          <a:spcPts val="0"/>
                        </a:spcBef>
                        <a:spcAft>
                          <a:spcPts val="0"/>
                        </a:spcAft>
                        <a:buFont typeface="Symbol" panose="05050102010706020507" pitchFamily="18" charset="2"/>
                        <a:buChar char=""/>
                      </a:pPr>
                      <a:r>
                        <a:rPr lang="en-US" sz="1600" dirty="0">
                          <a:solidFill>
                            <a:srgbClr val="FF0000"/>
                          </a:solidFill>
                          <a:effectLst/>
                        </a:rPr>
                        <a:t>Metal tracings may be excluded from the tested configuration,</a:t>
                      </a:r>
                      <a:endParaRPr lang="en-US" sz="20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600" dirty="0">
                          <a:solidFill>
                            <a:srgbClr val="FF0000"/>
                          </a:solidFill>
                          <a:effectLst/>
                        </a:rPr>
                        <a:t>Any metal tracings may be used in the test configuration.</a:t>
                      </a:r>
                      <a:endParaRPr lang="en-US" sz="2000" dirty="0">
                        <a:solidFill>
                          <a:srgbClr val="FF0000"/>
                        </a:solidFill>
                        <a:effectLst/>
                      </a:endParaRPr>
                    </a:p>
                    <a:p>
                      <a:pPr marL="0" marR="0">
                        <a:lnSpc>
                          <a:spcPct val="107000"/>
                        </a:lnSpc>
                        <a:spcBef>
                          <a:spcPts val="0"/>
                        </a:spcBef>
                        <a:spcAft>
                          <a:spcPts val="0"/>
                        </a:spcAft>
                      </a:pPr>
                      <a:r>
                        <a:rPr lang="en-US" sz="1600" dirty="0">
                          <a:effectLst/>
                        </a:rPr>
                        <a:t>The test must include all coatings used in the type design, such as solder mask and conformal coating. Testing of the laminate in the thinnest cross section will substantiate thicker constructions made from the same laminate materials and </a:t>
                      </a:r>
                      <a:r>
                        <a:rPr lang="en-US" sz="1600" strike="sngStrike" dirty="0">
                          <a:solidFill>
                            <a:srgbClr val="FF0000"/>
                          </a:solidFill>
                          <a:effectLst/>
                        </a:rPr>
                        <a:t>conformal</a:t>
                      </a:r>
                      <a:r>
                        <a:rPr lang="en-US" sz="1600" dirty="0">
                          <a:solidFill>
                            <a:srgbClr val="FF0000"/>
                          </a:solidFill>
                          <a:effectLst/>
                        </a:rPr>
                        <a:t> </a:t>
                      </a:r>
                      <a:r>
                        <a:rPr lang="en-US" sz="1600" dirty="0">
                          <a:effectLst/>
                        </a:rPr>
                        <a:t>coatings.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a:effectLst/>
                        </a:rPr>
                        <a:t>No test requirement</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18</a:t>
            </a:fld>
            <a:endParaRPr lang="en-US" dirty="0"/>
          </a:p>
        </p:txBody>
      </p:sp>
    </p:spTree>
    <p:extLst>
      <p:ext uri="{BB962C8B-B14F-4D97-AF65-F5344CB8AC3E}">
        <p14:creationId xmlns:p14="http://schemas.microsoft.com/office/powerpoint/2010/main" val="595798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PS-21 Update</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following method of compliance options may be used to substantiate secondary bonded details (Table 1) or items of similar surface area (Table 2) based on the types of materials being bonded. This MOC also applies to multiple bonded details such as a placard bonded to a metal detail bonded to a panel.* If the bonded part is small and would not contribute to the propagation of a fire in accordance with appendix F, part I (a)(1)(v), no testing is required for compliance.</a:t>
            </a:r>
          </a:p>
          <a:p>
            <a:endParaRPr lang="en-US" dirty="0"/>
          </a:p>
          <a:p>
            <a:r>
              <a:rPr lang="en-US" dirty="0"/>
              <a:t>Secondary bonding is generally applicable to the bonding of previously cured/formed material surfaces.  Secondary Bonded constructions include materials bonded with liquid/paste adhesives, adhesive films/double sided tapes (including foam tapes) and reinforced adhesive films/tapes.  However, Option 1 additionally includes provisions for co-cured details (e.g., brackets, bosses, inserts, etc.) bonded to a composite construction.  Secondary Bonded constructions do not include fabricated parts- large material cross-sections that are co-cured such as honey panel composite constructions (e.g., may not substantiate the skins and core of a composite panel separately). </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19</a:t>
            </a:fld>
            <a:endParaRPr lang="en-US" dirty="0"/>
          </a:p>
        </p:txBody>
      </p:sp>
    </p:spTree>
    <p:extLst>
      <p:ext uri="{BB962C8B-B14F-4D97-AF65-F5344CB8AC3E}">
        <p14:creationId xmlns:p14="http://schemas.microsoft.com/office/powerpoint/2010/main" val="3766934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of Interpretation</a:t>
            </a:r>
            <a:endParaRPr lang="en-US" dirty="0"/>
          </a:p>
        </p:txBody>
      </p:sp>
      <p:sp>
        <p:nvSpPr>
          <p:cNvPr id="5" name="Slide Number Placeholder 4"/>
          <p:cNvSpPr>
            <a:spLocks noGrp="1"/>
          </p:cNvSpPr>
          <p:nvPr>
            <p:ph type="sldNum" sz="quarter" idx="12"/>
          </p:nvPr>
        </p:nvSpPr>
        <p:spPr/>
        <p:txBody>
          <a:bodyPr/>
          <a:lstStyle/>
          <a:p>
            <a:fld id="{0CFA355A-14E2-4909-9BD3-9C3B8231D616}" type="slidenum">
              <a:rPr lang="en-US" smtClean="0"/>
              <a:pPr/>
              <a:t>2</a:t>
            </a:fld>
            <a:endParaRPr lang="en-US" dirty="0"/>
          </a:p>
        </p:txBody>
      </p:sp>
      <p:sp>
        <p:nvSpPr>
          <p:cNvPr id="6" name="Content Placeholder 5"/>
          <p:cNvSpPr>
            <a:spLocks noGrp="1"/>
          </p:cNvSpPr>
          <p:nvPr>
            <p:ph sz="half" idx="1"/>
          </p:nvPr>
        </p:nvSpPr>
        <p:spPr>
          <a:xfrm>
            <a:off x="457200" y="1600200"/>
            <a:ext cx="8229600" cy="4525963"/>
          </a:xfrm>
        </p:spPr>
        <p:txBody>
          <a:bodyPr>
            <a:normAutofit/>
          </a:bodyPr>
          <a:lstStyle/>
          <a:p>
            <a:pPr marL="411480" lvl="1" indent="-342900">
              <a:spcBef>
                <a:spcPts val="700"/>
              </a:spcBef>
              <a:buClr>
                <a:schemeClr val="tx2"/>
              </a:buClr>
              <a:buSzPct val="95000"/>
              <a:buFont typeface="Wingdings"/>
              <a:buChar char=""/>
            </a:pPr>
            <a:r>
              <a:rPr lang="en-US" dirty="0" smtClean="0"/>
              <a:t>Since the Policy Statement (</a:t>
            </a:r>
            <a:r>
              <a:rPr lang="en-US" dirty="0" smtClean="0">
                <a:hlinkClick r:id="rId3"/>
              </a:rPr>
              <a:t>PS-ANM-25.853-01-R2</a:t>
            </a:r>
            <a:r>
              <a:rPr lang="en-US" dirty="0" smtClean="0"/>
              <a:t>) release, there have been questions regarding the interpretation of the policy.  </a:t>
            </a:r>
          </a:p>
          <a:p>
            <a:r>
              <a:rPr lang="en-US" dirty="0" smtClean="0"/>
              <a:t>Revision 1 and 2 of the Policy clarified a number of those issues.</a:t>
            </a:r>
          </a:p>
          <a:p>
            <a:r>
              <a:rPr lang="en-US" dirty="0" smtClean="0"/>
              <a:t>A presentation given at the Triennial in Philadelphia in 2013 provided additional clarifications.</a:t>
            </a:r>
          </a:p>
          <a:p>
            <a:r>
              <a:rPr lang="en-US" dirty="0" smtClean="0"/>
              <a:t>There have been requests for additional Methods of Compliance (</a:t>
            </a:r>
            <a:r>
              <a:rPr lang="en-US" dirty="0" err="1" smtClean="0"/>
              <a:t>MoCs</a:t>
            </a:r>
            <a:r>
              <a:rPr lang="en-US" dirty="0" smtClean="0"/>
              <a:t>), wider applicability and further clarifications.</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PS-21 Update (cont.)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1560313"/>
              </p:ext>
            </p:extLst>
          </p:nvPr>
        </p:nvGraphicFramePr>
        <p:xfrm>
          <a:off x="914400" y="1806435"/>
          <a:ext cx="7696200" cy="4429577"/>
        </p:xfrm>
        <a:graphic>
          <a:graphicData uri="http://schemas.openxmlformats.org/drawingml/2006/table">
            <a:tbl>
              <a:tblPr firstRow="1" firstCol="1" bandRow="1">
                <a:tableStyleId>{5C22544A-7EE6-4342-B048-85BDC9FD1C3A}</a:tableStyleId>
              </a:tblPr>
              <a:tblGrid>
                <a:gridCol w="5257800"/>
                <a:gridCol w="2438400"/>
              </a:tblGrid>
              <a:tr h="576354">
                <a:tc>
                  <a:txBody>
                    <a:bodyPr/>
                    <a:lstStyle/>
                    <a:p>
                      <a:pPr marL="0" marR="0">
                        <a:lnSpc>
                          <a:spcPct val="107000"/>
                        </a:lnSpc>
                        <a:spcBef>
                          <a:spcPts val="300"/>
                        </a:spcBef>
                        <a:spcAft>
                          <a:spcPts val="300"/>
                        </a:spcAft>
                      </a:pPr>
                      <a:r>
                        <a:rPr lang="en-US" sz="1800" dirty="0">
                          <a:effectLst/>
                        </a:rPr>
                        <a:t>Materials to be Bonded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a:effectLst/>
                        </a:rPr>
                        <a:t>Allowed Bonding Compliance Options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5738">
                <a:tc>
                  <a:txBody>
                    <a:bodyPr/>
                    <a:lstStyle/>
                    <a:p>
                      <a:pPr marL="0" marR="0">
                        <a:lnSpc>
                          <a:spcPct val="107000"/>
                        </a:lnSpc>
                        <a:spcBef>
                          <a:spcPts val="300"/>
                        </a:spcBef>
                        <a:spcAft>
                          <a:spcPts val="300"/>
                        </a:spcAft>
                      </a:pPr>
                      <a:r>
                        <a:rPr lang="en-US" sz="1800" dirty="0">
                          <a:effectLst/>
                        </a:rPr>
                        <a:t>A – Details that tend to shrink/melt away from the flame when tested such as Hook and Loop Tapes, Single Sided Adhesive Tapes, Films, elastomers with integral adhesive and Thermoplastics less than .015” thick.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a:effectLst/>
                        </a:rPr>
                        <a:t>3 or 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6354">
                <a:tc>
                  <a:txBody>
                    <a:bodyPr/>
                    <a:lstStyle/>
                    <a:p>
                      <a:pPr marL="0" marR="0">
                        <a:lnSpc>
                          <a:spcPct val="107000"/>
                        </a:lnSpc>
                        <a:spcBef>
                          <a:spcPts val="300"/>
                        </a:spcBef>
                        <a:spcAft>
                          <a:spcPts val="300"/>
                        </a:spcAft>
                      </a:pPr>
                      <a:r>
                        <a:rPr lang="en-US" sz="1800">
                          <a:effectLst/>
                        </a:rPr>
                        <a:t>B – Non-metallic bonded details not covered in A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a:effectLst/>
                        </a:rPr>
                        <a:t>1, 2, 3 or 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6354">
                <a:tc>
                  <a:txBody>
                    <a:bodyPr/>
                    <a:lstStyle/>
                    <a:p>
                      <a:pPr marL="0" marR="0">
                        <a:lnSpc>
                          <a:spcPct val="107000"/>
                        </a:lnSpc>
                        <a:spcBef>
                          <a:spcPts val="300"/>
                        </a:spcBef>
                        <a:spcAft>
                          <a:spcPts val="300"/>
                        </a:spcAft>
                      </a:pPr>
                      <a:r>
                        <a:rPr lang="en-US" sz="1800" dirty="0">
                          <a:effectLst/>
                        </a:rPr>
                        <a:t>C – Bonded metal details*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dirty="0">
                          <a:effectLst/>
                        </a:rPr>
                        <a:t>Testing of base substrate shows compliance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20</a:t>
            </a:fld>
            <a:endParaRPr lang="en-US" dirty="0"/>
          </a:p>
        </p:txBody>
      </p:sp>
      <p:sp>
        <p:nvSpPr>
          <p:cNvPr id="8" name="Rectangle 1"/>
          <p:cNvSpPr>
            <a:spLocks noChangeArrowheads="1"/>
          </p:cNvSpPr>
          <p:nvPr/>
        </p:nvSpPr>
        <p:spPr bwMode="auto">
          <a:xfrm>
            <a:off x="1024828" y="6247373"/>
            <a:ext cx="5985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*Doesn</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 apply to metals with more than 10% magnesium.</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188814" y="1311871"/>
            <a:ext cx="4288186" cy="307777"/>
          </a:xfrm>
          <a:prstGeom prst="rect">
            <a:avLst/>
          </a:prstGeom>
          <a:noFill/>
        </p:spPr>
        <p:txBody>
          <a:bodyPr wrap="square" rtlCol="0">
            <a:spAutoFit/>
          </a:bodyPr>
          <a:lstStyle/>
          <a:p>
            <a:pPr lvl="0"/>
            <a:r>
              <a:rPr lang="en-US" altLang="en-US" sz="1400" b="1" dirty="0">
                <a:latin typeface="Arial" panose="020B0604020202020204" pitchFamily="34" charset="0"/>
                <a:ea typeface="Calibri" panose="020F0502020204030204" pitchFamily="34" charset="0"/>
                <a:cs typeface="Arial" panose="020B0604020202020204" pitchFamily="34" charset="0"/>
              </a:rPr>
              <a:t>Table 1 - Compliance Options for Bonded </a:t>
            </a:r>
            <a:r>
              <a:rPr lang="en-US" altLang="en-US" sz="1400" b="1" dirty="0" smtClean="0">
                <a:latin typeface="Arial" panose="020B0604020202020204" pitchFamily="34" charset="0"/>
                <a:ea typeface="Calibri" panose="020F0502020204030204" pitchFamily="34" charset="0"/>
                <a:cs typeface="Arial" panose="020B0604020202020204" pitchFamily="34" charset="0"/>
              </a:rPr>
              <a:t>Details</a:t>
            </a:r>
            <a:endParaRPr lang="en-US" sz="1400" dirty="0"/>
          </a:p>
        </p:txBody>
      </p:sp>
    </p:spTree>
    <p:extLst>
      <p:ext uri="{BB962C8B-B14F-4D97-AF65-F5344CB8AC3E}">
        <p14:creationId xmlns:p14="http://schemas.microsoft.com/office/powerpoint/2010/main" val="3305452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4971"/>
            <a:ext cx="7772400" cy="914400"/>
          </a:xfrm>
        </p:spPr>
        <p:txBody>
          <a:bodyPr/>
          <a:lstStyle/>
          <a:p>
            <a:r>
              <a:rPr lang="en-US" dirty="0" smtClean="0"/>
              <a:t>PS-21 Update (cont.)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4683459"/>
              </p:ext>
            </p:extLst>
          </p:nvPr>
        </p:nvGraphicFramePr>
        <p:xfrm>
          <a:off x="971107" y="1593300"/>
          <a:ext cx="7334693" cy="4313624"/>
        </p:xfrm>
        <a:graphic>
          <a:graphicData uri="http://schemas.openxmlformats.org/drawingml/2006/table">
            <a:tbl>
              <a:tblPr firstRow="1" firstCol="1" bandRow="1">
                <a:tableStyleId>{5C22544A-7EE6-4342-B048-85BDC9FD1C3A}</a:tableStyleId>
              </a:tblPr>
              <a:tblGrid>
                <a:gridCol w="5145077"/>
                <a:gridCol w="2189616"/>
              </a:tblGrid>
              <a:tr h="440844">
                <a:tc>
                  <a:txBody>
                    <a:bodyPr/>
                    <a:lstStyle/>
                    <a:p>
                      <a:pPr marL="0" marR="0">
                        <a:lnSpc>
                          <a:spcPct val="107000"/>
                        </a:lnSpc>
                        <a:spcBef>
                          <a:spcPts val="300"/>
                        </a:spcBef>
                        <a:spcAft>
                          <a:spcPts val="300"/>
                        </a:spcAft>
                      </a:pPr>
                      <a:r>
                        <a:rPr lang="en-US" sz="1600" dirty="0">
                          <a:effectLst/>
                        </a:rPr>
                        <a:t>Materials to be Bonded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400" dirty="0">
                          <a:effectLst/>
                        </a:rPr>
                        <a:t>Allowed Bonding Compliance Options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51231">
                <a:tc>
                  <a:txBody>
                    <a:bodyPr/>
                    <a:lstStyle/>
                    <a:p>
                      <a:pPr marL="0" marR="0">
                        <a:lnSpc>
                          <a:spcPct val="107000"/>
                        </a:lnSpc>
                        <a:spcBef>
                          <a:spcPts val="300"/>
                        </a:spcBef>
                        <a:spcAft>
                          <a:spcPts val="300"/>
                        </a:spcAft>
                      </a:pPr>
                      <a:r>
                        <a:rPr lang="en-US" sz="1200" dirty="0">
                          <a:effectLst/>
                        </a:rPr>
                        <a:t>A – Floor Coverings to flooring</a:t>
                      </a:r>
                      <a:endParaRPr lang="en-US" sz="1600" dirty="0">
                        <a:effectLst/>
                      </a:endParaRPr>
                    </a:p>
                    <a:p>
                      <a:pPr marL="342900" marR="0" lvl="0" indent="-342900">
                        <a:lnSpc>
                          <a:spcPct val="107000"/>
                        </a:lnSpc>
                        <a:spcBef>
                          <a:spcPts val="300"/>
                        </a:spcBef>
                        <a:spcAft>
                          <a:spcPts val="300"/>
                        </a:spcAft>
                        <a:buFont typeface="+mj-lt"/>
                        <a:buAutoNum type="romanLcParenBoth"/>
                      </a:pPr>
                      <a:r>
                        <a:rPr lang="en-US" sz="1200" dirty="0">
                          <a:effectLst/>
                        </a:rPr>
                        <a:t>Film “moisture” barriers</a:t>
                      </a:r>
                      <a:endParaRPr lang="en-US" sz="1600" dirty="0">
                        <a:effectLst/>
                      </a:endParaRPr>
                    </a:p>
                    <a:p>
                      <a:pPr marL="342900" marR="0" lvl="0" indent="-342900">
                        <a:lnSpc>
                          <a:spcPct val="107000"/>
                        </a:lnSpc>
                        <a:spcBef>
                          <a:spcPts val="300"/>
                        </a:spcBef>
                        <a:spcAft>
                          <a:spcPts val="300"/>
                        </a:spcAft>
                        <a:buFont typeface="+mj-lt"/>
                        <a:buAutoNum type="romanLcParenBoth"/>
                      </a:pPr>
                      <a:r>
                        <a:rPr lang="en-US" sz="1200" dirty="0">
                          <a:effectLst/>
                        </a:rPr>
                        <a:t>Non-Adhesive Carpets, Hard Floor Coverings, tiles or padding bonded using fabric reinforced adhesive tapes</a:t>
                      </a:r>
                      <a:endParaRPr lang="en-US" sz="1600" dirty="0">
                        <a:effectLst/>
                      </a:endParaRPr>
                    </a:p>
                    <a:p>
                      <a:pPr marL="342900" marR="0" lvl="0" indent="-342900">
                        <a:lnSpc>
                          <a:spcPct val="107000"/>
                        </a:lnSpc>
                        <a:spcBef>
                          <a:spcPts val="300"/>
                        </a:spcBef>
                        <a:spcAft>
                          <a:spcPts val="300"/>
                        </a:spcAft>
                        <a:buFont typeface="+mj-lt"/>
                        <a:buAutoNum type="romanLcParenBoth"/>
                      </a:pPr>
                      <a:r>
                        <a:rPr lang="en-US" sz="1200" dirty="0">
                          <a:effectLst/>
                        </a:rPr>
                        <a:t>Non-Adhesive Carpets, Hard Floor Coverings, tiles or padding bonded using adhesive films, double sided tapes with film or foam reinforcement or contact cements</a:t>
                      </a:r>
                      <a:endParaRPr lang="en-US" sz="1600" dirty="0">
                        <a:effectLst/>
                      </a:endParaRPr>
                    </a:p>
                    <a:p>
                      <a:pPr marL="342900" marR="0" lvl="0" indent="-342900">
                        <a:lnSpc>
                          <a:spcPct val="107000"/>
                        </a:lnSpc>
                        <a:spcBef>
                          <a:spcPts val="300"/>
                        </a:spcBef>
                        <a:spcAft>
                          <a:spcPts val="300"/>
                        </a:spcAft>
                        <a:buFont typeface="+mj-lt"/>
                        <a:buAutoNum type="romanLcParenBoth"/>
                      </a:pPr>
                      <a:r>
                        <a:rPr lang="en-US" sz="1200" dirty="0">
                          <a:effectLst/>
                        </a:rPr>
                        <a:t>Adhesive coated carpets, hard floor coverings or tiles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400" dirty="0">
                          <a:effectLst/>
                        </a:rPr>
                        <a:t> </a:t>
                      </a:r>
                      <a:endParaRPr lang="en-US" sz="1800" dirty="0">
                        <a:effectLst/>
                      </a:endParaRPr>
                    </a:p>
                    <a:p>
                      <a:pPr marL="0" marR="0">
                        <a:lnSpc>
                          <a:spcPct val="107000"/>
                        </a:lnSpc>
                        <a:spcBef>
                          <a:spcPts val="300"/>
                        </a:spcBef>
                        <a:spcAft>
                          <a:spcPts val="300"/>
                        </a:spcAft>
                      </a:pPr>
                      <a:r>
                        <a:rPr lang="en-US" sz="1400" dirty="0">
                          <a:effectLst/>
                        </a:rPr>
                        <a:t>3 or 4</a:t>
                      </a:r>
                      <a:endParaRPr lang="en-US" sz="1800" dirty="0">
                        <a:effectLst/>
                      </a:endParaRPr>
                    </a:p>
                    <a:p>
                      <a:pPr marL="0" marR="0">
                        <a:lnSpc>
                          <a:spcPct val="107000"/>
                        </a:lnSpc>
                        <a:spcBef>
                          <a:spcPts val="300"/>
                        </a:spcBef>
                        <a:spcAft>
                          <a:spcPts val="300"/>
                        </a:spcAft>
                      </a:pPr>
                      <a:r>
                        <a:rPr lang="en-US" sz="1400" dirty="0">
                          <a:effectLst/>
                        </a:rPr>
                        <a:t>1, 2, 3 or 4</a:t>
                      </a:r>
                      <a:endParaRPr lang="en-US" sz="1800" dirty="0">
                        <a:effectLst/>
                      </a:endParaRPr>
                    </a:p>
                    <a:p>
                      <a:pPr marL="0" marR="0">
                        <a:lnSpc>
                          <a:spcPct val="107000"/>
                        </a:lnSpc>
                        <a:spcBef>
                          <a:spcPts val="300"/>
                        </a:spcBef>
                        <a:spcAft>
                          <a:spcPts val="300"/>
                        </a:spcAft>
                      </a:pPr>
                      <a:r>
                        <a:rPr lang="en-US" sz="1400" dirty="0">
                          <a:effectLst/>
                        </a:rPr>
                        <a:t> </a:t>
                      </a:r>
                      <a:endParaRPr lang="en-US" sz="1800" dirty="0">
                        <a:effectLst/>
                      </a:endParaRPr>
                    </a:p>
                    <a:p>
                      <a:pPr marL="0" marR="0">
                        <a:lnSpc>
                          <a:spcPct val="107000"/>
                        </a:lnSpc>
                        <a:spcBef>
                          <a:spcPts val="300"/>
                        </a:spcBef>
                        <a:spcAft>
                          <a:spcPts val="300"/>
                        </a:spcAft>
                      </a:pPr>
                      <a:r>
                        <a:rPr lang="en-US" sz="1400" dirty="0">
                          <a:effectLst/>
                        </a:rPr>
                        <a:t>3 or 4</a:t>
                      </a:r>
                      <a:endParaRPr lang="en-US" sz="1800" dirty="0">
                        <a:effectLst/>
                      </a:endParaRPr>
                    </a:p>
                    <a:p>
                      <a:pPr marL="0" marR="0">
                        <a:lnSpc>
                          <a:spcPct val="107000"/>
                        </a:lnSpc>
                        <a:spcBef>
                          <a:spcPts val="300"/>
                        </a:spcBef>
                        <a:spcAft>
                          <a:spcPts val="300"/>
                        </a:spcAft>
                      </a:pPr>
                      <a:r>
                        <a:rPr lang="en-US" sz="1400" dirty="0">
                          <a:effectLst/>
                        </a:rPr>
                        <a:t>  </a:t>
                      </a:r>
                      <a:endParaRPr lang="en-US" sz="1800" dirty="0">
                        <a:effectLst/>
                      </a:endParaRPr>
                    </a:p>
                    <a:p>
                      <a:pPr marL="0" marR="0">
                        <a:lnSpc>
                          <a:spcPct val="107000"/>
                        </a:lnSpc>
                        <a:spcBef>
                          <a:spcPts val="300"/>
                        </a:spcBef>
                        <a:spcAft>
                          <a:spcPts val="300"/>
                        </a:spcAft>
                      </a:pPr>
                      <a:r>
                        <a:rPr lang="en-US" sz="1400" dirty="0">
                          <a:effectLst/>
                        </a:rPr>
                        <a:t>3 or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9263">
                <a:tc>
                  <a:txBody>
                    <a:bodyPr/>
                    <a:lstStyle/>
                    <a:p>
                      <a:pPr marL="0" marR="0">
                        <a:lnSpc>
                          <a:spcPct val="107000"/>
                        </a:lnSpc>
                        <a:spcBef>
                          <a:spcPts val="300"/>
                        </a:spcBef>
                        <a:spcAft>
                          <a:spcPts val="300"/>
                        </a:spcAft>
                      </a:pPr>
                      <a:r>
                        <a:rPr lang="en-US" sz="1200" dirty="0">
                          <a:effectLst/>
                        </a:rPr>
                        <a:t>B - Bonding Items of similar Size</a:t>
                      </a:r>
                      <a:endParaRPr lang="en-US" sz="1600" dirty="0">
                        <a:effectLst/>
                      </a:endParaRPr>
                    </a:p>
                    <a:p>
                      <a:pPr marL="342900" marR="0" lvl="0" indent="-342900">
                        <a:lnSpc>
                          <a:spcPct val="107000"/>
                        </a:lnSpc>
                        <a:spcBef>
                          <a:spcPts val="300"/>
                        </a:spcBef>
                        <a:spcAft>
                          <a:spcPts val="300"/>
                        </a:spcAft>
                        <a:buFont typeface="+mj-lt"/>
                        <a:buAutoNum type="romanLcPeriod"/>
                      </a:pPr>
                      <a:r>
                        <a:rPr lang="en-US" sz="1200" dirty="0">
                          <a:effectLst/>
                        </a:rPr>
                        <a:t>Thin Coverings (decorative laminates, fabrics, paint coatings, etc.) being bonded to a panel</a:t>
                      </a:r>
                      <a:r>
                        <a:rPr lang="en-US" sz="1200" baseline="30000" dirty="0">
                          <a:effectLst/>
                        </a:rPr>
                        <a:t>1</a:t>
                      </a:r>
                      <a:endParaRPr lang="en-US" sz="1600" dirty="0">
                        <a:effectLst/>
                      </a:endParaRPr>
                    </a:p>
                    <a:p>
                      <a:pPr marL="342900" marR="0" lvl="0" indent="-342900">
                        <a:lnSpc>
                          <a:spcPct val="107000"/>
                        </a:lnSpc>
                        <a:spcBef>
                          <a:spcPts val="300"/>
                        </a:spcBef>
                        <a:spcAft>
                          <a:spcPts val="300"/>
                        </a:spcAft>
                        <a:buFont typeface="+mj-lt"/>
                        <a:buAutoNum type="romanLcPeriod"/>
                      </a:pPr>
                      <a:r>
                        <a:rPr lang="en-US" sz="1200" dirty="0">
                          <a:effectLst/>
                        </a:rPr>
                        <a:t>Thick Substrates (Counter tops, Panels, etc.) being bonded to a panel</a:t>
                      </a:r>
                      <a:r>
                        <a:rPr lang="en-US" sz="1200" baseline="300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400">
                          <a:effectLst/>
                        </a:rPr>
                        <a:t> </a:t>
                      </a:r>
                      <a:endParaRPr lang="en-US" sz="1800">
                        <a:effectLst/>
                      </a:endParaRPr>
                    </a:p>
                    <a:p>
                      <a:pPr marL="0" marR="0">
                        <a:lnSpc>
                          <a:spcPct val="107000"/>
                        </a:lnSpc>
                        <a:spcBef>
                          <a:spcPts val="300"/>
                        </a:spcBef>
                        <a:spcAft>
                          <a:spcPts val="300"/>
                        </a:spcAft>
                      </a:pPr>
                      <a:r>
                        <a:rPr lang="en-US" sz="1400">
                          <a:effectLst/>
                        </a:rPr>
                        <a:t>3 or 4</a:t>
                      </a:r>
                      <a:endParaRPr lang="en-US" sz="1800">
                        <a:effectLst/>
                      </a:endParaRPr>
                    </a:p>
                    <a:p>
                      <a:pPr marL="0" marR="0">
                        <a:lnSpc>
                          <a:spcPct val="107000"/>
                        </a:lnSpc>
                        <a:spcBef>
                          <a:spcPts val="300"/>
                        </a:spcBef>
                        <a:spcAft>
                          <a:spcPts val="300"/>
                        </a:spcAft>
                      </a:pPr>
                      <a:r>
                        <a:rPr lang="en-US" sz="1400">
                          <a:effectLst/>
                        </a:rPr>
                        <a:t/>
                      </a:r>
                      <a:br>
                        <a:rPr lang="en-US" sz="1400">
                          <a:effectLst/>
                        </a:rPr>
                      </a:br>
                      <a:r>
                        <a:rPr lang="en-US" sz="1400">
                          <a:effectLst/>
                        </a:rPr>
                        <a:t>1, 2, or 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844">
                <a:tc>
                  <a:txBody>
                    <a:bodyPr/>
                    <a:lstStyle/>
                    <a:p>
                      <a:pPr marL="0" marR="0">
                        <a:lnSpc>
                          <a:spcPct val="107000"/>
                        </a:lnSpc>
                        <a:spcBef>
                          <a:spcPts val="300"/>
                        </a:spcBef>
                        <a:spcAft>
                          <a:spcPts val="300"/>
                        </a:spcAft>
                      </a:pPr>
                      <a:r>
                        <a:rPr lang="en-US" sz="1200" dirty="0">
                          <a:effectLst/>
                        </a:rPr>
                        <a:t>C – Bonded Metal*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400" dirty="0">
                          <a:effectLst/>
                        </a:rPr>
                        <a:t>Testing of base substrate shows compliance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21</a:t>
            </a:fld>
            <a:endParaRPr lang="en-US" dirty="0"/>
          </a:p>
        </p:txBody>
      </p:sp>
      <p:sp>
        <p:nvSpPr>
          <p:cNvPr id="7" name="TextBox 6"/>
          <p:cNvSpPr txBox="1"/>
          <p:nvPr/>
        </p:nvSpPr>
        <p:spPr>
          <a:xfrm>
            <a:off x="1295400" y="1232880"/>
            <a:ext cx="7010400" cy="307777"/>
          </a:xfrm>
          <a:prstGeom prst="rect">
            <a:avLst/>
          </a:prstGeom>
          <a:noFill/>
        </p:spPr>
        <p:txBody>
          <a:bodyPr wrap="square" rtlCol="0">
            <a:spAutoFit/>
          </a:bodyPr>
          <a:lstStyle/>
          <a:p>
            <a:r>
              <a:rPr lang="en-US" sz="1400" b="1" dirty="0"/>
              <a:t>Table 2 – Compliance Options for bonding items of similar surface area</a:t>
            </a:r>
            <a:endParaRPr lang="en-US" sz="1400" dirty="0"/>
          </a:p>
        </p:txBody>
      </p:sp>
      <p:sp>
        <p:nvSpPr>
          <p:cNvPr id="8" name="TextBox 7"/>
          <p:cNvSpPr txBox="1"/>
          <p:nvPr/>
        </p:nvSpPr>
        <p:spPr>
          <a:xfrm>
            <a:off x="1295400" y="6001384"/>
            <a:ext cx="5943600" cy="338554"/>
          </a:xfrm>
          <a:prstGeom prst="rect">
            <a:avLst/>
          </a:prstGeom>
          <a:noFill/>
        </p:spPr>
        <p:txBody>
          <a:bodyPr wrap="square" rtlCol="0">
            <a:spAutoFit/>
          </a:bodyPr>
          <a:lstStyle/>
          <a:p>
            <a:r>
              <a:rPr lang="en-US" sz="1600" dirty="0"/>
              <a:t>*Doesn’t apply to metals with more than 10% magnesium.</a:t>
            </a:r>
          </a:p>
        </p:txBody>
      </p:sp>
    </p:spTree>
    <p:extLst>
      <p:ext uri="{BB962C8B-B14F-4D97-AF65-F5344CB8AC3E}">
        <p14:creationId xmlns:p14="http://schemas.microsoft.com/office/powerpoint/2010/main" val="1674668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PS-21 Update (cont.)</a:t>
            </a:r>
          </a:p>
        </p:txBody>
      </p:sp>
      <p:sp>
        <p:nvSpPr>
          <p:cNvPr id="3" name="Content Placeholder 2"/>
          <p:cNvSpPr>
            <a:spLocks noGrp="1"/>
          </p:cNvSpPr>
          <p:nvPr>
            <p:ph idx="1"/>
          </p:nvPr>
        </p:nvSpPr>
        <p:spPr/>
        <p:txBody>
          <a:bodyPr>
            <a:normAutofit/>
          </a:bodyPr>
          <a:lstStyle/>
          <a:p>
            <a:r>
              <a:rPr lang="en-US" dirty="0"/>
              <a:t>1 – For this MOC, a panel is defined as a:</a:t>
            </a:r>
          </a:p>
          <a:p>
            <a:pPr lvl="1"/>
            <a:r>
              <a:rPr lang="en-US" dirty="0"/>
              <a:t>Composite construction that is: a laminate greater than </a:t>
            </a:r>
            <a:r>
              <a:rPr lang="en-US" dirty="0" smtClean="0"/>
              <a:t>0.025” </a:t>
            </a:r>
            <a:r>
              <a:rPr lang="en-US" dirty="0"/>
              <a:t>(resin reinforced </a:t>
            </a:r>
            <a:r>
              <a:rPr lang="en-US" dirty="0" smtClean="0"/>
              <a:t>fabric/tape), </a:t>
            </a:r>
            <a:r>
              <a:rPr lang="en-US" dirty="0"/>
              <a:t>or a sandwich construction using a minimum of one ply of resin reinforced </a:t>
            </a:r>
            <a:r>
              <a:rPr lang="en-US" dirty="0" smtClean="0"/>
              <a:t>fabric/tape </a:t>
            </a:r>
            <a:r>
              <a:rPr lang="en-US" dirty="0"/>
              <a:t>on both sides of a foam or honeycomb core.</a:t>
            </a:r>
          </a:p>
          <a:p>
            <a:pPr lvl="1"/>
            <a:r>
              <a:rPr lang="en-US" dirty="0"/>
              <a:t>A metal surface thicker than 0.012”</a:t>
            </a:r>
          </a:p>
          <a:p>
            <a:pPr lvl="1"/>
            <a:r>
              <a:rPr lang="en-US" dirty="0"/>
              <a:t>A thermoplastic sheet greater than </a:t>
            </a:r>
            <a:r>
              <a:rPr lang="en-US" dirty="0" smtClean="0"/>
              <a:t>TBD” </a:t>
            </a:r>
            <a:r>
              <a:rPr lang="en-US" dirty="0"/>
              <a:t>thick</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22</a:t>
            </a:fld>
            <a:endParaRPr lang="en-US" dirty="0"/>
          </a:p>
        </p:txBody>
      </p:sp>
    </p:spTree>
    <p:extLst>
      <p:ext uri="{BB962C8B-B14F-4D97-AF65-F5344CB8AC3E}">
        <p14:creationId xmlns:p14="http://schemas.microsoft.com/office/powerpoint/2010/main" val="1878898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PS-21 Update (cont.)</a:t>
            </a:r>
          </a:p>
        </p:txBody>
      </p:sp>
      <p:sp>
        <p:nvSpPr>
          <p:cNvPr id="3" name="Content Placeholder 2"/>
          <p:cNvSpPr>
            <a:spLocks noGrp="1"/>
          </p:cNvSpPr>
          <p:nvPr>
            <p:ph idx="1"/>
          </p:nvPr>
        </p:nvSpPr>
        <p:spPr/>
        <p:txBody>
          <a:bodyPr>
            <a:normAutofit fontScale="70000" lnSpcReduction="20000"/>
          </a:bodyPr>
          <a:lstStyle/>
          <a:p>
            <a:r>
              <a:rPr lang="en-US" dirty="0"/>
              <a:t>Bunsen Burner flammability requirements are shown in each of the compliance options below. </a:t>
            </a:r>
          </a:p>
          <a:p>
            <a:r>
              <a:rPr lang="en-US" dirty="0"/>
              <a:t> </a:t>
            </a:r>
            <a:r>
              <a:rPr lang="en-US" b="1" u="sng" dirty="0"/>
              <a:t>OPTION #1</a:t>
            </a:r>
            <a:r>
              <a:rPr lang="en-US" b="1" dirty="0"/>
              <a:t>: </a:t>
            </a:r>
            <a:r>
              <a:rPr lang="en-US" dirty="0"/>
              <a:t>Adhesive and Substrates tested separately: </a:t>
            </a:r>
          </a:p>
          <a:p>
            <a:r>
              <a:rPr lang="en-US" dirty="0"/>
              <a:t>Test the adhesive by itself using a ¼” </a:t>
            </a:r>
            <a:r>
              <a:rPr lang="en-US" dirty="0">
                <a:solidFill>
                  <a:srgbClr val="FFFF00"/>
                </a:solidFill>
              </a:rPr>
              <a:t>to 1/16” </a:t>
            </a:r>
            <a:r>
              <a:rPr lang="en-US" dirty="0"/>
              <a:t>thick plaque </a:t>
            </a:r>
            <a:r>
              <a:rPr lang="en-US" dirty="0">
                <a:solidFill>
                  <a:srgbClr val="FFFF00"/>
                </a:solidFill>
              </a:rPr>
              <a:t>or a single layer for fabric reinforced or foam tapes</a:t>
            </a:r>
            <a:r>
              <a:rPr lang="en-US" dirty="0">
                <a:solidFill>
                  <a:srgbClr val="FF0000"/>
                </a:solidFill>
              </a:rPr>
              <a:t> </a:t>
            </a:r>
            <a:r>
              <a:rPr lang="en-US" dirty="0"/>
              <a:t>to 12-second Vertical Bunsen Burner (VBB) and separately test the substrates, without adhesive, to the applicable requirements in appendix F, part I (a)(1)(i), (a)(1)(ii) or (a)(1)(iv). </a:t>
            </a:r>
          </a:p>
          <a:p>
            <a:r>
              <a:rPr lang="en-US" dirty="0">
                <a:solidFill>
                  <a:srgbClr val="FFFF00"/>
                </a:solidFill>
              </a:rPr>
              <a:t>NOTE:  It is not acceptable to use this option for adhesives or fabric reinforced/foam tapes if the adhesive/tape passes the test by rapidly melting/retreating from the flame. </a:t>
            </a:r>
          </a:p>
          <a:p>
            <a:r>
              <a:rPr lang="en-US" dirty="0"/>
              <a:t>NOTE</a:t>
            </a:r>
            <a:r>
              <a:rPr lang="en-US" b="1" dirty="0"/>
              <a:t>: </a:t>
            </a:r>
            <a:r>
              <a:rPr lang="en-US" dirty="0"/>
              <a:t>This MOC is also valid when adhesive is not used and the bonded construction is created from co-curing with a composite panel (e.g., no adhesive). </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23</a:t>
            </a:fld>
            <a:endParaRPr lang="en-US" dirty="0"/>
          </a:p>
        </p:txBody>
      </p:sp>
    </p:spTree>
    <p:extLst>
      <p:ext uri="{BB962C8B-B14F-4D97-AF65-F5344CB8AC3E}">
        <p14:creationId xmlns:p14="http://schemas.microsoft.com/office/powerpoint/2010/main" val="3903061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PS-21 Update (cont.)</a:t>
            </a:r>
          </a:p>
        </p:txBody>
      </p:sp>
      <p:sp>
        <p:nvSpPr>
          <p:cNvPr id="3" name="Content Placeholder 2"/>
          <p:cNvSpPr>
            <a:spLocks noGrp="1"/>
          </p:cNvSpPr>
          <p:nvPr>
            <p:ph idx="1"/>
          </p:nvPr>
        </p:nvSpPr>
        <p:spPr/>
        <p:txBody>
          <a:bodyPr>
            <a:normAutofit fontScale="70000" lnSpcReduction="20000"/>
          </a:bodyPr>
          <a:lstStyle/>
          <a:p>
            <a:r>
              <a:rPr lang="en-US" b="1" u="sng" dirty="0"/>
              <a:t>OPTION #2</a:t>
            </a:r>
            <a:r>
              <a:rPr lang="en-US" b="1" dirty="0"/>
              <a:t>:</a:t>
            </a:r>
            <a:r>
              <a:rPr lang="en-US" dirty="0"/>
              <a:t> Adhesives evaluated in a thin bonded construction and Substrates tested separately:</a:t>
            </a:r>
          </a:p>
          <a:p>
            <a:r>
              <a:rPr lang="en-US" dirty="0"/>
              <a:t>Without adhesive, separately test the substrates to the applicable requirements in appendix F, part I (a)(1)(i), (a)(1)(ii) or (a)(1)(iv), and show compliance of the specific adhesive using data created when two non-metallic materials are bonded together. </a:t>
            </a:r>
            <a:r>
              <a:rPr lang="en-US" dirty="0">
                <a:solidFill>
                  <a:srgbClr val="FFFF00"/>
                </a:solidFill>
              </a:rPr>
              <a:t>At least one of the non-metallic materials shall be less than or equal to </a:t>
            </a:r>
            <a:r>
              <a:rPr lang="en-US" dirty="0" smtClean="0">
                <a:solidFill>
                  <a:srgbClr val="FFFF00"/>
                </a:solidFill>
              </a:rPr>
              <a:t>0.25” </a:t>
            </a:r>
            <a:r>
              <a:rPr lang="en-US" dirty="0">
                <a:solidFill>
                  <a:srgbClr val="FFFF00"/>
                </a:solidFill>
              </a:rPr>
              <a:t>thick to ensure the flame is in contact with the adhesive during the test. The adhesive test data </a:t>
            </a:r>
            <a:r>
              <a:rPr lang="en-US" dirty="0" smtClean="0">
                <a:solidFill>
                  <a:srgbClr val="FFFF00"/>
                </a:solidFill>
              </a:rPr>
              <a:t>must </a:t>
            </a:r>
            <a:r>
              <a:rPr lang="en-US" dirty="0">
                <a:solidFill>
                  <a:srgbClr val="FFFF00"/>
                </a:solidFill>
              </a:rPr>
              <a:t>be to the least stringent test of the two substrates being substantiated or better.  For example, if bonding a large thermoplastic placard to a honeycomb sandwich panel, the panel would be tested to appendix F, part I (a)(1)(i), the placard would be tested to appendix F, part I (a)(1)(ii) and the data for the adhesive between two non-metallic materials must be per appendix F, part I (a)(1)(ii) or the more stringent appendix F, part I (a)(1)(i).</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24</a:t>
            </a:fld>
            <a:endParaRPr lang="en-US" dirty="0"/>
          </a:p>
        </p:txBody>
      </p:sp>
    </p:spTree>
    <p:extLst>
      <p:ext uri="{BB962C8B-B14F-4D97-AF65-F5344CB8AC3E}">
        <p14:creationId xmlns:p14="http://schemas.microsoft.com/office/powerpoint/2010/main" val="2022469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PS-21 Update (cont.)</a:t>
            </a:r>
            <a:endParaRPr lang="en-US" dirty="0"/>
          </a:p>
        </p:txBody>
      </p:sp>
      <p:sp>
        <p:nvSpPr>
          <p:cNvPr id="3" name="Content Placeholder 2"/>
          <p:cNvSpPr>
            <a:spLocks noGrp="1"/>
          </p:cNvSpPr>
          <p:nvPr>
            <p:ph idx="1"/>
          </p:nvPr>
        </p:nvSpPr>
        <p:spPr>
          <a:xfrm>
            <a:off x="914400" y="1676400"/>
            <a:ext cx="7772400" cy="4679160"/>
          </a:xfrm>
        </p:spPr>
        <p:txBody>
          <a:bodyPr>
            <a:normAutofit fontScale="62500" lnSpcReduction="20000"/>
          </a:bodyPr>
          <a:lstStyle/>
          <a:p>
            <a:r>
              <a:rPr lang="en-US" b="1" u="sng" dirty="0"/>
              <a:t>OPTION #3</a:t>
            </a:r>
            <a:r>
              <a:rPr lang="en-US" b="1" dirty="0"/>
              <a:t>: </a:t>
            </a:r>
            <a:r>
              <a:rPr lang="en-US" dirty="0"/>
              <a:t>Bonding to a Worst Case Substrate:</a:t>
            </a:r>
          </a:p>
          <a:p>
            <a:r>
              <a:rPr lang="en-US" dirty="0"/>
              <a:t>Test the substrate bonded to a </a:t>
            </a:r>
            <a:r>
              <a:rPr lang="en-US" dirty="0">
                <a:solidFill>
                  <a:srgbClr val="FFFF00"/>
                </a:solidFill>
              </a:rPr>
              <a:t>thin one or two ply epoxy, phenolic or polyester resin impregnated glass, Kevlar or carbon fabric at a thickness of 0.021”</a:t>
            </a:r>
            <a:r>
              <a:rPr lang="en-US" dirty="0">
                <a:solidFill>
                  <a:srgbClr val="FF0000"/>
                </a:solidFill>
              </a:rPr>
              <a:t> </a:t>
            </a:r>
            <a:r>
              <a:rPr lang="en-US" dirty="0"/>
              <a:t>or less (considered worst case) in accordance with the applicable requirements in appendix F, part I (a)(1)(i), (a)(1)(ii), (a)(1)(iv) or (a)(1)(v). Once qualified in this manner, the substrate/adhesive combination may be bonded to other compliant substrates without further test. Test data on the minimum thickness of the substrate substantiates any thicker substrate of the same material. </a:t>
            </a:r>
          </a:p>
          <a:p>
            <a:r>
              <a:rPr lang="en-US" b="1" u="sng" dirty="0"/>
              <a:t>OPTION #4</a:t>
            </a:r>
            <a:r>
              <a:rPr lang="en-US" b="1" dirty="0"/>
              <a:t>: </a:t>
            </a:r>
            <a:r>
              <a:rPr lang="en-US" dirty="0"/>
              <a:t>As Installed Configuration </a:t>
            </a:r>
          </a:p>
          <a:p>
            <a:r>
              <a:rPr lang="en-US" dirty="0"/>
              <a:t>Test the “as installed“ configuration to the applicable requirements of 25.853(a) appendix F, part I  based on the detail being bonded. If the bonded area of the detail is greater than 2 square feet, test the bonded construction to 60-second VBB. </a:t>
            </a:r>
          </a:p>
          <a:p>
            <a:r>
              <a:rPr lang="en-US" b="1" dirty="0"/>
              <a:t>NOTE</a:t>
            </a:r>
            <a:r>
              <a:rPr lang="en-US" dirty="0"/>
              <a:t>: If the base panel is over 0.25” thick, the back side would be either tested to the same test requirement, or by using item # 10 (FASE) to the base panel testing</a:t>
            </a:r>
            <a:r>
              <a:rPr lang="en-US" dirty="0" smtClean="0"/>
              <a:t>.</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25</a:t>
            </a:fld>
            <a:endParaRPr lang="en-US" dirty="0"/>
          </a:p>
        </p:txBody>
      </p:sp>
    </p:spTree>
    <p:extLst>
      <p:ext uri="{BB962C8B-B14F-4D97-AF65-F5344CB8AC3E}">
        <p14:creationId xmlns:p14="http://schemas.microsoft.com/office/powerpoint/2010/main" val="1697888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PS-21 Update (cont.)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04167030"/>
              </p:ext>
            </p:extLst>
          </p:nvPr>
        </p:nvGraphicFramePr>
        <p:xfrm>
          <a:off x="914400" y="1784350"/>
          <a:ext cx="7772400" cy="4465320"/>
        </p:xfrm>
        <a:graphic>
          <a:graphicData uri="http://schemas.openxmlformats.org/drawingml/2006/table">
            <a:tbl>
              <a:tblPr/>
              <a:tblGrid>
                <a:gridCol w="7772400"/>
              </a:tblGrid>
              <a:tr h="381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Heat Release and Smoke applicability for all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cap="none" normalizeH="0" baseline="0" dirty="0" smtClean="0">
                        <a:ln>
                          <a:noFill/>
                        </a:ln>
                        <a:effectLst/>
                      </a:endParaRPr>
                    </a:p>
                    <a:p>
                      <a:pPr marL="0" marR="0" algn="l">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rPr>
                        <a:t>The </a:t>
                      </a:r>
                      <a:r>
                        <a:rPr lang="en-US" sz="1800" dirty="0">
                          <a:solidFill>
                            <a:schemeClr val="tx1"/>
                          </a:solidFill>
                          <a:effectLst/>
                          <a:latin typeface="Arial" panose="020B0604020202020204" pitchFamily="34" charset="0"/>
                          <a:ea typeface="Calibri" panose="020F0502020204030204" pitchFamily="34" charset="0"/>
                        </a:rPr>
                        <a:t>test requirement for bonded details is decided based on size and installation/proximity criteria defined below. </a:t>
                      </a:r>
                      <a:endParaRPr lang="en-US" sz="2800" dirty="0">
                        <a:solidFill>
                          <a:schemeClr val="tx1"/>
                        </a:solidFill>
                        <a:effectLst/>
                        <a:latin typeface="Arial" panose="020B0604020202020204" pitchFamily="34" charset="0"/>
                        <a:ea typeface="Calibri" panose="020F0502020204030204" pitchFamily="34" charset="0"/>
                      </a:endParaRPr>
                    </a:p>
                    <a:p>
                      <a:pPr marL="0" marR="0" algn="l">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rPr>
                        <a:t> </a:t>
                      </a:r>
                      <a:endParaRPr lang="en-US" sz="2800" dirty="0">
                        <a:solidFill>
                          <a:schemeClr val="tx1"/>
                        </a:solidFill>
                        <a:effectLst/>
                        <a:latin typeface="Arial" panose="020B0604020202020204" pitchFamily="34" charset="0"/>
                        <a:ea typeface="Calibri" panose="020F0502020204030204" pitchFamily="34" charset="0"/>
                      </a:endParaRPr>
                    </a:p>
                    <a:p>
                      <a:pPr marL="0" marR="0" algn="l">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rPr>
                        <a:t>See footnote 1 for a discussion of the size-based requirement. </a:t>
                      </a:r>
                      <a:endParaRPr lang="en-US" sz="1800" dirty="0" smtClean="0">
                        <a:solidFill>
                          <a:schemeClr val="tx1"/>
                        </a:solidFill>
                        <a:effectLst/>
                        <a:latin typeface="Arial" panose="020B0604020202020204" pitchFamily="34" charset="0"/>
                        <a:ea typeface="Calibri" panose="020F0502020204030204" pitchFamily="34" charset="0"/>
                      </a:endParaRPr>
                    </a:p>
                    <a:p>
                      <a:pPr marL="0" marR="0" algn="l">
                        <a:spcBef>
                          <a:spcPts val="0"/>
                        </a:spcBef>
                        <a:spcAft>
                          <a:spcPts val="0"/>
                        </a:spcAft>
                      </a:pPr>
                      <a:endParaRPr lang="en-US" sz="1800" dirty="0">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lang="en-US" sz="1200" dirty="0">
                          <a:solidFill>
                            <a:schemeClr val="tx1"/>
                          </a:solidFill>
                          <a:effectLst/>
                          <a:latin typeface="Arial" panose="020B0604020202020204" pitchFamily="34" charset="0"/>
                          <a:ea typeface="Calibri" panose="020F0502020204030204" pitchFamily="34" charset="0"/>
                        </a:rPr>
                        <a:t> </a:t>
                      </a: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A bonded detail can be excluded from testing if one or more of the following are true:</a:t>
                      </a:r>
                      <a:endParaRPr kumimoji="0" lang="en-US" alt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a) It is a bond line less than </a:t>
                      </a:r>
                      <a:r>
                        <a:rPr kumimoji="0" lang="en-US" altLang="en-US" sz="1800" b="0" i="0" u="none" strike="noStrike" cap="none" normalizeH="0" baseline="0" dirty="0" smtClean="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or equal to </a:t>
                      </a: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1.0” wide on an individual item </a:t>
                      </a:r>
                      <a:endParaRPr kumimoji="0" lang="en-US" alt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b) It is located fully within 2.0” of panel edge </a:t>
                      </a:r>
                      <a:endParaRPr kumimoji="0" lang="en-US" alt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c) It is located fully within 4.0” of cabin floor </a:t>
                      </a:r>
                      <a:endParaRPr kumimoji="0" lang="en-US" alt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d) It is lineally applied and less than </a:t>
                      </a:r>
                      <a:r>
                        <a:rPr kumimoji="0" lang="en-US" altLang="en-US" sz="1800" b="0" i="0" u="none" strike="noStrike" cap="none" normalizeH="0" baseline="0" dirty="0" smtClean="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or equal to </a:t>
                      </a: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2 ft</a:t>
                      </a:r>
                      <a:r>
                        <a:rPr kumimoji="0" lang="en-US" altLang="en-US" sz="1800" b="0" i="0" u="none" strike="noStrike" cap="none" normalizeH="0" baseline="30000" dirty="0" smtClean="0">
                          <a:ln>
                            <a:noFill/>
                          </a:ln>
                          <a:effectLst/>
                          <a:latin typeface="Arial" panose="020B0604020202020204" pitchFamily="34" charset="0"/>
                          <a:ea typeface="Calibri" panose="020F0502020204030204" pitchFamily="34" charset="0"/>
                          <a:cs typeface="Arial" panose="020B0604020202020204" pitchFamily="34" charset="0"/>
                        </a:rPr>
                        <a:t>2</a:t>
                      </a:r>
                      <a:r>
                        <a:rPr kumimoji="0" lang="en-US" altLang="en-US" sz="18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in total surface area on a panel surface</a:t>
                      </a:r>
                      <a:endParaRPr kumimoji="0" lang="en-US" altLang="en-US" sz="4000" b="0" i="0" u="none" strike="noStrike" cap="none" normalizeH="0" baseline="0" dirty="0" smtClean="0">
                        <a:ln>
                          <a:noFill/>
                        </a:ln>
                        <a:effectLst/>
                        <a:latin typeface="Arial" panose="020B0604020202020204" pitchFamily="34" charset="0"/>
                      </a:endParaRPr>
                    </a:p>
                    <a:p>
                      <a:pPr marL="0" marR="0" algn="l">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endParaRPr>
                    </a:p>
                  </a:txBody>
                  <a:tcPr marL="114300" marR="114300" marT="0" marB="0">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26</a:t>
            </a:fld>
            <a:endParaRPr lang="en-US" dirty="0"/>
          </a:p>
        </p:txBody>
      </p:sp>
    </p:spTree>
    <p:extLst>
      <p:ext uri="{BB962C8B-B14F-4D97-AF65-F5344CB8AC3E}">
        <p14:creationId xmlns:p14="http://schemas.microsoft.com/office/powerpoint/2010/main" val="1356350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PS-23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1483587"/>
              </p:ext>
            </p:extLst>
          </p:nvPr>
        </p:nvGraphicFramePr>
        <p:xfrm>
          <a:off x="880369" y="1200066"/>
          <a:ext cx="7772400" cy="5685536"/>
        </p:xfrm>
        <a:graphic>
          <a:graphicData uri="http://schemas.openxmlformats.org/drawingml/2006/table">
            <a:tbl>
              <a:tblPr firstRow="1" firstCol="1" bandRow="1">
                <a:tableStyleId>{5C22544A-7EE6-4342-B048-85BDC9FD1C3A}</a:tableStyleId>
              </a:tblPr>
              <a:tblGrid>
                <a:gridCol w="640501"/>
                <a:gridCol w="1112099"/>
                <a:gridCol w="3777449"/>
                <a:gridCol w="2242351"/>
              </a:tblGrid>
              <a:tr h="306010">
                <a:tc>
                  <a:txBody>
                    <a:bodyPr/>
                    <a:lstStyle/>
                    <a:p>
                      <a:pPr marL="0" marR="0" algn="ctr">
                        <a:lnSpc>
                          <a:spcPct val="107000"/>
                        </a:lnSpc>
                        <a:spcBef>
                          <a:spcPts val="0"/>
                        </a:spcBef>
                        <a:spcAft>
                          <a:spcPts val="0"/>
                        </a:spcAft>
                      </a:pPr>
                      <a:r>
                        <a:rPr lang="en-US" sz="1400" dirty="0">
                          <a:effectLst/>
                        </a:rPr>
                        <a:t>Ref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400">
                          <a:effectLst/>
                        </a:rPr>
                        <a:t>Feature/ </a:t>
                      </a:r>
                      <a:br>
                        <a:rPr lang="en-US" sz="1400">
                          <a:effectLst/>
                        </a:rPr>
                      </a:br>
                      <a:r>
                        <a:rPr lang="en-US" sz="1400">
                          <a:effectLst/>
                        </a:rPr>
                        <a:t>Construction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400" dirty="0">
                          <a:effectLst/>
                        </a:rPr>
                        <a:t>25.853(a) Bunsen Burner Test Requirement/Similarity</a:t>
                      </a:r>
                      <a:endParaRPr lang="en-US" sz="2000" dirty="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400">
                          <a:effectLst/>
                        </a:rPr>
                        <a:t>25.853(d) Heat Release and Smoke Test Requirement/Similarity</a:t>
                      </a:r>
                      <a:endParaRPr lang="en-US" sz="2000">
                        <a:solidFill>
                          <a:srgbClr val="000000"/>
                        </a:solidFill>
                        <a:effectLst/>
                        <a:latin typeface="Arial" panose="020B0604020202020204" pitchFamily="34" charset="0"/>
                        <a:ea typeface="Calibri" panose="020F0502020204030204" pitchFamily="34" charset="0"/>
                      </a:endParaRPr>
                    </a:p>
                  </a:txBody>
                  <a:tcPr marL="64348" marR="64348" marT="0" marB="0"/>
                </a:tc>
              </a:tr>
              <a:tr h="3366113">
                <a:tc>
                  <a:txBody>
                    <a:bodyPr/>
                    <a:lstStyle/>
                    <a:p>
                      <a:pPr marL="0" marR="0">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400" dirty="0">
                          <a:effectLst/>
                        </a:rPr>
                        <a:t>Edge potting and/or edge foam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400" dirty="0">
                          <a:effectLst/>
                        </a:rPr>
                        <a:t>The edge fill in a panel may be shown compliant using one of the following options: </a:t>
                      </a:r>
                      <a:endParaRPr lang="en-US" sz="1600" dirty="0">
                        <a:effectLst/>
                      </a:endParaRPr>
                    </a:p>
                    <a:p>
                      <a:pPr marL="0" marR="0">
                        <a:lnSpc>
                          <a:spcPct val="107000"/>
                        </a:lnSpc>
                        <a:spcBef>
                          <a:spcPts val="0"/>
                        </a:spcBef>
                        <a:spcAft>
                          <a:spcPts val="0"/>
                        </a:spcAft>
                      </a:pPr>
                      <a:r>
                        <a:rPr lang="en-US" sz="1400" dirty="0">
                          <a:effectLst/>
                        </a:rPr>
                        <a:t>OPTION #1: Test a plaque of edge fill material by itself per appendix F, part 1, (a)(1)(ii) (12-second) (Plaque of nominal size: 0.25” x 3” x 12”). </a:t>
                      </a:r>
                      <a:endParaRPr lang="en-US" sz="1600" dirty="0">
                        <a:effectLst/>
                      </a:endParaRPr>
                    </a:p>
                    <a:p>
                      <a:pPr marL="0" marR="0">
                        <a:lnSpc>
                          <a:spcPct val="107000"/>
                        </a:lnSpc>
                        <a:spcBef>
                          <a:spcPts val="0"/>
                        </a:spcBef>
                        <a:spcAft>
                          <a:spcPts val="0"/>
                        </a:spcAft>
                      </a:pPr>
                      <a:r>
                        <a:rPr lang="en-US" sz="1400" dirty="0">
                          <a:effectLst/>
                        </a:rPr>
                        <a:t>OPTION #2: Test a standard panel containing the edge fill material per appendix F, part I, (a)(1)(i).(60-second vertical burn). (Standard Panel 3” x 12” with 0.125” to 1” of the edge fill material), configured with the edge fill along the bottom and one vertical edge of the test samples. </a:t>
                      </a:r>
                      <a:endParaRPr lang="en-US" sz="1600" dirty="0">
                        <a:effectLst/>
                      </a:endParaRPr>
                    </a:p>
                    <a:p>
                      <a:pPr marL="0" marR="0">
                        <a:lnSpc>
                          <a:spcPct val="107000"/>
                        </a:lnSpc>
                        <a:spcBef>
                          <a:spcPts val="0"/>
                        </a:spcBef>
                        <a:spcAft>
                          <a:spcPts val="0"/>
                        </a:spcAft>
                      </a:pPr>
                      <a:r>
                        <a:rPr lang="en-US" sz="1400" dirty="0">
                          <a:effectLst/>
                        </a:rPr>
                        <a:t>(See Appendix Z of FAA report DOT/FAA/TC-12/10)</a:t>
                      </a:r>
                      <a:endParaRPr lang="en-US" sz="1600" dirty="0">
                        <a:effectLst/>
                      </a:endParaRPr>
                    </a:p>
                    <a:p>
                      <a:pPr marL="0" marR="0">
                        <a:lnSpc>
                          <a:spcPct val="107000"/>
                        </a:lnSpc>
                        <a:spcBef>
                          <a:spcPts val="0"/>
                        </a:spcBef>
                        <a:spcAft>
                          <a:spcPts val="0"/>
                        </a:spcAft>
                      </a:pPr>
                      <a:r>
                        <a:rPr lang="en-US" sz="1400" dirty="0">
                          <a:effectLst/>
                        </a:rPr>
                        <a:t> </a:t>
                      </a:r>
                      <a:endParaRPr lang="en-US" sz="1600" dirty="0">
                        <a:effectLst/>
                      </a:endParaRPr>
                    </a:p>
                    <a:p>
                      <a:pPr marL="0" marR="0">
                        <a:lnSpc>
                          <a:spcPct val="107000"/>
                        </a:lnSpc>
                        <a:spcBef>
                          <a:spcPts val="0"/>
                        </a:spcBef>
                        <a:spcAft>
                          <a:spcPts val="0"/>
                        </a:spcAft>
                      </a:pPr>
                      <a:r>
                        <a:rPr lang="en-US" sz="1600" dirty="0">
                          <a:solidFill>
                            <a:srgbClr val="FF0000"/>
                          </a:solidFill>
                          <a:effectLst/>
                        </a:rPr>
                        <a:t>GENERAL NOTE 1: Decorative on the panel over the edge potting does not require additional testing.  Test data from the base panel with the decorative substantiates the decorative in the area over the edge potting including decorative wrapped over the edge.</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400" dirty="0">
                          <a:effectLst/>
                        </a:rPr>
                        <a:t>No test required when edge fill material less than 1” deep into the panel measured from the edges (looking at the panel’s face).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27</a:t>
            </a:fld>
            <a:endParaRPr lang="en-US" dirty="0"/>
          </a:p>
        </p:txBody>
      </p:sp>
    </p:spTree>
    <p:extLst>
      <p:ext uri="{BB962C8B-B14F-4D97-AF65-F5344CB8AC3E}">
        <p14:creationId xmlns:p14="http://schemas.microsoft.com/office/powerpoint/2010/main" val="3416518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PS-24 Update</a:t>
            </a:r>
            <a:endParaRPr lang="en-US" dirty="0"/>
          </a:p>
        </p:txBody>
      </p:sp>
      <p:sp>
        <p:nvSpPr>
          <p:cNvPr id="3" name="Content Placeholder 2"/>
          <p:cNvSpPr>
            <a:spLocks noGrp="1"/>
          </p:cNvSpPr>
          <p:nvPr>
            <p:ph idx="1"/>
          </p:nvPr>
        </p:nvSpPr>
        <p:spPr>
          <a:xfrm>
            <a:off x="914400" y="1635569"/>
            <a:ext cx="7772400" cy="4572000"/>
          </a:xfrm>
        </p:spPr>
        <p:txBody>
          <a:bodyPr>
            <a:normAutofit/>
          </a:bodyPr>
          <a:lstStyle/>
          <a:p>
            <a:r>
              <a:rPr lang="en-US" dirty="0" smtClean="0"/>
              <a:t>Added two general notes:</a:t>
            </a:r>
          </a:p>
          <a:p>
            <a:pPr lvl="1">
              <a:spcBef>
                <a:spcPts val="600"/>
              </a:spcBef>
              <a:spcAft>
                <a:spcPts val="600"/>
              </a:spcAft>
            </a:pPr>
            <a:r>
              <a:rPr lang="en-US" b="1" dirty="0">
                <a:solidFill>
                  <a:srgbClr val="FFFF00"/>
                </a:solidFill>
              </a:rPr>
              <a:t>GENERAL NOTE 1 :</a:t>
            </a:r>
            <a:r>
              <a:rPr lang="en-US" dirty="0">
                <a:solidFill>
                  <a:srgbClr val="FFFF00"/>
                </a:solidFill>
              </a:rPr>
              <a:t> Decorative on the panel over the Bonded Joint does not require </a:t>
            </a:r>
            <a:r>
              <a:rPr lang="en-US" dirty="0" smtClean="0">
                <a:solidFill>
                  <a:srgbClr val="FFFF00"/>
                </a:solidFill>
              </a:rPr>
              <a:t>additional testing.</a:t>
            </a:r>
            <a:r>
              <a:rPr lang="en-US" dirty="0">
                <a:solidFill>
                  <a:srgbClr val="FFFF00"/>
                </a:solidFill>
              </a:rPr>
              <a:t>  Test data from the base panel with the decorative substantiates the decorative in the area over the bonded Joint.</a:t>
            </a:r>
            <a:r>
              <a:rPr lang="en-US" b="1" dirty="0">
                <a:solidFill>
                  <a:srgbClr val="FFFF00"/>
                </a:solidFill>
              </a:rPr>
              <a:t> </a:t>
            </a:r>
            <a:endParaRPr lang="en-US" b="1" dirty="0" smtClean="0">
              <a:solidFill>
                <a:srgbClr val="FFFF00"/>
              </a:solidFill>
            </a:endParaRPr>
          </a:p>
          <a:p>
            <a:pPr lvl="1">
              <a:spcBef>
                <a:spcPts val="600"/>
              </a:spcBef>
              <a:spcAft>
                <a:spcPts val="600"/>
              </a:spcAft>
            </a:pPr>
            <a:r>
              <a:rPr lang="en-US" b="1" dirty="0" smtClean="0">
                <a:solidFill>
                  <a:srgbClr val="FFFF00"/>
                </a:solidFill>
              </a:rPr>
              <a:t>GENERAL </a:t>
            </a:r>
            <a:r>
              <a:rPr lang="en-US" b="1" dirty="0">
                <a:solidFill>
                  <a:srgbClr val="FFFF00"/>
                </a:solidFill>
              </a:rPr>
              <a:t>NOTE 2</a:t>
            </a:r>
            <a:r>
              <a:rPr lang="en-US" dirty="0">
                <a:solidFill>
                  <a:srgbClr val="FFFF00"/>
                </a:solidFill>
              </a:rPr>
              <a:t>: This </a:t>
            </a:r>
            <a:r>
              <a:rPr lang="en-US" dirty="0" smtClean="0">
                <a:solidFill>
                  <a:srgbClr val="FFFF00"/>
                </a:solidFill>
              </a:rPr>
              <a:t>MOC </a:t>
            </a:r>
            <a:r>
              <a:rPr lang="en-US" dirty="0">
                <a:solidFill>
                  <a:srgbClr val="FFFF00"/>
                </a:solidFill>
              </a:rPr>
              <a:t>may be used to show compliance for multi-ditch and pot panels.</a:t>
            </a:r>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28</a:t>
            </a:fld>
            <a:endParaRPr lang="en-US" dirty="0"/>
          </a:p>
        </p:txBody>
      </p:sp>
    </p:spTree>
    <p:extLst>
      <p:ext uri="{BB962C8B-B14F-4D97-AF65-F5344CB8AC3E}">
        <p14:creationId xmlns:p14="http://schemas.microsoft.com/office/powerpoint/2010/main" val="3429086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PS-26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746311"/>
              </p:ext>
            </p:extLst>
          </p:nvPr>
        </p:nvGraphicFramePr>
        <p:xfrm>
          <a:off x="872971" y="2286000"/>
          <a:ext cx="7772400" cy="1499680"/>
        </p:xfrm>
        <a:graphic>
          <a:graphicData uri="http://schemas.openxmlformats.org/drawingml/2006/table">
            <a:tbl>
              <a:tblPr firstRow="1" firstCol="1" bandRow="1">
                <a:tableStyleId>{5C22544A-7EE6-4342-B048-85BDC9FD1C3A}</a:tableStyleId>
              </a:tblPr>
              <a:tblGrid>
                <a:gridCol w="640501"/>
                <a:gridCol w="1769569"/>
                <a:gridCol w="2627542"/>
                <a:gridCol w="2734788"/>
              </a:tblGrid>
              <a:tr h="306010">
                <a:tc>
                  <a:txBody>
                    <a:bodyPr/>
                    <a:lstStyle/>
                    <a:p>
                      <a:pPr marL="0" marR="0" algn="ctr">
                        <a:lnSpc>
                          <a:spcPct val="107000"/>
                        </a:lnSpc>
                        <a:spcBef>
                          <a:spcPts val="0"/>
                        </a:spcBef>
                        <a:spcAft>
                          <a:spcPts val="0"/>
                        </a:spcAft>
                      </a:pPr>
                      <a:r>
                        <a:rPr lang="en-US" sz="1600" dirty="0">
                          <a:effectLst/>
                        </a:rPr>
                        <a:t>Ref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600" dirty="0">
                          <a:effectLst/>
                        </a:rPr>
                        <a:t>Feature/ </a:t>
                      </a:r>
                      <a:br>
                        <a:rPr lang="en-US" sz="1600" dirty="0">
                          <a:effectLst/>
                        </a:rPr>
                      </a:br>
                      <a:r>
                        <a:rPr lang="en-US" sz="1600" dirty="0">
                          <a:effectLst/>
                        </a:rPr>
                        <a:t>Construction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600">
                          <a:effectLst/>
                        </a:rPr>
                        <a:t>25.853(a) Bunsen Burner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600">
                          <a:effectLst/>
                        </a:rPr>
                        <a:t>25.853(d) Heat Release and Smoke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r>
              <a:tr h="311314">
                <a:tc>
                  <a:txBody>
                    <a:bodyPr/>
                    <a:lstStyle/>
                    <a:p>
                      <a:pPr marL="0" marR="0">
                        <a:lnSpc>
                          <a:spcPct val="107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a:effectLst/>
                        </a:rPr>
                        <a:t>Sealant </a:t>
                      </a:r>
                      <a:r>
                        <a:rPr lang="en-US" sz="1600" dirty="0">
                          <a:solidFill>
                            <a:srgbClr val="FF0000"/>
                          </a:solidFill>
                          <a:effectLst/>
                        </a:rPr>
                        <a:t>Fay and </a:t>
                      </a:r>
                      <a:r>
                        <a:rPr lang="en-US" sz="1600" dirty="0">
                          <a:effectLst/>
                        </a:rPr>
                        <a:t>Fillet Seals</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l" rtl="0" eaLnBrk="1" latinLnBrk="0" hangingPunct="1">
                        <a:lnSpc>
                          <a:spcPct val="107000"/>
                        </a:lnSpc>
                        <a:spcBef>
                          <a:spcPts val="0"/>
                        </a:spcBef>
                        <a:spcAft>
                          <a:spcPts val="0"/>
                        </a:spcAft>
                      </a:pPr>
                      <a:r>
                        <a:rPr kumimoji="0" lang="en-US" sz="1600" kern="1200" dirty="0">
                          <a:solidFill>
                            <a:schemeClr val="dk1"/>
                          </a:solidFill>
                          <a:effectLst/>
                          <a:latin typeface="+mn-lt"/>
                          <a:ea typeface="+mn-ea"/>
                          <a:cs typeface="+mn-cs"/>
                        </a:rPr>
                        <a:t>No test required</a:t>
                      </a:r>
                    </a:p>
                  </a:txBody>
                  <a:tcPr marL="64348" marR="64348" marT="0" marB="0"/>
                </a:tc>
                <a:tc>
                  <a:txBody>
                    <a:bodyPr/>
                    <a:lstStyle/>
                    <a:p>
                      <a:pPr marL="0" marR="0">
                        <a:spcBef>
                          <a:spcPts val="0"/>
                        </a:spcBef>
                        <a:spcAft>
                          <a:spcPts val="0"/>
                        </a:spcAft>
                      </a:pPr>
                      <a:r>
                        <a:rPr lang="en-US" sz="1600" dirty="0">
                          <a:effectLst/>
                        </a:rPr>
                        <a:t>No test required</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29</a:t>
            </a:fld>
            <a:endParaRPr lang="en-US" dirty="0"/>
          </a:p>
        </p:txBody>
      </p:sp>
    </p:spTree>
    <p:extLst>
      <p:ext uri="{BB962C8B-B14F-4D97-AF65-F5344CB8AC3E}">
        <p14:creationId xmlns:p14="http://schemas.microsoft.com/office/powerpoint/2010/main" val="400862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1240536"/>
          </a:xfrm>
        </p:spPr>
        <p:txBody>
          <a:bodyPr/>
          <a:lstStyle/>
          <a:p>
            <a:r>
              <a:rPr lang="en-US" dirty="0" smtClean="0"/>
              <a:t>PS Clarifications and Additions – Working Plan</a:t>
            </a:r>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a:p>
        </p:txBody>
      </p:sp>
      <p:sp>
        <p:nvSpPr>
          <p:cNvPr id="5" name="Slide Number Placeholder 4"/>
          <p:cNvSpPr>
            <a:spLocks noGrp="1"/>
          </p:cNvSpPr>
          <p:nvPr>
            <p:ph type="sldNum" sz="quarter" idx="12"/>
          </p:nvPr>
        </p:nvSpPr>
        <p:spPr/>
        <p:txBody>
          <a:bodyPr/>
          <a:lstStyle/>
          <a:p>
            <a:fld id="{0CFA355A-14E2-4909-9BD3-9C3B8231D616}" type="slidenum">
              <a:rPr lang="en-US" smtClean="0"/>
              <a:pPr/>
              <a:t>3</a:t>
            </a:fld>
            <a:endParaRPr lang="en-US" dirty="0"/>
          </a:p>
        </p:txBody>
      </p:sp>
      <p:sp>
        <p:nvSpPr>
          <p:cNvPr id="6" name="Content Placeholder 5"/>
          <p:cNvSpPr>
            <a:spLocks noGrp="1"/>
          </p:cNvSpPr>
          <p:nvPr>
            <p:ph sz="half" idx="1"/>
          </p:nvPr>
        </p:nvSpPr>
        <p:spPr>
          <a:xfrm>
            <a:off x="485454" y="1890713"/>
            <a:ext cx="7765256" cy="4433888"/>
          </a:xfrm>
        </p:spPr>
        <p:txBody>
          <a:bodyPr>
            <a:normAutofit lnSpcReduction="10000"/>
          </a:bodyPr>
          <a:lstStyle/>
          <a:p>
            <a:r>
              <a:rPr lang="en-US" dirty="0" smtClean="0"/>
              <a:t>Through the IAMFTWG, the Flammability Standardization Task Group (FSTG) collected </a:t>
            </a:r>
            <a:r>
              <a:rPr lang="en-US" dirty="0"/>
              <a:t>requests that </a:t>
            </a:r>
            <a:r>
              <a:rPr lang="en-US" dirty="0" smtClean="0"/>
              <a:t>were assigned to Team Leaders to develop proposed wording and new data and analyses (where required) to clarify and devise new </a:t>
            </a:r>
            <a:r>
              <a:rPr lang="en-US" dirty="0" err="1" smtClean="0"/>
              <a:t>MoCs</a:t>
            </a:r>
            <a:r>
              <a:rPr lang="en-US" dirty="0" smtClean="0"/>
              <a:t>.</a:t>
            </a:r>
          </a:p>
          <a:p>
            <a:r>
              <a:rPr lang="en-US" dirty="0" smtClean="0"/>
              <a:t>All changes, data and analyses developed by FSTG have been or will be provided to the FAA Transport Airplane Directorate and EASA for consideration in adding to the proposed AC that will replace the current Policy Statement.</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PS-27 Update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6875991"/>
              </p:ext>
            </p:extLst>
          </p:nvPr>
        </p:nvGraphicFramePr>
        <p:xfrm>
          <a:off x="838200" y="1613471"/>
          <a:ext cx="7772400" cy="4631309"/>
        </p:xfrm>
        <a:graphic>
          <a:graphicData uri="http://schemas.openxmlformats.org/drawingml/2006/table">
            <a:tbl>
              <a:tblPr firstRow="1" firstCol="1" bandRow="1">
                <a:tableStyleId>{5C22544A-7EE6-4342-B048-85BDC9FD1C3A}</a:tableStyleId>
              </a:tblPr>
              <a:tblGrid>
                <a:gridCol w="640501"/>
                <a:gridCol w="1264499"/>
                <a:gridCol w="2895600"/>
                <a:gridCol w="2971800"/>
              </a:tblGrid>
              <a:tr h="306010">
                <a:tc>
                  <a:txBody>
                    <a:bodyPr/>
                    <a:lstStyle/>
                    <a:p>
                      <a:pPr marL="0" marR="0" algn="ctr">
                        <a:lnSpc>
                          <a:spcPct val="107000"/>
                        </a:lnSpc>
                        <a:spcBef>
                          <a:spcPts val="0"/>
                        </a:spcBef>
                        <a:spcAft>
                          <a:spcPts val="0"/>
                        </a:spcAft>
                      </a:pPr>
                      <a:r>
                        <a:rPr lang="en-US" sz="1400" dirty="0">
                          <a:effectLst/>
                        </a:rPr>
                        <a:t>Ref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400">
                          <a:effectLst/>
                        </a:rPr>
                        <a:t>Feature/ </a:t>
                      </a:r>
                      <a:br>
                        <a:rPr lang="en-US" sz="1400">
                          <a:effectLst/>
                        </a:rPr>
                      </a:br>
                      <a:r>
                        <a:rPr lang="en-US" sz="1400">
                          <a:effectLst/>
                        </a:rPr>
                        <a:t>Construction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400">
                          <a:effectLst/>
                        </a:rPr>
                        <a:t>25.853(a) Bunsen Burner Test Requirement/Similarity</a:t>
                      </a:r>
                      <a:endParaRPr lang="en-US" sz="20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400">
                          <a:effectLst/>
                        </a:rPr>
                        <a:t>25.853(d) Heat Release and Smoke Test Requirement/Similarity</a:t>
                      </a:r>
                      <a:endParaRPr lang="en-US" sz="2000">
                        <a:solidFill>
                          <a:srgbClr val="000000"/>
                        </a:solidFill>
                        <a:effectLst/>
                        <a:latin typeface="Arial" panose="020B0604020202020204" pitchFamily="34" charset="0"/>
                        <a:ea typeface="Calibri" panose="020F0502020204030204" pitchFamily="34" charset="0"/>
                      </a:endParaRPr>
                    </a:p>
                  </a:txBody>
                  <a:tcPr marL="64348" marR="64348" marT="0" marB="0"/>
                </a:tc>
              </a:tr>
              <a:tr h="1683176">
                <a:tc>
                  <a:txBody>
                    <a:bodyPr/>
                    <a:lstStyle/>
                    <a:p>
                      <a:pPr marL="0" marR="0">
                        <a:lnSpc>
                          <a:spcPct val="107000"/>
                        </a:lnSpc>
                        <a:spcBef>
                          <a:spcPts val="0"/>
                        </a:spcBef>
                        <a:spcAft>
                          <a:spcPts val="0"/>
                        </a:spcAft>
                      </a:pPr>
                      <a:r>
                        <a:rPr lang="en-US" sz="1600">
                          <a:effectLst/>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a:effectLst/>
                        </a:rPr>
                        <a:t>Backside decorative treatment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dirty="0">
                          <a:effectLst/>
                        </a:rPr>
                        <a:t>Test </a:t>
                      </a:r>
                      <a:r>
                        <a:rPr kumimoji="0" lang="en-US" sz="1600" kern="1200" dirty="0">
                          <a:solidFill>
                            <a:schemeClr val="dk1"/>
                          </a:solidFill>
                          <a:effectLst/>
                          <a:latin typeface="+mn-lt"/>
                          <a:ea typeface="+mn-ea"/>
                          <a:cs typeface="+mn-cs"/>
                        </a:rPr>
                        <a:t>data from a </a:t>
                      </a:r>
                      <a:r>
                        <a:rPr kumimoji="0" lang="en-US" sz="1600" kern="1200" dirty="0">
                          <a:solidFill>
                            <a:srgbClr val="FF0000"/>
                          </a:solidFill>
                          <a:effectLst/>
                          <a:latin typeface="+mn-lt"/>
                          <a:ea typeface="+mn-ea"/>
                          <a:cs typeface="+mn-cs"/>
                        </a:rPr>
                        <a:t>≤ 0.25” thick </a:t>
                      </a:r>
                      <a:r>
                        <a:rPr kumimoji="0" lang="en-US" sz="1600" kern="1200" dirty="0">
                          <a:solidFill>
                            <a:schemeClr val="dk1"/>
                          </a:solidFill>
                          <a:effectLst/>
                          <a:latin typeface="+mn-lt"/>
                          <a:ea typeface="+mn-ea"/>
                          <a:cs typeface="+mn-cs"/>
                        </a:rPr>
                        <a:t>panel tested with a decorative (decorative laminate</a:t>
                      </a:r>
                      <a:r>
                        <a:rPr kumimoji="0" lang="en-US" sz="1600" kern="1200" dirty="0">
                          <a:solidFill>
                            <a:srgbClr val="FF0000"/>
                          </a:solidFill>
                          <a:effectLst/>
                          <a:latin typeface="+mn-lt"/>
                          <a:ea typeface="+mn-ea"/>
                          <a:cs typeface="+mn-cs"/>
                        </a:rPr>
                        <a:t>, paint, primer or powder coating</a:t>
                      </a:r>
                      <a:r>
                        <a:rPr kumimoji="0" lang="en-US" sz="1600" kern="1200" dirty="0">
                          <a:solidFill>
                            <a:schemeClr val="dk1"/>
                          </a:solidFill>
                          <a:effectLst/>
                          <a:latin typeface="+mn-lt"/>
                          <a:ea typeface="+mn-ea"/>
                          <a:cs typeface="+mn-cs"/>
                        </a:rPr>
                        <a:t>) on the backside substantiates the same panel with no decorative on the backside.</a:t>
                      </a:r>
                    </a:p>
                    <a:p>
                      <a:pPr marL="0" marR="0">
                        <a:lnSpc>
                          <a:spcPct val="107000"/>
                        </a:lnSpc>
                        <a:spcBef>
                          <a:spcPts val="0"/>
                        </a:spcBef>
                        <a:spcAft>
                          <a:spcPts val="0"/>
                        </a:spcAft>
                      </a:pPr>
                      <a:r>
                        <a:rPr kumimoji="0" lang="en-US" sz="1600" kern="1200" dirty="0">
                          <a:solidFill>
                            <a:srgbClr val="FF0000"/>
                          </a:solidFill>
                          <a:effectLst/>
                          <a:latin typeface="+mn-lt"/>
                          <a:ea typeface="+mn-ea"/>
                          <a:cs typeface="+mn-cs"/>
                        </a:rPr>
                        <a:t>Test data from a panel tested with two layers decorative (decorative laminate, paint, primer or powder coating) on the backside (e.g. a repair) substantiates a single layer of the same decorative on the backside.</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dirty="0" smtClean="0">
                          <a:effectLst/>
                        </a:rPr>
                        <a:t>Test </a:t>
                      </a:r>
                      <a:r>
                        <a:rPr kumimoji="0" lang="en-US" sz="1600" kern="1200" dirty="0" smtClean="0">
                          <a:solidFill>
                            <a:schemeClr val="dk1"/>
                          </a:solidFill>
                          <a:effectLst/>
                          <a:latin typeface="+mn-lt"/>
                          <a:ea typeface="+mn-ea"/>
                          <a:cs typeface="+mn-cs"/>
                        </a:rPr>
                        <a:t>data from a panel tested with a decorative (decorative laminate</a:t>
                      </a:r>
                      <a:r>
                        <a:rPr kumimoji="0" lang="en-US" sz="1600" kern="1200" dirty="0" smtClean="0">
                          <a:solidFill>
                            <a:srgbClr val="FF0000"/>
                          </a:solidFill>
                          <a:effectLst/>
                          <a:latin typeface="+mn-lt"/>
                          <a:ea typeface="+mn-ea"/>
                          <a:cs typeface="+mn-cs"/>
                        </a:rPr>
                        <a:t>, paint, primer or powder coating</a:t>
                      </a:r>
                      <a:r>
                        <a:rPr kumimoji="0" lang="en-US" sz="1600" kern="1200" dirty="0" smtClean="0">
                          <a:solidFill>
                            <a:schemeClr val="dk1"/>
                          </a:solidFill>
                          <a:effectLst/>
                          <a:latin typeface="+mn-lt"/>
                          <a:ea typeface="+mn-ea"/>
                          <a:cs typeface="+mn-cs"/>
                        </a:rPr>
                        <a:t>) on the backside substantiates the same panel with no decorative on the backside.</a:t>
                      </a:r>
                    </a:p>
                    <a:p>
                      <a:pPr marL="0" marR="0">
                        <a:lnSpc>
                          <a:spcPct val="107000"/>
                        </a:lnSpc>
                        <a:spcBef>
                          <a:spcPts val="0"/>
                        </a:spcBef>
                        <a:spcAft>
                          <a:spcPts val="0"/>
                        </a:spcAft>
                      </a:pPr>
                      <a:r>
                        <a:rPr kumimoji="0" lang="en-US" sz="1600" kern="1200" dirty="0" smtClean="0">
                          <a:solidFill>
                            <a:srgbClr val="FF0000"/>
                          </a:solidFill>
                          <a:effectLst/>
                          <a:latin typeface="+mn-lt"/>
                          <a:ea typeface="+mn-ea"/>
                          <a:cs typeface="+mn-cs"/>
                        </a:rPr>
                        <a:t>Test data from a panel tested with two layers decorative (decorative laminate, paint, primer or powder coating) on the backside (e.g. a repair) substantiates a single layer of the same decorative on the backside.</a:t>
                      </a:r>
                      <a:endParaRPr kumimoji="0" lang="en-US" sz="1600" kern="1200" dirty="0">
                        <a:solidFill>
                          <a:srgbClr val="FF0000"/>
                        </a:solidFill>
                        <a:effectLst/>
                        <a:latin typeface="+mn-lt"/>
                        <a:ea typeface="+mn-ea"/>
                        <a:cs typeface="+mn-cs"/>
                      </a:endParaRPr>
                    </a:p>
                  </a:txBody>
                  <a:tcPr marL="64348" marR="64348" marT="0" marB="0"/>
                </a:tc>
              </a:tr>
            </a:tbl>
          </a:graphicData>
        </a:graphic>
      </p:graphicFrame>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30</a:t>
            </a:fld>
            <a:endParaRPr lang="en-US" dirty="0"/>
          </a:p>
        </p:txBody>
      </p:sp>
    </p:spTree>
    <p:extLst>
      <p:ext uri="{BB962C8B-B14F-4D97-AF65-F5344CB8AC3E}">
        <p14:creationId xmlns:p14="http://schemas.microsoft.com/office/powerpoint/2010/main" val="271352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Items – In-work</a:t>
            </a:r>
            <a:endParaRPr lang="en-US" dirty="0"/>
          </a:p>
        </p:txBody>
      </p:sp>
      <p:sp>
        <p:nvSpPr>
          <p:cNvPr id="3" name="Content Placeholder 2"/>
          <p:cNvSpPr>
            <a:spLocks noGrp="1"/>
          </p:cNvSpPr>
          <p:nvPr>
            <p:ph idx="1"/>
          </p:nvPr>
        </p:nvSpPr>
        <p:spPr/>
        <p:txBody>
          <a:bodyPr>
            <a:normAutofit/>
          </a:bodyPr>
          <a:lstStyle/>
          <a:p>
            <a:r>
              <a:rPr lang="en-US" dirty="0" smtClean="0"/>
              <a:t>The following new items are in work, but not yet finalized:</a:t>
            </a:r>
          </a:p>
          <a:p>
            <a:pPr lvl="1"/>
            <a:r>
              <a:rPr lang="en-US" dirty="0" smtClean="0"/>
              <a:t>101 - Fastened, non-bonded materials tested separately</a:t>
            </a:r>
          </a:p>
          <a:p>
            <a:pPr lvl="1"/>
            <a:r>
              <a:rPr lang="en-US" dirty="0" smtClean="0"/>
              <a:t>105 - Industry specs and the definition of “Same”</a:t>
            </a:r>
          </a:p>
          <a:p>
            <a:pPr lvl="1"/>
            <a:r>
              <a:rPr lang="en-US" dirty="0" smtClean="0"/>
              <a:t>106 - Developing future MOCs</a:t>
            </a:r>
          </a:p>
          <a:p>
            <a:pPr lvl="1"/>
            <a:r>
              <a:rPr lang="en-US" dirty="0" smtClean="0"/>
              <a:t>108 - Textile color similarity</a:t>
            </a:r>
          </a:p>
          <a:p>
            <a:pPr lvl="1"/>
            <a:r>
              <a:rPr lang="en-US" dirty="0" smtClean="0"/>
              <a:t>109 - Testing Stone</a:t>
            </a:r>
          </a:p>
          <a:p>
            <a:pPr lvl="1"/>
            <a:r>
              <a:rPr lang="en-US" dirty="0" smtClean="0"/>
              <a:t>110 - Wood veneer similarity</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31</a:t>
            </a:fld>
            <a:endParaRPr lang="en-US" dirty="0"/>
          </a:p>
        </p:txBody>
      </p:sp>
    </p:spTree>
    <p:extLst>
      <p:ext uri="{BB962C8B-B14F-4D97-AF65-F5344CB8AC3E}">
        <p14:creationId xmlns:p14="http://schemas.microsoft.com/office/powerpoint/2010/main" val="2866265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Items – </a:t>
            </a:r>
            <a:r>
              <a:rPr lang="en-US" dirty="0" smtClean="0"/>
              <a:t>In-work (cont.)</a:t>
            </a:r>
            <a:endParaRPr lang="en-US" dirty="0"/>
          </a:p>
        </p:txBody>
      </p:sp>
      <p:sp>
        <p:nvSpPr>
          <p:cNvPr id="3" name="Content Placeholder 2"/>
          <p:cNvSpPr>
            <a:spLocks noGrp="1"/>
          </p:cNvSpPr>
          <p:nvPr>
            <p:ph idx="1"/>
          </p:nvPr>
        </p:nvSpPr>
        <p:spPr/>
        <p:txBody>
          <a:bodyPr/>
          <a:lstStyle/>
          <a:p>
            <a:pPr lvl="1"/>
            <a:r>
              <a:rPr lang="en-US" dirty="0" smtClean="0"/>
              <a:t>111 - Floor Coverings - Combined with PS-21</a:t>
            </a:r>
          </a:p>
          <a:p>
            <a:pPr lvl="1"/>
            <a:r>
              <a:rPr lang="en-US" dirty="0" smtClean="0"/>
              <a:t>112 - Metal Bond Primers</a:t>
            </a:r>
          </a:p>
          <a:p>
            <a:pPr lvl="1"/>
            <a:r>
              <a:rPr lang="en-US" dirty="0" smtClean="0"/>
              <a:t>114 </a:t>
            </a:r>
            <a:r>
              <a:rPr lang="en-US" dirty="0"/>
              <a:t>- Additive manufactured parts</a:t>
            </a:r>
          </a:p>
          <a:p>
            <a:pPr lvl="1"/>
            <a:r>
              <a:rPr lang="en-US" dirty="0" smtClean="0"/>
              <a:t>115 - Crushed Core Panel</a:t>
            </a:r>
          </a:p>
          <a:p>
            <a:pPr lvl="1"/>
            <a:r>
              <a:rPr lang="en-US" dirty="0" smtClean="0"/>
              <a:t>118 </a:t>
            </a:r>
            <a:r>
              <a:rPr lang="en-US" dirty="0"/>
              <a:t>- Leather Similarity</a:t>
            </a:r>
          </a:p>
          <a:p>
            <a:pPr lvl="1"/>
            <a:r>
              <a:rPr lang="en-US" dirty="0"/>
              <a:t>119 </a:t>
            </a:r>
            <a:r>
              <a:rPr lang="en-US" dirty="0" smtClean="0"/>
              <a:t>- Placarding</a:t>
            </a:r>
          </a:p>
          <a:p>
            <a:pPr lvl="1"/>
            <a:r>
              <a:rPr lang="en-US" dirty="0" smtClean="0"/>
              <a:t>121 – Composite panels substantiating aluminum panels for vertical burn</a:t>
            </a:r>
            <a:endParaRPr lang="en-US" dirty="0"/>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32</a:t>
            </a:fld>
            <a:endParaRPr lang="en-US" dirty="0"/>
          </a:p>
        </p:txBody>
      </p:sp>
    </p:spTree>
    <p:extLst>
      <p:ext uri="{BB962C8B-B14F-4D97-AF65-F5344CB8AC3E}">
        <p14:creationId xmlns:p14="http://schemas.microsoft.com/office/powerpoint/2010/main" val="3739851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Item 107 – 45° Degree Applicability</a:t>
            </a:r>
            <a:endParaRPr lang="en-US" sz="3200" dirty="0"/>
          </a:p>
        </p:txBody>
      </p:sp>
      <p:sp>
        <p:nvSpPr>
          <p:cNvPr id="3" name="Content Placeholder 2"/>
          <p:cNvSpPr>
            <a:spLocks noGrp="1"/>
          </p:cNvSpPr>
          <p:nvPr>
            <p:ph idx="1"/>
          </p:nvPr>
        </p:nvSpPr>
        <p:spPr/>
        <p:txBody>
          <a:bodyPr/>
          <a:lstStyle/>
          <a:p>
            <a:r>
              <a:rPr lang="en-US" dirty="0" smtClean="0"/>
              <a:t>Add applicability of Policy Statement to 14CFR 25.853(h) and 25.855 (d) Appendix F, Part 1, (a)(1)(i) [45 degree Bunsen Burner test] for the following items:</a:t>
            </a:r>
          </a:p>
          <a:p>
            <a:r>
              <a:rPr lang="en-US" dirty="0" smtClean="0"/>
              <a:t>PS3, 4, 5, 6, 7, 8, 9, 11, 12, 13, 18, 22, 24, 27</a:t>
            </a:r>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33</a:t>
            </a:fld>
            <a:endParaRPr lang="en-US" dirty="0"/>
          </a:p>
        </p:txBody>
      </p:sp>
    </p:spTree>
    <p:extLst>
      <p:ext uri="{BB962C8B-B14F-4D97-AF65-F5344CB8AC3E}">
        <p14:creationId xmlns:p14="http://schemas.microsoft.com/office/powerpoint/2010/main" val="4132653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Items – No plan forward</a:t>
            </a:r>
            <a:endParaRPr lang="en-US" dirty="0"/>
          </a:p>
        </p:txBody>
      </p:sp>
      <p:sp>
        <p:nvSpPr>
          <p:cNvPr id="3" name="Content Placeholder 2"/>
          <p:cNvSpPr>
            <a:spLocks noGrp="1"/>
          </p:cNvSpPr>
          <p:nvPr>
            <p:ph idx="1"/>
          </p:nvPr>
        </p:nvSpPr>
        <p:spPr/>
        <p:txBody>
          <a:bodyPr>
            <a:normAutofit/>
          </a:bodyPr>
          <a:lstStyle/>
          <a:p>
            <a:r>
              <a:rPr lang="en-US" dirty="0" smtClean="0"/>
              <a:t>The following items were not worked due to lack </a:t>
            </a:r>
            <a:r>
              <a:rPr lang="en-US" dirty="0"/>
              <a:t>of </a:t>
            </a:r>
            <a:r>
              <a:rPr lang="en-US" dirty="0" smtClean="0"/>
              <a:t>interest, time or a sponsor/leader:</a:t>
            </a:r>
          </a:p>
          <a:p>
            <a:pPr lvl="1"/>
            <a:r>
              <a:rPr lang="en-US" dirty="0" smtClean="0"/>
              <a:t>102 – Rigid Foam Density</a:t>
            </a:r>
          </a:p>
          <a:p>
            <a:pPr lvl="1"/>
            <a:r>
              <a:rPr lang="en-US" dirty="0" smtClean="0"/>
              <a:t>103 – Multiple prepreg layers across multiple foam thicknesses and densities.</a:t>
            </a:r>
          </a:p>
          <a:p>
            <a:pPr lvl="1"/>
            <a:r>
              <a:rPr lang="en-US" dirty="0" smtClean="0"/>
              <a:t>104 – UL 94 V0 for 12 sec Vertical burn</a:t>
            </a:r>
          </a:p>
          <a:p>
            <a:pPr lvl="1"/>
            <a:r>
              <a:rPr lang="en-US" dirty="0" smtClean="0"/>
              <a:t>116 – Small Part Definition</a:t>
            </a:r>
          </a:p>
          <a:p>
            <a:pPr lvl="1"/>
            <a:r>
              <a:rPr lang="en-US" dirty="0" smtClean="0"/>
              <a:t>117 – Low density flexible foam for high density </a:t>
            </a:r>
          </a:p>
          <a:p>
            <a:pPr lvl="1"/>
            <a:r>
              <a:rPr lang="en-US" dirty="0" smtClean="0"/>
              <a:t>120 – Electrical wire and cables</a:t>
            </a: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34</a:t>
            </a:fld>
            <a:endParaRPr lang="en-US" dirty="0"/>
          </a:p>
        </p:txBody>
      </p:sp>
    </p:spTree>
    <p:extLst>
      <p:ext uri="{BB962C8B-B14F-4D97-AF65-F5344CB8AC3E}">
        <p14:creationId xmlns:p14="http://schemas.microsoft.com/office/powerpoint/2010/main" val="4100890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thanks to our Team Leaders!</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a:p>
        </p:txBody>
      </p:sp>
      <p:sp>
        <p:nvSpPr>
          <p:cNvPr id="4" name="Slide Number Placeholder 3"/>
          <p:cNvSpPr>
            <a:spLocks noGrp="1"/>
          </p:cNvSpPr>
          <p:nvPr>
            <p:ph type="sldNum" sz="quarter" idx="12"/>
          </p:nvPr>
        </p:nvSpPr>
        <p:spPr/>
        <p:txBody>
          <a:bodyPr/>
          <a:lstStyle/>
          <a:p>
            <a:fld id="{0F9BFA0F-E4A9-48DC-8DEA-7E2CE83917C0}" type="slidenum">
              <a:rPr lang="en-US" smtClean="0"/>
              <a:pPr/>
              <a:t>35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39275940"/>
              </p:ext>
            </p:extLst>
          </p:nvPr>
        </p:nvGraphicFramePr>
        <p:xfrm>
          <a:off x="1371600" y="1978133"/>
          <a:ext cx="6629399" cy="4440940"/>
        </p:xfrm>
        <a:graphic>
          <a:graphicData uri="http://schemas.openxmlformats.org/drawingml/2006/table">
            <a:tbl>
              <a:tblPr>
                <a:tableStyleId>{5C22544A-7EE6-4342-B048-85BDC9FD1C3A}</a:tableStyleId>
              </a:tblPr>
              <a:tblGrid>
                <a:gridCol w="2002429"/>
                <a:gridCol w="2760630"/>
                <a:gridCol w="933170"/>
                <a:gridCol w="704571"/>
                <a:gridCol w="228599"/>
              </a:tblGrid>
              <a:tr h="444094">
                <a:tc>
                  <a:txBody>
                    <a:bodyPr/>
                    <a:lstStyle/>
                    <a:p>
                      <a:pPr algn="l" fontAlgn="b"/>
                      <a:r>
                        <a:rPr lang="en-US" sz="1600" u="none" strike="noStrike" dirty="0">
                          <a:effectLst/>
                        </a:rPr>
                        <a:t>Anna Nguyen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Grant Joplin/Andrew Olsen</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Asfaw Beyene</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dirty="0">
                          <a:effectLst/>
                        </a:rPr>
                        <a:t>Bart </a:t>
                      </a:r>
                      <a:r>
                        <a:rPr lang="en-US" sz="1600" u="none" strike="noStrike" dirty="0" err="1" smtClean="0">
                          <a:effectLst/>
                        </a:rPr>
                        <a:t>Mooij</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Gwen Garman</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Marjan Chini</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dirty="0">
                          <a:effectLst/>
                        </a:rPr>
                        <a:t>Blake Hall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Hans &amp; Jacques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Martin</a:t>
                      </a:r>
                      <a:endParaRPr lang="en-US" sz="16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444094">
                <a:tc>
                  <a:txBody>
                    <a:bodyPr/>
                    <a:lstStyle/>
                    <a:p>
                      <a:pPr algn="l" fontAlgn="b"/>
                      <a:r>
                        <a:rPr lang="en-US" sz="1600" u="none" strike="noStrike" dirty="0">
                          <a:effectLst/>
                        </a:rPr>
                        <a:t>Charles Nam</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Heiko Nuessel</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Melanie Prince</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a:effectLst/>
                        </a:rPr>
                        <a:t>Chris Boyer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Ingo Weichert</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Michael Jensen</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a:effectLst/>
                        </a:rPr>
                        <a:t>Chuck Story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Jeff Smith</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Michael Miler</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a:effectLst/>
                        </a:rPr>
                        <a:t>Chuck Wilson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Jeff Smith/Jason Bertram</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Patrick Zimmerman</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a:effectLst/>
                        </a:rPr>
                        <a:t>Dan Slaton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Keith Couilliard</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Scott Campbell</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a:effectLst/>
                        </a:rPr>
                        <a:t>Gilberto Niitsu</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Klaus Boesser</a:t>
                      </a:r>
                      <a:endParaRPr lang="en-US" sz="16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u="none" strike="noStrike">
                          <a:effectLst/>
                        </a:rPr>
                        <a:t>Tom Little</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44094">
                <a:tc>
                  <a:txBody>
                    <a:bodyPr/>
                    <a:lstStyle/>
                    <a:p>
                      <a:pPr algn="l" fontAlgn="b"/>
                      <a:r>
                        <a:rPr lang="en-US" sz="1600" u="none" strike="noStrike">
                          <a:effectLst/>
                        </a:rPr>
                        <a:t>Glenn Swain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Magno Gil</a:t>
                      </a:r>
                      <a:endParaRPr lang="en-US" sz="16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600" b="0" i="0" u="none" strike="noStrike" dirty="0" smtClean="0">
                          <a:solidFill>
                            <a:srgbClr val="000000"/>
                          </a:solidFill>
                          <a:effectLst/>
                          <a:latin typeface="Calibri" panose="020F0502020204030204" pitchFamily="34" charset="0"/>
                        </a:rPr>
                        <a:t>Steven den </a:t>
                      </a:r>
                      <a:r>
                        <a:rPr lang="en-US" sz="1600" b="0" i="0" u="none" strike="noStrike" dirty="0" err="1" smtClean="0">
                          <a:solidFill>
                            <a:srgbClr val="000000"/>
                          </a:solidFill>
                          <a:effectLst/>
                          <a:latin typeface="Calibri" panose="020F0502020204030204" pitchFamily="34" charset="0"/>
                        </a:rPr>
                        <a:t>Dikken</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dirty="0"/>
                    </a:p>
                  </a:txBody>
                  <a:tcPr marL="9525" marR="9525" marT="9525" marB="0" anchor="b"/>
                </a:tc>
              </a:tr>
            </a:tbl>
          </a:graphicData>
        </a:graphic>
      </p:graphicFrame>
    </p:spTree>
    <p:extLst>
      <p:ext uri="{BB962C8B-B14F-4D97-AF65-F5344CB8AC3E}">
        <p14:creationId xmlns:p14="http://schemas.microsoft.com/office/powerpoint/2010/main" val="533129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a:p>
        </p:txBody>
      </p:sp>
      <p:sp>
        <p:nvSpPr>
          <p:cNvPr id="4" name="Slide Number Placeholder 3"/>
          <p:cNvSpPr>
            <a:spLocks noGrp="1"/>
          </p:cNvSpPr>
          <p:nvPr>
            <p:ph type="sldNum" sz="quarter" idx="12"/>
          </p:nvPr>
        </p:nvSpPr>
        <p:spPr/>
        <p:txBody>
          <a:bodyPr/>
          <a:lstStyle/>
          <a:p>
            <a:fld id="{0F9BFA0F-E4A9-48DC-8DEA-7E2CE83917C0}" type="slidenum">
              <a:rPr lang="en-US" smtClean="0"/>
              <a:pPr/>
              <a:t>36</a:t>
            </a:fld>
            <a:endParaRPr lang="en-US" dirty="0"/>
          </a:p>
        </p:txBody>
      </p:sp>
      <p:sp>
        <p:nvSpPr>
          <p:cNvPr id="5" name="Rectangle 4"/>
          <p:cNvSpPr/>
          <p:nvPr/>
        </p:nvSpPr>
        <p:spPr>
          <a:xfrm>
            <a:off x="1981200" y="1676400"/>
            <a:ext cx="5562600" cy="2477601"/>
          </a:xfrm>
          <a:prstGeom prst="rect">
            <a:avLst/>
          </a:prstGeom>
          <a:noFill/>
        </p:spPr>
        <p:txBody>
          <a:bodyPr wrap="square" lIns="91440" tIns="45720" rIns="91440" bIns="45720">
            <a:spAutoFit/>
          </a:bodyPr>
          <a:lstStyle/>
          <a:p>
            <a:pPr algn="ctr"/>
            <a:r>
              <a:rPr lang="en-US" sz="155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 ?</a:t>
            </a:r>
            <a:endParaRPr lang="en-US" sz="155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71985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FSTG SharePoint </a:t>
            </a:r>
            <a:r>
              <a:rPr lang="en-US" sz="2800" dirty="0" smtClean="0"/>
              <a:t>(hosted by Zodiac)</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a:p>
        </p:txBody>
      </p:sp>
      <p:sp>
        <p:nvSpPr>
          <p:cNvPr id="4" name="Slide Number Placeholder 3"/>
          <p:cNvSpPr>
            <a:spLocks noGrp="1"/>
          </p:cNvSpPr>
          <p:nvPr>
            <p:ph type="sldNum" sz="quarter" idx="12"/>
          </p:nvPr>
        </p:nvSpPr>
        <p:spPr/>
        <p:txBody>
          <a:bodyPr/>
          <a:lstStyle/>
          <a:p>
            <a:fld id="{0F9BFA0F-E4A9-48DC-8DEA-7E2CE83917C0}" type="slidenum">
              <a:rPr lang="en-US" smtClean="0"/>
              <a:pPr/>
              <a:t>4</a:t>
            </a:fld>
            <a:endParaRPr lang="en-US" dirty="0"/>
          </a:p>
        </p:txBody>
      </p:sp>
      <p:pic>
        <p:nvPicPr>
          <p:cNvPr id="7" name="Picture 6"/>
          <p:cNvPicPr>
            <a:picLocks noChangeAspect="1"/>
          </p:cNvPicPr>
          <p:nvPr/>
        </p:nvPicPr>
        <p:blipFill>
          <a:blip r:embed="rId2"/>
          <a:stretch>
            <a:fillRect/>
          </a:stretch>
        </p:blipFill>
        <p:spPr>
          <a:xfrm>
            <a:off x="614362" y="1442413"/>
            <a:ext cx="8224838" cy="3762998"/>
          </a:xfrm>
          <a:prstGeom prst="rect">
            <a:avLst/>
          </a:prstGeom>
        </p:spPr>
      </p:pic>
      <p:sp>
        <p:nvSpPr>
          <p:cNvPr id="5" name="TextBox 4"/>
          <p:cNvSpPr txBox="1"/>
          <p:nvPr/>
        </p:nvSpPr>
        <p:spPr>
          <a:xfrm>
            <a:off x="1219200" y="5486400"/>
            <a:ext cx="7239000" cy="369332"/>
          </a:xfrm>
          <a:prstGeom prst="rect">
            <a:avLst/>
          </a:prstGeom>
          <a:noFill/>
        </p:spPr>
        <p:txBody>
          <a:bodyPr wrap="square" rtlCol="0">
            <a:spAutoFit/>
          </a:bodyPr>
          <a:lstStyle/>
          <a:p>
            <a:r>
              <a:rPr lang="en-US" dirty="0" smtClean="0"/>
              <a:t>A Zodiac sponsored SharePoint was used to coordinate information.</a:t>
            </a:r>
            <a:endParaRPr lang="en-US" dirty="0"/>
          </a:p>
        </p:txBody>
      </p:sp>
    </p:spTree>
    <p:extLst>
      <p:ext uri="{BB962C8B-B14F-4D97-AF65-F5344CB8AC3E}">
        <p14:creationId xmlns:p14="http://schemas.microsoft.com/office/powerpoint/2010/main" val="151017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Items</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a:p>
        </p:txBody>
      </p:sp>
      <p:sp>
        <p:nvSpPr>
          <p:cNvPr id="4" name="Slide Number Placeholder 3"/>
          <p:cNvSpPr>
            <a:spLocks noGrp="1"/>
          </p:cNvSpPr>
          <p:nvPr>
            <p:ph type="sldNum" sz="quarter" idx="12"/>
          </p:nvPr>
        </p:nvSpPr>
        <p:spPr/>
        <p:txBody>
          <a:bodyPr/>
          <a:lstStyle/>
          <a:p>
            <a:fld id="{0F9BFA0F-E4A9-48DC-8DEA-7E2CE83917C0}" type="slidenum">
              <a:rPr lang="en-US" smtClean="0"/>
              <a:pPr/>
              <a:t>5</a:t>
            </a:fld>
            <a:endParaRPr lang="en-US" dirty="0"/>
          </a:p>
        </p:txBody>
      </p:sp>
      <p:pic>
        <p:nvPicPr>
          <p:cNvPr id="6" name="Picture 5"/>
          <p:cNvPicPr>
            <a:picLocks noChangeAspect="1"/>
          </p:cNvPicPr>
          <p:nvPr/>
        </p:nvPicPr>
        <p:blipFill>
          <a:blip r:embed="rId2"/>
          <a:stretch>
            <a:fillRect/>
          </a:stretch>
        </p:blipFill>
        <p:spPr>
          <a:xfrm>
            <a:off x="1219200" y="1219200"/>
            <a:ext cx="4876800" cy="5102056"/>
          </a:xfrm>
          <a:prstGeom prst="rect">
            <a:avLst/>
          </a:prstGeom>
        </p:spPr>
      </p:pic>
    </p:spTree>
    <p:extLst>
      <p:ext uri="{BB962C8B-B14F-4D97-AF65-F5344CB8AC3E}">
        <p14:creationId xmlns:p14="http://schemas.microsoft.com/office/powerpoint/2010/main" val="324883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Items</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a:p>
        </p:txBody>
      </p:sp>
      <p:sp>
        <p:nvSpPr>
          <p:cNvPr id="4" name="Slide Number Placeholder 3"/>
          <p:cNvSpPr>
            <a:spLocks noGrp="1"/>
          </p:cNvSpPr>
          <p:nvPr>
            <p:ph type="sldNum" sz="quarter" idx="12"/>
          </p:nvPr>
        </p:nvSpPr>
        <p:spPr/>
        <p:txBody>
          <a:bodyPr/>
          <a:lstStyle/>
          <a:p>
            <a:fld id="{0F9BFA0F-E4A9-48DC-8DEA-7E2CE83917C0}"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1447800" y="1413972"/>
            <a:ext cx="5181600" cy="5150572"/>
          </a:xfrm>
          <a:prstGeom prst="rect">
            <a:avLst/>
          </a:prstGeom>
        </p:spPr>
      </p:pic>
    </p:spTree>
    <p:extLst>
      <p:ext uri="{BB962C8B-B14F-4D97-AF65-F5344CB8AC3E}">
        <p14:creationId xmlns:p14="http://schemas.microsoft.com/office/powerpoint/2010/main" val="314670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 Update</a:t>
            </a:r>
            <a:endParaRPr lang="en-US" dirty="0"/>
          </a:p>
        </p:txBody>
      </p:sp>
      <p:sp>
        <p:nvSpPr>
          <p:cNvPr id="3" name="Footer Placeholder 2"/>
          <p:cNvSpPr>
            <a:spLocks noGrp="1"/>
          </p:cNvSpPr>
          <p:nvPr>
            <p:ph type="ftr" sz="quarter" idx="11"/>
          </p:nvPr>
        </p:nvSpPr>
        <p:spPr/>
        <p:txBody>
          <a:bodyPr/>
          <a:lstStyle/>
          <a:p>
            <a:r>
              <a:rPr lang="en-US" smtClean="0"/>
              <a:t>FAA Triennial – Atlantic City, NJ, October 2016</a:t>
            </a:r>
            <a:endParaRPr lang="en-US" dirty="0"/>
          </a:p>
        </p:txBody>
      </p:sp>
      <p:sp>
        <p:nvSpPr>
          <p:cNvPr id="4" name="Slide Number Placeholder 3"/>
          <p:cNvSpPr>
            <a:spLocks noGrp="1"/>
          </p:cNvSpPr>
          <p:nvPr>
            <p:ph type="sldNum" sz="quarter" idx="12"/>
          </p:nvPr>
        </p:nvSpPr>
        <p:spPr/>
        <p:txBody>
          <a:bodyPr/>
          <a:lstStyle/>
          <a:p>
            <a:fld id="{0F9BFA0F-E4A9-48DC-8DEA-7E2CE83917C0}"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12616613"/>
              </p:ext>
            </p:extLst>
          </p:nvPr>
        </p:nvGraphicFramePr>
        <p:xfrm>
          <a:off x="914400" y="1600200"/>
          <a:ext cx="7772400" cy="4123500"/>
        </p:xfrm>
        <a:graphic>
          <a:graphicData uri="http://schemas.openxmlformats.org/drawingml/2006/table">
            <a:tbl>
              <a:tblPr firstRow="1" firstCol="1" bandRow="1">
                <a:tableStyleId>{5C22544A-7EE6-4342-B048-85BDC9FD1C3A}</a:tableStyleId>
              </a:tblPr>
              <a:tblGrid>
                <a:gridCol w="640501"/>
                <a:gridCol w="1569299"/>
                <a:gridCol w="3276600"/>
                <a:gridCol w="2286000"/>
              </a:tblGrid>
              <a:tr h="723786">
                <a:tc>
                  <a:txBody>
                    <a:bodyPr/>
                    <a:lstStyle/>
                    <a:p>
                      <a:pPr marL="0" marR="0" algn="ctr">
                        <a:lnSpc>
                          <a:spcPct val="107000"/>
                        </a:lnSpc>
                        <a:spcBef>
                          <a:spcPts val="0"/>
                        </a:spcBef>
                        <a:spcAft>
                          <a:spcPts val="0"/>
                        </a:spcAft>
                      </a:pPr>
                      <a:r>
                        <a:rPr lang="en-US" sz="1600" dirty="0">
                          <a:effectLst/>
                        </a:rPr>
                        <a:t>Ref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lnSpc>
                          <a:spcPct val="107000"/>
                        </a:lnSpc>
                        <a:spcBef>
                          <a:spcPts val="0"/>
                        </a:spcBef>
                        <a:spcAft>
                          <a:spcPts val="0"/>
                        </a:spcAft>
                      </a:pPr>
                      <a:r>
                        <a:rPr lang="en-US" sz="1600" dirty="0">
                          <a:effectLst/>
                        </a:rPr>
                        <a:t>Feature/ </a:t>
                      </a:r>
                      <a:br>
                        <a:rPr lang="en-US" sz="1600" dirty="0">
                          <a:effectLst/>
                        </a:rPr>
                      </a:br>
                      <a:r>
                        <a:rPr lang="en-US" sz="1600" dirty="0">
                          <a:effectLst/>
                        </a:rPr>
                        <a:t>Construction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gn="ctr">
                        <a:spcBef>
                          <a:spcPts val="0"/>
                        </a:spcBef>
                        <a:spcAft>
                          <a:spcPts val="0"/>
                        </a:spcAft>
                      </a:pPr>
                      <a:r>
                        <a:rPr lang="en-US" sz="1600">
                          <a:effectLst/>
                        </a:rPr>
                        <a:t>25.853(a) Bunsen Burner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c>
                  <a:txBody>
                    <a:bodyPr/>
                    <a:lstStyle/>
                    <a:p>
                      <a:pPr marL="0" marR="0" algn="ctr">
                        <a:spcBef>
                          <a:spcPts val="0"/>
                        </a:spcBef>
                        <a:spcAft>
                          <a:spcPts val="0"/>
                        </a:spcAft>
                      </a:pPr>
                      <a:r>
                        <a:rPr lang="en-US" sz="1600">
                          <a:effectLst/>
                        </a:rPr>
                        <a:t>25.853(d) Heat Release and Smoke Test Requirement/Similarity</a:t>
                      </a:r>
                      <a:endParaRPr lang="en-US" sz="2400">
                        <a:solidFill>
                          <a:srgbClr val="000000"/>
                        </a:solidFill>
                        <a:effectLst/>
                        <a:latin typeface="Arial" panose="020B0604020202020204" pitchFamily="34" charset="0"/>
                        <a:ea typeface="Calibri" panose="020F0502020204030204" pitchFamily="34" charset="0"/>
                      </a:endParaRPr>
                    </a:p>
                  </a:txBody>
                  <a:tcPr marL="64348" marR="64348" marT="0" marB="0"/>
                </a:tc>
              </a:tr>
              <a:tr h="3086214">
                <a:tc>
                  <a:txBody>
                    <a:bodyPr/>
                    <a:lstStyle/>
                    <a:p>
                      <a:pPr marL="0" marR="0">
                        <a:lnSpc>
                          <a:spcPct val="107000"/>
                        </a:lnSpc>
                        <a:spcBef>
                          <a:spcPts val="0"/>
                        </a:spcBef>
                        <a:spcAft>
                          <a:spcPts val="0"/>
                        </a:spcAft>
                      </a:pPr>
                      <a:r>
                        <a:rPr lang="en-US" sz="1800" dirty="0" smtClean="0">
                          <a:effectLst/>
                          <a:latin typeface="+mn-lt"/>
                          <a:ea typeface="+mn-ea"/>
                          <a:cs typeface="+mn-cs"/>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smtClean="0">
                          <a:solidFill>
                            <a:srgbClr val="FF0000"/>
                          </a:solidFill>
                          <a:effectLst/>
                        </a:rPr>
                        <a:t>Materials and constructions, </a:t>
                      </a:r>
                      <a:r>
                        <a:rPr lang="en-US" sz="1600" dirty="0" smtClean="0">
                          <a:effectLst/>
                        </a:rPr>
                        <a:t>general</a:t>
                      </a:r>
                      <a:endParaRPr lang="en-US" sz="2400" dirty="0">
                        <a:effectLst/>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lnSpc>
                          <a:spcPct val="107000"/>
                        </a:lnSpc>
                        <a:spcBef>
                          <a:spcPts val="0"/>
                        </a:spcBef>
                        <a:spcAft>
                          <a:spcPts val="0"/>
                        </a:spcAft>
                      </a:pPr>
                      <a:r>
                        <a:rPr lang="en-US" sz="1600" dirty="0">
                          <a:effectLst/>
                        </a:rPr>
                        <a:t>60-second vertical Bunsen burner test data may be used to substantiate configurations that only require 12-second vertical Bunsen burner data. Vertical Bunsen burner test data may be used to substantiate configurations that only require horizontal Bunsen burner testing. </a:t>
                      </a:r>
                      <a:r>
                        <a:rPr lang="en-US" sz="1600" dirty="0">
                          <a:solidFill>
                            <a:srgbClr val="FF0000"/>
                          </a:solidFill>
                          <a:effectLst/>
                        </a:rPr>
                        <a:t>Additionally, for panel constructions</a:t>
                      </a:r>
                      <a:r>
                        <a:rPr lang="en-US" sz="1600" baseline="30000" dirty="0">
                          <a:solidFill>
                            <a:srgbClr val="FF0000"/>
                          </a:solidFill>
                          <a:effectLst/>
                        </a:rPr>
                        <a:t>1</a:t>
                      </a:r>
                      <a:r>
                        <a:rPr lang="en-US" sz="1600" dirty="0">
                          <a:solidFill>
                            <a:srgbClr val="FF0000"/>
                          </a:solidFill>
                          <a:effectLst/>
                        </a:rPr>
                        <a:t>, 14 CFR 25.853(d) heat release data may be used to substantiate 60 second or 12 second vertical Bunsen burner requirements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48" marR="64348" marT="0" marB="0"/>
                </a:tc>
                <a:tc>
                  <a:txBody>
                    <a:bodyPr/>
                    <a:lstStyle/>
                    <a:p>
                      <a:pPr marL="0" marR="0">
                        <a:spcBef>
                          <a:spcPts val="0"/>
                        </a:spcBef>
                        <a:spcAft>
                          <a:spcPts val="0"/>
                        </a:spcAft>
                      </a:pPr>
                      <a:r>
                        <a:rPr lang="en-US" sz="1600" dirty="0">
                          <a:effectLst/>
                        </a:rPr>
                        <a:t>Test requirement is decided based on size criteria.</a:t>
                      </a:r>
                      <a:r>
                        <a:rPr lang="en-US" sz="1800" baseline="30000" dirty="0">
                          <a:effectLst/>
                        </a:rPr>
                        <a:t>2</a:t>
                      </a:r>
                      <a:r>
                        <a:rPr lang="en-US" sz="1100" dirty="0">
                          <a:effectLst/>
                        </a:rPr>
                        <a:t> </a:t>
                      </a:r>
                      <a:endParaRPr lang="en-US" sz="2400" dirty="0">
                        <a:effectLst/>
                      </a:endParaRPr>
                    </a:p>
                    <a:p>
                      <a:pPr marL="0" marR="0">
                        <a:spcBef>
                          <a:spcPts val="0"/>
                        </a:spcBef>
                        <a:spcAft>
                          <a:spcPts val="0"/>
                        </a:spcAft>
                      </a:pPr>
                      <a:r>
                        <a:rPr lang="en-US" sz="1600" dirty="0">
                          <a:effectLst/>
                        </a:rPr>
                        <a:t>1) Test required if greater than 2 </a:t>
                      </a:r>
                      <a:r>
                        <a:rPr lang="en-US" sz="1600" dirty="0" err="1">
                          <a:effectLst/>
                        </a:rPr>
                        <a:t>sq</a:t>
                      </a:r>
                      <a:r>
                        <a:rPr lang="en-US" sz="1600" dirty="0">
                          <a:effectLst/>
                        </a:rPr>
                        <a:t> </a:t>
                      </a:r>
                      <a:r>
                        <a:rPr lang="en-US" sz="1600" dirty="0" err="1">
                          <a:effectLst/>
                        </a:rPr>
                        <a:t>ft</a:t>
                      </a:r>
                      <a:r>
                        <a:rPr lang="en-US" sz="1600" dirty="0">
                          <a:effectLst/>
                        </a:rPr>
                        <a:t>, </a:t>
                      </a:r>
                      <a:endParaRPr lang="en-US" sz="2400" dirty="0">
                        <a:effectLst/>
                      </a:endParaRPr>
                    </a:p>
                    <a:p>
                      <a:pPr marL="0" marR="0">
                        <a:spcBef>
                          <a:spcPts val="0"/>
                        </a:spcBef>
                        <a:spcAft>
                          <a:spcPts val="0"/>
                        </a:spcAft>
                      </a:pPr>
                      <a:r>
                        <a:rPr lang="en-US" sz="1600" dirty="0">
                          <a:effectLst/>
                        </a:rPr>
                        <a:t>2) No test if less than 1 </a:t>
                      </a:r>
                      <a:r>
                        <a:rPr lang="en-US" sz="1600" dirty="0" err="1">
                          <a:effectLst/>
                        </a:rPr>
                        <a:t>sq</a:t>
                      </a:r>
                      <a:r>
                        <a:rPr lang="en-US" sz="1600" dirty="0">
                          <a:effectLst/>
                        </a:rPr>
                        <a:t> </a:t>
                      </a:r>
                      <a:r>
                        <a:rPr lang="en-US" sz="1600" dirty="0" err="1">
                          <a:effectLst/>
                        </a:rPr>
                        <a:t>ft</a:t>
                      </a:r>
                      <a:r>
                        <a:rPr lang="en-US" sz="1600" dirty="0">
                          <a:effectLst/>
                        </a:rPr>
                        <a:t>, and </a:t>
                      </a:r>
                      <a:endParaRPr lang="en-US" sz="2400" dirty="0">
                        <a:effectLst/>
                      </a:endParaRPr>
                    </a:p>
                    <a:p>
                      <a:pPr marL="0" marR="0">
                        <a:spcBef>
                          <a:spcPts val="0"/>
                        </a:spcBef>
                        <a:spcAft>
                          <a:spcPts val="0"/>
                        </a:spcAft>
                      </a:pPr>
                      <a:r>
                        <a:rPr lang="en-US" sz="1600" dirty="0">
                          <a:effectLst/>
                        </a:rPr>
                        <a:t>3) Specific determination required between 1 and 2 </a:t>
                      </a:r>
                      <a:r>
                        <a:rPr lang="en-US" sz="1600" dirty="0" err="1">
                          <a:effectLst/>
                        </a:rPr>
                        <a:t>sq</a:t>
                      </a:r>
                      <a:r>
                        <a:rPr lang="en-US" sz="1600" dirty="0">
                          <a:effectLst/>
                        </a:rPr>
                        <a:t> ft. </a:t>
                      </a:r>
                      <a:endParaRPr lang="en-US" sz="2400" dirty="0">
                        <a:effectLst/>
                      </a:endParaRPr>
                    </a:p>
                    <a:p>
                      <a:pPr marL="0" marR="0">
                        <a:spcBef>
                          <a:spcPts val="0"/>
                        </a:spcBef>
                        <a:spcAft>
                          <a:spcPts val="0"/>
                        </a:spcAft>
                      </a:pPr>
                      <a:r>
                        <a:rPr lang="en-US" sz="2400" dirty="0">
                          <a:effectLst/>
                        </a:rPr>
                        <a:t> </a:t>
                      </a:r>
                      <a:endParaRPr lang="en-US" sz="2400" dirty="0">
                        <a:solidFill>
                          <a:srgbClr val="000000"/>
                        </a:solidFill>
                        <a:effectLst/>
                        <a:latin typeface="Arial" panose="020B0604020202020204" pitchFamily="34" charset="0"/>
                        <a:ea typeface="Calibri" panose="020F0502020204030204" pitchFamily="34" charset="0"/>
                      </a:endParaRPr>
                    </a:p>
                  </a:txBody>
                  <a:tcPr marL="64348" marR="64348" marT="0" marB="0"/>
                </a:tc>
              </a:tr>
            </a:tbl>
          </a:graphicData>
        </a:graphic>
      </p:graphicFrame>
    </p:spTree>
    <p:extLst>
      <p:ext uri="{BB962C8B-B14F-4D97-AF65-F5344CB8AC3E}">
        <p14:creationId xmlns:p14="http://schemas.microsoft.com/office/powerpoint/2010/main" val="295062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 Continued</a:t>
            </a:r>
            <a:endParaRPr lang="en-US" dirty="0"/>
          </a:p>
        </p:txBody>
      </p:sp>
      <p:sp>
        <p:nvSpPr>
          <p:cNvPr id="3" name="Content Placeholder 2"/>
          <p:cNvSpPr>
            <a:spLocks noGrp="1"/>
          </p:cNvSpPr>
          <p:nvPr>
            <p:ph idx="1"/>
          </p:nvPr>
        </p:nvSpPr>
        <p:spPr/>
        <p:txBody>
          <a:bodyPr>
            <a:normAutofit fontScale="47500" lnSpcReduction="20000"/>
          </a:bodyPr>
          <a:lstStyle/>
          <a:p>
            <a:pPr marL="0" lvl="0" indent="0" eaLnBrk="0" fontAlgn="base" hangingPunct="0">
              <a:spcBef>
                <a:spcPct val="0"/>
              </a:spcBef>
              <a:spcAft>
                <a:spcPct val="0"/>
              </a:spcAft>
              <a:buClrTx/>
              <a:buSzTx/>
              <a:buNone/>
            </a:pPr>
            <a:r>
              <a:rPr lang="en-US" altLang="en-US" sz="3200" dirty="0">
                <a:latin typeface="Calibri" panose="020F0502020204030204" pitchFamily="34" charset="0"/>
                <a:ea typeface="Calibri" panose="020F0502020204030204" pitchFamily="34" charset="0"/>
                <a:cs typeface="Times New Roman" panose="02020603050405020304" pitchFamily="18" charset="0"/>
              </a:rPr>
              <a:t>1 - A panel construction is defined as any of the following 3 constructions/materials</a:t>
            </a:r>
            <a:r>
              <a:rPr lang="en-US" altLang="en-US" sz="3200" dirty="0" smtClean="0">
                <a:latin typeface="Calibri" panose="020F0502020204030204" pitchFamily="34" charset="0"/>
                <a:ea typeface="Calibri" panose="020F0502020204030204" pitchFamily="34" charset="0"/>
                <a:cs typeface="Times New Roman" panose="02020603050405020304" pitchFamily="18" charset="0"/>
              </a:rPr>
              <a:t>:</a:t>
            </a:r>
          </a:p>
          <a:p>
            <a:pPr marL="0" lvl="0" indent="0" eaLnBrk="0" fontAlgn="base" hangingPunct="0">
              <a:spcBef>
                <a:spcPct val="0"/>
              </a:spcBef>
              <a:spcAft>
                <a:spcPct val="0"/>
              </a:spcAft>
              <a:buClrTx/>
              <a:buSzTx/>
              <a:buNone/>
            </a:pPr>
            <a:endParaRPr lang="en-US" altLang="en-US" sz="2000" dirty="0"/>
          </a:p>
          <a:p>
            <a:pPr marL="457200" indent="-457200" eaLnBrk="0" fontAlgn="base" hangingPunct="0">
              <a:spcBef>
                <a:spcPct val="0"/>
              </a:spcBef>
              <a:spcAft>
                <a:spcPct val="0"/>
              </a:spcAft>
              <a:buClrTx/>
              <a:buSzTx/>
            </a:pPr>
            <a:r>
              <a:rPr lang="en-US" altLang="en-US" sz="3200" b="1" dirty="0">
                <a:latin typeface="Calibri" panose="020F0502020204030204" pitchFamily="34" charset="0"/>
                <a:ea typeface="Calibri" panose="020F0502020204030204" pitchFamily="34" charset="0"/>
                <a:cs typeface="Times New Roman" panose="02020603050405020304" pitchFamily="18" charset="0"/>
              </a:rPr>
              <a:t>Sandwich Panel</a:t>
            </a:r>
            <a:r>
              <a:rPr lang="en-US" altLang="en-US" sz="3200" dirty="0">
                <a:latin typeface="Calibri" panose="020F0502020204030204" pitchFamily="34" charset="0"/>
                <a:ea typeface="Calibri" panose="020F0502020204030204" pitchFamily="34" charset="0"/>
                <a:cs typeface="Times New Roman" panose="02020603050405020304" pitchFamily="18" charset="0"/>
              </a:rPr>
              <a:t> - A rigid panel fabricated using face sheets (either reinforced thermosetting resins or metal) on either side of a core material (a rigid foam or a honeycomb structure made of aluminum or phenolic resin and Nomex paper, Kevlar, </a:t>
            </a:r>
            <a:r>
              <a:rPr lang="en-US" altLang="en-US" sz="3200" dirty="0" err="1">
                <a:latin typeface="Calibri" panose="020F0502020204030204" pitchFamily="34" charset="0"/>
                <a:ea typeface="Calibri" panose="020F0502020204030204" pitchFamily="34" charset="0"/>
                <a:cs typeface="Times New Roman" panose="02020603050405020304" pitchFamily="18" charset="0"/>
              </a:rPr>
              <a:t>Ultem</a:t>
            </a:r>
            <a:r>
              <a:rPr lang="en-US" altLang="en-US" sz="3200" dirty="0">
                <a:latin typeface="Calibri" panose="020F0502020204030204" pitchFamily="34" charset="0"/>
                <a:ea typeface="Calibri" panose="020F0502020204030204" pitchFamily="34" charset="0"/>
                <a:cs typeface="Times New Roman" panose="02020603050405020304" pitchFamily="18" charset="0"/>
              </a:rPr>
              <a:t> or fiberglass).</a:t>
            </a:r>
            <a:endParaRPr lang="en-US" altLang="en-US" sz="2000" dirty="0"/>
          </a:p>
          <a:p>
            <a:pPr marL="457200" indent="-457200" eaLnBrk="0" fontAlgn="base" hangingPunct="0">
              <a:spcBef>
                <a:spcPct val="0"/>
              </a:spcBef>
              <a:spcAft>
                <a:spcPct val="0"/>
              </a:spcAft>
              <a:buClrTx/>
              <a:buSzTx/>
            </a:pPr>
            <a:r>
              <a:rPr lang="en-US" altLang="en-US" sz="3200" b="1" dirty="0">
                <a:latin typeface="Calibri" panose="020F0502020204030204" pitchFamily="34" charset="0"/>
                <a:ea typeface="Calibri" panose="020F0502020204030204" pitchFamily="34" charset="0"/>
                <a:cs typeface="Times New Roman" panose="02020603050405020304" pitchFamily="18" charset="0"/>
              </a:rPr>
              <a:t>Laminates</a:t>
            </a:r>
            <a:r>
              <a:rPr lang="en-US" altLang="en-US" sz="3200" dirty="0">
                <a:latin typeface="Calibri" panose="020F0502020204030204" pitchFamily="34" charset="0"/>
                <a:ea typeface="Calibri" panose="020F0502020204030204" pitchFamily="34" charset="0"/>
                <a:cs typeface="Times New Roman" panose="02020603050405020304" pitchFamily="18" charset="0"/>
              </a:rPr>
              <a:t> - A composite laminate (0.020” or greater in thickness) made from resin (phenolic, epoxy, polyester or </a:t>
            </a:r>
            <a:r>
              <a:rPr lang="en-US" altLang="en-US" sz="3200" dirty="0" err="1">
                <a:latin typeface="Calibri" panose="020F0502020204030204" pitchFamily="34" charset="0"/>
                <a:ea typeface="Calibri" panose="020F0502020204030204" pitchFamily="34" charset="0"/>
                <a:cs typeface="Times New Roman" panose="02020603050405020304" pitchFamily="18" charset="0"/>
              </a:rPr>
              <a:t>bismaleimide</a:t>
            </a:r>
            <a:r>
              <a:rPr lang="en-US" altLang="en-US" sz="3200" dirty="0">
                <a:latin typeface="Calibri" panose="020F0502020204030204" pitchFamily="34" charset="0"/>
                <a:ea typeface="Calibri" panose="020F0502020204030204" pitchFamily="34" charset="0"/>
                <a:cs typeface="Times New Roman" panose="02020603050405020304" pitchFamily="18" charset="0"/>
              </a:rPr>
              <a:t>) reinforced fiber (fiberglass, carbon, Kevlar, Nomex or quartz). </a:t>
            </a:r>
            <a:endParaRPr lang="en-US" altLang="en-US" sz="2000" dirty="0"/>
          </a:p>
          <a:p>
            <a:pPr marL="457200" indent="-457200" eaLnBrk="0" fontAlgn="base" hangingPunct="0">
              <a:spcBef>
                <a:spcPct val="0"/>
              </a:spcBef>
              <a:spcAft>
                <a:spcPct val="0"/>
              </a:spcAft>
              <a:buClrTx/>
              <a:buSzTx/>
            </a:pPr>
            <a:r>
              <a:rPr lang="en-US" altLang="en-US" sz="3200" b="1" dirty="0">
                <a:latin typeface="Calibri" panose="020F0502020204030204" pitchFamily="34" charset="0"/>
                <a:ea typeface="Calibri" panose="020F0502020204030204" pitchFamily="34" charset="0"/>
                <a:cs typeface="Times New Roman" panose="02020603050405020304" pitchFamily="18" charset="0"/>
              </a:rPr>
              <a:t>Thermoplastics</a:t>
            </a:r>
            <a:r>
              <a:rPr lang="en-US" altLang="en-US" sz="3200" dirty="0">
                <a:latin typeface="Calibri" panose="020F0502020204030204" pitchFamily="34" charset="0"/>
                <a:ea typeface="Calibri" panose="020F0502020204030204" pitchFamily="34" charset="0"/>
                <a:cs typeface="Times New Roman" panose="02020603050405020304" pitchFamily="18" charset="0"/>
              </a:rPr>
              <a:t> – </a:t>
            </a:r>
            <a:r>
              <a:rPr lang="en-US" altLang="en-US" sz="3200" dirty="0" err="1">
                <a:latin typeface="Calibri" panose="020F0502020204030204" pitchFamily="34" charset="0"/>
                <a:ea typeface="Calibri" panose="020F0502020204030204" pitchFamily="34" charset="0"/>
                <a:cs typeface="Times New Roman" panose="02020603050405020304" pitchFamily="18" charset="0"/>
              </a:rPr>
              <a:t>Thermoformable</a:t>
            </a:r>
            <a:r>
              <a:rPr lang="en-US" altLang="en-US" sz="3200" dirty="0">
                <a:latin typeface="Calibri" panose="020F0502020204030204" pitchFamily="34" charset="0"/>
                <a:ea typeface="Calibri" panose="020F0502020204030204" pitchFamily="34" charset="0"/>
                <a:cs typeface="Times New Roman" panose="02020603050405020304" pitchFamily="18" charset="0"/>
              </a:rPr>
              <a:t> plastic resins (sheet, injection molded or extruded) greater than 0.02”.  Includes any reinforcement fibers (fiberglass, carbon, Kevlar, Nomex or quartz</a:t>
            </a:r>
            <a:r>
              <a:rPr lang="en-US" altLang="en-US" sz="3200" dirty="0" smtClean="0">
                <a:latin typeface="Calibri" panose="020F0502020204030204" pitchFamily="34" charset="0"/>
                <a:ea typeface="Calibri" panose="020F0502020204030204" pitchFamily="34" charset="0"/>
                <a:cs typeface="Times New Roman" panose="02020603050405020304" pitchFamily="18" charset="0"/>
              </a:rPr>
              <a:t>).</a:t>
            </a:r>
          </a:p>
          <a:p>
            <a:pPr marL="0" lvl="0" indent="0" eaLnBrk="0" fontAlgn="base" hangingPunct="0">
              <a:spcBef>
                <a:spcPct val="0"/>
              </a:spcBef>
              <a:spcAft>
                <a:spcPct val="0"/>
              </a:spcAft>
              <a:buClrTx/>
              <a:buSzTx/>
              <a:buNone/>
            </a:pPr>
            <a:endParaRPr lang="en-US" altLang="en-US" sz="2000" dirty="0"/>
          </a:p>
          <a:p>
            <a:pPr marL="0" lvl="0" indent="0" eaLnBrk="0" fontAlgn="base" hangingPunct="0">
              <a:spcBef>
                <a:spcPct val="0"/>
              </a:spcBef>
              <a:spcAft>
                <a:spcPct val="0"/>
              </a:spcAft>
              <a:buClrTx/>
              <a:buSzTx/>
              <a:buNone/>
            </a:pPr>
            <a:r>
              <a:rPr lang="en-US" altLang="en-US" sz="3200" dirty="0">
                <a:latin typeface="Calibri" panose="020F0502020204030204" pitchFamily="34" charset="0"/>
                <a:ea typeface="Calibri" panose="020F0502020204030204" pitchFamily="34" charset="0"/>
                <a:cs typeface="Times New Roman" panose="02020603050405020304" pitchFamily="18" charset="0"/>
              </a:rPr>
              <a:t>2 - As a general rule, components with exposed-surface areas of one square foot or less may be considered small enough that they do not have to meet the standards of § 25.853(d). Components with exposed-surface areas greater than two square feet may be considered large enough that they do have to meet these standards. Those with exposed-surface areas greater than one square foot, but less than two square feet, must be considered in conjunction with the areas of the cabin in which they are installed. From the final rule Improved Flammability Standards for Materials Used in the Interiors of Transport Category Airplane Cabins (60 FR 6616, February 2, 1995).  </a:t>
            </a:r>
            <a:endParaRPr lang="en-US" altLang="en-US" sz="48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FAA Triennial – Atlantic City, NJ, October 2016</a:t>
            </a:r>
            <a:endParaRPr lang="en-US" dirty="0" smtClean="0"/>
          </a:p>
        </p:txBody>
      </p:sp>
      <p:sp>
        <p:nvSpPr>
          <p:cNvPr id="5" name="Slide Number Placeholder 4"/>
          <p:cNvSpPr>
            <a:spLocks noGrp="1"/>
          </p:cNvSpPr>
          <p:nvPr>
            <p:ph type="sldNum" sz="quarter" idx="12"/>
          </p:nvPr>
        </p:nvSpPr>
        <p:spPr/>
        <p:txBody>
          <a:bodyPr/>
          <a:lstStyle/>
          <a:p>
            <a:fld id="{0CFA355A-14E2-4909-9BD3-9C3B8231D616}" type="slidenum">
              <a:rPr lang="en-US" smtClean="0"/>
              <a:pPr/>
              <a:t>8</a:t>
            </a:fld>
            <a:endParaRPr lang="en-US" dirty="0"/>
          </a:p>
        </p:txBody>
      </p:sp>
    </p:spTree>
    <p:extLst>
      <p:ext uri="{BB962C8B-B14F-4D97-AF65-F5344CB8AC3E}">
        <p14:creationId xmlns:p14="http://schemas.microsoft.com/office/powerpoint/2010/main" val="267943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PS-3 25.853(d) Update</a:t>
            </a:r>
          </a:p>
        </p:txBody>
      </p:sp>
      <p:sp>
        <p:nvSpPr>
          <p:cNvPr id="3" name="Content Placeholder 2"/>
          <p:cNvSpPr>
            <a:spLocks noGrp="1"/>
          </p:cNvSpPr>
          <p:nvPr>
            <p:ph sz="half" idx="1"/>
          </p:nvPr>
        </p:nvSpPr>
        <p:spPr>
          <a:xfrm>
            <a:off x="380999" y="1426465"/>
            <a:ext cx="5919443" cy="4870000"/>
          </a:xfrm>
        </p:spPr>
        <p:txBody>
          <a:bodyPr>
            <a:normAutofit fontScale="55000" lnSpcReduction="20000"/>
          </a:bodyPr>
          <a:lstStyle/>
          <a:p>
            <a:r>
              <a:rPr lang="en-US" sz="2900" dirty="0"/>
              <a:t>Except for foam core panels with composite laminate face sheets —where each thickness must be tested, the following </a:t>
            </a:r>
            <a:r>
              <a:rPr lang="en-US" sz="2900" dirty="0" smtClean="0"/>
              <a:t>approaches are acceptable</a:t>
            </a:r>
            <a:r>
              <a:rPr lang="en-US" sz="2900" dirty="0"/>
              <a:t>: </a:t>
            </a:r>
          </a:p>
          <a:p>
            <a:pPr lvl="1"/>
            <a:r>
              <a:rPr lang="en-US" sz="2500" dirty="0"/>
              <a:t> </a:t>
            </a:r>
            <a:r>
              <a:rPr lang="en-US" sz="3300" dirty="0"/>
              <a:t>Test the maximum and a minimum </a:t>
            </a:r>
            <a:r>
              <a:rPr lang="en-US" sz="3300" dirty="0" smtClean="0"/>
              <a:t>thickness</a:t>
            </a:r>
            <a:r>
              <a:rPr lang="en-US" sz="3300" baseline="30000" dirty="0"/>
              <a:t>1</a:t>
            </a:r>
            <a:r>
              <a:rPr lang="en-US" sz="3300" dirty="0" smtClean="0"/>
              <a:t> </a:t>
            </a:r>
            <a:r>
              <a:rPr lang="en-US" sz="3300" dirty="0"/>
              <a:t>of </a:t>
            </a:r>
            <a:r>
              <a:rPr lang="en-US" sz="3300" dirty="0" smtClean="0"/>
              <a:t>the </a:t>
            </a:r>
            <a:r>
              <a:rPr lang="en-US" sz="3300" dirty="0"/>
              <a:t>range </a:t>
            </a:r>
            <a:r>
              <a:rPr lang="en-US" sz="3300" dirty="0" smtClean="0"/>
              <a:t>shown in the table to </a:t>
            </a:r>
            <a:r>
              <a:rPr lang="en-US" sz="3300" dirty="0"/>
              <a:t>show compliance for all intermediate nominal </a:t>
            </a:r>
            <a:r>
              <a:rPr lang="en-US" sz="3300" dirty="0" smtClean="0"/>
              <a:t>thicknesses. </a:t>
            </a:r>
          </a:p>
          <a:p>
            <a:pPr lvl="1"/>
            <a:r>
              <a:rPr lang="en-US" sz="3300" dirty="0" smtClean="0"/>
              <a:t>Test </a:t>
            </a:r>
            <a:r>
              <a:rPr lang="en-US" sz="3300" dirty="0"/>
              <a:t>the maximum and a minimum</a:t>
            </a:r>
            <a:r>
              <a:rPr lang="en-US" sz="3300" dirty="0" smtClean="0"/>
              <a:t> thickness</a:t>
            </a:r>
            <a:r>
              <a:rPr lang="en-US" sz="3300" baseline="30000" dirty="0" smtClean="0"/>
              <a:t>1</a:t>
            </a:r>
            <a:r>
              <a:rPr lang="en-US" sz="3300" dirty="0" smtClean="0"/>
              <a:t> of a range determined </a:t>
            </a:r>
            <a:r>
              <a:rPr lang="en-US" sz="3300" dirty="0"/>
              <a:t>as follows:</a:t>
            </a:r>
          </a:p>
          <a:p>
            <a:pPr lvl="2"/>
            <a:r>
              <a:rPr lang="en-US" sz="2900" dirty="0" smtClean="0"/>
              <a:t>Select any maximum for a range and determine the minimum of the range using the following:</a:t>
            </a:r>
          </a:p>
          <a:p>
            <a:pPr lvl="3"/>
            <a:r>
              <a:rPr lang="en-US" sz="2900" dirty="0" smtClean="0"/>
              <a:t>At </a:t>
            </a:r>
            <a:r>
              <a:rPr lang="en-US" sz="2900" dirty="0"/>
              <a:t>least 30% of the maximum for ranges with a maximum up </a:t>
            </a:r>
            <a:r>
              <a:rPr lang="en-US" sz="2900" dirty="0" smtClean="0"/>
              <a:t>to .06</a:t>
            </a:r>
            <a:r>
              <a:rPr lang="en-US" sz="2900" dirty="0"/>
              <a:t>” (1,5mm)</a:t>
            </a:r>
          </a:p>
          <a:p>
            <a:pPr lvl="3"/>
            <a:r>
              <a:rPr lang="en-US" sz="2900" dirty="0"/>
              <a:t>At least 40% of the maximum for ranges with a maximum between .06” (1,5mm) and .25” (6,3mm)</a:t>
            </a:r>
          </a:p>
          <a:p>
            <a:pPr lvl="3"/>
            <a:r>
              <a:rPr lang="en-US" sz="2900" dirty="0"/>
              <a:t>At least 48% of the maximum for ranges with a maximum over .25” (6,3mm)**</a:t>
            </a:r>
          </a:p>
          <a:p>
            <a:pPr lvl="3"/>
            <a:r>
              <a:rPr lang="en-US" sz="2900" dirty="0"/>
              <a:t>A narrower range is also acceptable.</a:t>
            </a:r>
          </a:p>
          <a:p>
            <a:r>
              <a:rPr lang="en-US" sz="2600" dirty="0" smtClean="0"/>
              <a:t>1 - Thickness </a:t>
            </a:r>
            <a:r>
              <a:rPr lang="en-US" sz="2600" dirty="0"/>
              <a:t>could be either the nominal part thickness, nominal core thickness or nominal sandwich thickness (excluding decorative finish from thickness definition</a:t>
            </a:r>
            <a:r>
              <a:rPr lang="en-US" sz="2600" dirty="0" smtClean="0"/>
              <a:t>), but the </a:t>
            </a:r>
            <a:r>
              <a:rPr lang="en-US" sz="2600" dirty="0"/>
              <a:t>comparison must be consistent, core thickness compared to core thickness, or panel thickness compared to panel </a:t>
            </a:r>
            <a:r>
              <a:rPr lang="en-US" sz="2600" dirty="0" smtClean="0"/>
              <a:t>thickness.</a:t>
            </a:r>
            <a:endParaRPr lang="en-US" sz="2600" dirty="0"/>
          </a:p>
          <a:p>
            <a:endParaRPr lang="en-US" dirty="0"/>
          </a:p>
        </p:txBody>
      </p:sp>
      <p:pic>
        <p:nvPicPr>
          <p:cNvPr id="7" name="Content Placeholder 6"/>
          <p:cNvPicPr>
            <a:picLocks noGrp="1" noChangeAspect="1"/>
          </p:cNvPicPr>
          <p:nvPr>
            <p:ph sz="half" idx="2"/>
          </p:nvPr>
        </p:nvPicPr>
        <p:blipFill>
          <a:blip r:embed="rId2"/>
          <a:stretch>
            <a:fillRect/>
          </a:stretch>
        </p:blipFill>
        <p:spPr>
          <a:xfrm>
            <a:off x="6300443" y="1770501"/>
            <a:ext cx="2407811" cy="4525962"/>
          </a:xfrm>
          <a:prstGeom prst="rect">
            <a:avLst/>
          </a:prstGeom>
        </p:spPr>
      </p:pic>
      <p:sp>
        <p:nvSpPr>
          <p:cNvPr id="5" name="Footer Placeholder 4"/>
          <p:cNvSpPr>
            <a:spLocks noGrp="1"/>
          </p:cNvSpPr>
          <p:nvPr>
            <p:ph type="ftr" sz="quarter" idx="11"/>
          </p:nvPr>
        </p:nvSpPr>
        <p:spPr/>
        <p:txBody>
          <a:bodyPr/>
          <a:lstStyle/>
          <a:p>
            <a:r>
              <a:rPr lang="en-US" smtClean="0"/>
              <a:t>FAA Triennial – Atlantic City, NJ, October 2016</a:t>
            </a:r>
            <a:endParaRPr lang="en-US" dirty="0" smtClean="0"/>
          </a:p>
        </p:txBody>
      </p:sp>
      <p:sp>
        <p:nvSpPr>
          <p:cNvPr id="6" name="Slide Number Placeholder 5"/>
          <p:cNvSpPr>
            <a:spLocks noGrp="1"/>
          </p:cNvSpPr>
          <p:nvPr>
            <p:ph type="sldNum" sz="quarter" idx="12"/>
          </p:nvPr>
        </p:nvSpPr>
        <p:spPr/>
        <p:txBody>
          <a:bodyPr/>
          <a:lstStyle/>
          <a:p>
            <a:fld id="{0496CE45-BA27-4DCA-8CBE-EEE82FE8776C}" type="slidenum">
              <a:rPr lang="en-US" smtClean="0"/>
              <a:pPr/>
              <a:t>9</a:t>
            </a:fld>
            <a:endParaRPr lang="en-US" dirty="0"/>
          </a:p>
        </p:txBody>
      </p:sp>
      <p:cxnSp>
        <p:nvCxnSpPr>
          <p:cNvPr id="9" name="Straight Connector 8"/>
          <p:cNvCxnSpPr/>
          <p:nvPr/>
        </p:nvCxnSpPr>
        <p:spPr>
          <a:xfrm flipV="1">
            <a:off x="6629400" y="6019800"/>
            <a:ext cx="18288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29399" y="5982924"/>
            <a:ext cx="19050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14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5949</TotalTime>
  <Words>4091</Words>
  <Application>Microsoft Office PowerPoint</Application>
  <PresentationFormat>On-screen Show (4:3)</PresentationFormat>
  <Paragraphs>406</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Metro</vt:lpstr>
      <vt:lpstr>FAA Policy Statement  PS-ANM-25.853-01-R2  Clarifications and Additions for future Advisory Circular  </vt:lpstr>
      <vt:lpstr>Questions of Interpretation</vt:lpstr>
      <vt:lpstr>PS Clarifications and Additions – Working Plan</vt:lpstr>
      <vt:lpstr>FSTG SharePoint (hosted by Zodiac)</vt:lpstr>
      <vt:lpstr>Existing Items</vt:lpstr>
      <vt:lpstr>New Items</vt:lpstr>
      <vt:lpstr>PS-1 Update</vt:lpstr>
      <vt:lpstr>PS-1 Continued</vt:lpstr>
      <vt:lpstr>PS-3 25.853(d) Update</vt:lpstr>
      <vt:lpstr>PS-3 25.853(d) (cont.)</vt:lpstr>
      <vt:lpstr>PS-9 Update</vt:lpstr>
      <vt:lpstr>PS-10 Update</vt:lpstr>
      <vt:lpstr>PS-11 Update</vt:lpstr>
      <vt:lpstr>PS-13 update</vt:lpstr>
      <vt:lpstr>PS-14 Update</vt:lpstr>
      <vt:lpstr>PS-15 Update</vt:lpstr>
      <vt:lpstr>PS-16 Update</vt:lpstr>
      <vt:lpstr>PS-20 Update</vt:lpstr>
      <vt:lpstr>PS-21 Update</vt:lpstr>
      <vt:lpstr>PS-21 Update (cont.) </vt:lpstr>
      <vt:lpstr>PS-21 Update (cont.)</vt:lpstr>
      <vt:lpstr>PS-21 Update (cont.)</vt:lpstr>
      <vt:lpstr>PS-21 Update (cont.)</vt:lpstr>
      <vt:lpstr>PS-21 Update (cont.)</vt:lpstr>
      <vt:lpstr>PS-21 Update (cont.)</vt:lpstr>
      <vt:lpstr>PS-21 Update (cont.)</vt:lpstr>
      <vt:lpstr>PS-23 Update</vt:lpstr>
      <vt:lpstr>PS-24 Update</vt:lpstr>
      <vt:lpstr>PS-26 Update</vt:lpstr>
      <vt:lpstr>PS-27 Update</vt:lpstr>
      <vt:lpstr>New Items – In-work</vt:lpstr>
      <vt:lpstr>New Items – In-work (cont.)</vt:lpstr>
      <vt:lpstr>Item 107 – 45° Degree Applicability</vt:lpstr>
      <vt:lpstr>New Items – No plan forward</vt:lpstr>
      <vt:lpstr>A special thanks to our Team Leaders!</vt:lpstr>
      <vt:lpstr>Questions?</vt:lpstr>
    </vt:vector>
  </TitlesOfParts>
  <Company>C&amp;DZodiac, The Boeing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Flammability Standardization Task Group</dc:title>
  <dc:subject>FAA Flammability Standardization Group Presentation</dc:subject>
  <dc:creator>Scott Campbell, Michael E. Jensen, Panade Sattayatam</dc:creator>
  <cp:keywords>FAA, Flammability, Collaboration, Standardization, FSTG, Certification</cp:keywords>
  <cp:lastModifiedBy>Horner, April CTR (FAA)</cp:lastModifiedBy>
  <cp:revision>429</cp:revision>
  <dcterms:created xsi:type="dcterms:W3CDTF">2010-08-31T20:34:38Z</dcterms:created>
  <dcterms:modified xsi:type="dcterms:W3CDTF">2016-10-19T12:01:37Z</dcterms:modified>
  <cp:category>FAA Flammability Certification</cp:category>
</cp:coreProperties>
</file>