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3" r:id="rId3"/>
    <p:sldMasterId id="2147483755" r:id="rId4"/>
    <p:sldMasterId id="2147483768" r:id="rId5"/>
    <p:sldMasterId id="2147483781" r:id="rId6"/>
  </p:sldMasterIdLst>
  <p:notesMasterIdLst>
    <p:notesMasterId r:id="rId48"/>
  </p:notesMasterIdLst>
  <p:sldIdLst>
    <p:sldId id="392" r:id="rId7"/>
    <p:sldId id="360" r:id="rId8"/>
    <p:sldId id="420" r:id="rId9"/>
    <p:sldId id="366" r:id="rId10"/>
    <p:sldId id="384" r:id="rId11"/>
    <p:sldId id="385" r:id="rId12"/>
    <p:sldId id="307" r:id="rId13"/>
    <p:sldId id="305" r:id="rId14"/>
    <p:sldId id="300" r:id="rId15"/>
    <p:sldId id="362" r:id="rId16"/>
    <p:sldId id="361" r:id="rId17"/>
    <p:sldId id="387" r:id="rId18"/>
    <p:sldId id="386" r:id="rId19"/>
    <p:sldId id="388" r:id="rId20"/>
    <p:sldId id="389" r:id="rId21"/>
    <p:sldId id="399" r:id="rId22"/>
    <p:sldId id="404" r:id="rId23"/>
    <p:sldId id="373" r:id="rId24"/>
    <p:sldId id="406" r:id="rId25"/>
    <p:sldId id="393" r:id="rId26"/>
    <p:sldId id="394" r:id="rId27"/>
    <p:sldId id="415" r:id="rId28"/>
    <p:sldId id="416" r:id="rId29"/>
    <p:sldId id="421" r:id="rId30"/>
    <p:sldId id="422" r:id="rId31"/>
    <p:sldId id="432" r:id="rId32"/>
    <p:sldId id="423" r:id="rId33"/>
    <p:sldId id="424" r:id="rId34"/>
    <p:sldId id="425" r:id="rId35"/>
    <p:sldId id="426" r:id="rId36"/>
    <p:sldId id="427" r:id="rId37"/>
    <p:sldId id="429" r:id="rId38"/>
    <p:sldId id="428" r:id="rId39"/>
    <p:sldId id="430" r:id="rId40"/>
    <p:sldId id="431" r:id="rId41"/>
    <p:sldId id="378" r:id="rId42"/>
    <p:sldId id="379" r:id="rId43"/>
    <p:sldId id="380" r:id="rId44"/>
    <p:sldId id="381" r:id="rId45"/>
    <p:sldId id="382" r:id="rId46"/>
    <p:sldId id="390" r:id="rId4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Light Brown Honeycomb Panel</a:t>
            </a:r>
          </a:p>
          <a:p>
            <a:pPr>
              <a:defRPr/>
            </a:pPr>
            <a:r>
              <a:rPr lang="en-US" dirty="0"/>
              <a:t>Peak </a:t>
            </a:r>
            <a:r>
              <a:rPr lang="en-US" dirty="0" smtClean="0"/>
              <a:t>HRR vs. % STDEV</a:t>
            </a:r>
            <a:endParaRPr lang="en-US" dirty="0"/>
          </a:p>
          <a:p>
            <a:pPr>
              <a:defRPr/>
            </a:pPr>
            <a:r>
              <a:rPr lang="en-US" dirty="0"/>
              <a:t>Avg = 54 kW/m</a:t>
            </a:r>
            <a:r>
              <a:rPr lang="en-US" baseline="30000" dirty="0"/>
              <a:t>2</a:t>
            </a:r>
            <a:r>
              <a:rPr lang="en-US" dirty="0"/>
              <a:t>; 16% STDEV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FFFF00"/>
              </a:solidFill>
            </c:spPr>
          </c:dPt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'Boeing Peak'!$A$11:$A$46</c:f>
              <c:strCache>
                <c:ptCount val="36"/>
                <c:pt idx="0">
                  <c:v>A06</c:v>
                </c:pt>
                <c:pt idx="1">
                  <c:v>B17</c:v>
                </c:pt>
                <c:pt idx="2">
                  <c:v>A20</c:v>
                </c:pt>
                <c:pt idx="3">
                  <c:v>B10</c:v>
                </c:pt>
                <c:pt idx="4">
                  <c:v>B12</c:v>
                </c:pt>
                <c:pt idx="5">
                  <c:v>B14</c:v>
                </c:pt>
                <c:pt idx="6">
                  <c:v>A22</c:v>
                </c:pt>
                <c:pt idx="7">
                  <c:v>A09</c:v>
                </c:pt>
                <c:pt idx="8">
                  <c:v>A17</c:v>
                </c:pt>
                <c:pt idx="9">
                  <c:v>A21</c:v>
                </c:pt>
                <c:pt idx="10">
                  <c:v>A24</c:v>
                </c:pt>
                <c:pt idx="11">
                  <c:v>A25</c:v>
                </c:pt>
                <c:pt idx="12">
                  <c:v>A16</c:v>
                </c:pt>
                <c:pt idx="13">
                  <c:v>B08</c:v>
                </c:pt>
                <c:pt idx="14">
                  <c:v>A03</c:v>
                </c:pt>
                <c:pt idx="15">
                  <c:v>B11</c:v>
                </c:pt>
                <c:pt idx="16">
                  <c:v>B07</c:v>
                </c:pt>
                <c:pt idx="17">
                  <c:v>B15</c:v>
                </c:pt>
                <c:pt idx="18">
                  <c:v>B09</c:v>
                </c:pt>
                <c:pt idx="19">
                  <c:v>A18</c:v>
                </c:pt>
                <c:pt idx="20">
                  <c:v>A26</c:v>
                </c:pt>
                <c:pt idx="21">
                  <c:v>A10</c:v>
                </c:pt>
                <c:pt idx="22">
                  <c:v>A01</c:v>
                </c:pt>
                <c:pt idx="23">
                  <c:v>B03</c:v>
                </c:pt>
                <c:pt idx="24">
                  <c:v>A05</c:v>
                </c:pt>
                <c:pt idx="25">
                  <c:v>B05</c:v>
                </c:pt>
                <c:pt idx="26">
                  <c:v>A11</c:v>
                </c:pt>
                <c:pt idx="27">
                  <c:v>A04</c:v>
                </c:pt>
                <c:pt idx="28">
                  <c:v>A07</c:v>
                </c:pt>
                <c:pt idx="29">
                  <c:v>A23</c:v>
                </c:pt>
                <c:pt idx="30">
                  <c:v>B04</c:v>
                </c:pt>
                <c:pt idx="31">
                  <c:v>A13</c:v>
                </c:pt>
                <c:pt idx="32">
                  <c:v>A14</c:v>
                </c:pt>
                <c:pt idx="33">
                  <c:v>A02</c:v>
                </c:pt>
                <c:pt idx="34">
                  <c:v>A12</c:v>
                </c:pt>
                <c:pt idx="35">
                  <c:v>B06</c:v>
                </c:pt>
              </c:strCache>
            </c:strRef>
          </c:cat>
          <c:val>
            <c:numRef>
              <c:f>'Boeing Peak'!$C$11:$C$46</c:f>
              <c:numCache>
                <c:formatCode>0.0</c:formatCode>
                <c:ptCount val="36"/>
                <c:pt idx="0">
                  <c:v>40.333333333333336</c:v>
                </c:pt>
                <c:pt idx="1">
                  <c:v>42.666666666666664</c:v>
                </c:pt>
                <c:pt idx="2">
                  <c:v>43.266666666666673</c:v>
                </c:pt>
                <c:pt idx="3">
                  <c:v>43.93</c:v>
                </c:pt>
                <c:pt idx="4">
                  <c:v>44.96</c:v>
                </c:pt>
                <c:pt idx="5">
                  <c:v>45.54</c:v>
                </c:pt>
                <c:pt idx="6">
                  <c:v>45.633333333333333</c:v>
                </c:pt>
                <c:pt idx="7">
                  <c:v>46.333333333333336</c:v>
                </c:pt>
                <c:pt idx="8">
                  <c:v>46.843333333333334</c:v>
                </c:pt>
                <c:pt idx="9">
                  <c:v>48.370000000000005</c:v>
                </c:pt>
                <c:pt idx="10">
                  <c:v>49.4</c:v>
                </c:pt>
                <c:pt idx="11">
                  <c:v>49.400000000000006</c:v>
                </c:pt>
                <c:pt idx="12">
                  <c:v>49.487666666666662</c:v>
                </c:pt>
                <c:pt idx="13">
                  <c:v>49.800000000000004</c:v>
                </c:pt>
                <c:pt idx="14">
                  <c:v>49.800000000000004</c:v>
                </c:pt>
                <c:pt idx="15">
                  <c:v>50.986666666666672</c:v>
                </c:pt>
                <c:pt idx="16">
                  <c:v>52.02</c:v>
                </c:pt>
                <c:pt idx="17">
                  <c:v>52.713333333333331</c:v>
                </c:pt>
                <c:pt idx="18">
                  <c:v>53.193333333333335</c:v>
                </c:pt>
                <c:pt idx="19">
                  <c:v>53.833333333333336</c:v>
                </c:pt>
                <c:pt idx="20">
                  <c:v>54.49666666666667</c:v>
                </c:pt>
                <c:pt idx="21">
                  <c:v>54.7104</c:v>
                </c:pt>
                <c:pt idx="22">
                  <c:v>55.4</c:v>
                </c:pt>
                <c:pt idx="23">
                  <c:v>55.9</c:v>
                </c:pt>
                <c:pt idx="24">
                  <c:v>58.506666666666661</c:v>
                </c:pt>
                <c:pt idx="25">
                  <c:v>59.516666666666673</c:v>
                </c:pt>
                <c:pt idx="26">
                  <c:v>59.553333333333335</c:v>
                </c:pt>
                <c:pt idx="27">
                  <c:v>61.169999999999995</c:v>
                </c:pt>
                <c:pt idx="28">
                  <c:v>63.475999999999999</c:v>
                </c:pt>
                <c:pt idx="29">
                  <c:v>63.966666666666661</c:v>
                </c:pt>
                <c:pt idx="30">
                  <c:v>65.3</c:v>
                </c:pt>
                <c:pt idx="31">
                  <c:v>66.076666666666668</c:v>
                </c:pt>
                <c:pt idx="32">
                  <c:v>66.100000000000009</c:v>
                </c:pt>
                <c:pt idx="33">
                  <c:v>67.380065000000002</c:v>
                </c:pt>
                <c:pt idx="34">
                  <c:v>67.696666666666673</c:v>
                </c:pt>
                <c:pt idx="35">
                  <c:v>72.61333333333333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965056"/>
        <c:axId val="103966592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solidFill>
                <a:schemeClr val="accent1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'Boeing Peak'!$A$11:$A$46</c:f>
              <c:strCache>
                <c:ptCount val="36"/>
                <c:pt idx="0">
                  <c:v>A06</c:v>
                </c:pt>
                <c:pt idx="1">
                  <c:v>B17</c:v>
                </c:pt>
                <c:pt idx="2">
                  <c:v>A20</c:v>
                </c:pt>
                <c:pt idx="3">
                  <c:v>B10</c:v>
                </c:pt>
                <c:pt idx="4">
                  <c:v>B12</c:v>
                </c:pt>
                <c:pt idx="5">
                  <c:v>B14</c:v>
                </c:pt>
                <c:pt idx="6">
                  <c:v>A22</c:v>
                </c:pt>
                <c:pt idx="7">
                  <c:v>A09</c:v>
                </c:pt>
                <c:pt idx="8">
                  <c:v>A17</c:v>
                </c:pt>
                <c:pt idx="9">
                  <c:v>A21</c:v>
                </c:pt>
                <c:pt idx="10">
                  <c:v>A24</c:v>
                </c:pt>
                <c:pt idx="11">
                  <c:v>A25</c:v>
                </c:pt>
                <c:pt idx="12">
                  <c:v>A16</c:v>
                </c:pt>
                <c:pt idx="13">
                  <c:v>B08</c:v>
                </c:pt>
                <c:pt idx="14">
                  <c:v>A03</c:v>
                </c:pt>
                <c:pt idx="15">
                  <c:v>B11</c:v>
                </c:pt>
                <c:pt idx="16">
                  <c:v>B07</c:v>
                </c:pt>
                <c:pt idx="17">
                  <c:v>B15</c:v>
                </c:pt>
                <c:pt idx="18">
                  <c:v>B09</c:v>
                </c:pt>
                <c:pt idx="19">
                  <c:v>A18</c:v>
                </c:pt>
                <c:pt idx="20">
                  <c:v>A26</c:v>
                </c:pt>
                <c:pt idx="21">
                  <c:v>A10</c:v>
                </c:pt>
                <c:pt idx="22">
                  <c:v>A01</c:v>
                </c:pt>
                <c:pt idx="23">
                  <c:v>B03</c:v>
                </c:pt>
                <c:pt idx="24">
                  <c:v>A05</c:v>
                </c:pt>
                <c:pt idx="25">
                  <c:v>B05</c:v>
                </c:pt>
                <c:pt idx="26">
                  <c:v>A11</c:v>
                </c:pt>
                <c:pt idx="27">
                  <c:v>A04</c:v>
                </c:pt>
                <c:pt idx="28">
                  <c:v>A07</c:v>
                </c:pt>
                <c:pt idx="29">
                  <c:v>A23</c:v>
                </c:pt>
                <c:pt idx="30">
                  <c:v>B04</c:v>
                </c:pt>
                <c:pt idx="31">
                  <c:v>A13</c:v>
                </c:pt>
                <c:pt idx="32">
                  <c:v>A14</c:v>
                </c:pt>
                <c:pt idx="33">
                  <c:v>A02</c:v>
                </c:pt>
                <c:pt idx="34">
                  <c:v>A12</c:v>
                </c:pt>
                <c:pt idx="35">
                  <c:v>B06</c:v>
                </c:pt>
              </c:strCache>
            </c:strRef>
          </c:cat>
          <c:val>
            <c:numRef>
              <c:f>'Boeing Peak'!$G$11:$G$46</c:f>
              <c:numCache>
                <c:formatCode>0%</c:formatCode>
                <c:ptCount val="36"/>
                <c:pt idx="0">
                  <c:v>2.7459540497236586E-2</c:v>
                </c:pt>
                <c:pt idx="1">
                  <c:v>2.7063293868263713E-2</c:v>
                </c:pt>
                <c:pt idx="2">
                  <c:v>2.1845064528132205E-2</c:v>
                </c:pt>
                <c:pt idx="3">
                  <c:v>4.4468109879220362E-2</c:v>
                </c:pt>
                <c:pt idx="4">
                  <c:v>4.3006490755574722E-2</c:v>
                </c:pt>
                <c:pt idx="5">
                  <c:v>0.10152719413386029</c:v>
                </c:pt>
                <c:pt idx="6">
                  <c:v>2.5720809203049224E-2</c:v>
                </c:pt>
                <c:pt idx="7">
                  <c:v>2.4921594353509029E-2</c:v>
                </c:pt>
                <c:pt idx="8">
                  <c:v>8.4487858762941105E-3</c:v>
                </c:pt>
                <c:pt idx="9">
                  <c:v>6.9157447523993214E-3</c:v>
                </c:pt>
                <c:pt idx="11">
                  <c:v>5.72556098126757E-3</c:v>
                </c:pt>
                <c:pt idx="12">
                  <c:v>0.1712685051741179</c:v>
                </c:pt>
                <c:pt idx="13">
                  <c:v>7.691051406508255E-2</c:v>
                </c:pt>
                <c:pt idx="14">
                  <c:v>1.3167547237554186E-2</c:v>
                </c:pt>
                <c:pt idx="15">
                  <c:v>2.5044260967267105E-2</c:v>
                </c:pt>
                <c:pt idx="16">
                  <c:v>3.5092534147498425E-2</c:v>
                </c:pt>
                <c:pt idx="17">
                  <c:v>5.9669587572638065E-2</c:v>
                </c:pt>
                <c:pt idx="18">
                  <c:v>5.1233081793483244E-2</c:v>
                </c:pt>
                <c:pt idx="19">
                  <c:v>2.3226005366577179E-2</c:v>
                </c:pt>
                <c:pt idx="20">
                  <c:v>0.14343755297505478</c:v>
                </c:pt>
                <c:pt idx="21">
                  <c:v>7.7249150721162521E-2</c:v>
                </c:pt>
                <c:pt idx="23">
                  <c:v>4.8396181721047357E-2</c:v>
                </c:pt>
                <c:pt idx="24">
                  <c:v>6.7672148220795786E-2</c:v>
                </c:pt>
                <c:pt idx="25">
                  <c:v>3.349225318327604E-2</c:v>
                </c:pt>
                <c:pt idx="26">
                  <c:v>6.7480028644933174E-2</c:v>
                </c:pt>
                <c:pt idx="27">
                  <c:v>3.4494033022723539E-2</c:v>
                </c:pt>
                <c:pt idx="28">
                  <c:v>8.9224370861482813E-2</c:v>
                </c:pt>
                <c:pt idx="29">
                  <c:v>5.3981521682460204E-2</c:v>
                </c:pt>
                <c:pt idx="30">
                  <c:v>6.6734329462483713E-2</c:v>
                </c:pt>
                <c:pt idx="31">
                  <c:v>2.2080164422928185E-2</c:v>
                </c:pt>
                <c:pt idx="32">
                  <c:v>1.5353845030396695E-2</c:v>
                </c:pt>
                <c:pt idx="33">
                  <c:v>1.0311016218280709E-2</c:v>
                </c:pt>
                <c:pt idx="34">
                  <c:v>0.10042736562111762</c:v>
                </c:pt>
                <c:pt idx="35">
                  <c:v>7.3553278503093358E-2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03974784"/>
        <c:axId val="103972864"/>
      </c:barChart>
      <c:catAx>
        <c:axId val="103965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103966592"/>
        <c:crosses val="autoZero"/>
        <c:auto val="1"/>
        <c:lblAlgn val="ctr"/>
        <c:lblOffset val="100"/>
        <c:noMultiLvlLbl val="0"/>
      </c:catAx>
      <c:valAx>
        <c:axId val="103966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Kw/m</a:t>
                </a:r>
                <a:r>
                  <a:rPr lang="en-US" baseline="30000" dirty="0"/>
                  <a:t>2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03965056"/>
        <c:crosses val="autoZero"/>
        <c:crossBetween val="between"/>
      </c:valAx>
      <c:valAx>
        <c:axId val="1039728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Lab</a:t>
                </a:r>
                <a:r>
                  <a:rPr lang="en-US" baseline="0" dirty="0"/>
                  <a:t> Repeatability (% STDEV)</a:t>
                </a:r>
                <a:endParaRPr lang="en-US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03974784"/>
        <c:crosses val="max"/>
        <c:crossBetween val="between"/>
      </c:valAx>
      <c:catAx>
        <c:axId val="103974784"/>
        <c:scaling>
          <c:orientation val="minMax"/>
        </c:scaling>
        <c:delete val="1"/>
        <c:axPos val="b"/>
        <c:majorTickMark val="out"/>
        <c:minorTickMark val="none"/>
        <c:tickLblPos val="nextTo"/>
        <c:crossAx val="1039728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Light Brown Honeycomb Panel</a:t>
            </a:r>
          </a:p>
          <a:p>
            <a:pPr>
              <a:defRPr/>
            </a:pPr>
            <a:r>
              <a:rPr lang="en-US" dirty="0"/>
              <a:t>Total </a:t>
            </a:r>
            <a:r>
              <a:rPr lang="en-US" dirty="0" smtClean="0"/>
              <a:t>HR vs. % STDEV</a:t>
            </a:r>
            <a:endParaRPr lang="en-US" dirty="0"/>
          </a:p>
          <a:p>
            <a:pPr>
              <a:defRPr/>
            </a:pPr>
            <a:r>
              <a:rPr lang="en-US" dirty="0"/>
              <a:t>Avg = 72 kW*min/m</a:t>
            </a:r>
            <a:r>
              <a:rPr lang="en-US" baseline="30000" dirty="0"/>
              <a:t>2</a:t>
            </a:r>
            <a:r>
              <a:rPr lang="en-US" dirty="0"/>
              <a:t>; 13% STDEV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FFFF00"/>
              </a:solidFill>
            </c:spPr>
          </c:dPt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'Boeing Total'!$A$11:$A$46</c:f>
              <c:strCache>
                <c:ptCount val="36"/>
                <c:pt idx="0">
                  <c:v>A06</c:v>
                </c:pt>
                <c:pt idx="1">
                  <c:v>A10</c:v>
                </c:pt>
                <c:pt idx="2">
                  <c:v>B07</c:v>
                </c:pt>
                <c:pt idx="3">
                  <c:v>A09</c:v>
                </c:pt>
                <c:pt idx="4">
                  <c:v>B14</c:v>
                </c:pt>
                <c:pt idx="5">
                  <c:v>A20</c:v>
                </c:pt>
                <c:pt idx="6">
                  <c:v>B11</c:v>
                </c:pt>
                <c:pt idx="7">
                  <c:v>B10</c:v>
                </c:pt>
                <c:pt idx="8">
                  <c:v>B12</c:v>
                </c:pt>
                <c:pt idx="9">
                  <c:v>B17</c:v>
                </c:pt>
                <c:pt idx="10">
                  <c:v>B05</c:v>
                </c:pt>
                <c:pt idx="11">
                  <c:v>A17</c:v>
                </c:pt>
                <c:pt idx="12">
                  <c:v>A22</c:v>
                </c:pt>
                <c:pt idx="13">
                  <c:v>A23</c:v>
                </c:pt>
                <c:pt idx="14">
                  <c:v>A16</c:v>
                </c:pt>
                <c:pt idx="15">
                  <c:v>B15</c:v>
                </c:pt>
                <c:pt idx="16">
                  <c:v>B09</c:v>
                </c:pt>
                <c:pt idx="17">
                  <c:v>A02</c:v>
                </c:pt>
                <c:pt idx="18">
                  <c:v>A25</c:v>
                </c:pt>
                <c:pt idx="19">
                  <c:v>A24</c:v>
                </c:pt>
                <c:pt idx="20">
                  <c:v>A01</c:v>
                </c:pt>
                <c:pt idx="21">
                  <c:v>A21</c:v>
                </c:pt>
                <c:pt idx="22">
                  <c:v>A03</c:v>
                </c:pt>
                <c:pt idx="23">
                  <c:v>B08</c:v>
                </c:pt>
                <c:pt idx="24">
                  <c:v>A14</c:v>
                </c:pt>
                <c:pt idx="25">
                  <c:v>A05</c:v>
                </c:pt>
                <c:pt idx="26">
                  <c:v>A04</c:v>
                </c:pt>
                <c:pt idx="27">
                  <c:v>B03</c:v>
                </c:pt>
                <c:pt idx="28">
                  <c:v>A18</c:v>
                </c:pt>
                <c:pt idx="29">
                  <c:v>A26</c:v>
                </c:pt>
                <c:pt idx="30">
                  <c:v>B04</c:v>
                </c:pt>
                <c:pt idx="31">
                  <c:v>A11</c:v>
                </c:pt>
                <c:pt idx="32">
                  <c:v>A07</c:v>
                </c:pt>
                <c:pt idx="33">
                  <c:v>A12</c:v>
                </c:pt>
                <c:pt idx="34">
                  <c:v>B06</c:v>
                </c:pt>
                <c:pt idx="35">
                  <c:v>A13</c:v>
                </c:pt>
              </c:strCache>
            </c:strRef>
          </c:cat>
          <c:val>
            <c:numRef>
              <c:f>'Boeing Total'!$C$11:$C$46</c:f>
              <c:numCache>
                <c:formatCode>0.0</c:formatCode>
                <c:ptCount val="36"/>
                <c:pt idx="0">
                  <c:v>52.629999999999995</c:v>
                </c:pt>
                <c:pt idx="1">
                  <c:v>54.293566666666663</c:v>
                </c:pt>
                <c:pt idx="2">
                  <c:v>58.786666666666669</c:v>
                </c:pt>
                <c:pt idx="3">
                  <c:v>61</c:v>
                </c:pt>
                <c:pt idx="4">
                  <c:v>61.589999999999996</c:v>
                </c:pt>
                <c:pt idx="5">
                  <c:v>63.666666666666664</c:v>
                </c:pt>
                <c:pt idx="6">
                  <c:v>63.956666666666671</c:v>
                </c:pt>
                <c:pt idx="7">
                  <c:v>66.476666666666659</c:v>
                </c:pt>
                <c:pt idx="8">
                  <c:v>66.756666666666661</c:v>
                </c:pt>
                <c:pt idx="9">
                  <c:v>67</c:v>
                </c:pt>
                <c:pt idx="10">
                  <c:v>67.163333333333341</c:v>
                </c:pt>
                <c:pt idx="11">
                  <c:v>67.436666666666667</c:v>
                </c:pt>
                <c:pt idx="12">
                  <c:v>67.453333333333333</c:v>
                </c:pt>
                <c:pt idx="13">
                  <c:v>67.633333333333326</c:v>
                </c:pt>
                <c:pt idx="14">
                  <c:v>68.444666666666663</c:v>
                </c:pt>
                <c:pt idx="15">
                  <c:v>68.623333333333335</c:v>
                </c:pt>
                <c:pt idx="16">
                  <c:v>69.38666666666667</c:v>
                </c:pt>
                <c:pt idx="17">
                  <c:v>69.866881333333325</c:v>
                </c:pt>
                <c:pt idx="18">
                  <c:v>69.900000000000006</c:v>
                </c:pt>
                <c:pt idx="19">
                  <c:v>70.099999999999994</c:v>
                </c:pt>
                <c:pt idx="20">
                  <c:v>70.8</c:v>
                </c:pt>
                <c:pt idx="21">
                  <c:v>71.3</c:v>
                </c:pt>
                <c:pt idx="22">
                  <c:v>72.899999999999991</c:v>
                </c:pt>
                <c:pt idx="23">
                  <c:v>74.8</c:v>
                </c:pt>
                <c:pt idx="24">
                  <c:v>75.433333333333337</c:v>
                </c:pt>
                <c:pt idx="25">
                  <c:v>76.823333333333338</c:v>
                </c:pt>
                <c:pt idx="26">
                  <c:v>79.553333333333327</c:v>
                </c:pt>
                <c:pt idx="27">
                  <c:v>79.58</c:v>
                </c:pt>
                <c:pt idx="28">
                  <c:v>81.033333333333346</c:v>
                </c:pt>
                <c:pt idx="29">
                  <c:v>81.24666666666667</c:v>
                </c:pt>
                <c:pt idx="30">
                  <c:v>81.533333333333331</c:v>
                </c:pt>
                <c:pt idx="31">
                  <c:v>81.61</c:v>
                </c:pt>
                <c:pt idx="32">
                  <c:v>81.720733333333328</c:v>
                </c:pt>
                <c:pt idx="33">
                  <c:v>82.99966666666667</c:v>
                </c:pt>
                <c:pt idx="34">
                  <c:v>89.386666666666656</c:v>
                </c:pt>
                <c:pt idx="35">
                  <c:v>94.969999999999985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858944"/>
        <c:axId val="103860480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solidFill>
                <a:schemeClr val="accent1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'Boeing Total'!$A$11:$A$46</c:f>
              <c:strCache>
                <c:ptCount val="36"/>
                <c:pt idx="0">
                  <c:v>A06</c:v>
                </c:pt>
                <c:pt idx="1">
                  <c:v>A10</c:v>
                </c:pt>
                <c:pt idx="2">
                  <c:v>B07</c:v>
                </c:pt>
                <c:pt idx="3">
                  <c:v>A09</c:v>
                </c:pt>
                <c:pt idx="4">
                  <c:v>B14</c:v>
                </c:pt>
                <c:pt idx="5">
                  <c:v>A20</c:v>
                </c:pt>
                <c:pt idx="6">
                  <c:v>B11</c:v>
                </c:pt>
                <c:pt idx="7">
                  <c:v>B10</c:v>
                </c:pt>
                <c:pt idx="8">
                  <c:v>B12</c:v>
                </c:pt>
                <c:pt idx="9">
                  <c:v>B17</c:v>
                </c:pt>
                <c:pt idx="10">
                  <c:v>B05</c:v>
                </c:pt>
                <c:pt idx="11">
                  <c:v>A17</c:v>
                </c:pt>
                <c:pt idx="12">
                  <c:v>A22</c:v>
                </c:pt>
                <c:pt idx="13">
                  <c:v>A23</c:v>
                </c:pt>
                <c:pt idx="14">
                  <c:v>A16</c:v>
                </c:pt>
                <c:pt idx="15">
                  <c:v>B15</c:v>
                </c:pt>
                <c:pt idx="16">
                  <c:v>B09</c:v>
                </c:pt>
                <c:pt idx="17">
                  <c:v>A02</c:v>
                </c:pt>
                <c:pt idx="18">
                  <c:v>A25</c:v>
                </c:pt>
                <c:pt idx="19">
                  <c:v>A24</c:v>
                </c:pt>
                <c:pt idx="20">
                  <c:v>A01</c:v>
                </c:pt>
                <c:pt idx="21">
                  <c:v>A21</c:v>
                </c:pt>
                <c:pt idx="22">
                  <c:v>A03</c:v>
                </c:pt>
                <c:pt idx="23">
                  <c:v>B08</c:v>
                </c:pt>
                <c:pt idx="24">
                  <c:v>A14</c:v>
                </c:pt>
                <c:pt idx="25">
                  <c:v>A05</c:v>
                </c:pt>
                <c:pt idx="26">
                  <c:v>A04</c:v>
                </c:pt>
                <c:pt idx="27">
                  <c:v>B03</c:v>
                </c:pt>
                <c:pt idx="28">
                  <c:v>A18</c:v>
                </c:pt>
                <c:pt idx="29">
                  <c:v>A26</c:v>
                </c:pt>
                <c:pt idx="30">
                  <c:v>B04</c:v>
                </c:pt>
                <c:pt idx="31">
                  <c:v>A11</c:v>
                </c:pt>
                <c:pt idx="32">
                  <c:v>A07</c:v>
                </c:pt>
                <c:pt idx="33">
                  <c:v>A12</c:v>
                </c:pt>
                <c:pt idx="34">
                  <c:v>B06</c:v>
                </c:pt>
                <c:pt idx="35">
                  <c:v>A13</c:v>
                </c:pt>
              </c:strCache>
            </c:strRef>
          </c:cat>
          <c:val>
            <c:numRef>
              <c:f>'Boeing Total'!$G$11:$G$46</c:f>
              <c:numCache>
                <c:formatCode>0%</c:formatCode>
                <c:ptCount val="36"/>
                <c:pt idx="0">
                  <c:v>6.5929513862426261E-3</c:v>
                </c:pt>
                <c:pt idx="1">
                  <c:v>7.6948098722108921E-2</c:v>
                </c:pt>
                <c:pt idx="2">
                  <c:v>8.2661014876239503E-2</c:v>
                </c:pt>
                <c:pt idx="3">
                  <c:v>0</c:v>
                </c:pt>
                <c:pt idx="4">
                  <c:v>4.4443869747493078E-2</c:v>
                </c:pt>
                <c:pt idx="5">
                  <c:v>6.4423440219229661E-2</c:v>
                </c:pt>
                <c:pt idx="6">
                  <c:v>8.5443771816516648E-2</c:v>
                </c:pt>
                <c:pt idx="7">
                  <c:v>3.556433199476676E-2</c:v>
                </c:pt>
                <c:pt idx="8">
                  <c:v>6.9667614411667175E-2</c:v>
                </c:pt>
                <c:pt idx="9">
                  <c:v>2.5851504590580256E-2</c:v>
                </c:pt>
                <c:pt idx="10">
                  <c:v>4.2361014105468095E-2</c:v>
                </c:pt>
                <c:pt idx="11">
                  <c:v>1.4271318802355356E-2</c:v>
                </c:pt>
                <c:pt idx="12">
                  <c:v>6.683347674270318E-2</c:v>
                </c:pt>
                <c:pt idx="13">
                  <c:v>2.9877663018684435E-2</c:v>
                </c:pt>
                <c:pt idx="14">
                  <c:v>8.2680483167760485E-2</c:v>
                </c:pt>
                <c:pt idx="15">
                  <c:v>2.2869850987187856E-2</c:v>
                </c:pt>
                <c:pt idx="16">
                  <c:v>3.9862986390915449E-2</c:v>
                </c:pt>
                <c:pt idx="17">
                  <c:v>7.3790278988433794E-2</c:v>
                </c:pt>
                <c:pt idx="18">
                  <c:v>3.2371125891229674E-2</c:v>
                </c:pt>
                <c:pt idx="21">
                  <c:v>2.3518542610730286E-2</c:v>
                </c:pt>
                <c:pt idx="22">
                  <c:v>1.3510093006579064E-2</c:v>
                </c:pt>
                <c:pt idx="23">
                  <c:v>6.9672803319761348E-2</c:v>
                </c:pt>
                <c:pt idx="24">
                  <c:v>1.1881864480555657E-2</c:v>
                </c:pt>
                <c:pt idx="25">
                  <c:v>5.5545071252415743E-2</c:v>
                </c:pt>
                <c:pt idx="26">
                  <c:v>4.9865196104529906E-2</c:v>
                </c:pt>
                <c:pt idx="27">
                  <c:v>3.9663707787083148E-2</c:v>
                </c:pt>
                <c:pt idx="28">
                  <c:v>2.4381146051398458E-2</c:v>
                </c:pt>
                <c:pt idx="29">
                  <c:v>6.1971538933265652E-2</c:v>
                </c:pt>
                <c:pt idx="30">
                  <c:v>1.8370107881161918E-2</c:v>
                </c:pt>
                <c:pt idx="31">
                  <c:v>2.7143978426173991E-2</c:v>
                </c:pt>
                <c:pt idx="32">
                  <c:v>7.2457393400084419E-2</c:v>
                </c:pt>
                <c:pt idx="33">
                  <c:v>5.3465012380173711E-2</c:v>
                </c:pt>
                <c:pt idx="34">
                  <c:v>8.8049023506527931E-3</c:v>
                </c:pt>
                <c:pt idx="35">
                  <c:v>1.4978761210557686E-2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03876864"/>
        <c:axId val="103874944"/>
      </c:barChart>
      <c:catAx>
        <c:axId val="10385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103860480"/>
        <c:crosses val="autoZero"/>
        <c:auto val="1"/>
        <c:lblAlgn val="ctr"/>
        <c:lblOffset val="100"/>
        <c:noMultiLvlLbl val="0"/>
      </c:catAx>
      <c:valAx>
        <c:axId val="10386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Kw*min/m</a:t>
                </a:r>
                <a:r>
                  <a:rPr lang="en-US" baseline="30000" dirty="0"/>
                  <a:t>2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03858944"/>
        <c:crosses val="autoZero"/>
        <c:crossBetween val="between"/>
      </c:valAx>
      <c:valAx>
        <c:axId val="1038749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/>
                  <a:t>Lab Repeatability (% STDEV)</a:t>
                </a:r>
                <a:endParaRPr lang="en-US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03876864"/>
        <c:crosses val="max"/>
        <c:crossBetween val="between"/>
      </c:valAx>
      <c:catAx>
        <c:axId val="103876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38749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Dark Brown Honeycomb Panel</a:t>
            </a:r>
          </a:p>
          <a:p>
            <a:pPr>
              <a:defRPr/>
            </a:pPr>
            <a:r>
              <a:rPr lang="en-US" dirty="0"/>
              <a:t>Peak </a:t>
            </a:r>
            <a:r>
              <a:rPr lang="en-US" dirty="0" smtClean="0"/>
              <a:t>HRR vs. % STDEV</a:t>
            </a:r>
            <a:endParaRPr lang="en-US" dirty="0"/>
          </a:p>
          <a:p>
            <a:pPr>
              <a:defRPr/>
            </a:pPr>
            <a:r>
              <a:rPr lang="en-US" dirty="0"/>
              <a:t>Avg = 49 kW/m</a:t>
            </a:r>
            <a:r>
              <a:rPr lang="en-US" baseline="30000" dirty="0"/>
              <a:t>2</a:t>
            </a:r>
            <a:r>
              <a:rPr lang="en-US" dirty="0"/>
              <a:t>; 12% STDEV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FFFF00"/>
              </a:solidFill>
            </c:spPr>
          </c:dPt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'Schneller Peak'!$A$11:$A$46</c:f>
              <c:strCache>
                <c:ptCount val="36"/>
                <c:pt idx="0">
                  <c:v>A10</c:v>
                </c:pt>
                <c:pt idx="1">
                  <c:v>B14</c:v>
                </c:pt>
                <c:pt idx="2">
                  <c:v>B11</c:v>
                </c:pt>
                <c:pt idx="3">
                  <c:v>A12</c:v>
                </c:pt>
                <c:pt idx="4">
                  <c:v>A20</c:v>
                </c:pt>
                <c:pt idx="5">
                  <c:v>A06</c:v>
                </c:pt>
                <c:pt idx="6">
                  <c:v>B03</c:v>
                </c:pt>
                <c:pt idx="7">
                  <c:v>A21</c:v>
                </c:pt>
                <c:pt idx="8">
                  <c:v>A03</c:v>
                </c:pt>
                <c:pt idx="9">
                  <c:v>A16</c:v>
                </c:pt>
                <c:pt idx="10">
                  <c:v>A01</c:v>
                </c:pt>
                <c:pt idx="11">
                  <c:v>A25</c:v>
                </c:pt>
                <c:pt idx="12">
                  <c:v>B08</c:v>
                </c:pt>
                <c:pt idx="13">
                  <c:v>B17</c:v>
                </c:pt>
                <c:pt idx="14">
                  <c:v>A26</c:v>
                </c:pt>
                <c:pt idx="15">
                  <c:v>A04</c:v>
                </c:pt>
                <c:pt idx="16">
                  <c:v>A24</c:v>
                </c:pt>
                <c:pt idx="17">
                  <c:v>B12</c:v>
                </c:pt>
                <c:pt idx="18">
                  <c:v>B07</c:v>
                </c:pt>
                <c:pt idx="19">
                  <c:v>A22</c:v>
                </c:pt>
                <c:pt idx="20">
                  <c:v>A14</c:v>
                </c:pt>
                <c:pt idx="21">
                  <c:v>B10</c:v>
                </c:pt>
                <c:pt idx="22">
                  <c:v>A02</c:v>
                </c:pt>
                <c:pt idx="23">
                  <c:v>A17</c:v>
                </c:pt>
                <c:pt idx="24">
                  <c:v>A09</c:v>
                </c:pt>
                <c:pt idx="25">
                  <c:v>B05</c:v>
                </c:pt>
                <c:pt idx="26">
                  <c:v>B04</c:v>
                </c:pt>
                <c:pt idx="27">
                  <c:v>A18</c:v>
                </c:pt>
                <c:pt idx="28">
                  <c:v>A23</c:v>
                </c:pt>
                <c:pt idx="29">
                  <c:v>A13</c:v>
                </c:pt>
                <c:pt idx="30">
                  <c:v>B15</c:v>
                </c:pt>
                <c:pt idx="31">
                  <c:v>B09</c:v>
                </c:pt>
                <c:pt idx="32">
                  <c:v>B06</c:v>
                </c:pt>
                <c:pt idx="33">
                  <c:v>A11</c:v>
                </c:pt>
                <c:pt idx="34">
                  <c:v>A07</c:v>
                </c:pt>
                <c:pt idx="35">
                  <c:v>A05</c:v>
                </c:pt>
              </c:strCache>
            </c:strRef>
          </c:cat>
          <c:val>
            <c:numRef>
              <c:f>'Schneller Peak'!$C$11:$C$46</c:f>
              <c:numCache>
                <c:formatCode>0.0</c:formatCode>
                <c:ptCount val="36"/>
                <c:pt idx="0">
                  <c:v>36.190466666666659</c:v>
                </c:pt>
                <c:pt idx="1">
                  <c:v>38.79</c:v>
                </c:pt>
                <c:pt idx="2">
                  <c:v>40.4</c:v>
                </c:pt>
                <c:pt idx="3">
                  <c:v>41.733333333333334</c:v>
                </c:pt>
                <c:pt idx="4">
                  <c:v>42.233333333333327</c:v>
                </c:pt>
                <c:pt idx="5">
                  <c:v>43.4</c:v>
                </c:pt>
                <c:pt idx="6">
                  <c:v>44.24</c:v>
                </c:pt>
                <c:pt idx="7">
                  <c:v>45.196666666666658</c:v>
                </c:pt>
                <c:pt idx="8">
                  <c:v>45.400000000000006</c:v>
                </c:pt>
                <c:pt idx="9">
                  <c:v>45.499000000000002</c:v>
                </c:pt>
                <c:pt idx="10">
                  <c:v>45.9</c:v>
                </c:pt>
                <c:pt idx="11">
                  <c:v>46.166666666666664</c:v>
                </c:pt>
                <c:pt idx="12">
                  <c:v>46.333333333333336</c:v>
                </c:pt>
                <c:pt idx="13">
                  <c:v>46.333333333333336</c:v>
                </c:pt>
                <c:pt idx="14">
                  <c:v>46.656666666666666</c:v>
                </c:pt>
                <c:pt idx="15">
                  <c:v>47.436666666666667</c:v>
                </c:pt>
                <c:pt idx="16">
                  <c:v>48.8</c:v>
                </c:pt>
                <c:pt idx="17">
                  <c:v>49.22</c:v>
                </c:pt>
                <c:pt idx="18">
                  <c:v>49.54666666666666</c:v>
                </c:pt>
                <c:pt idx="19">
                  <c:v>49.566666666666663</c:v>
                </c:pt>
                <c:pt idx="20">
                  <c:v>49.566666666666663</c:v>
                </c:pt>
                <c:pt idx="21">
                  <c:v>50.666666666666664</c:v>
                </c:pt>
                <c:pt idx="22">
                  <c:v>50.779853666666668</c:v>
                </c:pt>
                <c:pt idx="23">
                  <c:v>50.99666666666667</c:v>
                </c:pt>
                <c:pt idx="24">
                  <c:v>51.333333333333336</c:v>
                </c:pt>
                <c:pt idx="25">
                  <c:v>51.53</c:v>
                </c:pt>
                <c:pt idx="26">
                  <c:v>51.800000000000004</c:v>
                </c:pt>
                <c:pt idx="27">
                  <c:v>52.099999999999994</c:v>
                </c:pt>
                <c:pt idx="28">
                  <c:v>52.366666666666667</c:v>
                </c:pt>
                <c:pt idx="29">
                  <c:v>53.466666666666661</c:v>
                </c:pt>
                <c:pt idx="30">
                  <c:v>53.74</c:v>
                </c:pt>
                <c:pt idx="31">
                  <c:v>54.056666666666672</c:v>
                </c:pt>
                <c:pt idx="32">
                  <c:v>57.876666666666665</c:v>
                </c:pt>
                <c:pt idx="33">
                  <c:v>58.599999999999994</c:v>
                </c:pt>
                <c:pt idx="34">
                  <c:v>58.710733333333337</c:v>
                </c:pt>
                <c:pt idx="35">
                  <c:v>65.173333333333332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016896"/>
        <c:axId val="104026880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solidFill>
                <a:schemeClr val="accent1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'Schneller Peak'!$A$11:$A$46</c:f>
              <c:strCache>
                <c:ptCount val="36"/>
                <c:pt idx="0">
                  <c:v>A10</c:v>
                </c:pt>
                <c:pt idx="1">
                  <c:v>B14</c:v>
                </c:pt>
                <c:pt idx="2">
                  <c:v>B11</c:v>
                </c:pt>
                <c:pt idx="3">
                  <c:v>A12</c:v>
                </c:pt>
                <c:pt idx="4">
                  <c:v>A20</c:v>
                </c:pt>
                <c:pt idx="5">
                  <c:v>A06</c:v>
                </c:pt>
                <c:pt idx="6">
                  <c:v>B03</c:v>
                </c:pt>
                <c:pt idx="7">
                  <c:v>A21</c:v>
                </c:pt>
                <c:pt idx="8">
                  <c:v>A03</c:v>
                </c:pt>
                <c:pt idx="9">
                  <c:v>A16</c:v>
                </c:pt>
                <c:pt idx="10">
                  <c:v>A01</c:v>
                </c:pt>
                <c:pt idx="11">
                  <c:v>A25</c:v>
                </c:pt>
                <c:pt idx="12">
                  <c:v>B08</c:v>
                </c:pt>
                <c:pt idx="13">
                  <c:v>B17</c:v>
                </c:pt>
                <c:pt idx="14">
                  <c:v>A26</c:v>
                </c:pt>
                <c:pt idx="15">
                  <c:v>A04</c:v>
                </c:pt>
                <c:pt idx="16">
                  <c:v>A24</c:v>
                </c:pt>
                <c:pt idx="17">
                  <c:v>B12</c:v>
                </c:pt>
                <c:pt idx="18">
                  <c:v>B07</c:v>
                </c:pt>
                <c:pt idx="19">
                  <c:v>A22</c:v>
                </c:pt>
                <c:pt idx="20">
                  <c:v>A14</c:v>
                </c:pt>
                <c:pt idx="21">
                  <c:v>B10</c:v>
                </c:pt>
                <c:pt idx="22">
                  <c:v>A02</c:v>
                </c:pt>
                <c:pt idx="23">
                  <c:v>A17</c:v>
                </c:pt>
                <c:pt idx="24">
                  <c:v>A09</c:v>
                </c:pt>
                <c:pt idx="25">
                  <c:v>B05</c:v>
                </c:pt>
                <c:pt idx="26">
                  <c:v>B04</c:v>
                </c:pt>
                <c:pt idx="27">
                  <c:v>A18</c:v>
                </c:pt>
                <c:pt idx="28">
                  <c:v>A23</c:v>
                </c:pt>
                <c:pt idx="29">
                  <c:v>A13</c:v>
                </c:pt>
                <c:pt idx="30">
                  <c:v>B15</c:v>
                </c:pt>
                <c:pt idx="31">
                  <c:v>B09</c:v>
                </c:pt>
                <c:pt idx="32">
                  <c:v>B06</c:v>
                </c:pt>
                <c:pt idx="33">
                  <c:v>A11</c:v>
                </c:pt>
                <c:pt idx="34">
                  <c:v>A07</c:v>
                </c:pt>
                <c:pt idx="35">
                  <c:v>A05</c:v>
                </c:pt>
              </c:strCache>
            </c:strRef>
          </c:cat>
          <c:val>
            <c:numRef>
              <c:f>'Schneller Peak'!$G$11:$G$46</c:f>
              <c:numCache>
                <c:formatCode>0%</c:formatCode>
                <c:ptCount val="36"/>
                <c:pt idx="0">
                  <c:v>3.1082287594774338E-2</c:v>
                </c:pt>
                <c:pt idx="1">
                  <c:v>2.7176647266019916E-2</c:v>
                </c:pt>
                <c:pt idx="2">
                  <c:v>6.672754996932917E-2</c:v>
                </c:pt>
                <c:pt idx="3">
                  <c:v>0.14016022142015949</c:v>
                </c:pt>
                <c:pt idx="4">
                  <c:v>6.8352439130579231E-3</c:v>
                </c:pt>
                <c:pt idx="5">
                  <c:v>1.5814913563038945E-2</c:v>
                </c:pt>
                <c:pt idx="6">
                  <c:v>0.17339048971880505</c:v>
                </c:pt>
                <c:pt idx="7">
                  <c:v>4.1270085796808166E-2</c:v>
                </c:pt>
                <c:pt idx="8">
                  <c:v>1.5418502202643155E-2</c:v>
                </c:pt>
                <c:pt idx="9">
                  <c:v>8.8492407704246823E-2</c:v>
                </c:pt>
                <c:pt idx="11">
                  <c:v>2.4346159278104459E-2</c:v>
                </c:pt>
                <c:pt idx="12">
                  <c:v>7.5796070164408534E-3</c:v>
                </c:pt>
                <c:pt idx="13">
                  <c:v>4.4928043153945309E-2</c:v>
                </c:pt>
                <c:pt idx="14">
                  <c:v>9.1946109638703935E-2</c:v>
                </c:pt>
                <c:pt idx="15">
                  <c:v>1.3005865102940934E-2</c:v>
                </c:pt>
                <c:pt idx="17">
                  <c:v>8.9568926018688114E-2</c:v>
                </c:pt>
                <c:pt idx="18">
                  <c:v>0.14295092712788046</c:v>
                </c:pt>
                <c:pt idx="19">
                  <c:v>2.1594942917275133E-2</c:v>
                </c:pt>
                <c:pt idx="20">
                  <c:v>2.4237822852643028E-2</c:v>
                </c:pt>
                <c:pt idx="21">
                  <c:v>2.4506556870353909E-2</c:v>
                </c:pt>
                <c:pt idx="22">
                  <c:v>6.5050959029628153E-2</c:v>
                </c:pt>
                <c:pt idx="23">
                  <c:v>5.0697204324635911E-2</c:v>
                </c:pt>
                <c:pt idx="24">
                  <c:v>2.2494166332063345E-2</c:v>
                </c:pt>
                <c:pt idx="25">
                  <c:v>2.9914472792289412E-2</c:v>
                </c:pt>
                <c:pt idx="26">
                  <c:v>3.7234172822366629E-2</c:v>
                </c:pt>
                <c:pt idx="27">
                  <c:v>8.366408720807475E-3</c:v>
                </c:pt>
                <c:pt idx="28">
                  <c:v>5.9362003473121649E-2</c:v>
                </c:pt>
                <c:pt idx="29">
                  <c:v>7.3839284126737084E-2</c:v>
                </c:pt>
                <c:pt idx="30">
                  <c:v>6.2692497840118128E-2</c:v>
                </c:pt>
                <c:pt idx="31">
                  <c:v>2.8965921798890883E-2</c:v>
                </c:pt>
                <c:pt idx="32">
                  <c:v>4.8027062036536207E-2</c:v>
                </c:pt>
                <c:pt idx="33">
                  <c:v>2.5612623381602025E-2</c:v>
                </c:pt>
                <c:pt idx="34">
                  <c:v>2.4375210855652293E-2</c:v>
                </c:pt>
                <c:pt idx="35">
                  <c:v>4.4467705277152374E-2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04030976"/>
        <c:axId val="104028800"/>
      </c:barChart>
      <c:catAx>
        <c:axId val="10401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104026880"/>
        <c:crosses val="autoZero"/>
        <c:auto val="1"/>
        <c:lblAlgn val="ctr"/>
        <c:lblOffset val="100"/>
        <c:noMultiLvlLbl val="0"/>
      </c:catAx>
      <c:valAx>
        <c:axId val="10402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Kw/m</a:t>
                </a:r>
                <a:r>
                  <a:rPr lang="en-US" baseline="30000" dirty="0"/>
                  <a:t>2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04016896"/>
        <c:crosses val="autoZero"/>
        <c:crossBetween val="between"/>
      </c:valAx>
      <c:valAx>
        <c:axId val="1040288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Lab Repeatability (% STDEV)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04030976"/>
        <c:crosses val="max"/>
        <c:crossBetween val="between"/>
      </c:valAx>
      <c:catAx>
        <c:axId val="104030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040288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Dark Brown Honeycomb Panel</a:t>
            </a:r>
          </a:p>
          <a:p>
            <a:pPr>
              <a:defRPr/>
            </a:pPr>
            <a:r>
              <a:rPr lang="en-US" dirty="0"/>
              <a:t>Total </a:t>
            </a:r>
            <a:r>
              <a:rPr lang="en-US" dirty="0" smtClean="0"/>
              <a:t>HR vs. % STDEV</a:t>
            </a:r>
            <a:endParaRPr lang="en-US" dirty="0"/>
          </a:p>
          <a:p>
            <a:pPr>
              <a:defRPr/>
            </a:pPr>
            <a:r>
              <a:rPr lang="en-US" dirty="0"/>
              <a:t>Avg = 36 kW*min/m</a:t>
            </a:r>
            <a:r>
              <a:rPr lang="en-US" baseline="30000" dirty="0"/>
              <a:t>2</a:t>
            </a:r>
            <a:r>
              <a:rPr lang="en-US" dirty="0"/>
              <a:t>; 16% STDEV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0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FFFF00"/>
              </a:solidFill>
            </c:spPr>
          </c:dPt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'Schneller Total'!$A$11:$A$46</c:f>
              <c:strCache>
                <c:ptCount val="36"/>
                <c:pt idx="0">
                  <c:v>A10</c:v>
                </c:pt>
                <c:pt idx="1">
                  <c:v>A16</c:v>
                </c:pt>
                <c:pt idx="2">
                  <c:v>B05</c:v>
                </c:pt>
                <c:pt idx="3">
                  <c:v>A06</c:v>
                </c:pt>
                <c:pt idx="4">
                  <c:v>A01</c:v>
                </c:pt>
                <c:pt idx="5">
                  <c:v>B11</c:v>
                </c:pt>
                <c:pt idx="6">
                  <c:v>B14</c:v>
                </c:pt>
                <c:pt idx="7">
                  <c:v>A02</c:v>
                </c:pt>
                <c:pt idx="8">
                  <c:v>B03</c:v>
                </c:pt>
                <c:pt idx="9">
                  <c:v>B07</c:v>
                </c:pt>
                <c:pt idx="10">
                  <c:v>A12</c:v>
                </c:pt>
                <c:pt idx="11">
                  <c:v>A23</c:v>
                </c:pt>
                <c:pt idx="12">
                  <c:v>A17</c:v>
                </c:pt>
                <c:pt idx="13">
                  <c:v>A24</c:v>
                </c:pt>
                <c:pt idx="14">
                  <c:v>A25</c:v>
                </c:pt>
                <c:pt idx="15">
                  <c:v>A21</c:v>
                </c:pt>
                <c:pt idx="16">
                  <c:v>B12</c:v>
                </c:pt>
                <c:pt idx="17">
                  <c:v>A20</c:v>
                </c:pt>
                <c:pt idx="18">
                  <c:v>B15</c:v>
                </c:pt>
                <c:pt idx="19">
                  <c:v>A22</c:v>
                </c:pt>
                <c:pt idx="20">
                  <c:v>A09</c:v>
                </c:pt>
                <c:pt idx="21">
                  <c:v>A04</c:v>
                </c:pt>
                <c:pt idx="22">
                  <c:v>A14</c:v>
                </c:pt>
                <c:pt idx="23">
                  <c:v>A03</c:v>
                </c:pt>
                <c:pt idx="24">
                  <c:v>B17</c:v>
                </c:pt>
                <c:pt idx="25">
                  <c:v>A18</c:v>
                </c:pt>
                <c:pt idx="26">
                  <c:v>A26</c:v>
                </c:pt>
                <c:pt idx="27">
                  <c:v>B04</c:v>
                </c:pt>
                <c:pt idx="28">
                  <c:v>B10</c:v>
                </c:pt>
                <c:pt idx="29">
                  <c:v>A07</c:v>
                </c:pt>
                <c:pt idx="30">
                  <c:v>A11</c:v>
                </c:pt>
                <c:pt idx="31">
                  <c:v>B09</c:v>
                </c:pt>
                <c:pt idx="32">
                  <c:v>B08</c:v>
                </c:pt>
                <c:pt idx="33">
                  <c:v>B06</c:v>
                </c:pt>
                <c:pt idx="34">
                  <c:v>A13</c:v>
                </c:pt>
                <c:pt idx="35">
                  <c:v>A05</c:v>
                </c:pt>
              </c:strCache>
            </c:strRef>
          </c:cat>
          <c:val>
            <c:numRef>
              <c:f>'Schneller Total'!$C$11:$C$46</c:f>
              <c:numCache>
                <c:formatCode>0.0</c:formatCode>
                <c:ptCount val="36"/>
                <c:pt idx="0">
                  <c:v>19.611666666666668</c:v>
                </c:pt>
                <c:pt idx="1">
                  <c:v>26.163</c:v>
                </c:pt>
                <c:pt idx="2">
                  <c:v>27.564999999999998</c:v>
                </c:pt>
                <c:pt idx="3">
                  <c:v>27.636666666666667</c:v>
                </c:pt>
                <c:pt idx="4">
                  <c:v>27.7</c:v>
                </c:pt>
                <c:pt idx="5">
                  <c:v>28.196666666666669</c:v>
                </c:pt>
                <c:pt idx="6">
                  <c:v>32.543333333333329</c:v>
                </c:pt>
                <c:pt idx="7">
                  <c:v>32.576272333333328</c:v>
                </c:pt>
                <c:pt idx="8">
                  <c:v>33.15</c:v>
                </c:pt>
                <c:pt idx="9">
                  <c:v>33.25</c:v>
                </c:pt>
                <c:pt idx="10">
                  <c:v>33.753333333333337</c:v>
                </c:pt>
                <c:pt idx="11">
                  <c:v>34.133333333333333</c:v>
                </c:pt>
                <c:pt idx="12">
                  <c:v>34.176666666666669</c:v>
                </c:pt>
                <c:pt idx="13">
                  <c:v>34.5</c:v>
                </c:pt>
                <c:pt idx="14">
                  <c:v>34.9</c:v>
                </c:pt>
                <c:pt idx="15">
                  <c:v>35.15</c:v>
                </c:pt>
                <c:pt idx="16">
                  <c:v>35.376666666666665</c:v>
                </c:pt>
                <c:pt idx="17">
                  <c:v>35.6</c:v>
                </c:pt>
                <c:pt idx="18">
                  <c:v>36.336666666666666</c:v>
                </c:pt>
                <c:pt idx="19">
                  <c:v>36.660000000000004</c:v>
                </c:pt>
                <c:pt idx="20">
                  <c:v>36.666666666666664</c:v>
                </c:pt>
                <c:pt idx="21">
                  <c:v>36.763333333333335</c:v>
                </c:pt>
                <c:pt idx="22">
                  <c:v>36.866666666666667</c:v>
                </c:pt>
                <c:pt idx="23">
                  <c:v>36.93333333333333</c:v>
                </c:pt>
                <c:pt idx="24">
                  <c:v>37</c:v>
                </c:pt>
                <c:pt idx="25">
                  <c:v>39.073333333333331</c:v>
                </c:pt>
                <c:pt idx="26">
                  <c:v>39.486666666666672</c:v>
                </c:pt>
                <c:pt idx="27">
                  <c:v>39.733333333333327</c:v>
                </c:pt>
                <c:pt idx="28">
                  <c:v>41.07</c:v>
                </c:pt>
                <c:pt idx="29">
                  <c:v>41.230366666666669</c:v>
                </c:pt>
                <c:pt idx="30">
                  <c:v>41.296666666666674</c:v>
                </c:pt>
                <c:pt idx="31">
                  <c:v>41.73</c:v>
                </c:pt>
                <c:pt idx="32">
                  <c:v>41.9</c:v>
                </c:pt>
                <c:pt idx="33">
                  <c:v>46.059999999999995</c:v>
                </c:pt>
                <c:pt idx="34">
                  <c:v>46.183333333333337</c:v>
                </c:pt>
                <c:pt idx="35">
                  <c:v>47.283333333333339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435072"/>
        <c:axId val="104436864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solidFill>
                <a:schemeClr val="accent1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'Schneller Total'!$A$11:$A$46</c:f>
              <c:strCache>
                <c:ptCount val="36"/>
                <c:pt idx="0">
                  <c:v>A10</c:v>
                </c:pt>
                <c:pt idx="1">
                  <c:v>A16</c:v>
                </c:pt>
                <c:pt idx="2">
                  <c:v>B05</c:v>
                </c:pt>
                <c:pt idx="3">
                  <c:v>A06</c:v>
                </c:pt>
                <c:pt idx="4">
                  <c:v>A01</c:v>
                </c:pt>
                <c:pt idx="5">
                  <c:v>B11</c:v>
                </c:pt>
                <c:pt idx="6">
                  <c:v>B14</c:v>
                </c:pt>
                <c:pt idx="7">
                  <c:v>A02</c:v>
                </c:pt>
                <c:pt idx="8">
                  <c:v>B03</c:v>
                </c:pt>
                <c:pt idx="9">
                  <c:v>B07</c:v>
                </c:pt>
                <c:pt idx="10">
                  <c:v>A12</c:v>
                </c:pt>
                <c:pt idx="11">
                  <c:v>A23</c:v>
                </c:pt>
                <c:pt idx="12">
                  <c:v>A17</c:v>
                </c:pt>
                <c:pt idx="13">
                  <c:v>A24</c:v>
                </c:pt>
                <c:pt idx="14">
                  <c:v>A25</c:v>
                </c:pt>
                <c:pt idx="15">
                  <c:v>A21</c:v>
                </c:pt>
                <c:pt idx="16">
                  <c:v>B12</c:v>
                </c:pt>
                <c:pt idx="17">
                  <c:v>A20</c:v>
                </c:pt>
                <c:pt idx="18">
                  <c:v>B15</c:v>
                </c:pt>
                <c:pt idx="19">
                  <c:v>A22</c:v>
                </c:pt>
                <c:pt idx="20">
                  <c:v>A09</c:v>
                </c:pt>
                <c:pt idx="21">
                  <c:v>A04</c:v>
                </c:pt>
                <c:pt idx="22">
                  <c:v>A14</c:v>
                </c:pt>
                <c:pt idx="23">
                  <c:v>A03</c:v>
                </c:pt>
                <c:pt idx="24">
                  <c:v>B17</c:v>
                </c:pt>
                <c:pt idx="25">
                  <c:v>A18</c:v>
                </c:pt>
                <c:pt idx="26">
                  <c:v>A26</c:v>
                </c:pt>
                <c:pt idx="27">
                  <c:v>B04</c:v>
                </c:pt>
                <c:pt idx="28">
                  <c:v>B10</c:v>
                </c:pt>
                <c:pt idx="29">
                  <c:v>A07</c:v>
                </c:pt>
                <c:pt idx="30">
                  <c:v>A11</c:v>
                </c:pt>
                <c:pt idx="31">
                  <c:v>B09</c:v>
                </c:pt>
                <c:pt idx="32">
                  <c:v>B08</c:v>
                </c:pt>
                <c:pt idx="33">
                  <c:v>B06</c:v>
                </c:pt>
                <c:pt idx="34">
                  <c:v>A13</c:v>
                </c:pt>
                <c:pt idx="35">
                  <c:v>A05</c:v>
                </c:pt>
              </c:strCache>
            </c:strRef>
          </c:cat>
          <c:val>
            <c:numRef>
              <c:f>'Schneller Total'!$G$11:$G$46</c:f>
              <c:numCache>
                <c:formatCode>0%</c:formatCode>
                <c:ptCount val="36"/>
                <c:pt idx="0">
                  <c:v>0.20075261847241166</c:v>
                </c:pt>
                <c:pt idx="1">
                  <c:v>0.16215035747103321</c:v>
                </c:pt>
                <c:pt idx="2">
                  <c:v>8.5935342534915027E-2</c:v>
                </c:pt>
                <c:pt idx="3">
                  <c:v>0.14819042535567295</c:v>
                </c:pt>
                <c:pt idx="5">
                  <c:v>0.18533955482282169</c:v>
                </c:pt>
                <c:pt idx="6">
                  <c:v>6.5564582843566518E-2</c:v>
                </c:pt>
                <c:pt idx="7">
                  <c:v>5.1466264225922854E-2</c:v>
                </c:pt>
                <c:pt idx="8">
                  <c:v>0.27373184643975007</c:v>
                </c:pt>
                <c:pt idx="9">
                  <c:v>0.18210693951284465</c:v>
                </c:pt>
                <c:pt idx="10">
                  <c:v>8.5315818804163696E-2</c:v>
                </c:pt>
                <c:pt idx="11">
                  <c:v>0.12908368470201678</c:v>
                </c:pt>
                <c:pt idx="12">
                  <c:v>5.6088185836729018E-2</c:v>
                </c:pt>
                <c:pt idx="14">
                  <c:v>0.12662681830363517</c:v>
                </c:pt>
                <c:pt idx="15">
                  <c:v>9.5305832147937461E-2</c:v>
                </c:pt>
                <c:pt idx="16">
                  <c:v>3.3230918817351171E-2</c:v>
                </c:pt>
                <c:pt idx="17">
                  <c:v>3.5196528331858615E-2</c:v>
                </c:pt>
                <c:pt idx="18">
                  <c:v>0.13874663858955741</c:v>
                </c:pt>
                <c:pt idx="19">
                  <c:v>6.602721732016846E-2</c:v>
                </c:pt>
                <c:pt idx="20">
                  <c:v>8.7669552372663218E-2</c:v>
                </c:pt>
                <c:pt idx="21">
                  <c:v>6.0160587107132214E-2</c:v>
                </c:pt>
                <c:pt idx="22">
                  <c:v>2.1924693766694668E-2</c:v>
                </c:pt>
                <c:pt idx="23">
                  <c:v>3.3636543598527517E-2</c:v>
                </c:pt>
                <c:pt idx="24">
                  <c:v>5.4054054054054057E-2</c:v>
                </c:pt>
                <c:pt idx="25">
                  <c:v>0.14374495292097689</c:v>
                </c:pt>
                <c:pt idx="26">
                  <c:v>0.10824605184315696</c:v>
                </c:pt>
                <c:pt idx="27">
                  <c:v>1.6375185650958971E-2</c:v>
                </c:pt>
                <c:pt idx="28">
                  <c:v>5.8487519598073249E-3</c:v>
                </c:pt>
                <c:pt idx="29">
                  <c:v>6.7242248087873741E-2</c:v>
                </c:pt>
                <c:pt idx="30">
                  <c:v>7.147345331174336E-2</c:v>
                </c:pt>
                <c:pt idx="31">
                  <c:v>3.0099815119278693E-2</c:v>
                </c:pt>
                <c:pt idx="32">
                  <c:v>3.3070182483415297E-2</c:v>
                </c:pt>
                <c:pt idx="33">
                  <c:v>5.2546893128812978E-2</c:v>
                </c:pt>
                <c:pt idx="34">
                  <c:v>0.13146681744977068</c:v>
                </c:pt>
                <c:pt idx="35">
                  <c:v>9.2171590728776856E-2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04449152"/>
        <c:axId val="104438784"/>
      </c:barChart>
      <c:catAx>
        <c:axId val="10443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104436864"/>
        <c:crosses val="autoZero"/>
        <c:auto val="1"/>
        <c:lblAlgn val="ctr"/>
        <c:lblOffset val="100"/>
        <c:noMultiLvlLbl val="0"/>
      </c:catAx>
      <c:valAx>
        <c:axId val="104436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Kw*min/m</a:t>
                </a:r>
                <a:r>
                  <a:rPr lang="en-US" baseline="30000" dirty="0"/>
                  <a:t>2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04435072"/>
        <c:crosses val="autoZero"/>
        <c:crossBetween val="between"/>
      </c:valAx>
      <c:valAx>
        <c:axId val="1044387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Lab</a:t>
                </a:r>
                <a:r>
                  <a:rPr lang="en-US" baseline="0" dirty="0"/>
                  <a:t> Repeatability (% STDEV)</a:t>
                </a:r>
                <a:endParaRPr lang="en-US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04449152"/>
        <c:crosses val="max"/>
        <c:crossBetween val="between"/>
      </c:valAx>
      <c:catAx>
        <c:axId val="104449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044387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0.51667</cdr:x>
      <cdr:y>0.23163</cdr:y>
    </cdr:from>
    <cdr:to>
      <cdr:x>0.51667</cdr:x>
      <cdr:y>0.36667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4724400" y="1588532"/>
          <a:ext cx="0" cy="92606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0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C92768-B90E-4E0F-808D-C0198C3BDAED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07" tIns="47604" rIns="95207" bIns="4760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5207" tIns="47604" rIns="95207" bIns="4760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2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2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DA5AC4-8D80-46C8-9034-4FFDCB2F6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1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5379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 defTabSz="9553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D97B401-3BBD-432E-9842-A972A548F32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1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14F4BB-0678-48D5-A7D4-257AD4B87F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A5AC4-8D80-46C8-9034-4FFDCB2F686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2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DC6-3CE3-4B3C-ADEF-27C43D7E56AF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FBBF-4A0A-45F5-88DF-CE06968BB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B11F-DDB9-4F23-A311-C1F6E60F5DDE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9401-197B-48D8-84B2-9134E126E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A680-CE17-4A80-8478-F4124A8627CD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8E6D-E023-4E7E-9D4E-33D7E4E73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8519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D0CB-3A27-40A6-8A7A-AEB5BAB10C98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595C-C585-4F3D-B6BC-274591A6C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DC6-3CE3-4B3C-ADEF-27C43D7E56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FBBF-4A0A-45F5-88DF-CE06968BB9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D0CB-3A27-40A6-8A7A-AEB5BAB10C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595C-C585-4F3D-B6BC-274591A6CD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68C-2234-44BD-8471-4E36C967E4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FD90-D3B5-4454-AC0F-97E24428AE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8203-42C4-4C0A-9911-A3BEAB0DC3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357F-BAE8-4855-824C-056A44393A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AB01-C10C-4BED-91BE-2371CC9C0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4D8C-8AB7-4FE0-AEDF-A09258A358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181F-4A42-4961-9336-F136F80509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C5C3-0092-4185-8FCC-D4E52D838C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68C-2234-44BD-8471-4E36C967E418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FD90-D3B5-4454-AC0F-97E24428A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E0F1-2ACA-4B30-90A6-0F89F8351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0DF4-72CA-4177-91B8-CD117C4BF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F7F7-1F26-4B4F-9B03-3E1DB6C974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8F05-35F1-4E5D-8CD2-A79472C9B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1E0D-4764-43A2-A65E-D19F26935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1AA9-C228-45A2-B1E4-B7C030A91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B11F-DDB9-4F23-A311-C1F6E60F5D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9401-197B-48D8-84B2-9134E126EE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A680-CE17-4A80-8478-F4124A8627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8E6D-E023-4E7E-9D4E-33D7E4E73B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5318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8203-42C4-4C0A-9911-A3BEAB0DC329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357F-BAE8-4855-824C-056A44393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0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9119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AB01-C10C-4BED-91BE-2371CC9C0242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4D8C-8AB7-4FE0-AEDF-A09258A35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99747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181F-4A42-4961-9336-F136F805099F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C5C3-0092-4185-8FCC-D4E52D838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E30A-D123-4BDE-92C1-29570294B6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3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D1CD-FEB1-492A-B047-C1C7901855A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0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D713-4CC8-47AE-84F3-4779D05CC2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9DA17-CC95-42D9-939A-3A0D84D33F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0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C34E-2735-4E85-A5D6-3EFD8941CC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29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0287B-0031-4DB4-BA39-117BC68CB7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1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BBFD-2F38-47F5-A7EA-E41EF275F3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0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B9C6-E1D5-45EF-8A63-B9CD406F0E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7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19255-61D5-4373-AE98-CC9E494838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5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E0F1-2ACA-4B30-90A6-0F89F835151B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0DF4-72CA-4177-91B8-CD117C4BF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EE1B-5277-4234-AB15-6E93A6C687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F7F7-1F26-4B4F-9B03-3E1DB6C9743A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8F05-35F1-4E5D-8CD2-A79472C9B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1E0D-4764-43A2-A65E-D19F26935617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1AA9-C228-45A2-B1E4-B7C030A91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5BEB4-9798-4386-AE09-AC1FBF006CF4}" type="datetimeFigureOut">
              <a:rPr lang="en-US"/>
              <a:pPr>
                <a:defRPr/>
              </a:pPr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12BEA-7155-49D9-8B9A-201565CC4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  <a:cs typeface="+mn-cs"/>
              </a:rPr>
              <a:t>Heat Release Rate Test Apparatus </a:t>
            </a:r>
            <a:endParaRPr lang="en-US" sz="1200" dirty="0" smtClean="0">
              <a:solidFill>
                <a:srgbClr val="C0C0C0"/>
              </a:solidFill>
              <a:cs typeface="+mn-cs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  <a:cs typeface="+mn-cs"/>
              </a:rPr>
              <a:t>March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5BEB4-9798-4386-AE09-AC1FBF006C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12BEA-7155-49D9-8B9A-201565CC43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3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Heat Release Rate Test Apparatus 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0640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Heat Release Rate Test Apparatus 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8525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C5C0F3C-57D1-44CF-9A1F-04764E96D3D1}" type="slidenum">
              <a:rPr 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grpSp>
        <p:nvGrpSpPr>
          <p:cNvPr id="1033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FFFFFF"/>
                </a:solidFill>
                <a:cs typeface="+mn-cs"/>
              </a:rPr>
              <a:t>Heat Release Rate Test Apparatus </a:t>
            </a:r>
            <a:endParaRPr lang="en-US" sz="120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FFFFFF"/>
                </a:solidFill>
                <a:cs typeface="+mn-cs"/>
              </a:rPr>
              <a:t>October 2016</a:t>
            </a:r>
          </a:p>
        </p:txBody>
      </p:sp>
    </p:spTree>
    <p:extLst>
      <p:ext uri="{BB962C8B-B14F-4D97-AF65-F5344CB8AC3E}">
        <p14:creationId xmlns:p14="http://schemas.microsoft.com/office/powerpoint/2010/main" val="28028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Revised Rate of Heat Release Test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Method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October,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Triennial Conference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Atlantic City, NJ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88988" y="4875213"/>
            <a:ext cx="3800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Burns, FAA </a:t>
            </a:r>
            <a:r>
              <a:rPr lang="en-US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</a:t>
            </a: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23939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20575"/>
              </p:ext>
            </p:extLst>
          </p:nvPr>
        </p:nvGraphicFramePr>
        <p:xfrm>
          <a:off x="928688" y="3200400"/>
          <a:ext cx="7286624" cy="3505202"/>
        </p:xfrm>
        <a:graphic>
          <a:graphicData uri="http://schemas.openxmlformats.org/drawingml/2006/table">
            <a:tbl>
              <a:tblPr firstRow="1" firstCol="1" bandRow="1"/>
              <a:tblGrid>
                <a:gridCol w="2304773"/>
                <a:gridCol w="1843818"/>
                <a:gridCol w="3138033"/>
              </a:tblGrid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¼ inch Aluminum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Holding Chamber Door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Air Distribution Plate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3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3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0.036 +/- 0.003 Alum.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Exhaust Stack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Covering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(New)</a:t>
                      </a:r>
                      <a:endParaRPr lang="en-US" sz="18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0.125 ± 0.005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1/8 inch Retaining Rod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0.048 ± 0.004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(0.049 ± 0.002)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Main Body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Globar Pan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Holding Chamber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Second Stage Plate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Lower Air Plenum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1066800"/>
            <a:ext cx="7696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Insulation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Thermal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Conductivity Criteria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Overlap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Criteria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Component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Metal Thickness &amp; Tolerances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0" y="2669232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         	    Previous	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42503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83256"/>
              </p:ext>
            </p:extLst>
          </p:nvPr>
        </p:nvGraphicFramePr>
        <p:xfrm>
          <a:off x="914400" y="1905003"/>
          <a:ext cx="7238999" cy="4571996"/>
        </p:xfrm>
        <a:graphic>
          <a:graphicData uri="http://schemas.openxmlformats.org/drawingml/2006/table">
            <a:tbl>
              <a:tblPr firstRow="1" firstCol="1" bandRow="1"/>
              <a:tblGrid>
                <a:gridCol w="2289707"/>
                <a:gridCol w="1831767"/>
                <a:gridCol w="3117525"/>
              </a:tblGrid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0.042 ± 0.004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(0.042 ± 0.002)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Diamond Mask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0.036 ± 0.003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(0.030 ± 0.008)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Reflector Plate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24-Gauge Steal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Sample Holder Plate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0.030 ± 0.003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(0.031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±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0.002)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Outer Pyramid (Removed)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Radiation Doors (2)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0.018 ± 0.002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Inner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Pyramid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(Modified)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Chimney (Removed)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Baffle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Plate (Removed)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Sample Holders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Holder Spring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Retaining Ring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3716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         	    Previous	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12043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HR2 Exhaust Assembly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9"/>
            <a:ext cx="8285163" cy="52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969532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1” Stiffening Doubler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5747266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1” Flange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77000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6750" y="6444734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275" y="917912"/>
            <a:ext cx="8229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Times New Roman"/>
                <a:ea typeface="Times New Roman"/>
              </a:rPr>
              <a:t>Exhaust Stack Mounting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#10-32 </a:t>
            </a:r>
            <a:r>
              <a:rPr lang="en-US" sz="2000" dirty="0">
                <a:latin typeface="Times New Roman"/>
                <a:ea typeface="Times New Roman"/>
              </a:rPr>
              <a:t>x ¾” Bolts / Washers / </a:t>
            </a:r>
            <a:r>
              <a:rPr lang="en-US" sz="2000" dirty="0" smtClean="0">
                <a:latin typeface="Times New Roman"/>
                <a:ea typeface="Times New Roman"/>
              </a:rPr>
              <a:t>nuts (28)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Stiffening </a:t>
            </a:r>
            <a:r>
              <a:rPr lang="en-US" sz="2000" dirty="0" err="1" smtClean="0">
                <a:latin typeface="Times New Roman"/>
                <a:ea typeface="Times New Roman"/>
              </a:rPr>
              <a:t>doubler</a:t>
            </a:r>
            <a:r>
              <a:rPr lang="en-US" sz="2000" dirty="0" smtClean="0">
                <a:latin typeface="Times New Roman"/>
                <a:ea typeface="Times New Roman"/>
              </a:rPr>
              <a:t> and Gasket 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Insulation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0.036 </a:t>
            </a:r>
            <a:r>
              <a:rPr lang="en-US" sz="2000" dirty="0">
                <a:latin typeface="Times New Roman"/>
                <a:ea typeface="Times New Roman"/>
              </a:rPr>
              <a:t>+/- 0.003 Aluminum </a:t>
            </a:r>
            <a:r>
              <a:rPr lang="en-US" sz="2000" dirty="0" smtClean="0">
                <a:latin typeface="Times New Roman"/>
                <a:ea typeface="Times New Roman"/>
              </a:rPr>
              <a:t>Covering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No </a:t>
            </a:r>
            <a:r>
              <a:rPr lang="en-US" sz="2000" dirty="0">
                <a:latin typeface="Times New Roman"/>
                <a:ea typeface="Times New Roman"/>
              </a:rPr>
              <a:t>substitutions permitted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100" dirty="0" smtClean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Times New Roman"/>
                <a:ea typeface="Times New Roman"/>
              </a:rPr>
              <a:t>Main body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Dimensions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Observation window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Inner radiation doors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Rear globar pan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Reflector plate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Diamond plate shaft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Upper Pilot/Calibration Burner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Second </a:t>
            </a:r>
            <a:r>
              <a:rPr lang="en-US" sz="2000" dirty="0" smtClean="0">
                <a:latin typeface="Times New Roman"/>
                <a:ea typeface="Times New Roman"/>
              </a:rPr>
              <a:t>Stage Plate</a:t>
            </a:r>
            <a:endParaRPr lang="en-US" sz="2000" dirty="0">
              <a:latin typeface="Times New Roman"/>
              <a:ea typeface="Times New Roman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dirty="0">
                <a:latin typeface="Times New Roman"/>
                <a:ea typeface="Times New Roman"/>
              </a:rPr>
              <a:t>Hole pattern (Centered in Chamber)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dirty="0">
                <a:latin typeface="Times New Roman"/>
                <a:ea typeface="Times New Roman"/>
              </a:rPr>
              <a:t>Perimeter sealed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dirty="0">
                <a:latin typeface="Times New Roman"/>
                <a:ea typeface="Times New Roman"/>
              </a:rPr>
              <a:t>Removable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4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850" y="12954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Times New Roman"/>
                <a:ea typeface="Times New Roman"/>
              </a:rPr>
              <a:t>Holding </a:t>
            </a:r>
            <a:r>
              <a:rPr lang="en-US" sz="2000" dirty="0" smtClean="0">
                <a:latin typeface="Times New Roman"/>
                <a:ea typeface="Times New Roman"/>
              </a:rPr>
              <a:t>Chamber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Dimensions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Outer door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Preheat sample position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Times New Roman"/>
                <a:ea typeface="Times New Roman"/>
              </a:rPr>
              <a:t>Specimen </a:t>
            </a:r>
            <a:r>
              <a:rPr lang="en-US" sz="2000" dirty="0">
                <a:latin typeface="Times New Roman"/>
                <a:ea typeface="Times New Roman"/>
              </a:rPr>
              <a:t>Holder / </a:t>
            </a:r>
            <a:r>
              <a:rPr lang="en-US" sz="2000" dirty="0" smtClean="0">
                <a:latin typeface="Times New Roman"/>
                <a:ea typeface="Times New Roman"/>
              </a:rPr>
              <a:t>Components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Dimensions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Retaining Ring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Spring Plate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Retaining Rod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Drip </a:t>
            </a:r>
            <a:r>
              <a:rPr lang="en-US" sz="2000" dirty="0" smtClean="0">
                <a:latin typeface="Times New Roman"/>
                <a:ea typeface="Times New Roman"/>
              </a:rPr>
              <a:t>Pan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Millboard (Calibration only) 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Times New Roman"/>
                <a:ea typeface="Times New Roman"/>
              </a:rPr>
              <a:t>HFG </a:t>
            </a:r>
            <a:r>
              <a:rPr lang="en-US" sz="2000" dirty="0">
                <a:latin typeface="Times New Roman"/>
                <a:ea typeface="Times New Roman"/>
              </a:rPr>
              <a:t>Mounting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Refractory Board (Thickness, HFG flush mount)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Corner HFG position</a:t>
            </a:r>
          </a:p>
        </p:txBody>
      </p:sp>
    </p:spTree>
    <p:extLst>
      <p:ext uri="{BB962C8B-B14F-4D97-AF65-F5344CB8AC3E}">
        <p14:creationId xmlns:p14="http://schemas.microsoft.com/office/powerpoint/2010/main" val="28919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</a:t>
            </a:r>
            <a:r>
              <a:rPr lang="en-US" sz="4000" dirty="0">
                <a:latin typeface="Times New Roman"/>
                <a:ea typeface="Times New Roman"/>
              </a:rPr>
              <a:t>Thermopile / Globars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850" y="1066800"/>
            <a:ext cx="8229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latin typeface="Times New Roman"/>
                <a:ea typeface="Times New Roman"/>
              </a:rPr>
              <a:t>Thermopile mV Generating System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New Thermocouples (9)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Detailed Wiring Diagram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</a:t>
            </a:r>
            <a:r>
              <a:rPr lang="en-US" sz="2400" dirty="0" smtClean="0">
                <a:latin typeface="Times New Roman"/>
                <a:ea typeface="Times New Roman"/>
              </a:rPr>
              <a:t>72 </a:t>
            </a:r>
            <a:r>
              <a:rPr lang="en-US" sz="2400" dirty="0">
                <a:latin typeface="Times New Roman"/>
                <a:ea typeface="Times New Roman"/>
              </a:rPr>
              <a:t>inch Overall </a:t>
            </a:r>
            <a:r>
              <a:rPr lang="en-US" sz="2400" dirty="0" smtClean="0">
                <a:latin typeface="Times New Roman"/>
                <a:ea typeface="Times New Roman"/>
              </a:rPr>
              <a:t>Maximum Length Limit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24 Gauge, Solid Conductor, Thermocouple Grade Wire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Quick Disconnects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Cold Junctions Centrally Located </a:t>
            </a:r>
            <a:r>
              <a:rPr lang="en-US" sz="2400" dirty="0" smtClean="0">
                <a:latin typeface="Times New Roman"/>
                <a:ea typeface="Times New Roman"/>
              </a:rPr>
              <a:t>in </a:t>
            </a:r>
            <a:r>
              <a:rPr lang="en-US" sz="2400" dirty="0">
                <a:latin typeface="Times New Roman"/>
                <a:ea typeface="Times New Roman"/>
              </a:rPr>
              <a:t>Lower Plenum: 1.5 inch Spacing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Reference Junction: Closest To Air Inlet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/>
                <a:ea typeface="Times New Roman"/>
              </a:rPr>
              <a:t>Globars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</a:t>
            </a:r>
            <a:r>
              <a:rPr lang="en-US" sz="2400" dirty="0" smtClean="0">
                <a:latin typeface="Times New Roman"/>
                <a:ea typeface="Times New Roman"/>
              </a:rPr>
              <a:t>Construction: CHZ, Length, Diameter, Resistance</a:t>
            </a:r>
            <a:endParaRPr lang="en-US" sz="24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Rheostat control of upper/lower pairs or individually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Advisory on final power adjustments / Uniformity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latin typeface="Times New Roman"/>
                <a:ea typeface="Times New Roman"/>
              </a:rPr>
              <a:t>	Voltage </a:t>
            </a:r>
            <a:r>
              <a:rPr lang="en-US" sz="2400" dirty="0" smtClean="0">
                <a:latin typeface="Times New Roman"/>
                <a:ea typeface="Times New Roman"/>
              </a:rPr>
              <a:t>Fluctuation Tolerance (Globars)</a:t>
            </a:r>
            <a:endParaRPr lang="en-US" sz="24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5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14313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New: Upper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HSI (Hot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Igniter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925" y="1141354"/>
            <a:ext cx="85931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0.125 ± 0.005 inch diameter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ceramic rod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8.0 ± 0.0625 inches in length is positioned directly in the flames of the upper pilot burner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 is continuously heated by the flamelets acting as a hot surface igniter to auto-ignite any upper pilot flames should they go out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the centerline of the burner tube to the centerline of the HSI rod is 0.75 ± 0.125 inch. </a:t>
            </a:r>
          </a:p>
        </p:txBody>
      </p:sp>
    </p:spTree>
    <p:extLst>
      <p:ext uri="{BB962C8B-B14F-4D97-AF65-F5344CB8AC3E}">
        <p14:creationId xmlns:p14="http://schemas.microsoft.com/office/powerpoint/2010/main" val="38756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14313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pilot HSI (Hot surface igniter)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81" y="1135085"/>
            <a:ext cx="3805383" cy="506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63039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Upper Pilot Burner Operation</a:t>
            </a:r>
          </a:p>
        </p:txBody>
      </p:sp>
    </p:spTree>
    <p:extLst>
      <p:ext uri="{BB962C8B-B14F-4D97-AF65-F5344CB8AC3E}">
        <p14:creationId xmlns:p14="http://schemas.microsoft.com/office/powerpoint/2010/main" val="8723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New Procedures: Heat Flux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86800" cy="5105400"/>
          </a:xfrm>
        </p:spPr>
        <p:txBody>
          <a:bodyPr/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HFG Type: Replaced Gardon with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Schmidt-Boelter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HFG Guidance: Paint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/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Care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/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Mounting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New insitu method (Center)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3.65 ± 0.05 W/cm</a:t>
            </a:r>
            <a:r>
              <a:rPr lang="en-US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New Uniformity Tolerance (4-Corners)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3.65 +/-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0.10 W/cm</a:t>
            </a:r>
            <a:r>
              <a:rPr lang="en-US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4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New Procedures: Heat Flux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86800" cy="5105400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Stability criteria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baseline="30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The </a:t>
            </a: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term “stable” as it relates to heat flux density and chamber equilibrium is calculated using a moving average and expressed in terms of % standard deviation over a defined time period.  Typically, stable conditions can be achieved between 60 and 90 minutes after heating has begun.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Heat flux (60 second moving average)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Heat flux gauge millivolt signal that varies less than 2.0% standard deviation over the last 60 seconds and having a calculated heat flux density that is within </a:t>
            </a:r>
            <a:r>
              <a:rPr lang="en-US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range.</a:t>
            </a: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		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Chamber equilibrium (15 minute moving average)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Thermopile millivolt signal that varies less than 2.0% standard deviation over the last 15 minutes commencing no sooner than 30 minutes after turning the heating elements on.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baseline="30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0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AGENDA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10600" cy="51054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HRR Test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for Revision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Data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759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Calibration Factor / HRR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66700" y="1089891"/>
                <a:ext cx="8610600" cy="5410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2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OSU – FAA Fire Test Handbook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273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1100" b="0" i="1" baseline="-25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𝑃𝑣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760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0.02323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𝑘𝑊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1000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𝑊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1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𝑚𝑉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Simplifying this gives…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 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4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25.31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  <m:r>
                        <a:rPr lang="en-US" sz="1400" i="1" baseline="300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𝑚𝑉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 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eaLnBrk="1" hangingPunct="1"/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Heat Release Rate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𝑇𝑒𝑠𝑡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𝑚𝑉</m:t>
                            </m:r>
                          </m:sub>
                        </m:sSub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𝐵𝑎𝑠𝑒𝑙𝑖𝑛𝑒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𝑚𝑉</m:t>
                            </m:r>
                          </m:sub>
                        </m:sSub>
                      </m:e>
                    </m:d>
                    <m:r>
                      <a:rPr lang="en-US" sz="120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120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m:rPr>
                        <m:sty m:val="p"/>
                      </m:rPr>
                      <a:rPr lang="en-US" sz="12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kW/m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 lvl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HR2 </a:t>
                </a:r>
                <a:r>
                  <a:rPr lang="en-US" sz="16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–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Chapter HR</a:t>
                </a: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𝑘𝑊</m:t>
                          </m:r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1000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𝑊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𝑚𝑉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Simplifying this gives…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0.5879∗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𝑚𝑉</m:t>
                      </m:r>
                      <m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marL="342900" indent="-342900" eaLnBrk="1" hangingPunct="1">
                  <a:buFont typeface="Arial" pitchFamily="34" charset="0"/>
                  <a:buChar char="•"/>
                </a:pPr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Heat Release Rate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𝑇𝑒𝑠𝑡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𝑚𝑉</m:t>
                            </m:r>
                          </m:sub>
                        </m:sSub>
                        <m:r>
                          <a:rPr lang="en-US" sz="12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2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𝐵𝑎𝑠𝑒𝑙𝑖𝑛𝑒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𝑚𝑉</m:t>
                            </m:r>
                          </m:sub>
                        </m:sSub>
                      </m:e>
                    </m:d>
                    <m:r>
                      <a:rPr lang="en-US" sz="1200" b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200" b="0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1200" b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02323</m:t>
                                </m:r>
                                <m:r>
                                  <a:rPr lang="en-US" sz="1200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kW/m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eaLnBrk="1" hangingPunct="1">
                  <a:buFont typeface="Arial" pitchFamily="34" charset="0"/>
                  <a:buChar char="•"/>
                </a:pPr>
                <a:endParaRPr lang="en-US" sz="1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66700" y="1089891"/>
                <a:ext cx="8610600" cy="5410200"/>
              </a:xfrm>
              <a:blipFill rotWithShape="1">
                <a:blip r:embed="rId2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733800" y="1828800"/>
            <a:ext cx="838200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0100" y="1812636"/>
            <a:ext cx="571500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7827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Deleted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066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Sample Area Moved to HRR Calculation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53000" y="1436132"/>
            <a:ext cx="2286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1436132"/>
            <a:ext cx="266700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1436132"/>
            <a:ext cx="3200400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34200" y="1752600"/>
            <a:ext cx="144780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172200" y="6400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387" idx="1"/>
            <a:endCxn id="16387" idx="3"/>
          </p:cNvCxnSpPr>
          <p:nvPr/>
        </p:nvCxnSpPr>
        <p:spPr>
          <a:xfrm>
            <a:off x="266700" y="3794991"/>
            <a:ext cx="861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HR2: Total Heat Release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1295400"/>
                <a:ext cx="8610600" cy="4472709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Total Heat Release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naryPr>
                      <m:sub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  <m:sup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Test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mV</m:t>
                                </m:r>
                              </m:sub>
                            </m:sSub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Baseline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mV</m:t>
                                </m:r>
                              </m:sub>
                            </m:sSub>
                          </m:e>
                        </m:d>
                        <m: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∗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d>
                          <m:d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h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0.02323 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d>
                          <m:d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1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t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dt</m:t>
                        </m:r>
                      </m:e>
                    </m:nary>
                  </m:oMath>
                </a14:m>
                <a:r>
                  <a:rPr lang="en-US" sz="105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 </a:t>
                </a: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kW · min/m²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400" dirty="0" smtClean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Simplifying this gives…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/>
                </a:r>
                <a:br>
                  <a:rPr lang="en-US" sz="14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</a:br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6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Total Heat Release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=  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t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    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Test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mV</m:t>
                                        </m:r>
                                      </m:sub>
                                    </m:s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   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  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Baseline</m:t>
                                        </m:r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mV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  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∗</m:t>
                                </m:r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  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K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0.02323 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nary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x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 </a:t>
                </a: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kW · min/m²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 smtClean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Where: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n = </a:t>
                </a:r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	Total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number of data collection points in 2 minutes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x = </a:t>
                </a:r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	Total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number of data collection points in 1 minute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Baseline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mV</m:t>
                        </m:r>
                      </m:sub>
                    </m:sSub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Average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thermopile millivolt reading at baseline (mV)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Test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mV</m:t>
                        </m:r>
                      </m:sub>
                    </m:sSub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Thermopile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millivolt reading at any point during test (mV)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h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	Calibration </a:t>
                </a: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factor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kW</m:t>
                    </m:r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/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mV</m:t>
                    </m:r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Note: This formula uses the Riemann Left Hand Sum method of integration.</a:t>
                </a:r>
                <a:endParaRPr lang="en-US" sz="1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lang="en-US" sz="12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1295400"/>
                <a:ext cx="8610600" cy="4472709"/>
              </a:xfrm>
              <a:blipFill rotWithShape="1">
                <a:blip r:embed="rId2"/>
                <a:stretch>
                  <a:fillRect l="-637" t="-4502" b="-10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5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263" y="1524000"/>
            <a:ext cx="8155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Randomize 4 main parameters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71513" y="371331"/>
            <a:ext cx="8472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 Test Plan Concept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11848"/>
              </p:ext>
            </p:extLst>
          </p:nvPr>
        </p:nvGraphicFramePr>
        <p:xfrm>
          <a:off x="244662" y="2514600"/>
          <a:ext cx="8635999" cy="2195659"/>
        </p:xfrm>
        <a:graphic>
          <a:graphicData uri="http://schemas.openxmlformats.org/drawingml/2006/table">
            <a:tbl>
              <a:tblPr firstRow="1" firstCol="1" bandRow="1"/>
              <a:tblGrid>
                <a:gridCol w="1896478"/>
                <a:gridCol w="1896478"/>
                <a:gridCol w="1629566"/>
                <a:gridCol w="1629566"/>
                <a:gridCol w="1583911"/>
              </a:tblGrid>
              <a:tr h="4114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Min.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Avg.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Max.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System Air Flow rates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SCFM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Heat Flux (W/cm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Center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3.60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3.65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3.70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2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Upper Pilot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Air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(SLPM)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0.98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Methane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(SLPM)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1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42" y="257175"/>
            <a:ext cx="7861333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as result of DOE Testing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019838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 Airflow:</a:t>
            </a:r>
          </a:p>
          <a:p>
            <a:pPr marL="514350" lvl="1" indent="0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From: 20.0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SCFM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lvl="1" indent="0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To: 20.0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(19.6 – 20.4 SCFM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Pilot Methane Flow:</a:t>
            </a:r>
          </a:p>
          <a:p>
            <a:pPr marL="514350" lvl="1" indent="0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 1.50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13.3%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1.70 SLPM)</a:t>
            </a:r>
          </a:p>
          <a:p>
            <a:pPr marL="514350" lvl="1" indent="0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To: 1.50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(1.47 – 1.53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SLPM)</a:t>
            </a: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Pilot Air Flow:</a:t>
            </a:r>
          </a:p>
          <a:p>
            <a:pPr marL="514350" lvl="1" indent="0"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From: 1.0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1.20 SLPM)</a:t>
            </a:r>
          </a:p>
          <a:p>
            <a:pPr marL="514350" lvl="1" indent="0"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To: 1.0 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(0.95 – 1.05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SLPM)</a:t>
            </a: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inlet air be controlled by a Mass Flow Controller</a:t>
            </a: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the panel mounted air flow meter (for upper pilot mixing air) with a MFC</a:t>
            </a: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Changes to Calibration Method (From Step to Ramp)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/>
                <a:ea typeface="Times New Roman"/>
              </a:rPr>
              <a:t>Calibration</a:t>
            </a:r>
            <a:endParaRPr lang="en-US" dirty="0" smtClean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1" algn="l" eaLnBrk="1" hangingPunct="1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Goals: </a:t>
            </a:r>
          </a:p>
          <a:p>
            <a:pPr marL="914400" lvl="1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Achieve better repeatability between successive calibrations</a:t>
            </a:r>
          </a:p>
          <a:p>
            <a:pPr marL="914400" lvl="1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Achieve good reproducibility between machines</a:t>
            </a:r>
          </a:p>
          <a:p>
            <a:pPr marL="914400" lvl="1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req’d to complete the calibration process</a:t>
            </a:r>
          </a:p>
          <a:p>
            <a:pPr marL="914400" lvl="1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Methane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</a:t>
            </a:r>
          </a:p>
          <a:p>
            <a:pPr marL="914400" lvl="1" indent="-457200" algn="l" eaLnBrk="1" hangingPunct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it easier</a:t>
            </a:r>
          </a:p>
          <a:p>
            <a:pPr algn="l" eaLnBrk="1" hangingPunct="1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Calibration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Replaced Wet Test Meter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with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Mass Flow Controller (MFC)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Upper Pilot Burner Methane MFC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Thermal-based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0.25 inch inlet/outlet fittings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Calibrated annually with NIST traceability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Calibrated for Methane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gas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Accuracy: 1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% Full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Scale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STP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0ºC at 760 mmHg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Signal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Output To Data Acquisition System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endParaRPr lang="en-US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Dual Purpose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Burner (Upper)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1" hangingPunct="1"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Calibration Burner (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Replaces Calibration T-Burner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lvl="1" indent="-457200" algn="l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Upper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Pilot Burner during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testing - 1.5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SLPM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Methane / 1.0 SLPM Air</a:t>
            </a:r>
          </a:p>
          <a:p>
            <a:pPr lvl="1" algn="l" eaLnBrk="1" hangingPunct="1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eaLnBrk="1" hangingPunct="1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Note: Mixing air MFC has same specifications (calibrated for air)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990600"/>
                <a:ext cx="8610600" cy="5638800"/>
              </a:xfrm>
            </p:spPr>
            <p:txBody>
              <a:bodyPr/>
              <a:lstStyle/>
              <a:p>
                <a:pPr marL="285750" marR="0" lvl="0" indent="-285750" algn="l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Calibration Method Changes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Optimized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flow settings from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maximum of 8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L/min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down to 4 L/min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Entire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calibration sequence defined (Beginning to end)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Exhaust ventilation system must be on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Sample holder, with drip pan and millboard, must be in place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Preheat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at 4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SLPM for 3 minutes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Step change in flow (1-2, 1-3 &amp; 1-4 SLPM)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 for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each 3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minute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period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Average final 10 seconds of data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The average calibration factor is calculated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Calibration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Pass / Fail Criteria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Removed the 5% STDEV error between calibration constants (5)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calibration factor is determined using: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endParaRPr lang="en-US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𝑘𝑊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1000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𝑊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𝑚𝑉</m:t>
                      </m:r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Added Range: Calibration factor must be 0.085 ± 0.01 kW/mV 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990600"/>
                <a:ext cx="8610600" cy="5638800"/>
              </a:xfrm>
              <a:blipFill rotWithShape="1">
                <a:blip r:embed="rId2"/>
                <a:stretch>
                  <a:fillRect l="-920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8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New Procedures: Calibration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990600"/>
                <a:ext cx="8610600" cy="5638800"/>
              </a:xfrm>
            </p:spPr>
            <p:txBody>
              <a:bodyPr/>
              <a:lstStyle/>
              <a:p>
                <a:pPr marL="285750" marR="0" lvl="0" indent="-285750" algn="l"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Calibration Method Changes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Exhaust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ventilation system must be on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Sample holder, with drip pan and millboard, must be in place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New 20 second moving average of the thermopile signal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Preheat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at 4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SLPM until a mV Threshold Limit is achieved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Ramp down gas flow from 4-1 SLPM over a certain period 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Methane flow and real-time Thermopile signal are recorded</a:t>
                </a:r>
              </a:p>
              <a:p>
                <a:pPr marL="742950" lvl="1" indent="-285750" algn="l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 slope is generated (L/mV) to calculate the calibration factor</a:t>
                </a:r>
                <a:endParaRPr lang="en-US" sz="20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Calibration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Pass / Fail Criteria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The slope is used to determine the calibration factor using: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endParaRPr lang="en-US" sz="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𝑘𝑊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1000</m:t>
                          </m:r>
                          <m:r>
                            <a:rPr lang="en-US" sz="110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</a:rPr>
                            <m:t>𝑊</m:t>
                          </m:r>
                        </m:den>
                      </m:f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1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𝒎𝑽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1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𝒎𝑽</m:t>
                                  </m:r>
                                </m:e>
                                <m:sub>
                                  <m:r>
                                    <a:rPr lang="en-US" sz="11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 b="1">
                          <a:solidFill>
                            <a:srgbClr val="00B050"/>
                          </a:solidFill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10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</a:rPr>
                        <m:t>𝑚𝑉</m:t>
                      </m:r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Calibration factor must be 0.085 ± 0.01 kW/mV </a:t>
                </a:r>
              </a:p>
              <a:p>
                <a:pPr marL="800100" lvl="1" indent="-342900" algn="l" eaLnBrk="1" hangingPunct="1">
                  <a:buFont typeface="Courier New" pitchFamily="49" charset="0"/>
                  <a:buChar char="o"/>
                </a:pP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indent="-457200" algn="l" eaLnBrk="1" hangingPunct="1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990600"/>
                <a:ext cx="8610600" cy="5638800"/>
              </a:xfrm>
              <a:blipFill rotWithShape="1">
                <a:blip r:embed="rId2"/>
                <a:stretch>
                  <a:fillRect l="-920" t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5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Chapter HF (Placeholder Document)</a:t>
            </a:r>
            <a:endParaRPr lang="en-US" sz="4000" dirty="0"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1066800"/>
                <a:ext cx="8686800" cy="5638800"/>
              </a:xfrm>
            </p:spPr>
            <p:txBody>
              <a:bodyPr/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Scope 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Definitions 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Calibration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		Heat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Release Rate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Total Heat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Release			Heat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Flux Density 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Thermopile				Mass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Flow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Controllers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Methane Gas (CH4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)		NIST 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NIST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Traceability			Stability</a:t>
                </a:r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Standard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Temp.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and 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Press.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(STP)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/>
                </a:r>
                <a:b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Principle of the Method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1066800"/>
                <a:ext cx="8686800" cy="5638800"/>
              </a:xfrm>
              <a:blipFill rotWithShape="1">
                <a:blip r:embed="rId2"/>
                <a:stretch>
                  <a:fillRect l="-1404" t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Chapter HF (Placeholder Document)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6705600" cy="56388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Apparatus 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Heat Release Rate Apparatus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Holding Chamber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Environmental Chamber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Pyramidal Section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Apparatus Components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Thermopile 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Pilot Burners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Hot Surface Igniter (HSI)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Electronic Igniter System 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Air Distribution System 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Specimen Holder </a:t>
            </a:r>
          </a:p>
          <a:p>
            <a:pPr indent="45720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Calibration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Equipment</a:t>
            </a:r>
            <a:endParaRPr lang="en-US" sz="28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1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Rate Test Method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Required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Aviation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Administration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Qualify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 surface area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interior materials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use in commercial passenger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aircraft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Ceilings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Stow bins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Sidewalls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Register 14 CFR parts 25 and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Description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Calibration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Fail criteria</a:t>
            </a:r>
          </a:p>
        </p:txBody>
      </p:sp>
    </p:spTree>
    <p:extLst>
      <p:ext uri="{BB962C8B-B14F-4D97-AF65-F5344CB8AC3E}">
        <p14:creationId xmlns:p14="http://schemas.microsoft.com/office/powerpoint/2010/main" val="19013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Chapter HF (Placeholder Document)</a:t>
            </a:r>
            <a:endParaRPr lang="en-US" sz="4000" dirty="0"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04800" y="1066800"/>
                <a:ext cx="8686800" cy="5638800"/>
              </a:xfrm>
            </p:spPr>
            <p:txBody>
              <a:bodyPr/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Data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Acquisition System/Display Devices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Test Specimen </a:t>
                </a:r>
                <a:endParaRPr lang="en-US" sz="28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indent="45720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Specimen Number 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Specimen Size 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Specimen Preparation 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Specimen Orientation 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Conditioning</a:t>
                </a:r>
              </a:p>
              <a:p>
                <a:pPr lvl="0" algn="l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 dirty="0" smtClean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lvl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Calibration Procedure of Equipment </a:t>
                </a:r>
                <a:endParaRPr lang="en-US" sz="28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Heat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Flux Calibration (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Center)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Heat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Flux Uniformity Calibration (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Corners)</a:t>
                </a:r>
              </a:p>
              <a:p>
                <a:pPr marL="45720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Determination </a:t>
                </a:r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of the Calibration Factor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)</a:t>
                </a: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04800" y="1066800"/>
                <a:ext cx="8686800" cy="5638800"/>
              </a:xfrm>
              <a:blipFill rotWithShape="1">
                <a:blip r:embed="rId2"/>
                <a:stretch>
                  <a:fillRect l="-1404" t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1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Chapter HF (Placeholder Document)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Preparation/Performance of Test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Preparation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Performance of Test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Preparation of Further Test Runs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Times New Roman"/>
              </a:rPr>
              <a:t>Presentation of Results 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Heat Release Rate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Total Heat Release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</a:rPr>
              <a:t>Accuracy, Units and </a:t>
            </a:r>
            <a:r>
              <a:rPr lang="en-US" sz="2800" b="1" dirty="0" smtClean="0">
                <a:solidFill>
                  <a:schemeClr val="tx1"/>
                </a:solidFill>
                <a:latin typeface="Times New Roman"/>
                <a:ea typeface="Calibri"/>
              </a:rPr>
              <a:t>Rounding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Requirements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Peak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Heat Release Rate (65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kW/m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2-Minute Total Heat Release (65 kW · min/m²)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Quantity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of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Samples (80% must pass)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Test Report</a:t>
            </a:r>
            <a:endParaRPr lang="en-US" sz="28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91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1545" y="228600"/>
            <a:ext cx="91440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Chapter HF: Calibration Requirements and Frequency</a:t>
            </a:r>
            <a:endParaRPr lang="en-US" sz="32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86800" cy="4953000"/>
          </a:xfrm>
        </p:spPr>
        <p:txBody>
          <a:bodyPr/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Equipment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Heat Flux gauges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Data Acquisition System/Display Devices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Main Air Supply MFC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Methane / Mixing Air MFC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Procedures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System Heat Flux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Heat Flux Uniformity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Thermopile (Gas Calibration)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49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14313"/>
            <a:ext cx="91440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/>
                <a:ea typeface="Times New Roman"/>
              </a:rPr>
              <a:t>Chapter HF </a:t>
            </a:r>
            <a:r>
              <a:rPr lang="en-US" sz="4000" dirty="0" smtClean="0">
                <a:latin typeface="Times New Roman"/>
                <a:ea typeface="Times New Roman"/>
              </a:rPr>
              <a:t>(Update)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6" y="932407"/>
            <a:ext cx="84464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Added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Burr-free holes , internally and externally, but not chamfered” requirement to: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pilot burner holes (15)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Plate holes (8)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Plate holes (120)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 Calibration Factor range: 0.085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+/-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0.010 kW/mV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Drip pan / Millboard inserted during calibration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Removed references to: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Pass/Fail Criteria (5% STDEV)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Factor Term: (kW/m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)/mv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Standardized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sample holder drip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pans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testing.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testing regardless of whether a material drips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Optional: Permanently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mounted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holder or removable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Chapter HF Appendix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0" lvl="1" algn="l" eaLnBrk="1" hangingPunct="1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Contains information and supplemental material pertinent to referenced paragraphs.</a:t>
            </a:r>
          </a:p>
          <a:p>
            <a:pPr algn="l" eaLnBrk="1" hangingPunct="1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Tolerance table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Overview Drawing (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assembled)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Components - 30 Detailed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Drawings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 (CH4) Purity</a:t>
            </a: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Heat Release Rate Apparatus; Insulation / Gasket Material</a:t>
            </a: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Radiation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Source </a:t>
            </a: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Thermopile / Thermocouples</a:t>
            </a: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&amp; Upper Pilot/Calibration Burner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Hot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Surface Igniter (HSI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lvl="1" indent="-17145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Igniter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Chapter HF Appendix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0" lvl="1" algn="l" eaLnBrk="1" hangingPunct="1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Contains information and supplemental material pertinent to referenced paragraphs.</a:t>
            </a:r>
          </a:p>
          <a:p>
            <a:pPr algn="l" eaLnBrk="1" hangingPunct="1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Distribution System;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Distribution Plate / Second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Stage Plate</a:t>
            </a: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Specimen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Holder, Drip Pan Holding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Chamber/Injection Mechanism</a:t>
            </a: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Heat Flux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Sensors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MFC’s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Specimen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Preparation – Foil wrapping, 5 second rule and general cleaning procedures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Heat Release Rate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Total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Heat Release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Calculations</a:t>
            </a:r>
          </a:p>
          <a:p>
            <a:pPr marL="3429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Nominal Operating Parameter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HR2 Prototype Testing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002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Materials (5 coupons each)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Light Brown Panel (2012 RR)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Schneller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Panel (2012 RR)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23742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91000" y="1219200"/>
            <a:ext cx="1143000" cy="369332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HR2: 53.5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6965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1219200"/>
            <a:ext cx="1143000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HR2: 69.6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1588532"/>
            <a:ext cx="0" cy="7736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2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433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1000" y="1219200"/>
            <a:ext cx="1143000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HR2: 47.9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114800" y="1588532"/>
            <a:ext cx="228600" cy="8498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4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305800" cy="784225"/>
          </a:xfrm>
        </p:spPr>
        <p:txBody>
          <a:bodyPr/>
          <a:lstStyle/>
          <a:p>
            <a:pPr algn="l"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Revised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Rate Test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3600" dirty="0" smtClean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Simplify and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Streamline</a:t>
            </a:r>
          </a:p>
          <a:p>
            <a:pPr algn="l" eaLnBrk="1" hangingPunct="1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Multi-laboratory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studies in which the same material was tested at different locations indicate reproducibility of test results can be improved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contribute to poor agreement between test laboratories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presentation describes a detailed revision of the test apparatus conducted by the International Aircraft Materials Fire Test Working Group to better standardize components, procedures and calibration of equipment for this test method.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3498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1000" y="1219200"/>
            <a:ext cx="1143000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HR2: 36.9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1588532"/>
            <a:ext cx="0" cy="6212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7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3716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Continue work on New Calibration approach (Ramp method)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Additional Unit Buildups for Comparative Testing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Testing of other type materials?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(Task group input needed)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Continue DOE as needed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7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Improvements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Airflow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(Dual Flow to Single Flow)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Construction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Documentation (Chapter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HR)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14" y="764309"/>
            <a:ext cx="4703053" cy="5917850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Airflow – Single Flow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6482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674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OSU: Orifice Meter, Natural 3:1 Airflow Split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476750" y="923924"/>
            <a:ext cx="76200" cy="592605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6435209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HR2: Mass Flow Controlled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534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Removal of Bypass Air and Components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Chimney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Baffle Plate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Outer Pyramid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Bypass Air Manifold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Piping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Surplus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Gasket Material and Hardware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Orifice Meter/Mercury Manometer</a:t>
            </a:r>
          </a:p>
        </p:txBody>
      </p:sp>
    </p:spTree>
    <p:extLst>
      <p:ext uri="{BB962C8B-B14F-4D97-AF65-F5344CB8AC3E}">
        <p14:creationId xmlns:p14="http://schemas.microsoft.com/office/powerpoint/2010/main" val="17819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Removal of Bypass Air and Components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air source</a:t>
            </a:r>
          </a:p>
          <a:p>
            <a:pPr marL="1257300" lvl="2" indent="-342900" algn="l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MFC Req’d</a:t>
            </a:r>
          </a:p>
          <a:p>
            <a:pPr marL="1257300" lvl="2" indent="-342900" algn="l" eaLnBrk="1" hangingPunct="1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Smaller Compressed Air System Req’d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Easier to clean, inspect, maintain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Fewer Components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Quieter system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Thermocouples operating in a better performance range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Calibration Factor (Approx. 4.0 kW/m</a:t>
            </a:r>
            <a:r>
              <a:rPr lang="en-US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/mV or 0.09 kW/mv)</a:t>
            </a:r>
          </a:p>
          <a:p>
            <a:pPr algn="l"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</a:t>
            </a:r>
          </a:p>
          <a:p>
            <a:pPr marL="742950" lvl="1" indent="-28575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Higher Exhaust Gas Temperatures (approx. 500 degrees F)</a:t>
            </a:r>
          </a:p>
          <a:p>
            <a:pPr algn="l"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Airflow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Defined Air Quality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“Fee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of oil mist, water and foreign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particles”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Airflow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Flow rate controlled using a Mass Flow Controller to replace orifice meter</a:t>
            </a: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Calibrated To STP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0º C at 760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mmHg</a:t>
            </a: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Accuracy: 2%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Full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Scale</a:t>
            </a: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Flow Rate: 20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±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0.4 SCFM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Inlet Air Temperature: 72.5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±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2.5 °F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85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39593</TotalTime>
  <Words>2011</Words>
  <Application>Microsoft Office PowerPoint</Application>
  <PresentationFormat>On-screen Show (4:3)</PresentationFormat>
  <Paragraphs>503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Office Theme</vt:lpstr>
      <vt:lpstr>2_Custom Design</vt:lpstr>
      <vt:lpstr>1_Office Theme</vt:lpstr>
      <vt:lpstr>3_Custom Design</vt:lpstr>
      <vt:lpstr>4_Custom Design</vt:lpstr>
      <vt:lpstr>5_Custom Design</vt:lpstr>
      <vt:lpstr>Revised Rate of Heat Release Test Method  October, 2016   Triennial Conference Atlantic City, NJ USA</vt:lpstr>
      <vt:lpstr>AGENDA</vt:lpstr>
      <vt:lpstr>Heat Release Rate Test Method</vt:lpstr>
      <vt:lpstr>Revised Heat Release Rate Test Method</vt:lpstr>
      <vt:lpstr>Areas Of Improvements</vt:lpstr>
      <vt:lpstr>Airflow – Single Flow Design</vt:lpstr>
      <vt:lpstr>Removal of Bypass Air and Components</vt:lpstr>
      <vt:lpstr>Removal of Bypass Air and Components</vt:lpstr>
      <vt:lpstr>Airflow</vt:lpstr>
      <vt:lpstr>PowerPoint Presentation</vt:lpstr>
      <vt:lpstr>Standardized Construction</vt:lpstr>
      <vt:lpstr>HR2 Exhaust Assembly</vt:lpstr>
      <vt:lpstr>Standardized Construction</vt:lpstr>
      <vt:lpstr>Standardized Construction</vt:lpstr>
      <vt:lpstr>Standardized Thermopile / Globars </vt:lpstr>
      <vt:lpstr>New: Upper pilot HSI (Hot Surface Igniter)</vt:lpstr>
      <vt:lpstr>Upper pilot HSI (Hot surface igniter)</vt:lpstr>
      <vt:lpstr>New Procedures: Heat Flux</vt:lpstr>
      <vt:lpstr>New Procedures: Heat Flux</vt:lpstr>
      <vt:lpstr>Calibration Factor / HRR Equation</vt:lpstr>
      <vt:lpstr>HR2: Total Heat Release Calculation</vt:lpstr>
      <vt:lpstr>PowerPoint Presentation</vt:lpstr>
      <vt:lpstr>Changes as result of DOE Testing</vt:lpstr>
      <vt:lpstr>Calibration</vt:lpstr>
      <vt:lpstr>Calibration</vt:lpstr>
      <vt:lpstr>Calibration</vt:lpstr>
      <vt:lpstr>New Procedures: Calibration</vt:lpstr>
      <vt:lpstr>Chapter HF (Placeholder Document)</vt:lpstr>
      <vt:lpstr>Chapter HF (Placeholder Document)</vt:lpstr>
      <vt:lpstr>Chapter HF (Placeholder Document)</vt:lpstr>
      <vt:lpstr>Chapter HF (Placeholder Document)</vt:lpstr>
      <vt:lpstr>Chapter HF: Calibration Requirements and Frequency</vt:lpstr>
      <vt:lpstr>Chapter HF (Update)</vt:lpstr>
      <vt:lpstr>Chapter HF Appendix</vt:lpstr>
      <vt:lpstr>Chapter HF Appendix</vt:lpstr>
      <vt:lpstr>HR2 Prototype Testing</vt:lpstr>
      <vt:lpstr>PowerPoint Presentation</vt:lpstr>
      <vt:lpstr>PowerPoint Presentation</vt:lpstr>
      <vt:lpstr>PowerPoint Presentation</vt:lpstr>
      <vt:lpstr>PowerPoint Presentation</vt:lpstr>
      <vt:lpstr>Next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Burns, Mike (FAA)</dc:creator>
  <cp:lastModifiedBy>Horner, April CTR (FAA)</cp:lastModifiedBy>
  <cp:revision>589</cp:revision>
  <cp:lastPrinted>2013-07-31T15:25:24Z</cp:lastPrinted>
  <dcterms:created xsi:type="dcterms:W3CDTF">2013-05-15T13:53:16Z</dcterms:created>
  <dcterms:modified xsi:type="dcterms:W3CDTF">2016-10-18T14:02:16Z</dcterms:modified>
</cp:coreProperties>
</file>