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75" r:id="rId2"/>
  </p:sldMasterIdLst>
  <p:notesMasterIdLst>
    <p:notesMasterId r:id="rId39"/>
  </p:notesMasterIdLst>
  <p:handoutMasterIdLst>
    <p:handoutMasterId r:id="rId40"/>
  </p:handoutMasterIdLst>
  <p:sldIdLst>
    <p:sldId id="273" r:id="rId3"/>
    <p:sldId id="274" r:id="rId4"/>
    <p:sldId id="275" r:id="rId5"/>
    <p:sldId id="276" r:id="rId6"/>
    <p:sldId id="277" r:id="rId7"/>
    <p:sldId id="278" r:id="rId8"/>
    <p:sldId id="279" r:id="rId9"/>
    <p:sldId id="281" r:id="rId10"/>
    <p:sldId id="282" r:id="rId11"/>
    <p:sldId id="284" r:id="rId12"/>
    <p:sldId id="285" r:id="rId13"/>
    <p:sldId id="286" r:id="rId14"/>
    <p:sldId id="287" r:id="rId15"/>
    <p:sldId id="288" r:id="rId16"/>
    <p:sldId id="290" r:id="rId17"/>
    <p:sldId id="289" r:id="rId18"/>
    <p:sldId id="291" r:id="rId19"/>
    <p:sldId id="292" r:id="rId20"/>
    <p:sldId id="311" r:id="rId21"/>
    <p:sldId id="293" r:id="rId22"/>
    <p:sldId id="294" r:id="rId23"/>
    <p:sldId id="296" r:id="rId24"/>
    <p:sldId id="295" r:id="rId25"/>
    <p:sldId id="297" r:id="rId26"/>
    <p:sldId id="298" r:id="rId27"/>
    <p:sldId id="299" r:id="rId28"/>
    <p:sldId id="300" r:id="rId29"/>
    <p:sldId id="307" r:id="rId30"/>
    <p:sldId id="302" r:id="rId31"/>
    <p:sldId id="303" r:id="rId32"/>
    <p:sldId id="305" r:id="rId33"/>
    <p:sldId id="306" r:id="rId34"/>
    <p:sldId id="301" r:id="rId35"/>
    <p:sldId id="308" r:id="rId36"/>
    <p:sldId id="309" r:id="rId37"/>
    <p:sldId id="310" r:id="rId38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00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6" autoAdjust="0"/>
    <p:restoredTop sz="94717" autoAdjust="0"/>
  </p:normalViewPr>
  <p:slideViewPr>
    <p:cSldViewPr snapToGrid="0">
      <p:cViewPr>
        <p:scale>
          <a:sx n="100" d="100"/>
          <a:sy n="100" d="100"/>
        </p:scale>
        <p:origin x="-1620" y="-31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omas%20ctr%20Maloney\Desktop\Book2(SOC%25%2010psi)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omas%20ctr%20Maloney\Documents\Battery%20Test\Lithium-ion%20battery%20vent%20gasses\Book2(SOC%25)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omas%20ctr%20Maloney\Documents\Battery%20Test\Lithium-ion%20battery%20vent%20gasses\Book2(SOC%25)1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omas%20ctr%20Maloney\Documents\Battery%20Test\Lithium-ion%20battery%20vent%20gasses\Book2(SOC%25)1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omas%20ctr%20Maloney\Desktop\Book5_newer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ctfile.act.faa.gov\WJHTC\SHARED\ANG-E2\ANG-E21\Steve%20Summer\Resul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Results!$J$7:$J$12</c:f>
              <c:strCache>
                <c:ptCount val="6"/>
                <c:pt idx="0">
                  <c:v>4 Ply</c:v>
                </c:pt>
                <c:pt idx="1">
                  <c:v>8 Ply</c:v>
                </c:pt>
                <c:pt idx="2">
                  <c:v>16 Ply</c:v>
                </c:pt>
                <c:pt idx="3">
                  <c:v>24 Ply</c:v>
                </c:pt>
                <c:pt idx="4">
                  <c:v>32 Ply</c:v>
                </c:pt>
                <c:pt idx="5">
                  <c:v>HC Core</c:v>
                </c:pt>
              </c:strCache>
            </c:strRef>
          </c:cat>
          <c:val>
            <c:numRef>
              <c:f>Results!$L$7:$L$12</c:f>
              <c:numCache>
                <c:formatCode>General</c:formatCode>
                <c:ptCount val="6"/>
                <c:pt idx="0">
                  <c:v>11.25</c:v>
                </c:pt>
                <c:pt idx="1">
                  <c:v>21.25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44.75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909952"/>
        <c:axId val="72911872"/>
      </c:barChart>
      <c:catAx>
        <c:axId val="72909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 ID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2911872"/>
        <c:crosses val="autoZero"/>
        <c:auto val="1"/>
        <c:lblAlgn val="ctr"/>
        <c:lblOffset val="100"/>
        <c:noMultiLvlLbl val="0"/>
      </c:catAx>
      <c:valAx>
        <c:axId val="729118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Measured Burn Length, in.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2909952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>
          <a:latin typeface="+mj-lt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550090293200528"/>
          <c:y val="0.23690018711775865"/>
          <c:w val="0.72990579035526537"/>
          <c:h val="0.56364881722320592"/>
        </c:manualLayout>
      </c:layout>
      <c:scatterChart>
        <c:scatterStyle val="smoothMarker"/>
        <c:varyColors val="0"/>
        <c:ser>
          <c:idx val="0"/>
          <c:order val="0"/>
          <c:tx>
            <c:v>LFL</c:v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7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'H2 Halon'!$AW$119:$AW$124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26</c:v>
                </c:pt>
                <c:pt idx="5">
                  <c:v>26.72</c:v>
                </c:pt>
              </c:numCache>
            </c:numRef>
          </c:xVal>
          <c:yVal>
            <c:numRef>
              <c:f>'H2 Halon'!$AX$119:$AX$124</c:f>
              <c:numCache>
                <c:formatCode>General</c:formatCode>
                <c:ptCount val="6"/>
                <c:pt idx="0">
                  <c:v>4.95</c:v>
                </c:pt>
                <c:pt idx="1">
                  <c:v>9.02</c:v>
                </c:pt>
                <c:pt idx="2">
                  <c:v>11.55</c:v>
                </c:pt>
                <c:pt idx="3">
                  <c:v>13.47</c:v>
                </c:pt>
                <c:pt idx="4">
                  <c:v>14.75</c:v>
                </c:pt>
                <c:pt idx="5">
                  <c:v>16.2</c:v>
                </c:pt>
              </c:numCache>
            </c:numRef>
          </c:yVal>
          <c:smooth val="1"/>
        </c:ser>
        <c:ser>
          <c:idx val="1"/>
          <c:order val="1"/>
          <c:tx>
            <c:v>UFL</c:v>
          </c:tx>
          <c:spPr>
            <a:ln>
              <a:solidFill>
                <a:schemeClr val="accent1"/>
              </a:solidFill>
            </a:ln>
          </c:spPr>
          <c:marker>
            <c:symbol val="plus"/>
            <c:size val="7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</c:spPr>
          </c:marker>
          <c:trendline>
            <c:trendlineType val="power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'H2 Halon'!$AW$119:$AW$124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26</c:v>
                </c:pt>
                <c:pt idx="5">
                  <c:v>26.72</c:v>
                </c:pt>
              </c:numCache>
            </c:numRef>
          </c:xVal>
          <c:yVal>
            <c:numRef>
              <c:f>'H2 Halon'!$AY$119:$AY$124</c:f>
              <c:numCache>
                <c:formatCode>General</c:formatCode>
                <c:ptCount val="6"/>
                <c:pt idx="0">
                  <c:v>76.52</c:v>
                </c:pt>
                <c:pt idx="1">
                  <c:v>45.7</c:v>
                </c:pt>
                <c:pt idx="2">
                  <c:v>28.39</c:v>
                </c:pt>
                <c:pt idx="3">
                  <c:v>19.34</c:v>
                </c:pt>
                <c:pt idx="4">
                  <c:v>17.850000000000001</c:v>
                </c:pt>
                <c:pt idx="5">
                  <c:v>16.2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492480"/>
        <c:axId val="127494400"/>
      </c:scatterChart>
      <c:valAx>
        <c:axId val="127492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%vol </a:t>
                </a:r>
                <a:r>
                  <a:rPr lang="en-US" sz="2000" dirty="0"/>
                  <a:t>Halon </a:t>
                </a:r>
                <a:r>
                  <a:rPr lang="en-US" sz="2000" dirty="0" smtClean="0"/>
                  <a:t>1301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7494400"/>
        <c:crosses val="autoZero"/>
        <c:crossBetween val="midCat"/>
      </c:valAx>
      <c:valAx>
        <c:axId val="1274944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%vol Hydrogen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7492480"/>
        <c:crosses val="autoZero"/>
        <c:crossBetween val="midCat"/>
        <c:majorUnit val="25"/>
      </c:valAx>
      <c:spPr>
        <a:ln w="2540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377215267963299"/>
          <c:y val="0.23007059823263723"/>
          <c:w val="0.75504160404094789"/>
          <c:h val="0.57570158694278051"/>
        </c:manualLayout>
      </c:layout>
      <c:scatterChart>
        <c:scatterStyle val="smoothMarker"/>
        <c:varyColors val="0"/>
        <c:ser>
          <c:idx val="0"/>
          <c:order val="0"/>
          <c:tx>
            <c:v>LFL</c:v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12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'H2 Halon'!$AW$119:$AW$124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26</c:v>
                </c:pt>
                <c:pt idx="5">
                  <c:v>26.72</c:v>
                </c:pt>
              </c:numCache>
            </c:numRef>
          </c:xVal>
          <c:yVal>
            <c:numRef>
              <c:f>'H2 Halon'!$AX$119:$AX$124</c:f>
              <c:numCache>
                <c:formatCode>General</c:formatCode>
                <c:ptCount val="6"/>
                <c:pt idx="0">
                  <c:v>4.95</c:v>
                </c:pt>
                <c:pt idx="1">
                  <c:v>9.02</c:v>
                </c:pt>
                <c:pt idx="2">
                  <c:v>11.55</c:v>
                </c:pt>
                <c:pt idx="3">
                  <c:v>13.47</c:v>
                </c:pt>
                <c:pt idx="4">
                  <c:v>14.75</c:v>
                </c:pt>
                <c:pt idx="5">
                  <c:v>16.2</c:v>
                </c:pt>
              </c:numCache>
            </c:numRef>
          </c:yVal>
          <c:smooth val="1"/>
        </c:ser>
        <c:ser>
          <c:idx val="1"/>
          <c:order val="1"/>
          <c:tx>
            <c:v>UFL</c:v>
          </c:tx>
          <c:spPr>
            <a:ln>
              <a:solidFill>
                <a:schemeClr val="accent1"/>
              </a:solidFill>
            </a:ln>
          </c:spPr>
          <c:marker>
            <c:symbol val="plus"/>
            <c:size val="12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</c:spPr>
          </c:marker>
          <c:trendline>
            <c:trendlineType val="power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'H2 Halon'!$AW$119:$AW$124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26</c:v>
                </c:pt>
                <c:pt idx="5">
                  <c:v>26.72</c:v>
                </c:pt>
              </c:numCache>
            </c:numRef>
          </c:xVal>
          <c:yVal>
            <c:numRef>
              <c:f>'H2 Halon'!$AY$119:$AY$124</c:f>
              <c:numCache>
                <c:formatCode>General</c:formatCode>
                <c:ptCount val="6"/>
                <c:pt idx="0">
                  <c:v>76.52</c:v>
                </c:pt>
                <c:pt idx="1">
                  <c:v>45.7</c:v>
                </c:pt>
                <c:pt idx="2">
                  <c:v>28.39</c:v>
                </c:pt>
                <c:pt idx="3">
                  <c:v>19.34</c:v>
                </c:pt>
                <c:pt idx="4">
                  <c:v>17.850000000000001</c:v>
                </c:pt>
                <c:pt idx="5">
                  <c:v>16.2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780160"/>
        <c:axId val="82782464"/>
      </c:scatterChart>
      <c:scatterChart>
        <c:scatterStyle val="lineMarker"/>
        <c:varyColors val="0"/>
        <c:ser>
          <c:idx val="2"/>
          <c:order val="2"/>
          <c:tx>
            <c:v>Nonflammable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accent3"/>
              </a:solidFill>
            </c:spPr>
          </c:marker>
          <c:xVal>
            <c:numRef>
              <c:f>'H2 Halon'!$AW$125:$AW$139</c:f>
              <c:numCache>
                <c:formatCode>General</c:formatCode>
                <c:ptCount val="1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  <c:pt idx="9">
                  <c:v>26</c:v>
                </c:pt>
                <c:pt idx="10">
                  <c:v>26</c:v>
                </c:pt>
                <c:pt idx="11">
                  <c:v>26.726012503397659</c:v>
                </c:pt>
                <c:pt idx="12">
                  <c:v>26.74829931972787</c:v>
                </c:pt>
                <c:pt idx="13">
                  <c:v>26.722267426091665</c:v>
                </c:pt>
                <c:pt idx="14">
                  <c:v>26.712002720163206</c:v>
                </c:pt>
              </c:numCache>
            </c:numRef>
          </c:xVal>
          <c:yVal>
            <c:numRef>
              <c:f>'H2 Halon'!$AX$125:$AX$139</c:f>
              <c:numCache>
                <c:formatCode>General</c:formatCode>
                <c:ptCount val="15"/>
                <c:pt idx="0">
                  <c:v>21.986129054191867</c:v>
                </c:pt>
                <c:pt idx="1">
                  <c:v>20.244939615580883</c:v>
                </c:pt>
                <c:pt idx="2">
                  <c:v>19.385881392818288</c:v>
                </c:pt>
                <c:pt idx="3">
                  <c:v>13.010204081632653</c:v>
                </c:pt>
                <c:pt idx="4">
                  <c:v>12.024886108655744</c:v>
                </c:pt>
                <c:pt idx="5">
                  <c:v>16.408216010338016</c:v>
                </c:pt>
                <c:pt idx="6">
                  <c:v>15.061896340633925</c:v>
                </c:pt>
                <c:pt idx="7">
                  <c:v>14.280370017684669</c:v>
                </c:pt>
                <c:pt idx="8">
                  <c:v>18.024481468888141</c:v>
                </c:pt>
                <c:pt idx="9">
                  <c:v>14.257560312606184</c:v>
                </c:pt>
                <c:pt idx="10">
                  <c:v>17.961072546617661</c:v>
                </c:pt>
                <c:pt idx="11">
                  <c:v>16.471867355259594</c:v>
                </c:pt>
                <c:pt idx="12">
                  <c:v>16.197278911564631</c:v>
                </c:pt>
                <c:pt idx="13">
                  <c:v>15.710604827773262</c:v>
                </c:pt>
                <c:pt idx="14">
                  <c:v>16.735804148248903</c:v>
                </c:pt>
              </c:numCache>
            </c:numRef>
          </c:yVal>
          <c:smooth val="0"/>
        </c:ser>
        <c:ser>
          <c:idx val="3"/>
          <c:order val="3"/>
          <c:tx>
            <c:v>Flammable</c:v>
          </c:tx>
          <c:spPr>
            <a:ln w="25400">
              <a:noFill/>
            </a:ln>
            <a:effectLst/>
          </c:spPr>
          <c:marker>
            <c:symbol val="x"/>
            <c:size val="6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xVal>
            <c:numRef>
              <c:f>'H2 Halon'!$AW$141:$AW$146</c:f>
              <c:numCache>
                <c:formatCode>General</c:formatCode>
                <c:ptCount val="6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26</c:v>
                </c:pt>
                <c:pt idx="4">
                  <c:v>26.684636118598377</c:v>
                </c:pt>
                <c:pt idx="5">
                  <c:v>26.700911688665126</c:v>
                </c:pt>
              </c:numCache>
            </c:numRef>
          </c:xVal>
          <c:yVal>
            <c:numRef>
              <c:f>'H2 Halon'!$AX$141:$AX$146</c:f>
              <c:numCache>
                <c:formatCode>General</c:formatCode>
                <c:ptCount val="6"/>
                <c:pt idx="0">
                  <c:v>18.010816694445388</c:v>
                </c:pt>
                <c:pt idx="1">
                  <c:v>14.014687882496943</c:v>
                </c:pt>
                <c:pt idx="2">
                  <c:v>13.514248792763381</c:v>
                </c:pt>
                <c:pt idx="3">
                  <c:v>16.41105859149183</c:v>
                </c:pt>
                <c:pt idx="4">
                  <c:v>16.263477088948786</c:v>
                </c:pt>
                <c:pt idx="5">
                  <c:v>16.19267927609198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780160"/>
        <c:axId val="82782464"/>
      </c:scatterChart>
      <c:valAx>
        <c:axId val="82780160"/>
        <c:scaling>
          <c:orientation val="minMax"/>
          <c:max val="28"/>
          <c:min val="24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%vol </a:t>
                </a:r>
                <a:r>
                  <a:rPr lang="en-US" sz="2000" dirty="0"/>
                  <a:t>Halon </a:t>
                </a:r>
                <a:r>
                  <a:rPr lang="en-US" sz="2000" dirty="0" smtClean="0"/>
                  <a:t>1301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2782464"/>
        <c:crosses val="autoZero"/>
        <c:crossBetween val="midCat"/>
        <c:majorUnit val="1"/>
        <c:minorUnit val="0.2"/>
      </c:valAx>
      <c:valAx>
        <c:axId val="82782464"/>
        <c:scaling>
          <c:orientation val="minMax"/>
          <c:max val="25"/>
          <c:min val="10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%vol Hydrogen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7806267806267809E-3"/>
              <c:y val="0.2590503041186837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2780160"/>
        <c:crosses val="autoZero"/>
        <c:crossBetween val="midCat"/>
        <c:majorUnit val="5"/>
      </c:valAx>
      <c:spPr>
        <a:ln w="2540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5.2967804772266709E-2"/>
          <c:y val="5.5600964281638715E-2"/>
          <c:w val="0.8970323354345664"/>
          <c:h val="5.1222963158313345E-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1/16" Woven Carbon Fiber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946578577787628"/>
          <c:y val="0.14257977380834222"/>
          <c:w val="0.76409819299927961"/>
          <c:h val="0.63601702467361021"/>
        </c:manualLayout>
      </c:layout>
      <c:scatterChart>
        <c:scatterStyle val="lineMarker"/>
        <c:varyColors val="0"/>
        <c:ser>
          <c:idx val="0"/>
          <c:order val="0"/>
          <c:tx>
            <c:v>Flame Time</c:v>
          </c:tx>
          <c:spPr>
            <a:ln w="28575">
              <a:noFill/>
            </a:ln>
          </c:spPr>
          <c:xVal>
            <c:numRef>
              <c:f>Sheet1!$B$3:$B$17</c:f>
              <c:numCache>
                <c:formatCode>0.00%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3.15E-2</c:v>
                </c:pt>
                <c:pt idx="4">
                  <c:v>3.1649999999999998E-2</c:v>
                </c:pt>
                <c:pt idx="5">
                  <c:v>3.4099999999999998E-2</c:v>
                </c:pt>
                <c:pt idx="6">
                  <c:v>3.9849999999999997E-2</c:v>
                </c:pt>
                <c:pt idx="7">
                  <c:v>3.925E-2</c:v>
                </c:pt>
                <c:pt idx="8">
                  <c:v>4.02E-2</c:v>
                </c:pt>
                <c:pt idx="9">
                  <c:v>2.1000000000000001E-2</c:v>
                </c:pt>
                <c:pt idx="10">
                  <c:v>2.0049999999999998E-2</c:v>
                </c:pt>
                <c:pt idx="11">
                  <c:v>2.0899999999999998E-2</c:v>
                </c:pt>
                <c:pt idx="12">
                  <c:v>1.06E-2</c:v>
                </c:pt>
                <c:pt idx="13">
                  <c:v>1.0800000000000001E-2</c:v>
                </c:pt>
                <c:pt idx="14">
                  <c:v>1.085E-2</c:v>
                </c:pt>
              </c:numCache>
            </c:numRef>
          </c:xVal>
          <c:yVal>
            <c:numRef>
              <c:f>Sheet1!$D$3:$D$17</c:f>
              <c:numCache>
                <c:formatCode>General</c:formatCode>
                <c:ptCount val="15"/>
                <c:pt idx="0">
                  <c:v>43</c:v>
                </c:pt>
                <c:pt idx="1">
                  <c:v>39</c:v>
                </c:pt>
                <c:pt idx="2">
                  <c:v>38</c:v>
                </c:pt>
                <c:pt idx="3">
                  <c:v>213</c:v>
                </c:pt>
                <c:pt idx="4">
                  <c:v>193</c:v>
                </c:pt>
                <c:pt idx="5">
                  <c:v>202</c:v>
                </c:pt>
                <c:pt idx="6">
                  <c:v>172</c:v>
                </c:pt>
                <c:pt idx="7">
                  <c:v>181</c:v>
                </c:pt>
                <c:pt idx="8">
                  <c:v>169</c:v>
                </c:pt>
                <c:pt idx="9">
                  <c:v>204</c:v>
                </c:pt>
                <c:pt idx="10">
                  <c:v>165</c:v>
                </c:pt>
                <c:pt idx="11">
                  <c:v>208</c:v>
                </c:pt>
                <c:pt idx="12">
                  <c:v>142</c:v>
                </c:pt>
                <c:pt idx="13">
                  <c:v>192</c:v>
                </c:pt>
                <c:pt idx="14">
                  <c:v>170</c:v>
                </c:pt>
              </c:numCache>
            </c:numRef>
          </c:yVal>
          <c:smooth val="0"/>
        </c:ser>
        <c:ser>
          <c:idx val="2"/>
          <c:order val="2"/>
          <c:tx>
            <c:v>FT Fail</c:v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dPt>
            <c:idx val="1"/>
            <c:bubble3D val="0"/>
            <c:spPr>
              <a:ln w="19050">
                <a:solidFill>
                  <a:schemeClr val="accent1"/>
                </a:solidFill>
              </a:ln>
            </c:spPr>
          </c:dPt>
          <c:xVal>
            <c:numRef>
              <c:f>Sheet1!$G$3:$G$4</c:f>
              <c:numCache>
                <c:formatCode>General</c:formatCode>
                <c:ptCount val="2"/>
                <c:pt idx="0">
                  <c:v>0</c:v>
                </c:pt>
                <c:pt idx="1">
                  <c:v>0.05</c:v>
                </c:pt>
              </c:numCache>
            </c:numRef>
          </c:xVal>
          <c:yVal>
            <c:numRef>
              <c:f>Sheet1!$H$3:$H$4</c:f>
              <c:numCache>
                <c:formatCode>General</c:formatCode>
                <c:ptCount val="2"/>
                <c:pt idx="0">
                  <c:v>15</c:v>
                </c:pt>
                <c:pt idx="1">
                  <c:v>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0768"/>
        <c:axId val="127935232"/>
      </c:scatterChart>
      <c:scatterChart>
        <c:scatterStyle val="lineMarker"/>
        <c:varyColors val="0"/>
        <c:ser>
          <c:idx val="1"/>
          <c:order val="1"/>
          <c:tx>
            <c:v>Burn Length</c:v>
          </c:tx>
          <c:spPr>
            <a:ln w="28575">
              <a:noFill/>
            </a:ln>
          </c:spPr>
          <c:xVal>
            <c:numRef>
              <c:f>Sheet1!$B$3:$B$17</c:f>
              <c:numCache>
                <c:formatCode>0.00%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3.15E-2</c:v>
                </c:pt>
                <c:pt idx="4">
                  <c:v>3.1649999999999998E-2</c:v>
                </c:pt>
                <c:pt idx="5">
                  <c:v>3.4099999999999998E-2</c:v>
                </c:pt>
                <c:pt idx="6">
                  <c:v>3.9849999999999997E-2</c:v>
                </c:pt>
                <c:pt idx="7">
                  <c:v>3.925E-2</c:v>
                </c:pt>
                <c:pt idx="8">
                  <c:v>4.02E-2</c:v>
                </c:pt>
                <c:pt idx="9">
                  <c:v>2.1000000000000001E-2</c:v>
                </c:pt>
                <c:pt idx="10">
                  <c:v>2.0049999999999998E-2</c:v>
                </c:pt>
                <c:pt idx="11">
                  <c:v>2.0899999999999998E-2</c:v>
                </c:pt>
                <c:pt idx="12">
                  <c:v>1.06E-2</c:v>
                </c:pt>
                <c:pt idx="13">
                  <c:v>1.0800000000000001E-2</c:v>
                </c:pt>
                <c:pt idx="14">
                  <c:v>1.085E-2</c:v>
                </c:pt>
              </c:numCache>
            </c:num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0.7</c:v>
                </c:pt>
                <c:pt idx="1">
                  <c:v>0.6</c:v>
                </c:pt>
                <c:pt idx="2">
                  <c:v>0.6</c:v>
                </c:pt>
                <c:pt idx="3">
                  <c:v>11.9</c:v>
                </c:pt>
                <c:pt idx="4">
                  <c:v>11.7</c:v>
                </c:pt>
                <c:pt idx="5">
                  <c:v>11.7</c:v>
                </c:pt>
                <c:pt idx="6">
                  <c:v>11.7</c:v>
                </c:pt>
                <c:pt idx="7">
                  <c:v>11.4</c:v>
                </c:pt>
                <c:pt idx="8">
                  <c:v>11.6</c:v>
                </c:pt>
                <c:pt idx="9">
                  <c:v>10.5</c:v>
                </c:pt>
                <c:pt idx="10">
                  <c:v>9.1999999999999993</c:v>
                </c:pt>
                <c:pt idx="11">
                  <c:v>10.7</c:v>
                </c:pt>
                <c:pt idx="12">
                  <c:v>4.8</c:v>
                </c:pt>
                <c:pt idx="13">
                  <c:v>5.5</c:v>
                </c:pt>
                <c:pt idx="14">
                  <c:v>7.3</c:v>
                </c:pt>
              </c:numCache>
            </c:numRef>
          </c:yVal>
          <c:smooth val="0"/>
        </c:ser>
        <c:ser>
          <c:idx val="3"/>
          <c:order val="3"/>
          <c:tx>
            <c:v>BL Fail</c:v>
          </c:tx>
          <c:spPr>
            <a:ln w="1905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Sheet1!$G$3:$G$4</c:f>
              <c:numCache>
                <c:formatCode>General</c:formatCode>
                <c:ptCount val="2"/>
                <c:pt idx="0">
                  <c:v>0</c:v>
                </c:pt>
                <c:pt idx="1">
                  <c:v>0.05</c:v>
                </c:pt>
              </c:numCache>
            </c:numRef>
          </c:xVal>
          <c:yVal>
            <c:numRef>
              <c:f>Sheet1!$I$3:$I$4</c:f>
              <c:numCache>
                <c:formatCode>General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39328"/>
        <c:axId val="127937152"/>
      </c:scatterChart>
      <c:valAx>
        <c:axId val="127920768"/>
        <c:scaling>
          <c:orientation val="minMax"/>
          <c:max val="4.5000000000000012E-2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Initial Hydrogen Concentration (vol. %)</a:t>
                </a:r>
              </a:p>
            </c:rich>
          </c:tx>
          <c:layout/>
          <c:overlay val="0"/>
        </c:title>
        <c:numFmt formatCode="0%" sourceLinked="0"/>
        <c:majorTickMark val="none"/>
        <c:minorTickMark val="none"/>
        <c:tickLblPos val="nextTo"/>
        <c:crossAx val="127935232"/>
        <c:crosses val="autoZero"/>
        <c:crossBetween val="midCat"/>
      </c:valAx>
      <c:valAx>
        <c:axId val="1279352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Flame Time (s)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7920768"/>
        <c:crosses val="autoZero"/>
        <c:crossBetween val="midCat"/>
      </c:valAx>
      <c:valAx>
        <c:axId val="12793715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Burn Length (in)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939328"/>
        <c:crosses val="max"/>
        <c:crossBetween val="midCat"/>
      </c:valAx>
      <c:valAx>
        <c:axId val="127939328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27937152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solidFill>
        <a:srgbClr val="00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Baseline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(Results!$J$7,Results!$J$28)</c:f>
              <c:strCache>
                <c:ptCount val="2"/>
                <c:pt idx="0">
                  <c:v>4 Ply</c:v>
                </c:pt>
                <c:pt idx="1">
                  <c:v>HC Core</c:v>
                </c:pt>
              </c:strCache>
            </c:strRef>
          </c:cat>
          <c:val>
            <c:numRef>
              <c:f>(Results!$L$7,Results!$L$12)</c:f>
              <c:numCache>
                <c:formatCode>General</c:formatCode>
                <c:ptCount val="2"/>
                <c:pt idx="0">
                  <c:v>11.25</c:v>
                </c:pt>
                <c:pt idx="1">
                  <c:v>44.75</c:v>
                </c:pt>
              </c:numCache>
            </c:numRef>
          </c:val>
        </c:ser>
        <c:ser>
          <c:idx val="1"/>
          <c:order val="1"/>
          <c:tx>
            <c:v>Insulated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(Results!$J$7,Results!$J$28)</c:f>
              <c:strCache>
                <c:ptCount val="2"/>
                <c:pt idx="0">
                  <c:v>4 Ply</c:v>
                </c:pt>
                <c:pt idx="1">
                  <c:v>HC Core</c:v>
                </c:pt>
              </c:strCache>
            </c:strRef>
          </c:cat>
          <c:val>
            <c:numRef>
              <c:f>(Results!$L$19,Results!$H$20)</c:f>
              <c:numCache>
                <c:formatCode>General</c:formatCode>
                <c:ptCount val="2"/>
                <c:pt idx="0">
                  <c:v>45.375</c:v>
                </c:pt>
              </c:numCache>
            </c:numRef>
          </c:val>
        </c:ser>
        <c:ser>
          <c:idx val="2"/>
          <c:order val="2"/>
          <c:tx>
            <c:v>Cooled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(Results!$J$7,Results!$J$28)</c:f>
              <c:strCache>
                <c:ptCount val="2"/>
                <c:pt idx="0">
                  <c:v>4 Ply</c:v>
                </c:pt>
                <c:pt idx="1">
                  <c:v>HC Core</c:v>
                </c:pt>
              </c:strCache>
            </c:strRef>
          </c:cat>
          <c:val>
            <c:numRef>
              <c:f>(Results!$L$27,Results!$L$28)</c:f>
              <c:numCache>
                <c:formatCode>General</c:formatCode>
                <c:ptCount val="2"/>
                <c:pt idx="0">
                  <c:v>0</c:v>
                </c:pt>
                <c:pt idx="1">
                  <c:v>45.5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409472"/>
        <c:axId val="74411392"/>
      </c:barChart>
      <c:catAx>
        <c:axId val="74409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Sample ID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4411392"/>
        <c:crosses val="autoZero"/>
        <c:auto val="1"/>
        <c:lblAlgn val="ctr"/>
        <c:lblOffset val="100"/>
        <c:noMultiLvlLbl val="0"/>
      </c:catAx>
      <c:valAx>
        <c:axId val="744113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Measured Burn Length, in.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4409472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>
          <a:latin typeface="+mj-lt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Gas Volume (liters (10psi))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Sheet1!$B$8:$B$17</c:f>
              <c:numCache>
                <c:formatCode>General</c:formatCode>
                <c:ptCount val="10"/>
                <c:pt idx="0">
                  <c:v>100</c:v>
                </c:pt>
                <c:pt idx="1">
                  <c:v>50</c:v>
                </c:pt>
                <c:pt idx="2">
                  <c:v>90</c:v>
                </c:pt>
                <c:pt idx="3">
                  <c:v>80</c:v>
                </c:pt>
                <c:pt idx="4">
                  <c:v>70</c:v>
                </c:pt>
                <c:pt idx="5">
                  <c:v>60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</c:numCache>
            </c:numRef>
          </c:xVal>
          <c:yVal>
            <c:numRef>
              <c:f>Sheet1!$F$8:$F$17</c:f>
              <c:numCache>
                <c:formatCode>General</c:formatCode>
                <c:ptCount val="10"/>
                <c:pt idx="0">
                  <c:v>7.849998666666667</c:v>
                </c:pt>
                <c:pt idx="1">
                  <c:v>2.2498</c:v>
                </c:pt>
                <c:pt idx="2">
                  <c:v>5.2313599999999996</c:v>
                </c:pt>
                <c:pt idx="3">
                  <c:v>5.049296</c:v>
                </c:pt>
                <c:pt idx="4">
                  <c:v>4.2391199999999998</c:v>
                </c:pt>
                <c:pt idx="5">
                  <c:v>2.8108719999999998</c:v>
                </c:pt>
                <c:pt idx="6">
                  <c:v>2.0896720000000002</c:v>
                </c:pt>
                <c:pt idx="7">
                  <c:v>1.4934000000000001</c:v>
                </c:pt>
                <c:pt idx="8">
                  <c:v>1.323858</c:v>
                </c:pt>
                <c:pt idx="9">
                  <c:v>1.043226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87136"/>
        <c:axId val="74055680"/>
      </c:scatterChart>
      <c:valAx>
        <c:axId val="66987136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State of Charge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4055680"/>
        <c:crosses val="autoZero"/>
        <c:crossBetween val="midCat"/>
      </c:valAx>
      <c:valAx>
        <c:axId val="740556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dirty="0" smtClean="0"/>
                  <a:t>Total Gas </a:t>
                </a:r>
                <a:r>
                  <a:rPr lang="en-US" dirty="0"/>
                  <a:t>Volume (Liters)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69871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2"/>
              </a:solidFill>
            </c:spPr>
          </c:marker>
          <c:xVal>
            <c:numRef>
              <c:f>Sheet1!$B$8:$B$17</c:f>
              <c:numCache>
                <c:formatCode>General</c:formatCode>
                <c:ptCount val="10"/>
                <c:pt idx="0">
                  <c:v>100</c:v>
                </c:pt>
                <c:pt idx="1">
                  <c:v>50</c:v>
                </c:pt>
                <c:pt idx="2">
                  <c:v>90</c:v>
                </c:pt>
                <c:pt idx="3">
                  <c:v>80</c:v>
                </c:pt>
                <c:pt idx="4">
                  <c:v>70</c:v>
                </c:pt>
                <c:pt idx="5">
                  <c:v>60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</c:numCache>
            </c:numRef>
          </c:xVal>
          <c:yVal>
            <c:numRef>
              <c:f>Sheet1!$AN$8:$AN$17</c:f>
              <c:numCache>
                <c:formatCode>General</c:formatCode>
                <c:ptCount val="10"/>
                <c:pt idx="0">
                  <c:v>0.70337750423213341</c:v>
                </c:pt>
                <c:pt idx="1">
                  <c:v>0.39493889120000003</c:v>
                </c:pt>
                <c:pt idx="2">
                  <c:v>0.56419924643839992</c:v>
                </c:pt>
                <c:pt idx="3">
                  <c:v>0.51212004996880001</c:v>
                </c:pt>
                <c:pt idx="4">
                  <c:v>0.45570116087999996</c:v>
                </c:pt>
                <c:pt idx="5">
                  <c:v>0.36021990856663993</c:v>
                </c:pt>
                <c:pt idx="6">
                  <c:v>0.338520594984</c:v>
                </c:pt>
                <c:pt idx="7">
                  <c:v>0.23001944160000001</c:v>
                </c:pt>
                <c:pt idx="8">
                  <c:v>0.17793975378000002</c:v>
                </c:pt>
                <c:pt idx="9">
                  <c:v>0.12152018061000001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060160"/>
        <c:axId val="74081792"/>
      </c:scatterChart>
      <c:valAx>
        <c:axId val="74060160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State of Charge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4081792"/>
        <c:crosses val="autoZero"/>
        <c:crossBetween val="midCat"/>
      </c:valAx>
      <c:valAx>
        <c:axId val="74081792"/>
        <c:scaling>
          <c:orientation val="minMax"/>
          <c:max val="2.20000000000000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THC</a:t>
                </a:r>
                <a:r>
                  <a:rPr lang="en-US" baseline="0"/>
                  <a:t> Volume (Liters)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40601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2"/>
              </a:solidFill>
            </c:spPr>
          </c:marker>
          <c:xVal>
            <c:numRef>
              <c:f>Sheet1!$B$8:$B$17</c:f>
              <c:numCache>
                <c:formatCode>General</c:formatCode>
                <c:ptCount val="10"/>
                <c:pt idx="0">
                  <c:v>100</c:v>
                </c:pt>
                <c:pt idx="1">
                  <c:v>50</c:v>
                </c:pt>
                <c:pt idx="2">
                  <c:v>90</c:v>
                </c:pt>
                <c:pt idx="3">
                  <c:v>80</c:v>
                </c:pt>
                <c:pt idx="4">
                  <c:v>70</c:v>
                </c:pt>
                <c:pt idx="5">
                  <c:v>60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</c:numCache>
            </c:numRef>
          </c:xVal>
          <c:yVal>
            <c:numRef>
              <c:f>Sheet1!$AA$8:$AA$17</c:f>
              <c:numCache>
                <c:formatCode>General</c:formatCode>
                <c:ptCount val="10"/>
                <c:pt idx="0">
                  <c:v>1.5300929829671333</c:v>
                </c:pt>
                <c:pt idx="1">
                  <c:v>0.43243691524599998</c:v>
                </c:pt>
                <c:pt idx="2">
                  <c:v>1.011999791232</c:v>
                </c:pt>
                <c:pt idx="3">
                  <c:v>0.93084332231856004</c:v>
                </c:pt>
                <c:pt idx="4">
                  <c:v>0.84721157433359995</c:v>
                </c:pt>
                <c:pt idx="5">
                  <c:v>0.65824719408799992</c:v>
                </c:pt>
                <c:pt idx="6">
                  <c:v>0.44189875849599997</c:v>
                </c:pt>
                <c:pt idx="7">
                  <c:v>9.6130904700000006E-2</c:v>
                </c:pt>
                <c:pt idx="8">
                  <c:v>6.4839519966600007E-2</c:v>
                </c:pt>
                <c:pt idx="9">
                  <c:v>4.3660374726060006E-2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090368"/>
        <c:axId val="74112000"/>
      </c:scatterChart>
      <c:valAx>
        <c:axId val="7409036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State of Charge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4112000"/>
        <c:crosses val="autoZero"/>
        <c:crossBetween val="midCat"/>
      </c:valAx>
      <c:valAx>
        <c:axId val="74112000"/>
        <c:scaling>
          <c:orientation val="minMax"/>
          <c:max val="2.20000000000000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Hydrogen Volume (Liters)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40903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2"/>
              </a:solidFill>
            </c:spPr>
          </c:marker>
          <c:xVal>
            <c:numRef>
              <c:f>Sheet1!$B$8:$B$17</c:f>
              <c:numCache>
                <c:formatCode>General</c:formatCode>
                <c:ptCount val="10"/>
                <c:pt idx="0">
                  <c:v>100</c:v>
                </c:pt>
                <c:pt idx="1">
                  <c:v>50</c:v>
                </c:pt>
                <c:pt idx="2">
                  <c:v>90</c:v>
                </c:pt>
                <c:pt idx="3">
                  <c:v>80</c:v>
                </c:pt>
                <c:pt idx="4">
                  <c:v>70</c:v>
                </c:pt>
                <c:pt idx="5">
                  <c:v>60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</c:numCache>
            </c:numRef>
          </c:xVal>
          <c:yVal>
            <c:numRef>
              <c:f>Sheet1!$AM$8:$AM$17</c:f>
              <c:numCache>
                <c:formatCode>General</c:formatCode>
                <c:ptCount val="10"/>
                <c:pt idx="0">
                  <c:v>2.1344472287879999</c:v>
                </c:pt>
                <c:pt idx="1">
                  <c:v>0.117180833</c:v>
                </c:pt>
                <c:pt idx="2">
                  <c:v>1.6795804416</c:v>
                </c:pt>
                <c:pt idx="3">
                  <c:v>1.5103201730400002</c:v>
                </c:pt>
                <c:pt idx="4">
                  <c:v>1.2065201061839999</c:v>
                </c:pt>
                <c:pt idx="5">
                  <c:v>0.24303923660799998</c:v>
                </c:pt>
                <c:pt idx="6">
                  <c:v>9.9819452096000003E-2</c:v>
                </c:pt>
                <c:pt idx="7">
                  <c:v>3.4719996864E-2</c:v>
                </c:pt>
                <c:pt idx="8">
                  <c:v>3.0379986054060001E-2</c:v>
                </c:pt>
                <c:pt idx="9">
                  <c:v>2.1700039703400002E-2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53536"/>
        <c:axId val="73163904"/>
      </c:scatterChart>
      <c:valAx>
        <c:axId val="73153536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State of Charge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3163904"/>
        <c:crosses val="autoZero"/>
        <c:crossBetween val="midCat"/>
      </c:valAx>
      <c:valAx>
        <c:axId val="73163904"/>
        <c:scaling>
          <c:orientation val="minMax"/>
          <c:max val="2.20000000000000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CO Volume (Liters)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31535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Sea Level, 50%</a:t>
            </a:r>
            <a:r>
              <a:rPr lang="en-US" baseline="0"/>
              <a:t> SOC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Sheet1!$C$22:$C$24</c:f>
              <c:numCache>
                <c:formatCode>General</c:formatCode>
                <c:ptCount val="3"/>
                <c:pt idx="0">
                  <c:v>4.9901999999999997</c:v>
                </c:pt>
                <c:pt idx="1">
                  <c:v>20</c:v>
                </c:pt>
                <c:pt idx="2">
                  <c:v>8</c:v>
                </c:pt>
              </c:numCache>
            </c:numRef>
          </c:xVal>
          <c:yVal>
            <c:numRef>
              <c:f>Sheet1!$E$22:$E$24</c:f>
              <c:numCache>
                <c:formatCode>General</c:formatCode>
                <c:ptCount val="3"/>
                <c:pt idx="0">
                  <c:v>0.252</c:v>
                </c:pt>
                <c:pt idx="1">
                  <c:v>1.2190000000000001</c:v>
                </c:pt>
                <c:pt idx="2">
                  <c:v>0.59399999999999997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85152"/>
        <c:axId val="74133504"/>
      </c:scatterChart>
      <c:valAx>
        <c:axId val="73185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Number of 18650 Cells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4133504"/>
        <c:crosses val="autoZero"/>
        <c:crossBetween val="midCat"/>
      </c:valAx>
      <c:valAx>
        <c:axId val="74133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Pressure</a:t>
                </a:r>
                <a:r>
                  <a:rPr lang="en-US" sz="1200" baseline="0"/>
                  <a:t> Rise (psi)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3185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848134054461319"/>
          <c:y val="0.21677983186884256"/>
          <c:w val="0.74613657231755648"/>
          <c:h val="0.59896059188253625"/>
        </c:manualLayout>
      </c:layout>
      <c:scatterChart>
        <c:scatterStyle val="smoothMarker"/>
        <c:varyColors val="0"/>
        <c:ser>
          <c:idx val="0"/>
          <c:order val="0"/>
          <c:tx>
            <c:v>LFL</c:v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12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'Mix gas Halon'!$AN$113:$AN$117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7</c:v>
                </c:pt>
                <c:pt idx="3">
                  <c:v>8</c:v>
                </c:pt>
                <c:pt idx="4">
                  <c:v>8.5970000000000013</c:v>
                </c:pt>
              </c:numCache>
            </c:numRef>
          </c:xVal>
          <c:yVal>
            <c:numRef>
              <c:f>'Mix gas Halon'!$AO$113:$AO$117</c:f>
              <c:numCache>
                <c:formatCode>General</c:formatCode>
                <c:ptCount val="5"/>
                <c:pt idx="0">
                  <c:v>7.88</c:v>
                </c:pt>
                <c:pt idx="1">
                  <c:v>13.8</c:v>
                </c:pt>
                <c:pt idx="2">
                  <c:v>16.149999999999999</c:v>
                </c:pt>
                <c:pt idx="3">
                  <c:v>17.62</c:v>
                </c:pt>
                <c:pt idx="4">
                  <c:v>19.52</c:v>
                </c:pt>
              </c:numCache>
            </c:numRef>
          </c:yVal>
          <c:smooth val="1"/>
        </c:ser>
        <c:ser>
          <c:idx val="1"/>
          <c:order val="1"/>
          <c:tx>
            <c:v>UFL</c:v>
          </c:tx>
          <c:spPr>
            <a:ln>
              <a:solidFill>
                <a:schemeClr val="accent1"/>
              </a:solidFill>
            </a:ln>
          </c:spPr>
          <c:marker>
            <c:symbol val="plus"/>
            <c:size val="12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</c:spPr>
          </c:marker>
          <c:trendline>
            <c:trendlineType val="power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'Mix gas Halon'!$AN$113:$AN$117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7</c:v>
                </c:pt>
                <c:pt idx="3">
                  <c:v>8</c:v>
                </c:pt>
                <c:pt idx="4">
                  <c:v>8.5970000000000013</c:v>
                </c:pt>
              </c:numCache>
            </c:numRef>
          </c:xVal>
          <c:yVal>
            <c:numRef>
              <c:f>'Mix gas Halon'!$AP$113:$AP$117</c:f>
              <c:numCache>
                <c:formatCode>General</c:formatCode>
                <c:ptCount val="5"/>
                <c:pt idx="0">
                  <c:v>37.14</c:v>
                </c:pt>
                <c:pt idx="1">
                  <c:v>26</c:v>
                </c:pt>
                <c:pt idx="2">
                  <c:v>22.8</c:v>
                </c:pt>
                <c:pt idx="3">
                  <c:v>21.84</c:v>
                </c:pt>
                <c:pt idx="4">
                  <c:v>19.52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51040"/>
        <c:axId val="110552192"/>
      </c:scatterChart>
      <c:scatterChart>
        <c:scatterStyle val="lineMarker"/>
        <c:varyColors val="0"/>
        <c:ser>
          <c:idx val="2"/>
          <c:order val="2"/>
          <c:tx>
            <c:v>Nonflammable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accent3"/>
              </a:solidFill>
            </c:spPr>
          </c:marker>
          <c:xVal>
            <c:numRef>
              <c:f>('Mix gas Halon'!$AB$95,'Mix gas Halon'!$AB$97,'Mix gas Halon'!$AB$99:$AB$100,'Mix gas Halon'!$AB$102,'Mix gas Halon'!$AB$105:$AB$113,'Mix gas Halon'!$AB$118:$AB$119,'Mix gas Halon'!$AB$121:$AB$127)</c:f>
              <c:numCache>
                <c:formatCode>General</c:formatCode>
                <c:ptCount val="23"/>
                <c:pt idx="0">
                  <c:v>8.2435326511880938</c:v>
                </c:pt>
                <c:pt idx="1">
                  <c:v>8.257691653918064</c:v>
                </c:pt>
                <c:pt idx="2">
                  <c:v>8.6260242766312007</c:v>
                </c:pt>
                <c:pt idx="3">
                  <c:v>8.4972655293445438</c:v>
                </c:pt>
                <c:pt idx="4">
                  <c:v>8.4565949199224733</c:v>
                </c:pt>
                <c:pt idx="5">
                  <c:v>8.4971766786856318</c:v>
                </c:pt>
                <c:pt idx="6">
                  <c:v>8.5000000000000018</c:v>
                </c:pt>
                <c:pt idx="7">
                  <c:v>8.5000000000000018</c:v>
                </c:pt>
                <c:pt idx="8">
                  <c:v>8.4965986394557742</c:v>
                </c:pt>
                <c:pt idx="9">
                  <c:v>8.6992008161877248</c:v>
                </c:pt>
                <c:pt idx="10">
                  <c:v>8.6316721735872157</c:v>
                </c:pt>
                <c:pt idx="11">
                  <c:v>8.6054421768707439</c:v>
                </c:pt>
                <c:pt idx="12">
                  <c:v>8.6097220804843992</c:v>
                </c:pt>
                <c:pt idx="13">
                  <c:v>8.6023334127011104</c:v>
                </c:pt>
                <c:pt idx="14">
                  <c:v>8.4448671784767857</c:v>
                </c:pt>
                <c:pt idx="15">
                  <c:v>8.604453510113883</c:v>
                </c:pt>
                <c:pt idx="16">
                  <c:v>8.6110733233573615</c:v>
                </c:pt>
                <c:pt idx="17">
                  <c:v>8.6048568124617439</c:v>
                </c:pt>
                <c:pt idx="18">
                  <c:v>8.6091363651825006</c:v>
                </c:pt>
                <c:pt idx="19">
                  <c:v>8.6264371725967788</c:v>
                </c:pt>
                <c:pt idx="20">
                  <c:v>8.629545222626632</c:v>
                </c:pt>
                <c:pt idx="21">
                  <c:v>8.5933260987520317</c:v>
                </c:pt>
                <c:pt idx="22">
                  <c:v>8.5968849894579336</c:v>
                </c:pt>
              </c:numCache>
            </c:numRef>
          </c:xVal>
          <c:yVal>
            <c:numRef>
              <c:f>('Mix gas Halon'!$AC$95,'Mix gas Halon'!$AC$97,'Mix gas Halon'!$AC$99:$AC$100,'Mix gas Halon'!$AC$102,'Mix gas Halon'!$AC$105:$AC$113,'Mix gas Halon'!$AC$118:$AC$119,'Mix gas Halon'!$AC$121:$AC$127)</c:f>
              <c:numCache>
                <c:formatCode>General</c:formatCode>
                <c:ptCount val="23"/>
                <c:pt idx="0">
                  <c:v>21.011659924533433</c:v>
                </c:pt>
                <c:pt idx="1">
                  <c:v>18.395376508584047</c:v>
                </c:pt>
                <c:pt idx="2">
                  <c:v>19.802114854986222</c:v>
                </c:pt>
                <c:pt idx="3">
                  <c:v>19.923543656300151</c:v>
                </c:pt>
                <c:pt idx="4">
                  <c:v>20.415519058791517</c:v>
                </c:pt>
                <c:pt idx="5">
                  <c:v>19.861895367031778</c:v>
                </c:pt>
                <c:pt idx="6">
                  <c:v>19.829931972789112</c:v>
                </c:pt>
                <c:pt idx="7">
                  <c:v>18.952380952380945</c:v>
                </c:pt>
                <c:pt idx="8">
                  <c:v>19.00340136054422</c:v>
                </c:pt>
                <c:pt idx="9">
                  <c:v>19.510287366094207</c:v>
                </c:pt>
                <c:pt idx="10">
                  <c:v>19.531968525394294</c:v>
                </c:pt>
                <c:pt idx="11">
                  <c:v>19.50340136054422</c:v>
                </c:pt>
                <c:pt idx="12">
                  <c:v>19.699289043099636</c:v>
                </c:pt>
                <c:pt idx="13">
                  <c:v>19.296574713425624</c:v>
                </c:pt>
                <c:pt idx="14">
                  <c:v>20.198383042326231</c:v>
                </c:pt>
                <c:pt idx="15">
                  <c:v>19.789223185449593</c:v>
                </c:pt>
                <c:pt idx="16">
                  <c:v>19.504149095361157</c:v>
                </c:pt>
                <c:pt idx="17">
                  <c:v>19.444255492823618</c:v>
                </c:pt>
                <c:pt idx="18">
                  <c:v>19.504064764107628</c:v>
                </c:pt>
                <c:pt idx="19">
                  <c:v>19.399278862507654</c:v>
                </c:pt>
                <c:pt idx="20">
                  <c:v>19.497261811626242</c:v>
                </c:pt>
                <c:pt idx="21">
                  <c:v>19.750406945198041</c:v>
                </c:pt>
                <c:pt idx="22">
                  <c:v>19.696660545466912</c:v>
                </c:pt>
              </c:numCache>
            </c:numRef>
          </c:yVal>
          <c:smooth val="0"/>
        </c:ser>
        <c:ser>
          <c:idx val="3"/>
          <c:order val="3"/>
          <c:tx>
            <c:v>Flammable</c:v>
          </c:tx>
          <c:spPr>
            <a:ln w="25400">
              <a:noFill/>
            </a:ln>
            <a:effectLst/>
          </c:spPr>
          <c:marker>
            <c:symbol val="x"/>
            <c:size val="6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xVal>
            <c:numRef>
              <c:f>('Mix gas Halon'!$AB$93,'Mix gas Halon'!$AB$94,'Mix gas Halon'!$AB$96,'Mix gas Halon'!$AB$98,'Mix gas Halon'!$AB$101,'Mix gas Halon'!$AB$103,'Mix gas Halon'!$AB$104,'Mix gas Halon'!$AB$114,'Mix gas Halon'!$AB$115,'Mix gas Halon'!$AB$116,'Mix gas Halon'!$AB$117)</c:f>
              <c:numCache>
                <c:formatCode>General</c:formatCode>
                <c:ptCount val="11"/>
                <c:pt idx="0">
                  <c:v>8.3304998299898028</c:v>
                </c:pt>
                <c:pt idx="1">
                  <c:v>8.2472124014141954</c:v>
                </c:pt>
                <c:pt idx="2">
                  <c:v>8.2539790504693222</c:v>
                </c:pt>
                <c:pt idx="3">
                  <c:v>8.4471627590893661</c:v>
                </c:pt>
                <c:pt idx="4">
                  <c:v>8.4529559834002317</c:v>
                </c:pt>
                <c:pt idx="5">
                  <c:v>8.5016663266000148</c:v>
                </c:pt>
                <c:pt idx="6">
                  <c:v>8.5022445925724419</c:v>
                </c:pt>
                <c:pt idx="7">
                  <c:v>8.6017482398557874</c:v>
                </c:pt>
                <c:pt idx="8">
                  <c:v>8.5974697320092481</c:v>
                </c:pt>
                <c:pt idx="9">
                  <c:v>8.591836734693878</c:v>
                </c:pt>
                <c:pt idx="10">
                  <c:v>8.5986394557823118</c:v>
                </c:pt>
              </c:numCache>
            </c:numRef>
          </c:xVal>
          <c:yVal>
            <c:numRef>
              <c:f>('Mix gas Halon'!$AC$93,'Mix gas Halon'!$AC$94,'Mix gas Halon'!$AC$96,'Mix gas Halon'!$AC$98,'Mix gas Halon'!$AC$101,'Mix gas Halon'!$AC$103,'Mix gas Halon'!$AC$104,'Mix gas Halon'!$AC$114,'Mix gas Halon'!$AC$115,'Mix gas Halon'!$AC$116,'Mix gas Halon'!$AC$117)</c:f>
              <c:numCache>
                <c:formatCode>General</c:formatCode>
                <c:ptCount val="11"/>
                <c:pt idx="0">
                  <c:v>19.007140428425704</c:v>
                </c:pt>
                <c:pt idx="1">
                  <c:v>20.009518629317373</c:v>
                </c:pt>
                <c:pt idx="2">
                  <c:v>18.983811726295741</c:v>
                </c:pt>
                <c:pt idx="3">
                  <c:v>19.775739041794079</c:v>
                </c:pt>
                <c:pt idx="4">
                  <c:v>19.800666712021226</c:v>
                </c:pt>
                <c:pt idx="5">
                  <c:v>19.206964565054758</c:v>
                </c:pt>
                <c:pt idx="6">
                  <c:v>19.500748197524139</c:v>
                </c:pt>
                <c:pt idx="7">
                  <c:v>19.461923063841358</c:v>
                </c:pt>
                <c:pt idx="8">
                  <c:v>19.589171541286891</c:v>
                </c:pt>
                <c:pt idx="9">
                  <c:v>19.49659863945578</c:v>
                </c:pt>
                <c:pt idx="10">
                  <c:v>19.527210884353735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51040"/>
        <c:axId val="110552192"/>
      </c:scatterChart>
      <c:valAx>
        <c:axId val="110551040"/>
        <c:scaling>
          <c:orientation val="minMax"/>
          <c:max val="8.8000000000000007"/>
          <c:min val="8.2000000000000011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%vol </a:t>
                </a:r>
                <a:r>
                  <a:rPr lang="en-US" sz="2000" dirty="0"/>
                  <a:t>Halon </a:t>
                </a:r>
                <a:r>
                  <a:rPr lang="en-US" sz="2000" dirty="0" smtClean="0"/>
                  <a:t>1301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0552192"/>
        <c:crosses val="autoZero"/>
        <c:crossBetween val="midCat"/>
      </c:valAx>
      <c:valAx>
        <c:axId val="110552192"/>
        <c:scaling>
          <c:orientation val="minMax"/>
          <c:max val="22"/>
          <c:min val="18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%vol Li-Ion pBVG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7798397162726101E-3"/>
              <c:y val="0.2590503141958395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0551040"/>
        <c:crosses val="autoZero"/>
        <c:crossBetween val="midCat"/>
        <c:majorUnit val="1"/>
      </c:valAx>
      <c:spPr>
        <a:ln w="2540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1.8401336562408784E-2"/>
          <c:y val="0"/>
          <c:w val="0.94883422150243835"/>
          <c:h val="0.10537817972357456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LiCoO2 (18650)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3611619594425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LiCoO</a:t>
                    </a:r>
                    <a:r>
                      <a:rPr lang="en-US" sz="800" baseline="-25000"/>
                      <a:t>2</a:t>
                    </a:r>
                    <a:r>
                      <a:rPr lang="en-US" sz="800"/>
                      <a:t> (18650)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Lit>
              <c:formatCode>General</c:formatCode>
              <c:ptCount val="1"/>
              <c:pt idx="0">
                <c:v>5</c:v>
              </c:pt>
            </c:numLit>
          </c:val>
        </c:ser>
        <c:ser>
          <c:idx val="1"/>
          <c:order val="1"/>
          <c:tx>
            <c:v>LiCoO2 (AA)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LiCoO</a:t>
                    </a:r>
                    <a:r>
                      <a:rPr lang="en-US" sz="800" baseline="-25000"/>
                      <a:t>2</a:t>
                    </a:r>
                    <a:r>
                      <a:rPr lang="en-US" sz="800"/>
                      <a:t> (AA)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Ions!$M$7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v>LiCoO2 (AAAcheck data)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 dirty="0"/>
                      <a:t>LiCoO</a:t>
                    </a:r>
                    <a:r>
                      <a:rPr lang="en-US" sz="800" baseline="-25000" dirty="0"/>
                      <a:t>2</a:t>
                    </a:r>
                    <a:r>
                      <a:rPr lang="en-US" sz="800" dirty="0"/>
                      <a:t> (</a:t>
                    </a:r>
                    <a:r>
                      <a:rPr lang="en-US" sz="800" dirty="0" smtClean="0"/>
                      <a:t>AAA)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ser>
          <c:idx val="3"/>
          <c:order val="3"/>
          <c:tx>
            <c:v>LiCoO2 (CR123)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180377019840197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LiCoO</a:t>
                    </a:r>
                    <a:r>
                      <a:rPr lang="en-US" sz="800" baseline="-25000"/>
                      <a:t>2</a:t>
                    </a:r>
                    <a:r>
                      <a:rPr lang="en-US" sz="800"/>
                      <a:t> (CR123)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Ions!$M$17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0"/>
          <c:order val="4"/>
          <c:tx>
            <c:strRef>
              <c:f>Ions!$E$330</c:f>
              <c:strCache>
                <c:ptCount val="1"/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Ions!$F$330</c:f>
              <c:numCache>
                <c:formatCode>General</c:formatCode>
                <c:ptCount val="1"/>
              </c:numCache>
            </c:numRef>
          </c:val>
        </c:ser>
        <c:ser>
          <c:idx val="4"/>
          <c:order val="5"/>
          <c:tx>
            <c:v>LiFePO4 (AA)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LiFePO</a:t>
                    </a:r>
                    <a:r>
                      <a:rPr lang="en-US" sz="800" baseline="-25000"/>
                      <a:t>4</a:t>
                    </a:r>
                    <a:r>
                      <a:rPr lang="en-US" sz="800"/>
                      <a:t> (AA)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Ions!$M$21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6"/>
          <c:tx>
            <c:v>LiFePO4 (C-Long)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en-US" sz="800" dirty="0"/>
                      <a:t>LiFePO</a:t>
                    </a:r>
                    <a:r>
                      <a:rPr lang="en-US" sz="800" baseline="-25000" dirty="0"/>
                      <a:t>4</a:t>
                    </a:r>
                    <a:r>
                      <a:rPr lang="en-US" sz="800" dirty="0"/>
                      <a:t> (</a:t>
                    </a:r>
                    <a:r>
                      <a:rPr lang="en-US" sz="800" dirty="0" smtClean="0"/>
                      <a:t>C-Long)</a:t>
                    </a:r>
                    <a:endParaRPr lang="en-US" sz="800" dirty="0"/>
                  </a:p>
                </c:rich>
              </c:tx>
              <c:spPr/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Ions!$M$27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7"/>
          <c:tx>
            <c:v>LiFePO4 (CR123)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LiFePO</a:t>
                    </a:r>
                    <a:r>
                      <a:rPr lang="en-US" sz="800" baseline="-25000"/>
                      <a:t>4</a:t>
                    </a:r>
                    <a:r>
                      <a:rPr lang="en-US" sz="800"/>
                      <a:t> (CR123),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Ions!$M$31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7"/>
          <c:order val="8"/>
          <c:tx>
            <c:v>LiFePO4 (D)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LiFePO</a:t>
                    </a:r>
                    <a:r>
                      <a:rPr lang="en-US" sz="800" baseline="-25000"/>
                      <a:t>4</a:t>
                    </a:r>
                    <a:r>
                      <a:rPr lang="en-US" sz="800"/>
                      <a:t> (D)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Ions!$M$35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1"/>
          <c:order val="9"/>
          <c:tx>
            <c:strRef>
              <c:f>Ions!$E$330</c:f>
              <c:strCache>
                <c:ptCount val="1"/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Ions!$F$330</c:f>
              <c:numCache>
                <c:formatCode>General</c:formatCode>
                <c:ptCount val="1"/>
              </c:numCache>
            </c:numRef>
          </c:val>
        </c:ser>
        <c:ser>
          <c:idx val="8"/>
          <c:order val="10"/>
          <c:tx>
            <c:v>LiMnNi</c:v>
          </c:tx>
          <c:spPr>
            <a:solidFill>
              <a:srgbClr val="000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LiMnNi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Ions!$M$42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2"/>
          <c:order val="11"/>
          <c:tx>
            <c:strRef>
              <c:f>Ions!$E$330</c:f>
              <c:strCache>
                <c:ptCount val="1"/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Ions!$F$330</c:f>
              <c:numCache>
                <c:formatCode>General</c:formatCode>
                <c:ptCount val="1"/>
              </c:numCache>
            </c:numRef>
          </c:val>
        </c:ser>
        <c:ser>
          <c:idx val="9"/>
          <c:order val="12"/>
          <c:tx>
            <c:v>LiNiMnCO</c:v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LiNiMnCO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Ions!$M$46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242688"/>
        <c:axId val="74248576"/>
      </c:barChart>
      <c:catAx>
        <c:axId val="74242688"/>
        <c:scaling>
          <c:orientation val="minMax"/>
        </c:scaling>
        <c:delete val="1"/>
        <c:axPos val="l"/>
        <c:majorTickMark val="none"/>
        <c:minorTickMark val="none"/>
        <c:tickLblPos val="nextTo"/>
        <c:crossAx val="74248576"/>
        <c:crosses val="autoZero"/>
        <c:auto val="1"/>
        <c:lblAlgn val="ctr"/>
        <c:lblOffset val="100"/>
        <c:noMultiLvlLbl val="0"/>
      </c:catAx>
      <c:valAx>
        <c:axId val="7424857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Cells to have Runaway</a:t>
                </a:r>
                <a:r>
                  <a:rPr lang="en-US" baseline="0"/>
                  <a:t> in 5 Cell Propagation Test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242688"/>
        <c:crosses val="autoZero"/>
        <c:crossBetween val="between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0.57171</cdr:x>
      <cdr:y>0.71338</cdr:y>
    </cdr:from>
    <cdr:to>
      <cdr:x>0.65649</cdr:x>
      <cdr:y>0.80177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47900" y="2152650"/>
          <a:ext cx="3333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50">
              <a:latin typeface="Times New Roman" panose="02020603050405020304" pitchFamily="18" charset="0"/>
              <a:cs typeface="Times New Roman" panose="02020603050405020304" pitchFamily="18" charset="0"/>
            </a:rPr>
            <a:t>n/a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0.36417</cdr:x>
      <cdr:y>0.10441</cdr:y>
    </cdr:from>
    <cdr:to>
      <cdr:x>0.68984</cdr:x>
      <cdr:y>0.18097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8303" y="399495"/>
          <a:ext cx="1393541" cy="29296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en-US" sz="1600" dirty="0"/>
            <a:t>% Air = 100 % - % </a:t>
          </a:r>
          <a:r>
            <a:rPr lang="en-US" sz="1600" dirty="0" smtClean="0"/>
            <a:t>Li-Ion- </a:t>
          </a:r>
          <a:r>
            <a:rPr lang="en-US" sz="1600" dirty="0"/>
            <a:t>% Halon 1301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0.21385</cdr:x>
      <cdr:y>0.59168</cdr:y>
    </cdr:from>
    <cdr:to>
      <cdr:x>0.53949</cdr:x>
      <cdr:y>0.71805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5166" y="2261509"/>
          <a:ext cx="1393541" cy="48301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dirty="0" smtClean="0"/>
            <a:t>Flammable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0.49126</cdr:x>
      <cdr:y>0.37406</cdr:y>
    </cdr:from>
    <cdr:to>
      <cdr:x>0.8169</cdr:x>
      <cdr:y>0.50043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02309" y="1429716"/>
          <a:ext cx="1393541" cy="48301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 smtClean="0"/>
            <a:t>Nonflammable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0.34397</cdr:x>
      <cdr:y>0.12208</cdr:y>
    </cdr:from>
    <cdr:to>
      <cdr:x>0.66961</cdr:x>
      <cdr:y>0.19122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471993" y="466609"/>
          <a:ext cx="1393541" cy="26427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en-US" sz="1600" dirty="0"/>
            <a:t>% Air = 100 % - % Hydrogen - % Halon 1301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0.35792</cdr:x>
      <cdr:y>0.12353</cdr:y>
    </cdr:from>
    <cdr:to>
      <cdr:x>0.68356</cdr:x>
      <cdr:y>0.18262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1670" y="472165"/>
          <a:ext cx="1393541" cy="22584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en-US" sz="1600" dirty="0"/>
            <a:t>% Air = 100 % - % Hydrogen - % Halon 1301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F18B372-E81E-4F7E-BA4F-6879B9018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27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B507463-693F-4891-A3EC-221364C74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9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3BCD8-D009-4891-AEFE-580376A76367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75A7EC-3C79-46C8-B175-29538930A46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7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/>
              <a:pPr/>
              <a:t>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17E3-F5E8-4090-80CD-D2FD215B4BB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2"/>
            <a:ext cx="5029200" cy="37108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72" tIns="46587" rIns="93172" bIns="46587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 descr="sunrise_plane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355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An Overview of FAA Fire Safety R&amp;D Since the Previous Triennial Conference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9263" y="3173413"/>
            <a:ext cx="4951412" cy="14176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Gus </a:t>
            </a:r>
            <a:r>
              <a:rPr lang="en-US" noProof="0" dirty="0" err="1" smtClean="0"/>
              <a:t>Sarkos</a:t>
            </a:r>
            <a:endParaRPr lang="en-US" noProof="0" dirty="0" smtClean="0"/>
          </a:p>
          <a:p>
            <a:pPr lvl="0"/>
            <a:r>
              <a:rPr lang="en-US" noProof="0" dirty="0" smtClean="0"/>
              <a:t>Manager, Fire Safety Branch</a:t>
            </a:r>
          </a:p>
          <a:p>
            <a:pPr lvl="0"/>
            <a:r>
              <a:rPr lang="en-US" noProof="0" dirty="0" smtClean="0"/>
              <a:t>FAA Wm. J. Hughes Technical Center</a:t>
            </a:r>
          </a:p>
          <a:p>
            <a:pPr lvl="0"/>
            <a:r>
              <a:rPr lang="en-US" noProof="0" dirty="0" smtClean="0"/>
              <a:t>Atlantic City International Airport, NJ 08405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8" y="5011738"/>
            <a:ext cx="4822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The 8</a:t>
            </a:r>
            <a:r>
              <a:rPr lang="en-US" sz="1400" baseline="30000" dirty="0" smtClean="0">
                <a:solidFill>
                  <a:schemeClr val="bg1"/>
                </a:solidFill>
              </a:rPr>
              <a:t>th</a:t>
            </a:r>
            <a:r>
              <a:rPr lang="en-US" sz="1400" dirty="0" smtClean="0">
                <a:solidFill>
                  <a:schemeClr val="bg1"/>
                </a:solidFill>
              </a:rPr>
              <a:t> Triennial International Fire &amp; Cabin Safety Research Conference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October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24 – 27, 2016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Atlantic City, NJ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3543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850D0-E278-4DDB-BF24-6034B91430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41450-4CA8-4CBD-B778-8D549EDA4A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6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 descr="sunrise_plane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355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An Overview of FAA Fire Safety R&amp;D Since the Previous Triennial Conference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9263" y="3173413"/>
            <a:ext cx="4951412" cy="141763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Gus </a:t>
            </a:r>
            <a:r>
              <a:rPr lang="en-US" noProof="0" dirty="0" err="1" smtClean="0"/>
              <a:t>Sarkos</a:t>
            </a:r>
            <a:endParaRPr lang="en-US" noProof="0" dirty="0" smtClean="0"/>
          </a:p>
          <a:p>
            <a:pPr lvl="0"/>
            <a:r>
              <a:rPr lang="en-US" noProof="0" dirty="0" smtClean="0"/>
              <a:t>Manager, Fire Safety Branch</a:t>
            </a:r>
          </a:p>
          <a:p>
            <a:pPr lvl="0"/>
            <a:r>
              <a:rPr lang="en-US" noProof="0" dirty="0" smtClean="0"/>
              <a:t>FAA Wm. J. Hughes Technical Center</a:t>
            </a:r>
          </a:p>
          <a:p>
            <a:pPr lvl="0"/>
            <a:r>
              <a:rPr lang="en-US" noProof="0" dirty="0" smtClean="0"/>
              <a:t>Atlantic City International Airport, NJ 08405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8" y="5011738"/>
            <a:ext cx="4822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The 8</a:t>
            </a:r>
            <a:r>
              <a:rPr lang="en-US" sz="1400" baseline="30000" dirty="0" smtClean="0">
                <a:solidFill>
                  <a:srgbClr val="FFFFFF"/>
                </a:solidFill>
              </a:rPr>
              <a:t>th</a:t>
            </a:r>
            <a:r>
              <a:rPr lang="en-US" sz="1400" dirty="0" smtClean="0">
                <a:solidFill>
                  <a:srgbClr val="FFFFFF"/>
                </a:solidFill>
              </a:rPr>
              <a:t> Triennial International Fire &amp; Cabin Safety Research Conference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October 24 – 27, 2016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Atlantic City, NJ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3543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279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35B9-E354-48EA-A5A0-06032F27DA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4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3C68D-7B01-4ABB-86D5-642CF65E628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93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847C7-3C45-4FEB-B03D-F25879D6BD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64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C9EE2-6A58-4BEA-B1BB-F2BE366935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41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2BFEA-F1D9-4758-AB38-2C86D28AF11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53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41AA9-1860-41F7-8858-CF3798649B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1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B8772-EE10-492C-B3A1-1DCFCEFB0B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0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35B9-E354-48EA-A5A0-06032F27DA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9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35FF0-5E0B-42A9-B772-3250C7A192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48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850D0-E278-4DDB-BF24-6034B91430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1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41450-4CA8-4CBD-B778-8D549EDA4A4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5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3C68D-7B01-4ABB-86D5-642CF65E62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847C7-3C45-4FEB-B03D-F25879D6BD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C9EE2-6A58-4BEA-B1BB-F2BE36693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6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2BFEA-F1D9-4758-AB38-2C86D28AF1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8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41AA9-1860-41F7-8858-CF3798649B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B8772-EE10-492C-B3A1-1DCFCEFB0B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0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35FF0-5E0B-42A9-B772-3250C7A19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3DA9A393-C782-425F-8108-818100E500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EB6A240F-ACAA-472F-B817-CC5901A45C0A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634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449263" y="6119813"/>
            <a:ext cx="4784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rgbClr val="C0C0C0"/>
                </a:solidFill>
              </a:rPr>
              <a:t>An Overview of FAA Fire Safety Research Since the Previous Triennial Conference in 2013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4992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October 24</a:t>
            </a:r>
            <a:r>
              <a:rPr lang="en-US" sz="1200" baseline="0" dirty="0" smtClean="0">
                <a:solidFill>
                  <a:srgbClr val="C0C0C0"/>
                </a:solidFill>
              </a:rPr>
              <a:t> – 27, 2016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3DA9A393-C782-425F-8108-818100E500A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EB6A240F-ACAA-472F-B817-CC5901A45C0A}" type="slidenum">
              <a:rPr lang="en-US" sz="1200" b="1">
                <a:solidFill>
                  <a:srgbClr val="FFFFFF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rgbClr val="FFFFFF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634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449263" y="6119813"/>
            <a:ext cx="4784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rgbClr val="C0C0C0"/>
                </a:solidFill>
              </a:rPr>
              <a:t>An Overview of FAA Fire Safety Research Since the Previous Triennial Conference in 2013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4992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October 24 – 27, 2016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7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An Overview of FAA Fire Safety Research Since the Previous Triennial Conference in 2013</a:t>
            </a:r>
            <a:endParaRPr lang="en-US" dirty="0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49263" y="3173413"/>
            <a:ext cx="4951412" cy="1541462"/>
          </a:xfrm>
        </p:spPr>
        <p:txBody>
          <a:bodyPr/>
          <a:lstStyle/>
          <a:p>
            <a:pPr lvl="0"/>
            <a:r>
              <a:rPr lang="en-US" sz="2400" noProof="0" dirty="0" smtClean="0"/>
              <a:t>Gus </a:t>
            </a:r>
            <a:r>
              <a:rPr lang="en-US" sz="2400" noProof="0" dirty="0" err="1" smtClean="0"/>
              <a:t>Sarkos</a:t>
            </a:r>
            <a:endParaRPr lang="en-US" sz="2400" noProof="0" dirty="0" smtClean="0"/>
          </a:p>
          <a:p>
            <a:pPr lvl="0"/>
            <a:r>
              <a:rPr lang="en-US" noProof="0" dirty="0" smtClean="0"/>
              <a:t>Manager, Fire Safety Branch</a:t>
            </a:r>
          </a:p>
          <a:p>
            <a:pPr lvl="0"/>
            <a:r>
              <a:rPr lang="en-US" noProof="0" dirty="0" smtClean="0"/>
              <a:t>FAA Wm. J. Hughes Technical Center</a:t>
            </a:r>
          </a:p>
          <a:p>
            <a:pPr lvl="0"/>
            <a:r>
              <a:rPr lang="en-US" noProof="0" dirty="0" smtClean="0"/>
              <a:t>Atlantic City International Airport, NJ 08405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Continued Development of VFP Test</a:t>
            </a:r>
            <a:br>
              <a:rPr lang="en-US" sz="3200" dirty="0" smtClean="0"/>
            </a:br>
            <a:r>
              <a:rPr lang="en-US" sz="3200" dirty="0" smtClean="0"/>
              <a:t>for Electrical Wiring and Ducting</a:t>
            </a:r>
            <a:endParaRPr lang="en-US" sz="3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587" y="1257300"/>
            <a:ext cx="3186551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9725" y="1257300"/>
            <a:ext cx="322268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8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163512"/>
            <a:ext cx="8839200" cy="969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800" dirty="0" smtClean="0">
                <a:ea typeface="ＭＳ Ｐゴシック"/>
                <a:cs typeface="ＭＳ Ｐゴシック"/>
              </a:rPr>
              <a:t>Improved Standardization of a Flammability Test Method for Magnesium Alloy Seat Structure</a:t>
            </a:r>
          </a:p>
        </p:txBody>
      </p:sp>
      <p:pic>
        <p:nvPicPr>
          <p:cNvPr id="2051" name="Picture 3" descr="C:\Users\Tim Marker\Desktop\Documents\KODAKPICTURES\Magnesium\Recent Bar Testing\magnesium bar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" y="1359195"/>
            <a:ext cx="4504659" cy="337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15" y="1359196"/>
            <a:ext cx="4642885" cy="337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8652" y="5186106"/>
            <a:ext cx="47952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Final Report: DOT/FAA/TC-13/52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3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77787"/>
            <a:ext cx="8839200" cy="8153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400" dirty="0" smtClean="0">
                <a:ea typeface="ＭＳ Ｐゴシック"/>
                <a:cs typeface="ＭＳ Ｐゴシック"/>
              </a:rPr>
              <a:t>Developing Criteria for Flammability Testing of Magnesium Alloys in Other Seat and Cabin Applications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540" y="2520357"/>
            <a:ext cx="4479854" cy="335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1480"/>
            <a:ext cx="5275517" cy="234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Freeform 24"/>
          <p:cNvSpPr>
            <a:spLocks/>
          </p:cNvSpPr>
          <p:nvPr/>
        </p:nvSpPr>
        <p:spPr bwMode="auto">
          <a:xfrm>
            <a:off x="4568834" y="1243271"/>
            <a:ext cx="3409743" cy="3501076"/>
          </a:xfrm>
          <a:custGeom>
            <a:avLst/>
            <a:gdLst/>
            <a:ahLst/>
            <a:cxnLst>
              <a:cxn ang="0">
                <a:pos x="16" y="2736"/>
              </a:cxn>
              <a:cxn ang="0">
                <a:pos x="96" y="2664"/>
              </a:cxn>
              <a:cxn ang="0">
                <a:pos x="168" y="2584"/>
              </a:cxn>
              <a:cxn ang="0">
                <a:pos x="240" y="2512"/>
              </a:cxn>
              <a:cxn ang="0">
                <a:pos x="312" y="2440"/>
              </a:cxn>
              <a:cxn ang="0">
                <a:pos x="384" y="2360"/>
              </a:cxn>
              <a:cxn ang="0">
                <a:pos x="464" y="2288"/>
              </a:cxn>
              <a:cxn ang="0">
                <a:pos x="536" y="2208"/>
              </a:cxn>
              <a:cxn ang="0">
                <a:pos x="608" y="2136"/>
              </a:cxn>
              <a:cxn ang="0">
                <a:pos x="680" y="2056"/>
              </a:cxn>
              <a:cxn ang="0">
                <a:pos x="760" y="1984"/>
              </a:cxn>
              <a:cxn ang="0">
                <a:pos x="832" y="1904"/>
              </a:cxn>
              <a:cxn ang="0">
                <a:pos x="904" y="1832"/>
              </a:cxn>
              <a:cxn ang="0">
                <a:pos x="976" y="1752"/>
              </a:cxn>
              <a:cxn ang="0">
                <a:pos x="1056" y="1680"/>
              </a:cxn>
              <a:cxn ang="0">
                <a:pos x="1128" y="1600"/>
              </a:cxn>
              <a:cxn ang="0">
                <a:pos x="1200" y="1528"/>
              </a:cxn>
              <a:cxn ang="0">
                <a:pos x="1272" y="1448"/>
              </a:cxn>
              <a:cxn ang="0">
                <a:pos x="1344" y="1376"/>
              </a:cxn>
              <a:cxn ang="0">
                <a:pos x="1424" y="1296"/>
              </a:cxn>
              <a:cxn ang="0">
                <a:pos x="1496" y="1224"/>
              </a:cxn>
              <a:cxn ang="0">
                <a:pos x="1568" y="1152"/>
              </a:cxn>
              <a:cxn ang="0">
                <a:pos x="1640" y="1072"/>
              </a:cxn>
              <a:cxn ang="0">
                <a:pos x="1720" y="1000"/>
              </a:cxn>
              <a:cxn ang="0">
                <a:pos x="1792" y="920"/>
              </a:cxn>
              <a:cxn ang="0">
                <a:pos x="1864" y="848"/>
              </a:cxn>
              <a:cxn ang="0">
                <a:pos x="1936" y="768"/>
              </a:cxn>
              <a:cxn ang="0">
                <a:pos x="2016" y="696"/>
              </a:cxn>
              <a:cxn ang="0">
                <a:pos x="2088" y="616"/>
              </a:cxn>
              <a:cxn ang="0">
                <a:pos x="2160" y="544"/>
              </a:cxn>
              <a:cxn ang="0">
                <a:pos x="2232" y="464"/>
              </a:cxn>
              <a:cxn ang="0">
                <a:pos x="2312" y="392"/>
              </a:cxn>
              <a:cxn ang="0">
                <a:pos x="2384" y="312"/>
              </a:cxn>
              <a:cxn ang="0">
                <a:pos x="2456" y="240"/>
              </a:cxn>
              <a:cxn ang="0">
                <a:pos x="2528" y="160"/>
              </a:cxn>
              <a:cxn ang="0">
                <a:pos x="2600" y="88"/>
              </a:cxn>
              <a:cxn ang="0">
                <a:pos x="2680" y="16"/>
              </a:cxn>
            </a:cxnLst>
            <a:rect l="0" t="0" r="r" b="b"/>
            <a:pathLst>
              <a:path w="2688" h="2760">
                <a:moveTo>
                  <a:pt x="0" y="2760"/>
                </a:moveTo>
                <a:lnTo>
                  <a:pt x="16" y="2736"/>
                </a:lnTo>
                <a:lnTo>
                  <a:pt x="56" y="2704"/>
                </a:lnTo>
                <a:lnTo>
                  <a:pt x="96" y="2664"/>
                </a:lnTo>
                <a:lnTo>
                  <a:pt x="128" y="2624"/>
                </a:lnTo>
                <a:lnTo>
                  <a:pt x="168" y="2584"/>
                </a:lnTo>
                <a:lnTo>
                  <a:pt x="200" y="2552"/>
                </a:lnTo>
                <a:lnTo>
                  <a:pt x="240" y="2512"/>
                </a:lnTo>
                <a:lnTo>
                  <a:pt x="280" y="2472"/>
                </a:lnTo>
                <a:lnTo>
                  <a:pt x="312" y="2440"/>
                </a:lnTo>
                <a:lnTo>
                  <a:pt x="352" y="2400"/>
                </a:lnTo>
                <a:lnTo>
                  <a:pt x="384" y="2360"/>
                </a:lnTo>
                <a:lnTo>
                  <a:pt x="424" y="2320"/>
                </a:lnTo>
                <a:lnTo>
                  <a:pt x="464" y="2288"/>
                </a:lnTo>
                <a:lnTo>
                  <a:pt x="496" y="2248"/>
                </a:lnTo>
                <a:lnTo>
                  <a:pt x="536" y="2208"/>
                </a:lnTo>
                <a:lnTo>
                  <a:pt x="576" y="2168"/>
                </a:lnTo>
                <a:lnTo>
                  <a:pt x="608" y="2136"/>
                </a:lnTo>
                <a:lnTo>
                  <a:pt x="648" y="2096"/>
                </a:lnTo>
                <a:lnTo>
                  <a:pt x="680" y="2056"/>
                </a:lnTo>
                <a:lnTo>
                  <a:pt x="720" y="2016"/>
                </a:lnTo>
                <a:lnTo>
                  <a:pt x="760" y="1984"/>
                </a:lnTo>
                <a:lnTo>
                  <a:pt x="792" y="1944"/>
                </a:lnTo>
                <a:lnTo>
                  <a:pt x="832" y="1904"/>
                </a:lnTo>
                <a:lnTo>
                  <a:pt x="864" y="1872"/>
                </a:lnTo>
                <a:lnTo>
                  <a:pt x="904" y="1832"/>
                </a:lnTo>
                <a:lnTo>
                  <a:pt x="944" y="1792"/>
                </a:lnTo>
                <a:lnTo>
                  <a:pt x="976" y="1752"/>
                </a:lnTo>
                <a:lnTo>
                  <a:pt x="1016" y="1720"/>
                </a:lnTo>
                <a:lnTo>
                  <a:pt x="1056" y="1680"/>
                </a:lnTo>
                <a:lnTo>
                  <a:pt x="1088" y="1640"/>
                </a:lnTo>
                <a:lnTo>
                  <a:pt x="1128" y="1600"/>
                </a:lnTo>
                <a:lnTo>
                  <a:pt x="1160" y="1568"/>
                </a:lnTo>
                <a:lnTo>
                  <a:pt x="1200" y="1528"/>
                </a:lnTo>
                <a:lnTo>
                  <a:pt x="1240" y="1488"/>
                </a:lnTo>
                <a:lnTo>
                  <a:pt x="1272" y="1448"/>
                </a:lnTo>
                <a:lnTo>
                  <a:pt x="1312" y="1416"/>
                </a:lnTo>
                <a:lnTo>
                  <a:pt x="1344" y="1376"/>
                </a:lnTo>
                <a:lnTo>
                  <a:pt x="1384" y="1336"/>
                </a:lnTo>
                <a:lnTo>
                  <a:pt x="1424" y="1296"/>
                </a:lnTo>
                <a:lnTo>
                  <a:pt x="1456" y="1264"/>
                </a:lnTo>
                <a:lnTo>
                  <a:pt x="1496" y="1224"/>
                </a:lnTo>
                <a:lnTo>
                  <a:pt x="1536" y="1184"/>
                </a:lnTo>
                <a:lnTo>
                  <a:pt x="1568" y="1152"/>
                </a:lnTo>
                <a:lnTo>
                  <a:pt x="1608" y="1112"/>
                </a:lnTo>
                <a:lnTo>
                  <a:pt x="1640" y="1072"/>
                </a:lnTo>
                <a:lnTo>
                  <a:pt x="1680" y="1032"/>
                </a:lnTo>
                <a:lnTo>
                  <a:pt x="1720" y="1000"/>
                </a:lnTo>
                <a:lnTo>
                  <a:pt x="1752" y="960"/>
                </a:lnTo>
                <a:lnTo>
                  <a:pt x="1792" y="920"/>
                </a:lnTo>
                <a:lnTo>
                  <a:pt x="1832" y="880"/>
                </a:lnTo>
                <a:lnTo>
                  <a:pt x="1864" y="848"/>
                </a:lnTo>
                <a:lnTo>
                  <a:pt x="1904" y="808"/>
                </a:lnTo>
                <a:lnTo>
                  <a:pt x="1936" y="768"/>
                </a:lnTo>
                <a:lnTo>
                  <a:pt x="1976" y="728"/>
                </a:lnTo>
                <a:lnTo>
                  <a:pt x="2016" y="696"/>
                </a:lnTo>
                <a:lnTo>
                  <a:pt x="2048" y="656"/>
                </a:lnTo>
                <a:lnTo>
                  <a:pt x="2088" y="616"/>
                </a:lnTo>
                <a:lnTo>
                  <a:pt x="2120" y="584"/>
                </a:lnTo>
                <a:lnTo>
                  <a:pt x="2160" y="544"/>
                </a:lnTo>
                <a:lnTo>
                  <a:pt x="2200" y="504"/>
                </a:lnTo>
                <a:lnTo>
                  <a:pt x="2232" y="464"/>
                </a:lnTo>
                <a:lnTo>
                  <a:pt x="2272" y="432"/>
                </a:lnTo>
                <a:lnTo>
                  <a:pt x="2312" y="392"/>
                </a:lnTo>
                <a:lnTo>
                  <a:pt x="2344" y="352"/>
                </a:lnTo>
                <a:lnTo>
                  <a:pt x="2384" y="312"/>
                </a:lnTo>
                <a:lnTo>
                  <a:pt x="2416" y="280"/>
                </a:lnTo>
                <a:lnTo>
                  <a:pt x="2456" y="240"/>
                </a:lnTo>
                <a:lnTo>
                  <a:pt x="2496" y="200"/>
                </a:lnTo>
                <a:lnTo>
                  <a:pt x="2528" y="160"/>
                </a:lnTo>
                <a:lnTo>
                  <a:pt x="2568" y="128"/>
                </a:lnTo>
                <a:lnTo>
                  <a:pt x="2600" y="88"/>
                </a:lnTo>
                <a:lnTo>
                  <a:pt x="2640" y="48"/>
                </a:lnTo>
                <a:lnTo>
                  <a:pt x="2680" y="16"/>
                </a:lnTo>
                <a:lnTo>
                  <a:pt x="2688" y="0"/>
                </a:lnTo>
              </a:path>
            </a:pathLst>
          </a:custGeom>
          <a:noFill/>
          <a:ln w="25400">
            <a:solidFill>
              <a:srgbClr val="C3050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4518094" y="1243271"/>
            <a:ext cx="3460483" cy="3501076"/>
          </a:xfrm>
          <a:custGeom>
            <a:avLst/>
            <a:gdLst/>
            <a:ahLst/>
            <a:cxnLst>
              <a:cxn ang="0">
                <a:pos x="24" y="2736"/>
              </a:cxn>
              <a:cxn ang="0">
                <a:pos x="96" y="2656"/>
              </a:cxn>
              <a:cxn ang="0">
                <a:pos x="168" y="2584"/>
              </a:cxn>
              <a:cxn ang="0">
                <a:pos x="240" y="2512"/>
              </a:cxn>
              <a:cxn ang="0">
                <a:pos x="320" y="2432"/>
              </a:cxn>
              <a:cxn ang="0">
                <a:pos x="392" y="2360"/>
              </a:cxn>
              <a:cxn ang="0">
                <a:pos x="464" y="2288"/>
              </a:cxn>
              <a:cxn ang="0">
                <a:pos x="536" y="2208"/>
              </a:cxn>
              <a:cxn ang="0">
                <a:pos x="616" y="2136"/>
              </a:cxn>
              <a:cxn ang="0">
                <a:pos x="688" y="2064"/>
              </a:cxn>
              <a:cxn ang="0">
                <a:pos x="760" y="1984"/>
              </a:cxn>
              <a:cxn ang="0">
                <a:pos x="832" y="1912"/>
              </a:cxn>
              <a:cxn ang="0">
                <a:pos x="904" y="1840"/>
              </a:cxn>
              <a:cxn ang="0">
                <a:pos x="984" y="1760"/>
              </a:cxn>
              <a:cxn ang="0">
                <a:pos x="1056" y="1688"/>
              </a:cxn>
              <a:cxn ang="0">
                <a:pos x="1128" y="1616"/>
              </a:cxn>
              <a:cxn ang="0">
                <a:pos x="1200" y="1536"/>
              </a:cxn>
              <a:cxn ang="0">
                <a:pos x="1280" y="1464"/>
              </a:cxn>
              <a:cxn ang="0">
                <a:pos x="1352" y="1392"/>
              </a:cxn>
              <a:cxn ang="0">
                <a:pos x="1424" y="1312"/>
              </a:cxn>
              <a:cxn ang="0">
                <a:pos x="1496" y="1240"/>
              </a:cxn>
              <a:cxn ang="0">
                <a:pos x="1576" y="1168"/>
              </a:cxn>
              <a:cxn ang="0">
                <a:pos x="1648" y="1088"/>
              </a:cxn>
              <a:cxn ang="0">
                <a:pos x="1720" y="1016"/>
              </a:cxn>
              <a:cxn ang="0">
                <a:pos x="1792" y="944"/>
              </a:cxn>
              <a:cxn ang="0">
                <a:pos x="1872" y="864"/>
              </a:cxn>
              <a:cxn ang="0">
                <a:pos x="1944" y="792"/>
              </a:cxn>
              <a:cxn ang="0">
                <a:pos x="2016" y="720"/>
              </a:cxn>
              <a:cxn ang="0">
                <a:pos x="2088" y="640"/>
              </a:cxn>
              <a:cxn ang="0">
                <a:pos x="2160" y="568"/>
              </a:cxn>
              <a:cxn ang="0">
                <a:pos x="2240" y="496"/>
              </a:cxn>
              <a:cxn ang="0">
                <a:pos x="2312" y="416"/>
              </a:cxn>
              <a:cxn ang="0">
                <a:pos x="2384" y="344"/>
              </a:cxn>
              <a:cxn ang="0">
                <a:pos x="2456" y="272"/>
              </a:cxn>
              <a:cxn ang="0">
                <a:pos x="2536" y="192"/>
              </a:cxn>
              <a:cxn ang="0">
                <a:pos x="2608" y="120"/>
              </a:cxn>
              <a:cxn ang="0">
                <a:pos x="2680" y="48"/>
              </a:cxn>
              <a:cxn ang="0">
                <a:pos x="2728" y="0"/>
              </a:cxn>
            </a:cxnLst>
            <a:rect l="0" t="0" r="r" b="b"/>
            <a:pathLst>
              <a:path w="2728" h="2760">
                <a:moveTo>
                  <a:pt x="0" y="2760"/>
                </a:moveTo>
                <a:lnTo>
                  <a:pt x="24" y="2736"/>
                </a:lnTo>
                <a:lnTo>
                  <a:pt x="56" y="2696"/>
                </a:lnTo>
                <a:lnTo>
                  <a:pt x="96" y="2656"/>
                </a:lnTo>
                <a:lnTo>
                  <a:pt x="136" y="2624"/>
                </a:lnTo>
                <a:lnTo>
                  <a:pt x="168" y="2584"/>
                </a:lnTo>
                <a:lnTo>
                  <a:pt x="208" y="2544"/>
                </a:lnTo>
                <a:lnTo>
                  <a:pt x="240" y="2512"/>
                </a:lnTo>
                <a:lnTo>
                  <a:pt x="280" y="2472"/>
                </a:lnTo>
                <a:lnTo>
                  <a:pt x="320" y="2432"/>
                </a:lnTo>
                <a:lnTo>
                  <a:pt x="352" y="2400"/>
                </a:lnTo>
                <a:lnTo>
                  <a:pt x="392" y="2360"/>
                </a:lnTo>
                <a:lnTo>
                  <a:pt x="424" y="2320"/>
                </a:lnTo>
                <a:lnTo>
                  <a:pt x="464" y="2288"/>
                </a:lnTo>
                <a:lnTo>
                  <a:pt x="504" y="2248"/>
                </a:lnTo>
                <a:lnTo>
                  <a:pt x="536" y="2208"/>
                </a:lnTo>
                <a:lnTo>
                  <a:pt x="576" y="2176"/>
                </a:lnTo>
                <a:lnTo>
                  <a:pt x="616" y="2136"/>
                </a:lnTo>
                <a:lnTo>
                  <a:pt x="648" y="2096"/>
                </a:lnTo>
                <a:lnTo>
                  <a:pt x="688" y="2064"/>
                </a:lnTo>
                <a:lnTo>
                  <a:pt x="720" y="2024"/>
                </a:lnTo>
                <a:lnTo>
                  <a:pt x="760" y="1984"/>
                </a:lnTo>
                <a:lnTo>
                  <a:pt x="800" y="1952"/>
                </a:lnTo>
                <a:lnTo>
                  <a:pt x="832" y="1912"/>
                </a:lnTo>
                <a:lnTo>
                  <a:pt x="872" y="1872"/>
                </a:lnTo>
                <a:lnTo>
                  <a:pt x="904" y="1840"/>
                </a:lnTo>
                <a:lnTo>
                  <a:pt x="944" y="1800"/>
                </a:lnTo>
                <a:lnTo>
                  <a:pt x="984" y="1760"/>
                </a:lnTo>
                <a:lnTo>
                  <a:pt x="1016" y="1728"/>
                </a:lnTo>
                <a:lnTo>
                  <a:pt x="1056" y="1688"/>
                </a:lnTo>
                <a:lnTo>
                  <a:pt x="1096" y="1648"/>
                </a:lnTo>
                <a:lnTo>
                  <a:pt x="1128" y="1616"/>
                </a:lnTo>
                <a:lnTo>
                  <a:pt x="1168" y="1576"/>
                </a:lnTo>
                <a:lnTo>
                  <a:pt x="1200" y="1536"/>
                </a:lnTo>
                <a:lnTo>
                  <a:pt x="1240" y="1504"/>
                </a:lnTo>
                <a:lnTo>
                  <a:pt x="1280" y="1464"/>
                </a:lnTo>
                <a:lnTo>
                  <a:pt x="1312" y="1424"/>
                </a:lnTo>
                <a:lnTo>
                  <a:pt x="1352" y="1392"/>
                </a:lnTo>
                <a:lnTo>
                  <a:pt x="1384" y="1352"/>
                </a:lnTo>
                <a:lnTo>
                  <a:pt x="1424" y="1312"/>
                </a:lnTo>
                <a:lnTo>
                  <a:pt x="1464" y="1280"/>
                </a:lnTo>
                <a:lnTo>
                  <a:pt x="1496" y="1240"/>
                </a:lnTo>
                <a:lnTo>
                  <a:pt x="1536" y="1200"/>
                </a:lnTo>
                <a:lnTo>
                  <a:pt x="1576" y="1168"/>
                </a:lnTo>
                <a:lnTo>
                  <a:pt x="1608" y="1128"/>
                </a:lnTo>
                <a:lnTo>
                  <a:pt x="1648" y="1088"/>
                </a:lnTo>
                <a:lnTo>
                  <a:pt x="1680" y="1056"/>
                </a:lnTo>
                <a:lnTo>
                  <a:pt x="1720" y="1016"/>
                </a:lnTo>
                <a:lnTo>
                  <a:pt x="1760" y="976"/>
                </a:lnTo>
                <a:lnTo>
                  <a:pt x="1792" y="944"/>
                </a:lnTo>
                <a:lnTo>
                  <a:pt x="1832" y="904"/>
                </a:lnTo>
                <a:lnTo>
                  <a:pt x="1872" y="864"/>
                </a:lnTo>
                <a:lnTo>
                  <a:pt x="1904" y="832"/>
                </a:lnTo>
                <a:lnTo>
                  <a:pt x="1944" y="792"/>
                </a:lnTo>
                <a:lnTo>
                  <a:pt x="1976" y="752"/>
                </a:lnTo>
                <a:lnTo>
                  <a:pt x="2016" y="720"/>
                </a:lnTo>
                <a:lnTo>
                  <a:pt x="2056" y="680"/>
                </a:lnTo>
                <a:lnTo>
                  <a:pt x="2088" y="640"/>
                </a:lnTo>
                <a:lnTo>
                  <a:pt x="2128" y="608"/>
                </a:lnTo>
                <a:lnTo>
                  <a:pt x="2160" y="568"/>
                </a:lnTo>
                <a:lnTo>
                  <a:pt x="2200" y="528"/>
                </a:lnTo>
                <a:lnTo>
                  <a:pt x="2240" y="496"/>
                </a:lnTo>
                <a:lnTo>
                  <a:pt x="2272" y="456"/>
                </a:lnTo>
                <a:lnTo>
                  <a:pt x="2312" y="416"/>
                </a:lnTo>
                <a:lnTo>
                  <a:pt x="2352" y="384"/>
                </a:lnTo>
                <a:lnTo>
                  <a:pt x="2384" y="344"/>
                </a:lnTo>
                <a:lnTo>
                  <a:pt x="2424" y="304"/>
                </a:lnTo>
                <a:lnTo>
                  <a:pt x="2456" y="272"/>
                </a:lnTo>
                <a:lnTo>
                  <a:pt x="2496" y="232"/>
                </a:lnTo>
                <a:lnTo>
                  <a:pt x="2536" y="192"/>
                </a:lnTo>
                <a:lnTo>
                  <a:pt x="2568" y="160"/>
                </a:lnTo>
                <a:lnTo>
                  <a:pt x="2608" y="120"/>
                </a:lnTo>
                <a:lnTo>
                  <a:pt x="2640" y="80"/>
                </a:lnTo>
                <a:lnTo>
                  <a:pt x="2680" y="48"/>
                </a:lnTo>
                <a:lnTo>
                  <a:pt x="2720" y="8"/>
                </a:lnTo>
                <a:lnTo>
                  <a:pt x="2728" y="0"/>
                </a:lnTo>
              </a:path>
            </a:pathLst>
          </a:custGeom>
          <a:noFill/>
          <a:ln w="25400">
            <a:solidFill>
              <a:srgbClr val="9816D4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050" name="Freeform 26"/>
          <p:cNvSpPr>
            <a:spLocks/>
          </p:cNvSpPr>
          <p:nvPr/>
        </p:nvSpPr>
        <p:spPr bwMode="auto">
          <a:xfrm>
            <a:off x="4528242" y="1243271"/>
            <a:ext cx="3734481" cy="3501076"/>
          </a:xfrm>
          <a:custGeom>
            <a:avLst/>
            <a:gdLst/>
            <a:ahLst/>
            <a:cxnLst>
              <a:cxn ang="0">
                <a:pos x="16" y="2744"/>
              </a:cxn>
              <a:cxn ang="0">
                <a:pos x="88" y="2672"/>
              </a:cxn>
              <a:cxn ang="0">
                <a:pos x="160" y="2600"/>
              </a:cxn>
              <a:cxn ang="0">
                <a:pos x="232" y="2536"/>
              </a:cxn>
              <a:cxn ang="0">
                <a:pos x="312" y="2464"/>
              </a:cxn>
              <a:cxn ang="0">
                <a:pos x="384" y="2400"/>
              </a:cxn>
              <a:cxn ang="0">
                <a:pos x="456" y="2328"/>
              </a:cxn>
              <a:cxn ang="0">
                <a:pos x="528" y="2256"/>
              </a:cxn>
              <a:cxn ang="0">
                <a:pos x="608" y="2192"/>
              </a:cxn>
              <a:cxn ang="0">
                <a:pos x="680" y="2120"/>
              </a:cxn>
              <a:cxn ang="0">
                <a:pos x="752" y="2048"/>
              </a:cxn>
              <a:cxn ang="0">
                <a:pos x="824" y="1984"/>
              </a:cxn>
              <a:cxn ang="0">
                <a:pos x="896" y="1912"/>
              </a:cxn>
              <a:cxn ang="0">
                <a:pos x="976" y="1840"/>
              </a:cxn>
              <a:cxn ang="0">
                <a:pos x="1048" y="1776"/>
              </a:cxn>
              <a:cxn ang="0">
                <a:pos x="1120" y="1704"/>
              </a:cxn>
              <a:cxn ang="0">
                <a:pos x="1192" y="1640"/>
              </a:cxn>
              <a:cxn ang="0">
                <a:pos x="1272" y="1568"/>
              </a:cxn>
              <a:cxn ang="0">
                <a:pos x="1344" y="1496"/>
              </a:cxn>
              <a:cxn ang="0">
                <a:pos x="1416" y="1432"/>
              </a:cxn>
              <a:cxn ang="0">
                <a:pos x="1488" y="1360"/>
              </a:cxn>
              <a:cxn ang="0">
                <a:pos x="1568" y="1288"/>
              </a:cxn>
              <a:cxn ang="0">
                <a:pos x="1640" y="1224"/>
              </a:cxn>
              <a:cxn ang="0">
                <a:pos x="1712" y="1152"/>
              </a:cxn>
              <a:cxn ang="0">
                <a:pos x="1784" y="1080"/>
              </a:cxn>
              <a:cxn ang="0">
                <a:pos x="1864" y="1016"/>
              </a:cxn>
              <a:cxn ang="0">
                <a:pos x="1936" y="944"/>
              </a:cxn>
              <a:cxn ang="0">
                <a:pos x="2008" y="880"/>
              </a:cxn>
              <a:cxn ang="0">
                <a:pos x="2080" y="808"/>
              </a:cxn>
              <a:cxn ang="0">
                <a:pos x="2152" y="736"/>
              </a:cxn>
              <a:cxn ang="0">
                <a:pos x="2232" y="672"/>
              </a:cxn>
              <a:cxn ang="0">
                <a:pos x="2304" y="600"/>
              </a:cxn>
              <a:cxn ang="0">
                <a:pos x="2376" y="528"/>
              </a:cxn>
              <a:cxn ang="0">
                <a:pos x="2448" y="464"/>
              </a:cxn>
              <a:cxn ang="0">
                <a:pos x="2528" y="392"/>
              </a:cxn>
              <a:cxn ang="0">
                <a:pos x="2600" y="320"/>
              </a:cxn>
              <a:cxn ang="0">
                <a:pos x="2672" y="256"/>
              </a:cxn>
              <a:cxn ang="0">
                <a:pos x="2744" y="184"/>
              </a:cxn>
              <a:cxn ang="0">
                <a:pos x="2824" y="120"/>
              </a:cxn>
              <a:cxn ang="0">
                <a:pos x="2896" y="48"/>
              </a:cxn>
              <a:cxn ang="0">
                <a:pos x="2944" y="0"/>
              </a:cxn>
            </a:cxnLst>
            <a:rect l="0" t="0" r="r" b="b"/>
            <a:pathLst>
              <a:path w="2944" h="2760">
                <a:moveTo>
                  <a:pt x="0" y="2760"/>
                </a:moveTo>
                <a:lnTo>
                  <a:pt x="16" y="2744"/>
                </a:lnTo>
                <a:lnTo>
                  <a:pt x="48" y="2704"/>
                </a:lnTo>
                <a:lnTo>
                  <a:pt x="88" y="2672"/>
                </a:lnTo>
                <a:lnTo>
                  <a:pt x="128" y="2640"/>
                </a:lnTo>
                <a:lnTo>
                  <a:pt x="160" y="2600"/>
                </a:lnTo>
                <a:lnTo>
                  <a:pt x="200" y="2568"/>
                </a:lnTo>
                <a:lnTo>
                  <a:pt x="232" y="2536"/>
                </a:lnTo>
                <a:lnTo>
                  <a:pt x="272" y="2496"/>
                </a:lnTo>
                <a:lnTo>
                  <a:pt x="312" y="2464"/>
                </a:lnTo>
                <a:lnTo>
                  <a:pt x="344" y="2432"/>
                </a:lnTo>
                <a:lnTo>
                  <a:pt x="384" y="2400"/>
                </a:lnTo>
                <a:lnTo>
                  <a:pt x="416" y="2360"/>
                </a:lnTo>
                <a:lnTo>
                  <a:pt x="456" y="2328"/>
                </a:lnTo>
                <a:lnTo>
                  <a:pt x="496" y="2296"/>
                </a:lnTo>
                <a:lnTo>
                  <a:pt x="528" y="2256"/>
                </a:lnTo>
                <a:lnTo>
                  <a:pt x="568" y="2224"/>
                </a:lnTo>
                <a:lnTo>
                  <a:pt x="608" y="2192"/>
                </a:lnTo>
                <a:lnTo>
                  <a:pt x="640" y="2152"/>
                </a:lnTo>
                <a:lnTo>
                  <a:pt x="680" y="2120"/>
                </a:lnTo>
                <a:lnTo>
                  <a:pt x="712" y="2088"/>
                </a:lnTo>
                <a:lnTo>
                  <a:pt x="752" y="2048"/>
                </a:lnTo>
                <a:lnTo>
                  <a:pt x="792" y="2016"/>
                </a:lnTo>
                <a:lnTo>
                  <a:pt x="824" y="1984"/>
                </a:lnTo>
                <a:lnTo>
                  <a:pt x="864" y="1944"/>
                </a:lnTo>
                <a:lnTo>
                  <a:pt x="896" y="1912"/>
                </a:lnTo>
                <a:lnTo>
                  <a:pt x="936" y="1880"/>
                </a:lnTo>
                <a:lnTo>
                  <a:pt x="976" y="1840"/>
                </a:lnTo>
                <a:lnTo>
                  <a:pt x="1008" y="1808"/>
                </a:lnTo>
                <a:lnTo>
                  <a:pt x="1048" y="1776"/>
                </a:lnTo>
                <a:lnTo>
                  <a:pt x="1088" y="1736"/>
                </a:lnTo>
                <a:lnTo>
                  <a:pt x="1120" y="1704"/>
                </a:lnTo>
                <a:lnTo>
                  <a:pt x="1160" y="1672"/>
                </a:lnTo>
                <a:lnTo>
                  <a:pt x="1192" y="1640"/>
                </a:lnTo>
                <a:lnTo>
                  <a:pt x="1232" y="1600"/>
                </a:lnTo>
                <a:lnTo>
                  <a:pt x="1272" y="1568"/>
                </a:lnTo>
                <a:lnTo>
                  <a:pt x="1304" y="1536"/>
                </a:lnTo>
                <a:lnTo>
                  <a:pt x="1344" y="1496"/>
                </a:lnTo>
                <a:lnTo>
                  <a:pt x="1376" y="1464"/>
                </a:lnTo>
                <a:lnTo>
                  <a:pt x="1416" y="1432"/>
                </a:lnTo>
                <a:lnTo>
                  <a:pt x="1456" y="1392"/>
                </a:lnTo>
                <a:lnTo>
                  <a:pt x="1488" y="1360"/>
                </a:lnTo>
                <a:lnTo>
                  <a:pt x="1528" y="1328"/>
                </a:lnTo>
                <a:lnTo>
                  <a:pt x="1568" y="1288"/>
                </a:lnTo>
                <a:lnTo>
                  <a:pt x="1600" y="1256"/>
                </a:lnTo>
                <a:lnTo>
                  <a:pt x="1640" y="1224"/>
                </a:lnTo>
                <a:lnTo>
                  <a:pt x="1672" y="1184"/>
                </a:lnTo>
                <a:lnTo>
                  <a:pt x="1712" y="1152"/>
                </a:lnTo>
                <a:lnTo>
                  <a:pt x="1752" y="1120"/>
                </a:lnTo>
                <a:lnTo>
                  <a:pt x="1784" y="1080"/>
                </a:lnTo>
                <a:lnTo>
                  <a:pt x="1824" y="1048"/>
                </a:lnTo>
                <a:lnTo>
                  <a:pt x="1864" y="1016"/>
                </a:lnTo>
                <a:lnTo>
                  <a:pt x="1896" y="984"/>
                </a:lnTo>
                <a:lnTo>
                  <a:pt x="1936" y="944"/>
                </a:lnTo>
                <a:lnTo>
                  <a:pt x="1968" y="912"/>
                </a:lnTo>
                <a:lnTo>
                  <a:pt x="2008" y="880"/>
                </a:lnTo>
                <a:lnTo>
                  <a:pt x="2048" y="840"/>
                </a:lnTo>
                <a:lnTo>
                  <a:pt x="2080" y="808"/>
                </a:lnTo>
                <a:lnTo>
                  <a:pt x="2120" y="776"/>
                </a:lnTo>
                <a:lnTo>
                  <a:pt x="2152" y="736"/>
                </a:lnTo>
                <a:lnTo>
                  <a:pt x="2192" y="704"/>
                </a:lnTo>
                <a:lnTo>
                  <a:pt x="2232" y="672"/>
                </a:lnTo>
                <a:lnTo>
                  <a:pt x="2264" y="632"/>
                </a:lnTo>
                <a:lnTo>
                  <a:pt x="2304" y="600"/>
                </a:lnTo>
                <a:lnTo>
                  <a:pt x="2344" y="568"/>
                </a:lnTo>
                <a:lnTo>
                  <a:pt x="2376" y="528"/>
                </a:lnTo>
                <a:lnTo>
                  <a:pt x="2416" y="496"/>
                </a:lnTo>
                <a:lnTo>
                  <a:pt x="2448" y="464"/>
                </a:lnTo>
                <a:lnTo>
                  <a:pt x="2488" y="424"/>
                </a:lnTo>
                <a:lnTo>
                  <a:pt x="2528" y="392"/>
                </a:lnTo>
                <a:lnTo>
                  <a:pt x="2560" y="360"/>
                </a:lnTo>
                <a:lnTo>
                  <a:pt x="2600" y="320"/>
                </a:lnTo>
                <a:lnTo>
                  <a:pt x="2632" y="288"/>
                </a:lnTo>
                <a:lnTo>
                  <a:pt x="2672" y="256"/>
                </a:lnTo>
                <a:lnTo>
                  <a:pt x="2712" y="224"/>
                </a:lnTo>
                <a:lnTo>
                  <a:pt x="2744" y="184"/>
                </a:lnTo>
                <a:lnTo>
                  <a:pt x="2784" y="152"/>
                </a:lnTo>
                <a:lnTo>
                  <a:pt x="2824" y="120"/>
                </a:lnTo>
                <a:lnTo>
                  <a:pt x="2856" y="80"/>
                </a:lnTo>
                <a:lnTo>
                  <a:pt x="2896" y="48"/>
                </a:lnTo>
                <a:lnTo>
                  <a:pt x="2928" y="16"/>
                </a:lnTo>
                <a:lnTo>
                  <a:pt x="2944" y="0"/>
                </a:lnTo>
              </a:path>
            </a:pathLst>
          </a:custGeom>
          <a:noFill/>
          <a:ln w="25400">
            <a:solidFill>
              <a:srgbClr val="206B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051" name="Freeform 27"/>
          <p:cNvSpPr>
            <a:spLocks/>
          </p:cNvSpPr>
          <p:nvPr/>
        </p:nvSpPr>
        <p:spPr bwMode="auto">
          <a:xfrm>
            <a:off x="4264393" y="1243271"/>
            <a:ext cx="3876553" cy="3044414"/>
          </a:xfrm>
          <a:custGeom>
            <a:avLst/>
            <a:gdLst/>
            <a:ahLst/>
            <a:cxnLst>
              <a:cxn ang="0">
                <a:pos x="40" y="2368"/>
              </a:cxn>
              <a:cxn ang="0">
                <a:pos x="112" y="2312"/>
              </a:cxn>
              <a:cxn ang="0">
                <a:pos x="184" y="2256"/>
              </a:cxn>
              <a:cxn ang="0">
                <a:pos x="256" y="2192"/>
              </a:cxn>
              <a:cxn ang="0">
                <a:pos x="336" y="2136"/>
              </a:cxn>
              <a:cxn ang="0">
                <a:pos x="408" y="2080"/>
              </a:cxn>
              <a:cxn ang="0">
                <a:pos x="480" y="2024"/>
              </a:cxn>
              <a:cxn ang="0">
                <a:pos x="552" y="1960"/>
              </a:cxn>
              <a:cxn ang="0">
                <a:pos x="624" y="1904"/>
              </a:cxn>
              <a:cxn ang="0">
                <a:pos x="704" y="1848"/>
              </a:cxn>
              <a:cxn ang="0">
                <a:pos x="776" y="1792"/>
              </a:cxn>
              <a:cxn ang="0">
                <a:pos x="848" y="1728"/>
              </a:cxn>
              <a:cxn ang="0">
                <a:pos x="920" y="1672"/>
              </a:cxn>
              <a:cxn ang="0">
                <a:pos x="1000" y="1616"/>
              </a:cxn>
              <a:cxn ang="0">
                <a:pos x="1072" y="1560"/>
              </a:cxn>
              <a:cxn ang="0">
                <a:pos x="1144" y="1496"/>
              </a:cxn>
              <a:cxn ang="0">
                <a:pos x="1216" y="1440"/>
              </a:cxn>
              <a:cxn ang="0">
                <a:pos x="1296" y="1384"/>
              </a:cxn>
              <a:cxn ang="0">
                <a:pos x="1368" y="1328"/>
              </a:cxn>
              <a:cxn ang="0">
                <a:pos x="1440" y="1264"/>
              </a:cxn>
              <a:cxn ang="0">
                <a:pos x="1512" y="1208"/>
              </a:cxn>
              <a:cxn ang="0">
                <a:pos x="1584" y="1152"/>
              </a:cxn>
              <a:cxn ang="0">
                <a:pos x="1664" y="1096"/>
              </a:cxn>
              <a:cxn ang="0">
                <a:pos x="1736" y="1032"/>
              </a:cxn>
              <a:cxn ang="0">
                <a:pos x="1808" y="976"/>
              </a:cxn>
              <a:cxn ang="0">
                <a:pos x="1880" y="920"/>
              </a:cxn>
              <a:cxn ang="0">
                <a:pos x="1960" y="864"/>
              </a:cxn>
              <a:cxn ang="0">
                <a:pos x="2032" y="800"/>
              </a:cxn>
              <a:cxn ang="0">
                <a:pos x="2104" y="744"/>
              </a:cxn>
              <a:cxn ang="0">
                <a:pos x="2176" y="688"/>
              </a:cxn>
              <a:cxn ang="0">
                <a:pos x="2256" y="632"/>
              </a:cxn>
              <a:cxn ang="0">
                <a:pos x="2328" y="568"/>
              </a:cxn>
              <a:cxn ang="0">
                <a:pos x="2400" y="512"/>
              </a:cxn>
              <a:cxn ang="0">
                <a:pos x="2472" y="456"/>
              </a:cxn>
              <a:cxn ang="0">
                <a:pos x="2552" y="400"/>
              </a:cxn>
              <a:cxn ang="0">
                <a:pos x="2624" y="336"/>
              </a:cxn>
              <a:cxn ang="0">
                <a:pos x="2696" y="280"/>
              </a:cxn>
              <a:cxn ang="0">
                <a:pos x="2768" y="224"/>
              </a:cxn>
              <a:cxn ang="0">
                <a:pos x="2840" y="168"/>
              </a:cxn>
              <a:cxn ang="0">
                <a:pos x="2920" y="104"/>
              </a:cxn>
              <a:cxn ang="0">
                <a:pos x="2992" y="48"/>
              </a:cxn>
              <a:cxn ang="0">
                <a:pos x="3056" y="0"/>
              </a:cxn>
            </a:cxnLst>
            <a:rect l="0" t="0" r="r" b="b"/>
            <a:pathLst>
              <a:path w="3056" h="2400">
                <a:moveTo>
                  <a:pt x="0" y="2400"/>
                </a:moveTo>
                <a:lnTo>
                  <a:pt x="40" y="2368"/>
                </a:lnTo>
                <a:lnTo>
                  <a:pt x="72" y="2336"/>
                </a:lnTo>
                <a:lnTo>
                  <a:pt x="112" y="2312"/>
                </a:lnTo>
                <a:lnTo>
                  <a:pt x="144" y="2280"/>
                </a:lnTo>
                <a:lnTo>
                  <a:pt x="184" y="2256"/>
                </a:lnTo>
                <a:lnTo>
                  <a:pt x="224" y="2224"/>
                </a:lnTo>
                <a:lnTo>
                  <a:pt x="256" y="2192"/>
                </a:lnTo>
                <a:lnTo>
                  <a:pt x="296" y="2168"/>
                </a:lnTo>
                <a:lnTo>
                  <a:pt x="336" y="2136"/>
                </a:lnTo>
                <a:lnTo>
                  <a:pt x="368" y="2104"/>
                </a:lnTo>
                <a:lnTo>
                  <a:pt x="408" y="2080"/>
                </a:lnTo>
                <a:lnTo>
                  <a:pt x="440" y="2048"/>
                </a:lnTo>
                <a:lnTo>
                  <a:pt x="480" y="2024"/>
                </a:lnTo>
                <a:lnTo>
                  <a:pt x="520" y="1992"/>
                </a:lnTo>
                <a:lnTo>
                  <a:pt x="552" y="1960"/>
                </a:lnTo>
                <a:lnTo>
                  <a:pt x="592" y="1936"/>
                </a:lnTo>
                <a:lnTo>
                  <a:pt x="624" y="1904"/>
                </a:lnTo>
                <a:lnTo>
                  <a:pt x="664" y="1872"/>
                </a:lnTo>
                <a:lnTo>
                  <a:pt x="704" y="1848"/>
                </a:lnTo>
                <a:lnTo>
                  <a:pt x="736" y="1816"/>
                </a:lnTo>
                <a:lnTo>
                  <a:pt x="776" y="1792"/>
                </a:lnTo>
                <a:lnTo>
                  <a:pt x="816" y="1760"/>
                </a:lnTo>
                <a:lnTo>
                  <a:pt x="848" y="1728"/>
                </a:lnTo>
                <a:lnTo>
                  <a:pt x="888" y="1704"/>
                </a:lnTo>
                <a:lnTo>
                  <a:pt x="920" y="1672"/>
                </a:lnTo>
                <a:lnTo>
                  <a:pt x="960" y="1640"/>
                </a:lnTo>
                <a:lnTo>
                  <a:pt x="1000" y="1616"/>
                </a:lnTo>
                <a:lnTo>
                  <a:pt x="1032" y="1584"/>
                </a:lnTo>
                <a:lnTo>
                  <a:pt x="1072" y="1560"/>
                </a:lnTo>
                <a:lnTo>
                  <a:pt x="1104" y="1528"/>
                </a:lnTo>
                <a:lnTo>
                  <a:pt x="1144" y="1496"/>
                </a:lnTo>
                <a:lnTo>
                  <a:pt x="1184" y="1472"/>
                </a:lnTo>
                <a:lnTo>
                  <a:pt x="1216" y="1440"/>
                </a:lnTo>
                <a:lnTo>
                  <a:pt x="1256" y="1416"/>
                </a:lnTo>
                <a:lnTo>
                  <a:pt x="1296" y="1384"/>
                </a:lnTo>
                <a:lnTo>
                  <a:pt x="1328" y="1352"/>
                </a:lnTo>
                <a:lnTo>
                  <a:pt x="1368" y="1328"/>
                </a:lnTo>
                <a:lnTo>
                  <a:pt x="1400" y="1296"/>
                </a:lnTo>
                <a:lnTo>
                  <a:pt x="1440" y="1264"/>
                </a:lnTo>
                <a:lnTo>
                  <a:pt x="1480" y="1240"/>
                </a:lnTo>
                <a:lnTo>
                  <a:pt x="1512" y="1208"/>
                </a:lnTo>
                <a:lnTo>
                  <a:pt x="1552" y="1184"/>
                </a:lnTo>
                <a:lnTo>
                  <a:pt x="1584" y="1152"/>
                </a:lnTo>
                <a:lnTo>
                  <a:pt x="1624" y="1120"/>
                </a:lnTo>
                <a:lnTo>
                  <a:pt x="1664" y="1096"/>
                </a:lnTo>
                <a:lnTo>
                  <a:pt x="1696" y="1064"/>
                </a:lnTo>
                <a:lnTo>
                  <a:pt x="1736" y="1032"/>
                </a:lnTo>
                <a:lnTo>
                  <a:pt x="1776" y="1008"/>
                </a:lnTo>
                <a:lnTo>
                  <a:pt x="1808" y="976"/>
                </a:lnTo>
                <a:lnTo>
                  <a:pt x="1848" y="952"/>
                </a:lnTo>
                <a:lnTo>
                  <a:pt x="1880" y="920"/>
                </a:lnTo>
                <a:lnTo>
                  <a:pt x="1920" y="888"/>
                </a:lnTo>
                <a:lnTo>
                  <a:pt x="1960" y="864"/>
                </a:lnTo>
                <a:lnTo>
                  <a:pt x="1992" y="832"/>
                </a:lnTo>
                <a:lnTo>
                  <a:pt x="2032" y="800"/>
                </a:lnTo>
                <a:lnTo>
                  <a:pt x="2072" y="776"/>
                </a:lnTo>
                <a:lnTo>
                  <a:pt x="2104" y="744"/>
                </a:lnTo>
                <a:lnTo>
                  <a:pt x="2144" y="720"/>
                </a:lnTo>
                <a:lnTo>
                  <a:pt x="2176" y="688"/>
                </a:lnTo>
                <a:lnTo>
                  <a:pt x="2216" y="656"/>
                </a:lnTo>
                <a:lnTo>
                  <a:pt x="2256" y="632"/>
                </a:lnTo>
                <a:lnTo>
                  <a:pt x="2288" y="600"/>
                </a:lnTo>
                <a:lnTo>
                  <a:pt x="2328" y="568"/>
                </a:lnTo>
                <a:lnTo>
                  <a:pt x="2360" y="544"/>
                </a:lnTo>
                <a:lnTo>
                  <a:pt x="2400" y="512"/>
                </a:lnTo>
                <a:lnTo>
                  <a:pt x="2440" y="488"/>
                </a:lnTo>
                <a:lnTo>
                  <a:pt x="2472" y="456"/>
                </a:lnTo>
                <a:lnTo>
                  <a:pt x="2512" y="424"/>
                </a:lnTo>
                <a:lnTo>
                  <a:pt x="2552" y="400"/>
                </a:lnTo>
                <a:lnTo>
                  <a:pt x="2584" y="368"/>
                </a:lnTo>
                <a:lnTo>
                  <a:pt x="2624" y="336"/>
                </a:lnTo>
                <a:lnTo>
                  <a:pt x="2656" y="312"/>
                </a:lnTo>
                <a:lnTo>
                  <a:pt x="2696" y="280"/>
                </a:lnTo>
                <a:lnTo>
                  <a:pt x="2736" y="256"/>
                </a:lnTo>
                <a:lnTo>
                  <a:pt x="2768" y="224"/>
                </a:lnTo>
                <a:lnTo>
                  <a:pt x="2808" y="192"/>
                </a:lnTo>
                <a:lnTo>
                  <a:pt x="2840" y="168"/>
                </a:lnTo>
                <a:lnTo>
                  <a:pt x="2880" y="136"/>
                </a:lnTo>
                <a:lnTo>
                  <a:pt x="2920" y="104"/>
                </a:lnTo>
                <a:lnTo>
                  <a:pt x="2952" y="80"/>
                </a:lnTo>
                <a:lnTo>
                  <a:pt x="2992" y="48"/>
                </a:lnTo>
                <a:lnTo>
                  <a:pt x="3032" y="24"/>
                </a:lnTo>
                <a:lnTo>
                  <a:pt x="3056" y="0"/>
                </a:lnTo>
              </a:path>
            </a:pathLst>
          </a:custGeom>
          <a:noFill/>
          <a:ln w="25400">
            <a:solidFill>
              <a:srgbClr val="00801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052" name="Freeform 28"/>
          <p:cNvSpPr>
            <a:spLocks/>
          </p:cNvSpPr>
          <p:nvPr/>
        </p:nvSpPr>
        <p:spPr bwMode="auto">
          <a:xfrm>
            <a:off x="4264393" y="1243271"/>
            <a:ext cx="4140402" cy="3440187"/>
          </a:xfrm>
          <a:custGeom>
            <a:avLst/>
            <a:gdLst/>
            <a:ahLst/>
            <a:cxnLst>
              <a:cxn ang="0">
                <a:pos x="40" y="2680"/>
              </a:cxn>
              <a:cxn ang="0">
                <a:pos x="112" y="2616"/>
              </a:cxn>
              <a:cxn ang="0">
                <a:pos x="184" y="2560"/>
              </a:cxn>
              <a:cxn ang="0">
                <a:pos x="256" y="2496"/>
              </a:cxn>
              <a:cxn ang="0">
                <a:pos x="336" y="2432"/>
              </a:cxn>
              <a:cxn ang="0">
                <a:pos x="408" y="2376"/>
              </a:cxn>
              <a:cxn ang="0">
                <a:pos x="480" y="2312"/>
              </a:cxn>
              <a:cxn ang="0">
                <a:pos x="552" y="2248"/>
              </a:cxn>
              <a:cxn ang="0">
                <a:pos x="624" y="2192"/>
              </a:cxn>
              <a:cxn ang="0">
                <a:pos x="704" y="2128"/>
              </a:cxn>
              <a:cxn ang="0">
                <a:pos x="776" y="2064"/>
              </a:cxn>
              <a:cxn ang="0">
                <a:pos x="848" y="2008"/>
              </a:cxn>
              <a:cxn ang="0">
                <a:pos x="920" y="1944"/>
              </a:cxn>
              <a:cxn ang="0">
                <a:pos x="1000" y="1880"/>
              </a:cxn>
              <a:cxn ang="0">
                <a:pos x="1072" y="1824"/>
              </a:cxn>
              <a:cxn ang="0">
                <a:pos x="1144" y="1760"/>
              </a:cxn>
              <a:cxn ang="0">
                <a:pos x="1216" y="1696"/>
              </a:cxn>
              <a:cxn ang="0">
                <a:pos x="1296" y="1640"/>
              </a:cxn>
              <a:cxn ang="0">
                <a:pos x="1368" y="1576"/>
              </a:cxn>
              <a:cxn ang="0">
                <a:pos x="1440" y="1512"/>
              </a:cxn>
              <a:cxn ang="0">
                <a:pos x="1512" y="1456"/>
              </a:cxn>
              <a:cxn ang="0">
                <a:pos x="1584" y="1392"/>
              </a:cxn>
              <a:cxn ang="0">
                <a:pos x="1664" y="1328"/>
              </a:cxn>
              <a:cxn ang="0">
                <a:pos x="1736" y="1272"/>
              </a:cxn>
              <a:cxn ang="0">
                <a:pos x="1808" y="1208"/>
              </a:cxn>
              <a:cxn ang="0">
                <a:pos x="1880" y="1144"/>
              </a:cxn>
              <a:cxn ang="0">
                <a:pos x="1960" y="1088"/>
              </a:cxn>
              <a:cxn ang="0">
                <a:pos x="2032" y="1024"/>
              </a:cxn>
              <a:cxn ang="0">
                <a:pos x="2104" y="960"/>
              </a:cxn>
              <a:cxn ang="0">
                <a:pos x="2176" y="904"/>
              </a:cxn>
              <a:cxn ang="0">
                <a:pos x="2256" y="840"/>
              </a:cxn>
              <a:cxn ang="0">
                <a:pos x="2328" y="776"/>
              </a:cxn>
              <a:cxn ang="0">
                <a:pos x="2400" y="720"/>
              </a:cxn>
              <a:cxn ang="0">
                <a:pos x="2472" y="656"/>
              </a:cxn>
              <a:cxn ang="0">
                <a:pos x="2552" y="600"/>
              </a:cxn>
              <a:cxn ang="0">
                <a:pos x="2624" y="536"/>
              </a:cxn>
              <a:cxn ang="0">
                <a:pos x="2696" y="472"/>
              </a:cxn>
              <a:cxn ang="0">
                <a:pos x="2768" y="416"/>
              </a:cxn>
              <a:cxn ang="0">
                <a:pos x="2840" y="352"/>
              </a:cxn>
              <a:cxn ang="0">
                <a:pos x="2920" y="288"/>
              </a:cxn>
              <a:cxn ang="0">
                <a:pos x="2992" y="232"/>
              </a:cxn>
              <a:cxn ang="0">
                <a:pos x="3064" y="168"/>
              </a:cxn>
              <a:cxn ang="0">
                <a:pos x="3136" y="104"/>
              </a:cxn>
              <a:cxn ang="0">
                <a:pos x="3216" y="48"/>
              </a:cxn>
              <a:cxn ang="0">
                <a:pos x="3264" y="0"/>
              </a:cxn>
            </a:cxnLst>
            <a:rect l="0" t="0" r="r" b="b"/>
            <a:pathLst>
              <a:path w="3264" h="2712">
                <a:moveTo>
                  <a:pt x="0" y="2712"/>
                </a:moveTo>
                <a:lnTo>
                  <a:pt x="40" y="2680"/>
                </a:lnTo>
                <a:lnTo>
                  <a:pt x="72" y="2648"/>
                </a:lnTo>
                <a:lnTo>
                  <a:pt x="112" y="2616"/>
                </a:lnTo>
                <a:lnTo>
                  <a:pt x="144" y="2584"/>
                </a:lnTo>
                <a:lnTo>
                  <a:pt x="184" y="2560"/>
                </a:lnTo>
                <a:lnTo>
                  <a:pt x="224" y="2528"/>
                </a:lnTo>
                <a:lnTo>
                  <a:pt x="256" y="2496"/>
                </a:lnTo>
                <a:lnTo>
                  <a:pt x="296" y="2464"/>
                </a:lnTo>
                <a:lnTo>
                  <a:pt x="336" y="2432"/>
                </a:lnTo>
                <a:lnTo>
                  <a:pt x="368" y="2400"/>
                </a:lnTo>
                <a:lnTo>
                  <a:pt x="408" y="2376"/>
                </a:lnTo>
                <a:lnTo>
                  <a:pt x="440" y="2344"/>
                </a:lnTo>
                <a:lnTo>
                  <a:pt x="480" y="2312"/>
                </a:lnTo>
                <a:lnTo>
                  <a:pt x="520" y="2280"/>
                </a:lnTo>
                <a:lnTo>
                  <a:pt x="552" y="2248"/>
                </a:lnTo>
                <a:lnTo>
                  <a:pt x="592" y="2216"/>
                </a:lnTo>
                <a:lnTo>
                  <a:pt x="624" y="2192"/>
                </a:lnTo>
                <a:lnTo>
                  <a:pt x="664" y="2160"/>
                </a:lnTo>
                <a:lnTo>
                  <a:pt x="704" y="2128"/>
                </a:lnTo>
                <a:lnTo>
                  <a:pt x="736" y="2096"/>
                </a:lnTo>
                <a:lnTo>
                  <a:pt x="776" y="2064"/>
                </a:lnTo>
                <a:lnTo>
                  <a:pt x="816" y="2032"/>
                </a:lnTo>
                <a:lnTo>
                  <a:pt x="848" y="2008"/>
                </a:lnTo>
                <a:lnTo>
                  <a:pt x="888" y="1976"/>
                </a:lnTo>
                <a:lnTo>
                  <a:pt x="920" y="1944"/>
                </a:lnTo>
                <a:lnTo>
                  <a:pt x="960" y="1912"/>
                </a:lnTo>
                <a:lnTo>
                  <a:pt x="1000" y="1880"/>
                </a:lnTo>
                <a:lnTo>
                  <a:pt x="1032" y="1856"/>
                </a:lnTo>
                <a:lnTo>
                  <a:pt x="1072" y="1824"/>
                </a:lnTo>
                <a:lnTo>
                  <a:pt x="1104" y="1792"/>
                </a:lnTo>
                <a:lnTo>
                  <a:pt x="1144" y="1760"/>
                </a:lnTo>
                <a:lnTo>
                  <a:pt x="1184" y="1728"/>
                </a:lnTo>
                <a:lnTo>
                  <a:pt x="1216" y="1696"/>
                </a:lnTo>
                <a:lnTo>
                  <a:pt x="1256" y="1672"/>
                </a:lnTo>
                <a:lnTo>
                  <a:pt x="1296" y="1640"/>
                </a:lnTo>
                <a:lnTo>
                  <a:pt x="1328" y="1608"/>
                </a:lnTo>
                <a:lnTo>
                  <a:pt x="1368" y="1576"/>
                </a:lnTo>
                <a:lnTo>
                  <a:pt x="1400" y="1544"/>
                </a:lnTo>
                <a:lnTo>
                  <a:pt x="1440" y="1512"/>
                </a:lnTo>
                <a:lnTo>
                  <a:pt x="1480" y="1488"/>
                </a:lnTo>
                <a:lnTo>
                  <a:pt x="1512" y="1456"/>
                </a:lnTo>
                <a:lnTo>
                  <a:pt x="1552" y="1424"/>
                </a:lnTo>
                <a:lnTo>
                  <a:pt x="1584" y="1392"/>
                </a:lnTo>
                <a:lnTo>
                  <a:pt x="1624" y="1360"/>
                </a:lnTo>
                <a:lnTo>
                  <a:pt x="1664" y="1328"/>
                </a:lnTo>
                <a:lnTo>
                  <a:pt x="1696" y="1304"/>
                </a:lnTo>
                <a:lnTo>
                  <a:pt x="1736" y="1272"/>
                </a:lnTo>
                <a:lnTo>
                  <a:pt x="1776" y="1240"/>
                </a:lnTo>
                <a:lnTo>
                  <a:pt x="1808" y="1208"/>
                </a:lnTo>
                <a:lnTo>
                  <a:pt x="1848" y="1176"/>
                </a:lnTo>
                <a:lnTo>
                  <a:pt x="1880" y="1144"/>
                </a:lnTo>
                <a:lnTo>
                  <a:pt x="1920" y="1120"/>
                </a:lnTo>
                <a:lnTo>
                  <a:pt x="1960" y="1088"/>
                </a:lnTo>
                <a:lnTo>
                  <a:pt x="1992" y="1056"/>
                </a:lnTo>
                <a:lnTo>
                  <a:pt x="2032" y="1024"/>
                </a:lnTo>
                <a:lnTo>
                  <a:pt x="2072" y="992"/>
                </a:lnTo>
                <a:lnTo>
                  <a:pt x="2104" y="960"/>
                </a:lnTo>
                <a:lnTo>
                  <a:pt x="2144" y="936"/>
                </a:lnTo>
                <a:lnTo>
                  <a:pt x="2176" y="904"/>
                </a:lnTo>
                <a:lnTo>
                  <a:pt x="2216" y="872"/>
                </a:lnTo>
                <a:lnTo>
                  <a:pt x="2256" y="840"/>
                </a:lnTo>
                <a:lnTo>
                  <a:pt x="2288" y="808"/>
                </a:lnTo>
                <a:lnTo>
                  <a:pt x="2328" y="776"/>
                </a:lnTo>
                <a:lnTo>
                  <a:pt x="2360" y="752"/>
                </a:lnTo>
                <a:lnTo>
                  <a:pt x="2400" y="720"/>
                </a:lnTo>
                <a:lnTo>
                  <a:pt x="2440" y="688"/>
                </a:lnTo>
                <a:lnTo>
                  <a:pt x="2472" y="656"/>
                </a:lnTo>
                <a:lnTo>
                  <a:pt x="2512" y="624"/>
                </a:lnTo>
                <a:lnTo>
                  <a:pt x="2552" y="600"/>
                </a:lnTo>
                <a:lnTo>
                  <a:pt x="2584" y="568"/>
                </a:lnTo>
                <a:lnTo>
                  <a:pt x="2624" y="536"/>
                </a:lnTo>
                <a:lnTo>
                  <a:pt x="2656" y="504"/>
                </a:lnTo>
                <a:lnTo>
                  <a:pt x="2696" y="472"/>
                </a:lnTo>
                <a:lnTo>
                  <a:pt x="2736" y="440"/>
                </a:lnTo>
                <a:lnTo>
                  <a:pt x="2768" y="416"/>
                </a:lnTo>
                <a:lnTo>
                  <a:pt x="2808" y="384"/>
                </a:lnTo>
                <a:lnTo>
                  <a:pt x="2840" y="352"/>
                </a:lnTo>
                <a:lnTo>
                  <a:pt x="2880" y="320"/>
                </a:lnTo>
                <a:lnTo>
                  <a:pt x="2920" y="288"/>
                </a:lnTo>
                <a:lnTo>
                  <a:pt x="2952" y="256"/>
                </a:lnTo>
                <a:lnTo>
                  <a:pt x="2992" y="232"/>
                </a:lnTo>
                <a:lnTo>
                  <a:pt x="3032" y="200"/>
                </a:lnTo>
                <a:lnTo>
                  <a:pt x="3064" y="168"/>
                </a:lnTo>
                <a:lnTo>
                  <a:pt x="3104" y="136"/>
                </a:lnTo>
                <a:lnTo>
                  <a:pt x="3136" y="104"/>
                </a:lnTo>
                <a:lnTo>
                  <a:pt x="3176" y="72"/>
                </a:lnTo>
                <a:lnTo>
                  <a:pt x="3216" y="48"/>
                </a:lnTo>
                <a:lnTo>
                  <a:pt x="3248" y="1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rgbClr val="FCD83D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>
            <a:off x="4264393" y="1243271"/>
            <a:ext cx="4383955" cy="3013969"/>
          </a:xfrm>
          <a:custGeom>
            <a:avLst/>
            <a:gdLst/>
            <a:ahLst/>
            <a:cxnLst>
              <a:cxn ang="0">
                <a:pos x="40" y="2352"/>
              </a:cxn>
              <a:cxn ang="0">
                <a:pos x="112" y="2304"/>
              </a:cxn>
              <a:cxn ang="0">
                <a:pos x="184" y="2248"/>
              </a:cxn>
              <a:cxn ang="0">
                <a:pos x="256" y="2200"/>
              </a:cxn>
              <a:cxn ang="0">
                <a:pos x="336" y="2152"/>
              </a:cxn>
              <a:cxn ang="0">
                <a:pos x="408" y="2096"/>
              </a:cxn>
              <a:cxn ang="0">
                <a:pos x="480" y="2048"/>
              </a:cxn>
              <a:cxn ang="0">
                <a:pos x="552" y="2000"/>
              </a:cxn>
              <a:cxn ang="0">
                <a:pos x="624" y="1944"/>
              </a:cxn>
              <a:cxn ang="0">
                <a:pos x="704" y="1896"/>
              </a:cxn>
              <a:cxn ang="0">
                <a:pos x="776" y="1848"/>
              </a:cxn>
              <a:cxn ang="0">
                <a:pos x="848" y="1792"/>
              </a:cxn>
              <a:cxn ang="0">
                <a:pos x="920" y="1744"/>
              </a:cxn>
              <a:cxn ang="0">
                <a:pos x="1000" y="1688"/>
              </a:cxn>
              <a:cxn ang="0">
                <a:pos x="1072" y="1640"/>
              </a:cxn>
              <a:cxn ang="0">
                <a:pos x="1144" y="1592"/>
              </a:cxn>
              <a:cxn ang="0">
                <a:pos x="1216" y="1536"/>
              </a:cxn>
              <a:cxn ang="0">
                <a:pos x="1296" y="1488"/>
              </a:cxn>
              <a:cxn ang="0">
                <a:pos x="1368" y="1440"/>
              </a:cxn>
              <a:cxn ang="0">
                <a:pos x="1440" y="1384"/>
              </a:cxn>
              <a:cxn ang="0">
                <a:pos x="1512" y="1336"/>
              </a:cxn>
              <a:cxn ang="0">
                <a:pos x="1584" y="1288"/>
              </a:cxn>
              <a:cxn ang="0">
                <a:pos x="1664" y="1232"/>
              </a:cxn>
              <a:cxn ang="0">
                <a:pos x="1736" y="1184"/>
              </a:cxn>
              <a:cxn ang="0">
                <a:pos x="1808" y="1136"/>
              </a:cxn>
              <a:cxn ang="0">
                <a:pos x="1880" y="1080"/>
              </a:cxn>
              <a:cxn ang="0">
                <a:pos x="1960" y="1032"/>
              </a:cxn>
              <a:cxn ang="0">
                <a:pos x="2032" y="984"/>
              </a:cxn>
              <a:cxn ang="0">
                <a:pos x="2104" y="928"/>
              </a:cxn>
              <a:cxn ang="0">
                <a:pos x="2176" y="880"/>
              </a:cxn>
              <a:cxn ang="0">
                <a:pos x="2256" y="832"/>
              </a:cxn>
              <a:cxn ang="0">
                <a:pos x="2328" y="776"/>
              </a:cxn>
              <a:cxn ang="0">
                <a:pos x="2400" y="728"/>
              </a:cxn>
              <a:cxn ang="0">
                <a:pos x="2472" y="672"/>
              </a:cxn>
              <a:cxn ang="0">
                <a:pos x="2552" y="624"/>
              </a:cxn>
              <a:cxn ang="0">
                <a:pos x="2624" y="576"/>
              </a:cxn>
              <a:cxn ang="0">
                <a:pos x="2696" y="520"/>
              </a:cxn>
              <a:cxn ang="0">
                <a:pos x="2768" y="472"/>
              </a:cxn>
              <a:cxn ang="0">
                <a:pos x="2840" y="424"/>
              </a:cxn>
              <a:cxn ang="0">
                <a:pos x="2920" y="368"/>
              </a:cxn>
              <a:cxn ang="0">
                <a:pos x="2992" y="320"/>
              </a:cxn>
              <a:cxn ang="0">
                <a:pos x="3064" y="272"/>
              </a:cxn>
              <a:cxn ang="0">
                <a:pos x="3136" y="216"/>
              </a:cxn>
              <a:cxn ang="0">
                <a:pos x="3216" y="168"/>
              </a:cxn>
              <a:cxn ang="0">
                <a:pos x="3288" y="120"/>
              </a:cxn>
              <a:cxn ang="0">
                <a:pos x="3360" y="64"/>
              </a:cxn>
              <a:cxn ang="0">
                <a:pos x="3432" y="16"/>
              </a:cxn>
            </a:cxnLst>
            <a:rect l="0" t="0" r="r" b="b"/>
            <a:pathLst>
              <a:path w="3456" h="2376">
                <a:moveTo>
                  <a:pt x="0" y="2376"/>
                </a:moveTo>
                <a:lnTo>
                  <a:pt x="40" y="2352"/>
                </a:lnTo>
                <a:lnTo>
                  <a:pt x="72" y="2328"/>
                </a:lnTo>
                <a:lnTo>
                  <a:pt x="112" y="2304"/>
                </a:lnTo>
                <a:lnTo>
                  <a:pt x="144" y="2272"/>
                </a:lnTo>
                <a:lnTo>
                  <a:pt x="184" y="2248"/>
                </a:lnTo>
                <a:lnTo>
                  <a:pt x="224" y="2224"/>
                </a:lnTo>
                <a:lnTo>
                  <a:pt x="256" y="2200"/>
                </a:lnTo>
                <a:lnTo>
                  <a:pt x="296" y="2176"/>
                </a:lnTo>
                <a:lnTo>
                  <a:pt x="336" y="2152"/>
                </a:lnTo>
                <a:lnTo>
                  <a:pt x="368" y="2120"/>
                </a:lnTo>
                <a:lnTo>
                  <a:pt x="408" y="2096"/>
                </a:lnTo>
                <a:lnTo>
                  <a:pt x="440" y="2072"/>
                </a:lnTo>
                <a:lnTo>
                  <a:pt x="480" y="2048"/>
                </a:lnTo>
                <a:lnTo>
                  <a:pt x="520" y="2024"/>
                </a:lnTo>
                <a:lnTo>
                  <a:pt x="552" y="2000"/>
                </a:lnTo>
                <a:lnTo>
                  <a:pt x="592" y="1968"/>
                </a:lnTo>
                <a:lnTo>
                  <a:pt x="624" y="1944"/>
                </a:lnTo>
                <a:lnTo>
                  <a:pt x="664" y="1920"/>
                </a:lnTo>
                <a:lnTo>
                  <a:pt x="704" y="1896"/>
                </a:lnTo>
                <a:lnTo>
                  <a:pt x="736" y="1872"/>
                </a:lnTo>
                <a:lnTo>
                  <a:pt x="776" y="1848"/>
                </a:lnTo>
                <a:lnTo>
                  <a:pt x="816" y="1816"/>
                </a:lnTo>
                <a:lnTo>
                  <a:pt x="848" y="1792"/>
                </a:lnTo>
                <a:lnTo>
                  <a:pt x="888" y="1768"/>
                </a:lnTo>
                <a:lnTo>
                  <a:pt x="920" y="1744"/>
                </a:lnTo>
                <a:lnTo>
                  <a:pt x="960" y="1720"/>
                </a:lnTo>
                <a:lnTo>
                  <a:pt x="1000" y="1688"/>
                </a:lnTo>
                <a:lnTo>
                  <a:pt x="1032" y="1664"/>
                </a:lnTo>
                <a:lnTo>
                  <a:pt x="1072" y="1640"/>
                </a:lnTo>
                <a:lnTo>
                  <a:pt x="1104" y="1616"/>
                </a:lnTo>
                <a:lnTo>
                  <a:pt x="1144" y="1592"/>
                </a:lnTo>
                <a:lnTo>
                  <a:pt x="1184" y="1568"/>
                </a:lnTo>
                <a:lnTo>
                  <a:pt x="1216" y="1536"/>
                </a:lnTo>
                <a:lnTo>
                  <a:pt x="1256" y="1512"/>
                </a:lnTo>
                <a:lnTo>
                  <a:pt x="1296" y="1488"/>
                </a:lnTo>
                <a:lnTo>
                  <a:pt x="1328" y="1464"/>
                </a:lnTo>
                <a:lnTo>
                  <a:pt x="1368" y="1440"/>
                </a:lnTo>
                <a:lnTo>
                  <a:pt x="1400" y="1416"/>
                </a:lnTo>
                <a:lnTo>
                  <a:pt x="1440" y="1384"/>
                </a:lnTo>
                <a:lnTo>
                  <a:pt x="1480" y="1360"/>
                </a:lnTo>
                <a:lnTo>
                  <a:pt x="1512" y="1336"/>
                </a:lnTo>
                <a:lnTo>
                  <a:pt x="1552" y="1312"/>
                </a:lnTo>
                <a:lnTo>
                  <a:pt x="1584" y="1288"/>
                </a:lnTo>
                <a:lnTo>
                  <a:pt x="1624" y="1264"/>
                </a:lnTo>
                <a:lnTo>
                  <a:pt x="1664" y="1232"/>
                </a:lnTo>
                <a:lnTo>
                  <a:pt x="1696" y="1208"/>
                </a:lnTo>
                <a:lnTo>
                  <a:pt x="1736" y="1184"/>
                </a:lnTo>
                <a:lnTo>
                  <a:pt x="1776" y="1160"/>
                </a:lnTo>
                <a:lnTo>
                  <a:pt x="1808" y="1136"/>
                </a:lnTo>
                <a:lnTo>
                  <a:pt x="1848" y="1104"/>
                </a:lnTo>
                <a:lnTo>
                  <a:pt x="1880" y="1080"/>
                </a:lnTo>
                <a:lnTo>
                  <a:pt x="1920" y="1056"/>
                </a:lnTo>
                <a:lnTo>
                  <a:pt x="1960" y="1032"/>
                </a:lnTo>
                <a:lnTo>
                  <a:pt x="1992" y="1008"/>
                </a:lnTo>
                <a:lnTo>
                  <a:pt x="2032" y="984"/>
                </a:lnTo>
                <a:lnTo>
                  <a:pt x="2072" y="952"/>
                </a:lnTo>
                <a:lnTo>
                  <a:pt x="2104" y="928"/>
                </a:lnTo>
                <a:lnTo>
                  <a:pt x="2144" y="904"/>
                </a:lnTo>
                <a:lnTo>
                  <a:pt x="2176" y="880"/>
                </a:lnTo>
                <a:lnTo>
                  <a:pt x="2216" y="856"/>
                </a:lnTo>
                <a:lnTo>
                  <a:pt x="2256" y="832"/>
                </a:lnTo>
                <a:lnTo>
                  <a:pt x="2288" y="800"/>
                </a:lnTo>
                <a:lnTo>
                  <a:pt x="2328" y="776"/>
                </a:lnTo>
                <a:lnTo>
                  <a:pt x="2360" y="752"/>
                </a:lnTo>
                <a:lnTo>
                  <a:pt x="2400" y="728"/>
                </a:lnTo>
                <a:lnTo>
                  <a:pt x="2440" y="704"/>
                </a:lnTo>
                <a:lnTo>
                  <a:pt x="2472" y="672"/>
                </a:lnTo>
                <a:lnTo>
                  <a:pt x="2512" y="648"/>
                </a:lnTo>
                <a:lnTo>
                  <a:pt x="2552" y="624"/>
                </a:lnTo>
                <a:lnTo>
                  <a:pt x="2584" y="600"/>
                </a:lnTo>
                <a:lnTo>
                  <a:pt x="2624" y="576"/>
                </a:lnTo>
                <a:lnTo>
                  <a:pt x="2656" y="552"/>
                </a:lnTo>
                <a:lnTo>
                  <a:pt x="2696" y="520"/>
                </a:lnTo>
                <a:lnTo>
                  <a:pt x="2736" y="496"/>
                </a:lnTo>
                <a:lnTo>
                  <a:pt x="2768" y="472"/>
                </a:lnTo>
                <a:lnTo>
                  <a:pt x="2808" y="448"/>
                </a:lnTo>
                <a:lnTo>
                  <a:pt x="2840" y="424"/>
                </a:lnTo>
                <a:lnTo>
                  <a:pt x="2880" y="400"/>
                </a:lnTo>
                <a:lnTo>
                  <a:pt x="2920" y="368"/>
                </a:lnTo>
                <a:lnTo>
                  <a:pt x="2952" y="344"/>
                </a:lnTo>
                <a:lnTo>
                  <a:pt x="2992" y="320"/>
                </a:lnTo>
                <a:lnTo>
                  <a:pt x="3032" y="296"/>
                </a:lnTo>
                <a:lnTo>
                  <a:pt x="3064" y="272"/>
                </a:lnTo>
                <a:lnTo>
                  <a:pt x="3104" y="248"/>
                </a:lnTo>
                <a:lnTo>
                  <a:pt x="3136" y="216"/>
                </a:lnTo>
                <a:lnTo>
                  <a:pt x="3176" y="192"/>
                </a:lnTo>
                <a:lnTo>
                  <a:pt x="3216" y="168"/>
                </a:lnTo>
                <a:lnTo>
                  <a:pt x="3248" y="144"/>
                </a:lnTo>
                <a:lnTo>
                  <a:pt x="3288" y="120"/>
                </a:lnTo>
                <a:lnTo>
                  <a:pt x="3320" y="88"/>
                </a:lnTo>
                <a:lnTo>
                  <a:pt x="3360" y="64"/>
                </a:lnTo>
                <a:lnTo>
                  <a:pt x="3400" y="40"/>
                </a:lnTo>
                <a:lnTo>
                  <a:pt x="3432" y="16"/>
                </a:lnTo>
                <a:lnTo>
                  <a:pt x="3456" y="0"/>
                </a:lnTo>
              </a:path>
            </a:pathLst>
          </a:custGeom>
          <a:noFill/>
          <a:ln w="25400">
            <a:solidFill>
              <a:srgbClr val="FF8B1A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054" name="Freeform 30"/>
          <p:cNvSpPr>
            <a:spLocks/>
          </p:cNvSpPr>
          <p:nvPr/>
        </p:nvSpPr>
        <p:spPr bwMode="auto">
          <a:xfrm>
            <a:off x="4264393" y="1243271"/>
            <a:ext cx="4414400" cy="2821157"/>
          </a:xfrm>
          <a:custGeom>
            <a:avLst/>
            <a:gdLst/>
            <a:ahLst/>
            <a:cxnLst>
              <a:cxn ang="0">
                <a:pos x="40" y="2200"/>
              </a:cxn>
              <a:cxn ang="0">
                <a:pos x="112" y="2152"/>
              </a:cxn>
              <a:cxn ang="0">
                <a:pos x="184" y="2104"/>
              </a:cxn>
              <a:cxn ang="0">
                <a:pos x="256" y="2056"/>
              </a:cxn>
              <a:cxn ang="0">
                <a:pos x="336" y="2008"/>
              </a:cxn>
              <a:cxn ang="0">
                <a:pos x="408" y="1960"/>
              </a:cxn>
              <a:cxn ang="0">
                <a:pos x="480" y="1912"/>
              </a:cxn>
              <a:cxn ang="0">
                <a:pos x="552" y="1872"/>
              </a:cxn>
              <a:cxn ang="0">
                <a:pos x="624" y="1824"/>
              </a:cxn>
              <a:cxn ang="0">
                <a:pos x="704" y="1776"/>
              </a:cxn>
              <a:cxn ang="0">
                <a:pos x="776" y="1728"/>
              </a:cxn>
              <a:cxn ang="0">
                <a:pos x="848" y="1680"/>
              </a:cxn>
              <a:cxn ang="0">
                <a:pos x="920" y="1632"/>
              </a:cxn>
              <a:cxn ang="0">
                <a:pos x="1000" y="1584"/>
              </a:cxn>
              <a:cxn ang="0">
                <a:pos x="1072" y="1536"/>
              </a:cxn>
              <a:cxn ang="0">
                <a:pos x="1144" y="1488"/>
              </a:cxn>
              <a:cxn ang="0">
                <a:pos x="1216" y="1448"/>
              </a:cxn>
              <a:cxn ang="0">
                <a:pos x="1296" y="1400"/>
              </a:cxn>
              <a:cxn ang="0">
                <a:pos x="1368" y="1352"/>
              </a:cxn>
              <a:cxn ang="0">
                <a:pos x="1440" y="1304"/>
              </a:cxn>
              <a:cxn ang="0">
                <a:pos x="1512" y="1256"/>
              </a:cxn>
              <a:cxn ang="0">
                <a:pos x="1584" y="1208"/>
              </a:cxn>
              <a:cxn ang="0">
                <a:pos x="1664" y="1160"/>
              </a:cxn>
              <a:cxn ang="0">
                <a:pos x="1736" y="1112"/>
              </a:cxn>
              <a:cxn ang="0">
                <a:pos x="1808" y="1064"/>
              </a:cxn>
              <a:cxn ang="0">
                <a:pos x="1880" y="1024"/>
              </a:cxn>
              <a:cxn ang="0">
                <a:pos x="1960" y="976"/>
              </a:cxn>
              <a:cxn ang="0">
                <a:pos x="2032" y="928"/>
              </a:cxn>
              <a:cxn ang="0">
                <a:pos x="2104" y="880"/>
              </a:cxn>
              <a:cxn ang="0">
                <a:pos x="2176" y="832"/>
              </a:cxn>
              <a:cxn ang="0">
                <a:pos x="2256" y="784"/>
              </a:cxn>
              <a:cxn ang="0">
                <a:pos x="2328" y="736"/>
              </a:cxn>
              <a:cxn ang="0">
                <a:pos x="2400" y="688"/>
              </a:cxn>
              <a:cxn ang="0">
                <a:pos x="2472" y="648"/>
              </a:cxn>
              <a:cxn ang="0">
                <a:pos x="2552" y="600"/>
              </a:cxn>
              <a:cxn ang="0">
                <a:pos x="2624" y="552"/>
              </a:cxn>
              <a:cxn ang="0">
                <a:pos x="2696" y="504"/>
              </a:cxn>
              <a:cxn ang="0">
                <a:pos x="2768" y="456"/>
              </a:cxn>
              <a:cxn ang="0">
                <a:pos x="2840" y="408"/>
              </a:cxn>
              <a:cxn ang="0">
                <a:pos x="2920" y="360"/>
              </a:cxn>
              <a:cxn ang="0">
                <a:pos x="2992" y="312"/>
              </a:cxn>
              <a:cxn ang="0">
                <a:pos x="3064" y="264"/>
              </a:cxn>
              <a:cxn ang="0">
                <a:pos x="3136" y="224"/>
              </a:cxn>
              <a:cxn ang="0">
                <a:pos x="3216" y="176"/>
              </a:cxn>
              <a:cxn ang="0">
                <a:pos x="3288" y="128"/>
              </a:cxn>
              <a:cxn ang="0">
                <a:pos x="3360" y="80"/>
              </a:cxn>
              <a:cxn ang="0">
                <a:pos x="3432" y="32"/>
              </a:cxn>
              <a:cxn ang="0">
                <a:pos x="3480" y="0"/>
              </a:cxn>
            </a:cxnLst>
            <a:rect l="0" t="0" r="r" b="b"/>
            <a:pathLst>
              <a:path w="3480" h="2224">
                <a:moveTo>
                  <a:pt x="0" y="2224"/>
                </a:moveTo>
                <a:lnTo>
                  <a:pt x="40" y="2200"/>
                </a:lnTo>
                <a:lnTo>
                  <a:pt x="72" y="2176"/>
                </a:lnTo>
                <a:lnTo>
                  <a:pt x="112" y="2152"/>
                </a:lnTo>
                <a:lnTo>
                  <a:pt x="144" y="2128"/>
                </a:lnTo>
                <a:lnTo>
                  <a:pt x="184" y="2104"/>
                </a:lnTo>
                <a:lnTo>
                  <a:pt x="224" y="2080"/>
                </a:lnTo>
                <a:lnTo>
                  <a:pt x="256" y="2056"/>
                </a:lnTo>
                <a:lnTo>
                  <a:pt x="296" y="2032"/>
                </a:lnTo>
                <a:lnTo>
                  <a:pt x="336" y="2008"/>
                </a:lnTo>
                <a:lnTo>
                  <a:pt x="368" y="1984"/>
                </a:lnTo>
                <a:lnTo>
                  <a:pt x="408" y="1960"/>
                </a:lnTo>
                <a:lnTo>
                  <a:pt x="440" y="1936"/>
                </a:lnTo>
                <a:lnTo>
                  <a:pt x="480" y="1912"/>
                </a:lnTo>
                <a:lnTo>
                  <a:pt x="520" y="1896"/>
                </a:lnTo>
                <a:lnTo>
                  <a:pt x="552" y="1872"/>
                </a:lnTo>
                <a:lnTo>
                  <a:pt x="592" y="1848"/>
                </a:lnTo>
                <a:lnTo>
                  <a:pt x="624" y="1824"/>
                </a:lnTo>
                <a:lnTo>
                  <a:pt x="664" y="1800"/>
                </a:lnTo>
                <a:lnTo>
                  <a:pt x="704" y="1776"/>
                </a:lnTo>
                <a:lnTo>
                  <a:pt x="736" y="1752"/>
                </a:lnTo>
                <a:lnTo>
                  <a:pt x="776" y="1728"/>
                </a:lnTo>
                <a:lnTo>
                  <a:pt x="816" y="1704"/>
                </a:lnTo>
                <a:lnTo>
                  <a:pt x="848" y="1680"/>
                </a:lnTo>
                <a:lnTo>
                  <a:pt x="888" y="1656"/>
                </a:lnTo>
                <a:lnTo>
                  <a:pt x="920" y="1632"/>
                </a:lnTo>
                <a:lnTo>
                  <a:pt x="960" y="1608"/>
                </a:lnTo>
                <a:lnTo>
                  <a:pt x="1000" y="1584"/>
                </a:lnTo>
                <a:lnTo>
                  <a:pt x="1032" y="1560"/>
                </a:lnTo>
                <a:lnTo>
                  <a:pt x="1072" y="1536"/>
                </a:lnTo>
                <a:lnTo>
                  <a:pt x="1104" y="1512"/>
                </a:lnTo>
                <a:lnTo>
                  <a:pt x="1144" y="1488"/>
                </a:lnTo>
                <a:lnTo>
                  <a:pt x="1184" y="1472"/>
                </a:lnTo>
                <a:lnTo>
                  <a:pt x="1216" y="1448"/>
                </a:lnTo>
                <a:lnTo>
                  <a:pt x="1256" y="1424"/>
                </a:lnTo>
                <a:lnTo>
                  <a:pt x="1296" y="1400"/>
                </a:lnTo>
                <a:lnTo>
                  <a:pt x="1328" y="1376"/>
                </a:lnTo>
                <a:lnTo>
                  <a:pt x="1368" y="1352"/>
                </a:lnTo>
                <a:lnTo>
                  <a:pt x="1400" y="1328"/>
                </a:lnTo>
                <a:lnTo>
                  <a:pt x="1440" y="1304"/>
                </a:lnTo>
                <a:lnTo>
                  <a:pt x="1480" y="1280"/>
                </a:lnTo>
                <a:lnTo>
                  <a:pt x="1512" y="1256"/>
                </a:lnTo>
                <a:lnTo>
                  <a:pt x="1552" y="1232"/>
                </a:lnTo>
                <a:lnTo>
                  <a:pt x="1584" y="1208"/>
                </a:lnTo>
                <a:lnTo>
                  <a:pt x="1624" y="1184"/>
                </a:lnTo>
                <a:lnTo>
                  <a:pt x="1664" y="1160"/>
                </a:lnTo>
                <a:lnTo>
                  <a:pt x="1696" y="1136"/>
                </a:lnTo>
                <a:lnTo>
                  <a:pt x="1736" y="1112"/>
                </a:lnTo>
                <a:lnTo>
                  <a:pt x="1776" y="1088"/>
                </a:lnTo>
                <a:lnTo>
                  <a:pt x="1808" y="1064"/>
                </a:lnTo>
                <a:lnTo>
                  <a:pt x="1848" y="1048"/>
                </a:lnTo>
                <a:lnTo>
                  <a:pt x="1880" y="1024"/>
                </a:lnTo>
                <a:lnTo>
                  <a:pt x="1920" y="1000"/>
                </a:lnTo>
                <a:lnTo>
                  <a:pt x="1960" y="976"/>
                </a:lnTo>
                <a:lnTo>
                  <a:pt x="1992" y="952"/>
                </a:lnTo>
                <a:lnTo>
                  <a:pt x="2032" y="928"/>
                </a:lnTo>
                <a:lnTo>
                  <a:pt x="2072" y="904"/>
                </a:lnTo>
                <a:lnTo>
                  <a:pt x="2104" y="880"/>
                </a:lnTo>
                <a:lnTo>
                  <a:pt x="2144" y="856"/>
                </a:lnTo>
                <a:lnTo>
                  <a:pt x="2176" y="832"/>
                </a:lnTo>
                <a:lnTo>
                  <a:pt x="2216" y="808"/>
                </a:lnTo>
                <a:lnTo>
                  <a:pt x="2256" y="784"/>
                </a:lnTo>
                <a:lnTo>
                  <a:pt x="2288" y="760"/>
                </a:lnTo>
                <a:lnTo>
                  <a:pt x="2328" y="736"/>
                </a:lnTo>
                <a:lnTo>
                  <a:pt x="2360" y="712"/>
                </a:lnTo>
                <a:lnTo>
                  <a:pt x="2400" y="688"/>
                </a:lnTo>
                <a:lnTo>
                  <a:pt x="2440" y="664"/>
                </a:lnTo>
                <a:lnTo>
                  <a:pt x="2472" y="648"/>
                </a:lnTo>
                <a:lnTo>
                  <a:pt x="2512" y="624"/>
                </a:lnTo>
                <a:lnTo>
                  <a:pt x="2552" y="600"/>
                </a:lnTo>
                <a:lnTo>
                  <a:pt x="2584" y="576"/>
                </a:lnTo>
                <a:lnTo>
                  <a:pt x="2624" y="552"/>
                </a:lnTo>
                <a:lnTo>
                  <a:pt x="2656" y="528"/>
                </a:lnTo>
                <a:lnTo>
                  <a:pt x="2696" y="504"/>
                </a:lnTo>
                <a:lnTo>
                  <a:pt x="2736" y="480"/>
                </a:lnTo>
                <a:lnTo>
                  <a:pt x="2768" y="456"/>
                </a:lnTo>
                <a:lnTo>
                  <a:pt x="2808" y="432"/>
                </a:lnTo>
                <a:lnTo>
                  <a:pt x="2840" y="408"/>
                </a:lnTo>
                <a:lnTo>
                  <a:pt x="2880" y="384"/>
                </a:lnTo>
                <a:lnTo>
                  <a:pt x="2920" y="360"/>
                </a:lnTo>
                <a:lnTo>
                  <a:pt x="2952" y="336"/>
                </a:lnTo>
                <a:lnTo>
                  <a:pt x="2992" y="312"/>
                </a:lnTo>
                <a:lnTo>
                  <a:pt x="3032" y="288"/>
                </a:lnTo>
                <a:lnTo>
                  <a:pt x="3064" y="264"/>
                </a:lnTo>
                <a:lnTo>
                  <a:pt x="3104" y="240"/>
                </a:lnTo>
                <a:lnTo>
                  <a:pt x="3136" y="224"/>
                </a:lnTo>
                <a:lnTo>
                  <a:pt x="3176" y="200"/>
                </a:lnTo>
                <a:lnTo>
                  <a:pt x="3216" y="176"/>
                </a:lnTo>
                <a:lnTo>
                  <a:pt x="3248" y="152"/>
                </a:lnTo>
                <a:lnTo>
                  <a:pt x="3288" y="128"/>
                </a:lnTo>
                <a:lnTo>
                  <a:pt x="3320" y="104"/>
                </a:lnTo>
                <a:lnTo>
                  <a:pt x="3360" y="80"/>
                </a:lnTo>
                <a:lnTo>
                  <a:pt x="3400" y="56"/>
                </a:lnTo>
                <a:lnTo>
                  <a:pt x="3432" y="32"/>
                </a:lnTo>
                <a:lnTo>
                  <a:pt x="3472" y="8"/>
                </a:lnTo>
                <a:lnTo>
                  <a:pt x="3480" y="0"/>
                </a:lnTo>
              </a:path>
            </a:pathLst>
          </a:cu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4274541" y="1253806"/>
            <a:ext cx="60888" cy="3502440"/>
            <a:chOff x="1237" y="783"/>
            <a:chExt cx="48" cy="2760"/>
          </a:xfrm>
        </p:grpSpPr>
        <p:sp>
          <p:nvSpPr>
            <p:cNvPr id="1056" name="Line 32"/>
            <p:cNvSpPr>
              <a:spLocks noChangeShapeType="1"/>
            </p:cNvSpPr>
            <p:nvPr/>
          </p:nvSpPr>
          <p:spPr bwMode="auto">
            <a:xfrm>
              <a:off x="1237" y="3542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237" y="2854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237" y="2166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>
              <a:off x="1237" y="1470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>
              <a:off x="1237" y="783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>
              <a:off x="1237" y="333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>
              <a:off x="1237" y="321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3" name="Line 39"/>
            <p:cNvSpPr>
              <a:spLocks noChangeShapeType="1"/>
            </p:cNvSpPr>
            <p:nvPr/>
          </p:nvSpPr>
          <p:spPr bwMode="auto">
            <a:xfrm>
              <a:off x="1237" y="312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4" name="Line 40"/>
            <p:cNvSpPr>
              <a:spLocks noChangeShapeType="1"/>
            </p:cNvSpPr>
            <p:nvPr/>
          </p:nvSpPr>
          <p:spPr bwMode="auto">
            <a:xfrm>
              <a:off x="1237" y="306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5" name="Line 41"/>
            <p:cNvSpPr>
              <a:spLocks noChangeShapeType="1"/>
            </p:cNvSpPr>
            <p:nvPr/>
          </p:nvSpPr>
          <p:spPr bwMode="auto">
            <a:xfrm>
              <a:off x="1237" y="300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auto">
            <a:xfrm>
              <a:off x="1237" y="295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7" name="Line 43"/>
            <p:cNvSpPr>
              <a:spLocks noChangeShapeType="1"/>
            </p:cNvSpPr>
            <p:nvPr/>
          </p:nvSpPr>
          <p:spPr bwMode="auto">
            <a:xfrm>
              <a:off x="1237" y="291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>
              <a:off x="1237" y="288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69" name="Line 45"/>
            <p:cNvSpPr>
              <a:spLocks noChangeShapeType="1"/>
            </p:cNvSpPr>
            <p:nvPr/>
          </p:nvSpPr>
          <p:spPr bwMode="auto">
            <a:xfrm>
              <a:off x="1237" y="264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0" name="Line 46"/>
            <p:cNvSpPr>
              <a:spLocks noChangeShapeType="1"/>
            </p:cNvSpPr>
            <p:nvPr/>
          </p:nvSpPr>
          <p:spPr bwMode="auto">
            <a:xfrm>
              <a:off x="1237" y="252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1" name="Line 47"/>
            <p:cNvSpPr>
              <a:spLocks noChangeShapeType="1"/>
            </p:cNvSpPr>
            <p:nvPr/>
          </p:nvSpPr>
          <p:spPr bwMode="auto">
            <a:xfrm>
              <a:off x="1237" y="243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2" name="Line 48"/>
            <p:cNvSpPr>
              <a:spLocks noChangeShapeType="1"/>
            </p:cNvSpPr>
            <p:nvPr/>
          </p:nvSpPr>
          <p:spPr bwMode="auto">
            <a:xfrm>
              <a:off x="1237" y="237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3" name="Line 49"/>
            <p:cNvSpPr>
              <a:spLocks noChangeShapeType="1"/>
            </p:cNvSpPr>
            <p:nvPr/>
          </p:nvSpPr>
          <p:spPr bwMode="auto">
            <a:xfrm>
              <a:off x="1237" y="231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4" name="Line 50"/>
            <p:cNvSpPr>
              <a:spLocks noChangeShapeType="1"/>
            </p:cNvSpPr>
            <p:nvPr/>
          </p:nvSpPr>
          <p:spPr bwMode="auto">
            <a:xfrm>
              <a:off x="1237" y="227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5" name="Line 51"/>
            <p:cNvSpPr>
              <a:spLocks noChangeShapeType="1"/>
            </p:cNvSpPr>
            <p:nvPr/>
          </p:nvSpPr>
          <p:spPr bwMode="auto">
            <a:xfrm>
              <a:off x="1237" y="223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6" name="Line 52"/>
            <p:cNvSpPr>
              <a:spLocks noChangeShapeType="1"/>
            </p:cNvSpPr>
            <p:nvPr/>
          </p:nvSpPr>
          <p:spPr bwMode="auto">
            <a:xfrm>
              <a:off x="1237" y="219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>
              <a:off x="1237" y="195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>
              <a:off x="1237" y="183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1237" y="175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1237" y="167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1237" y="162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1237" y="158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3" name="Line 59"/>
            <p:cNvSpPr>
              <a:spLocks noChangeShapeType="1"/>
            </p:cNvSpPr>
            <p:nvPr/>
          </p:nvSpPr>
          <p:spPr bwMode="auto">
            <a:xfrm>
              <a:off x="1237" y="154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4" name="Line 60"/>
            <p:cNvSpPr>
              <a:spLocks noChangeShapeType="1"/>
            </p:cNvSpPr>
            <p:nvPr/>
          </p:nvSpPr>
          <p:spPr bwMode="auto">
            <a:xfrm>
              <a:off x="1237" y="150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5" name="Line 61"/>
            <p:cNvSpPr>
              <a:spLocks noChangeShapeType="1"/>
            </p:cNvSpPr>
            <p:nvPr/>
          </p:nvSpPr>
          <p:spPr bwMode="auto">
            <a:xfrm>
              <a:off x="1237" y="1263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6" name="Line 62"/>
            <p:cNvSpPr>
              <a:spLocks noChangeShapeType="1"/>
            </p:cNvSpPr>
            <p:nvPr/>
          </p:nvSpPr>
          <p:spPr bwMode="auto">
            <a:xfrm>
              <a:off x="1237" y="1143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7" name="Line 63"/>
            <p:cNvSpPr>
              <a:spLocks noChangeShapeType="1"/>
            </p:cNvSpPr>
            <p:nvPr/>
          </p:nvSpPr>
          <p:spPr bwMode="auto">
            <a:xfrm>
              <a:off x="1237" y="1055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8" name="Line 64"/>
            <p:cNvSpPr>
              <a:spLocks noChangeShapeType="1"/>
            </p:cNvSpPr>
            <p:nvPr/>
          </p:nvSpPr>
          <p:spPr bwMode="auto">
            <a:xfrm>
              <a:off x="1237" y="991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89" name="Line 65"/>
            <p:cNvSpPr>
              <a:spLocks noChangeShapeType="1"/>
            </p:cNvSpPr>
            <p:nvPr/>
          </p:nvSpPr>
          <p:spPr bwMode="auto">
            <a:xfrm>
              <a:off x="1237" y="935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0" name="Line 66"/>
            <p:cNvSpPr>
              <a:spLocks noChangeShapeType="1"/>
            </p:cNvSpPr>
            <p:nvPr/>
          </p:nvSpPr>
          <p:spPr bwMode="auto">
            <a:xfrm>
              <a:off x="1237" y="887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1" name="Line 67"/>
            <p:cNvSpPr>
              <a:spLocks noChangeShapeType="1"/>
            </p:cNvSpPr>
            <p:nvPr/>
          </p:nvSpPr>
          <p:spPr bwMode="auto">
            <a:xfrm>
              <a:off x="1237" y="847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2" name="Line 68"/>
            <p:cNvSpPr>
              <a:spLocks noChangeShapeType="1"/>
            </p:cNvSpPr>
            <p:nvPr/>
          </p:nvSpPr>
          <p:spPr bwMode="auto">
            <a:xfrm>
              <a:off x="1237" y="815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grpSp>
        <p:nvGrpSpPr>
          <p:cNvPr id="1093" name="Group 69"/>
          <p:cNvGrpSpPr>
            <a:grpSpLocks/>
          </p:cNvGrpSpPr>
          <p:nvPr/>
        </p:nvGrpSpPr>
        <p:grpSpPr bwMode="auto">
          <a:xfrm>
            <a:off x="4275153" y="4693606"/>
            <a:ext cx="4638195" cy="60888"/>
            <a:chOff x="1237" y="3495"/>
            <a:chExt cx="3655" cy="48"/>
          </a:xfrm>
        </p:grpSpPr>
        <p:sp>
          <p:nvSpPr>
            <p:cNvPr id="1094" name="Line 70"/>
            <p:cNvSpPr>
              <a:spLocks noChangeShapeType="1"/>
            </p:cNvSpPr>
            <p:nvPr/>
          </p:nvSpPr>
          <p:spPr bwMode="auto">
            <a:xfrm flipV="1">
              <a:off x="1237" y="3495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5" name="Line 71"/>
            <p:cNvSpPr>
              <a:spLocks noChangeShapeType="1"/>
            </p:cNvSpPr>
            <p:nvPr/>
          </p:nvSpPr>
          <p:spPr bwMode="auto">
            <a:xfrm flipV="1">
              <a:off x="1964" y="3495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6" name="Line 72"/>
            <p:cNvSpPr>
              <a:spLocks noChangeShapeType="1"/>
            </p:cNvSpPr>
            <p:nvPr/>
          </p:nvSpPr>
          <p:spPr bwMode="auto">
            <a:xfrm flipV="1">
              <a:off x="2700" y="3495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7" name="Line 73"/>
            <p:cNvSpPr>
              <a:spLocks noChangeShapeType="1"/>
            </p:cNvSpPr>
            <p:nvPr/>
          </p:nvSpPr>
          <p:spPr bwMode="auto">
            <a:xfrm flipV="1">
              <a:off x="3428" y="3495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8" name="Line 74"/>
            <p:cNvSpPr>
              <a:spLocks noChangeShapeType="1"/>
            </p:cNvSpPr>
            <p:nvPr/>
          </p:nvSpPr>
          <p:spPr bwMode="auto">
            <a:xfrm flipV="1">
              <a:off x="4163" y="3495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099" name="Line 75"/>
            <p:cNvSpPr>
              <a:spLocks noChangeShapeType="1"/>
            </p:cNvSpPr>
            <p:nvPr/>
          </p:nvSpPr>
          <p:spPr bwMode="auto">
            <a:xfrm flipV="1">
              <a:off x="4891" y="3495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0" name="Line 76"/>
            <p:cNvSpPr>
              <a:spLocks noChangeShapeType="1"/>
            </p:cNvSpPr>
            <p:nvPr/>
          </p:nvSpPr>
          <p:spPr bwMode="auto">
            <a:xfrm flipV="1">
              <a:off x="1380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1" name="Line 77"/>
            <p:cNvSpPr>
              <a:spLocks noChangeShapeType="1"/>
            </p:cNvSpPr>
            <p:nvPr/>
          </p:nvSpPr>
          <p:spPr bwMode="auto">
            <a:xfrm flipV="1">
              <a:off x="1532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2" name="Line 78"/>
            <p:cNvSpPr>
              <a:spLocks noChangeShapeType="1"/>
            </p:cNvSpPr>
            <p:nvPr/>
          </p:nvSpPr>
          <p:spPr bwMode="auto">
            <a:xfrm flipV="1">
              <a:off x="1676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3" name="Line 79"/>
            <p:cNvSpPr>
              <a:spLocks noChangeShapeType="1"/>
            </p:cNvSpPr>
            <p:nvPr/>
          </p:nvSpPr>
          <p:spPr bwMode="auto">
            <a:xfrm flipV="1">
              <a:off x="1820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4" name="Line 80"/>
            <p:cNvSpPr>
              <a:spLocks noChangeShapeType="1"/>
            </p:cNvSpPr>
            <p:nvPr/>
          </p:nvSpPr>
          <p:spPr bwMode="auto">
            <a:xfrm flipV="1">
              <a:off x="2116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5" name="Line 81"/>
            <p:cNvSpPr>
              <a:spLocks noChangeShapeType="1"/>
            </p:cNvSpPr>
            <p:nvPr/>
          </p:nvSpPr>
          <p:spPr bwMode="auto">
            <a:xfrm flipV="1">
              <a:off x="2260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6" name="Line 82"/>
            <p:cNvSpPr>
              <a:spLocks noChangeShapeType="1"/>
            </p:cNvSpPr>
            <p:nvPr/>
          </p:nvSpPr>
          <p:spPr bwMode="auto">
            <a:xfrm flipV="1">
              <a:off x="2404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7" name="Line 83"/>
            <p:cNvSpPr>
              <a:spLocks noChangeShapeType="1"/>
            </p:cNvSpPr>
            <p:nvPr/>
          </p:nvSpPr>
          <p:spPr bwMode="auto">
            <a:xfrm flipV="1">
              <a:off x="2556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8" name="Line 84"/>
            <p:cNvSpPr>
              <a:spLocks noChangeShapeType="1"/>
            </p:cNvSpPr>
            <p:nvPr/>
          </p:nvSpPr>
          <p:spPr bwMode="auto">
            <a:xfrm flipV="1">
              <a:off x="2844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09" name="Line 85"/>
            <p:cNvSpPr>
              <a:spLocks noChangeShapeType="1"/>
            </p:cNvSpPr>
            <p:nvPr/>
          </p:nvSpPr>
          <p:spPr bwMode="auto">
            <a:xfrm flipV="1">
              <a:off x="2988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0" name="Line 86"/>
            <p:cNvSpPr>
              <a:spLocks noChangeShapeType="1"/>
            </p:cNvSpPr>
            <p:nvPr/>
          </p:nvSpPr>
          <p:spPr bwMode="auto">
            <a:xfrm flipV="1">
              <a:off x="3140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1" name="Line 87"/>
            <p:cNvSpPr>
              <a:spLocks noChangeShapeType="1"/>
            </p:cNvSpPr>
            <p:nvPr/>
          </p:nvSpPr>
          <p:spPr bwMode="auto">
            <a:xfrm flipV="1">
              <a:off x="3284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 flipV="1">
              <a:off x="3572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3" name="Line 89"/>
            <p:cNvSpPr>
              <a:spLocks noChangeShapeType="1"/>
            </p:cNvSpPr>
            <p:nvPr/>
          </p:nvSpPr>
          <p:spPr bwMode="auto">
            <a:xfrm flipV="1">
              <a:off x="3724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 flipV="1">
              <a:off x="3867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 flipV="1">
              <a:off x="4011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 flipV="1">
              <a:off x="4307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7" name="Line 93"/>
            <p:cNvSpPr>
              <a:spLocks noChangeShapeType="1"/>
            </p:cNvSpPr>
            <p:nvPr/>
          </p:nvSpPr>
          <p:spPr bwMode="auto">
            <a:xfrm flipV="1">
              <a:off x="4451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 flipV="1">
              <a:off x="4595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 flipV="1">
              <a:off x="4749" y="3519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sp>
        <p:nvSpPr>
          <p:cNvPr id="1120" name="Line 96"/>
          <p:cNvSpPr>
            <a:spLocks noChangeShapeType="1"/>
          </p:cNvSpPr>
          <p:nvPr/>
        </p:nvSpPr>
        <p:spPr bwMode="auto">
          <a:xfrm flipV="1">
            <a:off x="4274541" y="1253419"/>
            <a:ext cx="1268" cy="350107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>
            <a:off x="4274541" y="4754494"/>
            <a:ext cx="4637657" cy="126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2" name="Oval 98"/>
          <p:cNvSpPr>
            <a:spLocks noChangeArrowheads="1"/>
          </p:cNvSpPr>
          <p:nvPr/>
        </p:nvSpPr>
        <p:spPr bwMode="auto">
          <a:xfrm>
            <a:off x="5137125" y="4145611"/>
            <a:ext cx="131925" cy="131925"/>
          </a:xfrm>
          <a:prstGeom prst="ellipse">
            <a:avLst/>
          </a:prstGeom>
          <a:solidFill>
            <a:srgbClr val="C30501"/>
          </a:solidFill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3" name="Oval 99"/>
          <p:cNvSpPr>
            <a:spLocks noChangeArrowheads="1"/>
          </p:cNvSpPr>
          <p:nvPr/>
        </p:nvSpPr>
        <p:spPr bwMode="auto">
          <a:xfrm>
            <a:off x="5603935" y="3699097"/>
            <a:ext cx="131925" cy="131925"/>
          </a:xfrm>
          <a:prstGeom prst="ellipse">
            <a:avLst/>
          </a:prstGeom>
          <a:solidFill>
            <a:srgbClr val="C30501"/>
          </a:solidFill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4" name="Oval 100"/>
          <p:cNvSpPr>
            <a:spLocks noChangeArrowheads="1"/>
          </p:cNvSpPr>
          <p:nvPr/>
        </p:nvSpPr>
        <p:spPr bwMode="auto">
          <a:xfrm>
            <a:off x="6070745" y="3029326"/>
            <a:ext cx="131925" cy="131925"/>
          </a:xfrm>
          <a:prstGeom prst="ellipse">
            <a:avLst/>
          </a:prstGeom>
          <a:solidFill>
            <a:srgbClr val="C30501"/>
          </a:solidFill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5" name="Oval 101"/>
          <p:cNvSpPr>
            <a:spLocks noChangeArrowheads="1"/>
          </p:cNvSpPr>
          <p:nvPr/>
        </p:nvSpPr>
        <p:spPr bwMode="auto">
          <a:xfrm>
            <a:off x="6994217" y="1902893"/>
            <a:ext cx="131925" cy="131925"/>
          </a:xfrm>
          <a:prstGeom prst="ellipse">
            <a:avLst/>
          </a:prstGeom>
          <a:solidFill>
            <a:srgbClr val="C30501"/>
          </a:solidFill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6" name="Oval 102"/>
          <p:cNvSpPr>
            <a:spLocks noChangeArrowheads="1"/>
          </p:cNvSpPr>
          <p:nvPr/>
        </p:nvSpPr>
        <p:spPr bwMode="auto">
          <a:xfrm>
            <a:off x="6994217" y="1963782"/>
            <a:ext cx="131925" cy="131925"/>
          </a:xfrm>
          <a:prstGeom prst="ellipse">
            <a:avLst/>
          </a:prstGeom>
          <a:solidFill>
            <a:srgbClr val="C30501"/>
          </a:solidFill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7" name="Oval 103"/>
          <p:cNvSpPr>
            <a:spLocks noChangeArrowheads="1"/>
          </p:cNvSpPr>
          <p:nvPr/>
        </p:nvSpPr>
        <p:spPr bwMode="auto">
          <a:xfrm>
            <a:off x="7927837" y="1496972"/>
            <a:ext cx="131925" cy="131925"/>
          </a:xfrm>
          <a:prstGeom prst="ellipse">
            <a:avLst/>
          </a:prstGeom>
          <a:solidFill>
            <a:srgbClr val="C30501"/>
          </a:solidFill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8" name="Oval 104"/>
          <p:cNvSpPr>
            <a:spLocks noChangeArrowheads="1"/>
          </p:cNvSpPr>
          <p:nvPr/>
        </p:nvSpPr>
        <p:spPr bwMode="auto">
          <a:xfrm>
            <a:off x="5137125" y="4084723"/>
            <a:ext cx="131925" cy="131925"/>
          </a:xfrm>
          <a:prstGeom prst="ellipse">
            <a:avLst/>
          </a:prstGeom>
          <a:solidFill>
            <a:srgbClr val="9816D4"/>
          </a:solidFill>
          <a:ln w="12700">
            <a:solidFill>
              <a:srgbClr val="9816D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29" name="Oval 105"/>
          <p:cNvSpPr>
            <a:spLocks noChangeArrowheads="1"/>
          </p:cNvSpPr>
          <p:nvPr/>
        </p:nvSpPr>
        <p:spPr bwMode="auto">
          <a:xfrm>
            <a:off x="5603935" y="3831022"/>
            <a:ext cx="131925" cy="131925"/>
          </a:xfrm>
          <a:prstGeom prst="ellipse">
            <a:avLst/>
          </a:prstGeom>
          <a:solidFill>
            <a:srgbClr val="9816D4"/>
          </a:solidFill>
          <a:ln w="12700">
            <a:solidFill>
              <a:srgbClr val="9816D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0" name="Oval 106"/>
          <p:cNvSpPr>
            <a:spLocks noChangeArrowheads="1"/>
          </p:cNvSpPr>
          <p:nvPr/>
        </p:nvSpPr>
        <p:spPr bwMode="auto">
          <a:xfrm>
            <a:off x="6070745" y="2694441"/>
            <a:ext cx="131925" cy="131925"/>
          </a:xfrm>
          <a:prstGeom prst="ellipse">
            <a:avLst/>
          </a:prstGeom>
          <a:solidFill>
            <a:srgbClr val="9816D4"/>
          </a:solidFill>
          <a:ln w="12700">
            <a:solidFill>
              <a:srgbClr val="9816D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1" name="Oval 107"/>
          <p:cNvSpPr>
            <a:spLocks noChangeArrowheads="1"/>
          </p:cNvSpPr>
          <p:nvPr/>
        </p:nvSpPr>
        <p:spPr bwMode="auto">
          <a:xfrm>
            <a:off x="6994217" y="1913042"/>
            <a:ext cx="131925" cy="131925"/>
          </a:xfrm>
          <a:prstGeom prst="ellipse">
            <a:avLst/>
          </a:prstGeom>
          <a:solidFill>
            <a:srgbClr val="9816D4"/>
          </a:solidFill>
          <a:ln w="12700">
            <a:solidFill>
              <a:srgbClr val="9816D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2" name="Oval 108"/>
          <p:cNvSpPr>
            <a:spLocks noChangeArrowheads="1"/>
          </p:cNvSpPr>
          <p:nvPr/>
        </p:nvSpPr>
        <p:spPr bwMode="auto">
          <a:xfrm>
            <a:off x="7927837" y="1415787"/>
            <a:ext cx="131925" cy="131925"/>
          </a:xfrm>
          <a:prstGeom prst="ellipse">
            <a:avLst/>
          </a:prstGeom>
          <a:solidFill>
            <a:srgbClr val="9816D4"/>
          </a:solidFill>
          <a:ln w="12700">
            <a:solidFill>
              <a:srgbClr val="9816D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3" name="Oval 109"/>
          <p:cNvSpPr>
            <a:spLocks noChangeArrowheads="1"/>
          </p:cNvSpPr>
          <p:nvPr/>
        </p:nvSpPr>
        <p:spPr bwMode="auto">
          <a:xfrm>
            <a:off x="5137125" y="4023835"/>
            <a:ext cx="131925" cy="131925"/>
          </a:xfrm>
          <a:prstGeom prst="ellipse">
            <a:avLst/>
          </a:prstGeom>
          <a:solidFill>
            <a:srgbClr val="206BFF"/>
          </a:solidFill>
          <a:ln w="12700">
            <a:solidFill>
              <a:srgbClr val="206B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4" name="Oval 110"/>
          <p:cNvSpPr>
            <a:spLocks noChangeArrowheads="1"/>
          </p:cNvSpPr>
          <p:nvPr/>
        </p:nvSpPr>
        <p:spPr bwMode="auto">
          <a:xfrm>
            <a:off x="5603935" y="3851318"/>
            <a:ext cx="131925" cy="131925"/>
          </a:xfrm>
          <a:prstGeom prst="ellipse">
            <a:avLst/>
          </a:prstGeom>
          <a:solidFill>
            <a:srgbClr val="206BFF"/>
          </a:solidFill>
          <a:ln w="12700">
            <a:solidFill>
              <a:srgbClr val="206B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5" name="Oval 111"/>
          <p:cNvSpPr>
            <a:spLocks noChangeArrowheads="1"/>
          </p:cNvSpPr>
          <p:nvPr/>
        </p:nvSpPr>
        <p:spPr bwMode="auto">
          <a:xfrm>
            <a:off x="6070745" y="3140955"/>
            <a:ext cx="131925" cy="131925"/>
          </a:xfrm>
          <a:prstGeom prst="ellipse">
            <a:avLst/>
          </a:prstGeom>
          <a:solidFill>
            <a:srgbClr val="206BFF"/>
          </a:solidFill>
          <a:ln w="12700">
            <a:solidFill>
              <a:srgbClr val="206B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6" name="Oval 112"/>
          <p:cNvSpPr>
            <a:spLocks noChangeArrowheads="1"/>
          </p:cNvSpPr>
          <p:nvPr/>
        </p:nvSpPr>
        <p:spPr bwMode="auto">
          <a:xfrm>
            <a:off x="6994217" y="2024670"/>
            <a:ext cx="131925" cy="131925"/>
          </a:xfrm>
          <a:prstGeom prst="ellipse">
            <a:avLst/>
          </a:prstGeom>
          <a:solidFill>
            <a:srgbClr val="206BFF"/>
          </a:solidFill>
          <a:ln w="12700">
            <a:solidFill>
              <a:srgbClr val="206B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7" name="Oval 113"/>
          <p:cNvSpPr>
            <a:spLocks noChangeArrowheads="1"/>
          </p:cNvSpPr>
          <p:nvPr/>
        </p:nvSpPr>
        <p:spPr bwMode="auto">
          <a:xfrm>
            <a:off x="7927837" y="1649192"/>
            <a:ext cx="131925" cy="131925"/>
          </a:xfrm>
          <a:prstGeom prst="ellipse">
            <a:avLst/>
          </a:prstGeom>
          <a:solidFill>
            <a:srgbClr val="206BFF"/>
          </a:solidFill>
          <a:ln w="12700">
            <a:solidFill>
              <a:srgbClr val="206B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8" name="Oval 114"/>
          <p:cNvSpPr>
            <a:spLocks noChangeArrowheads="1"/>
          </p:cNvSpPr>
          <p:nvPr/>
        </p:nvSpPr>
        <p:spPr bwMode="auto">
          <a:xfrm>
            <a:off x="5137125" y="3597617"/>
            <a:ext cx="131925" cy="131925"/>
          </a:xfrm>
          <a:prstGeom prst="ellipse">
            <a:avLst/>
          </a:prstGeom>
          <a:solidFill>
            <a:srgbClr val="008011"/>
          </a:solidFill>
          <a:ln w="12700">
            <a:solidFill>
              <a:srgbClr val="00801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39" name="Oval 115"/>
          <p:cNvSpPr>
            <a:spLocks noChangeArrowheads="1"/>
          </p:cNvSpPr>
          <p:nvPr/>
        </p:nvSpPr>
        <p:spPr bwMode="auto">
          <a:xfrm>
            <a:off x="5603935" y="3252583"/>
            <a:ext cx="131925" cy="131925"/>
          </a:xfrm>
          <a:prstGeom prst="ellipse">
            <a:avLst/>
          </a:prstGeom>
          <a:solidFill>
            <a:srgbClr val="008011"/>
          </a:solidFill>
          <a:ln w="12700">
            <a:solidFill>
              <a:srgbClr val="00801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0" name="Oval 116"/>
          <p:cNvSpPr>
            <a:spLocks noChangeArrowheads="1"/>
          </p:cNvSpPr>
          <p:nvPr/>
        </p:nvSpPr>
        <p:spPr bwMode="auto">
          <a:xfrm>
            <a:off x="6070745" y="2521924"/>
            <a:ext cx="131925" cy="131925"/>
          </a:xfrm>
          <a:prstGeom prst="ellipse">
            <a:avLst/>
          </a:prstGeom>
          <a:solidFill>
            <a:srgbClr val="008011"/>
          </a:solidFill>
          <a:ln w="12700">
            <a:solidFill>
              <a:srgbClr val="00801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1" name="Oval 117"/>
          <p:cNvSpPr>
            <a:spLocks noChangeArrowheads="1"/>
          </p:cNvSpPr>
          <p:nvPr/>
        </p:nvSpPr>
        <p:spPr bwMode="auto">
          <a:xfrm>
            <a:off x="6994217" y="2004374"/>
            <a:ext cx="131925" cy="131925"/>
          </a:xfrm>
          <a:prstGeom prst="ellipse">
            <a:avLst/>
          </a:prstGeom>
          <a:solidFill>
            <a:srgbClr val="008011"/>
          </a:solidFill>
          <a:ln w="12700">
            <a:solidFill>
              <a:srgbClr val="00801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2" name="Oval 118"/>
          <p:cNvSpPr>
            <a:spLocks noChangeArrowheads="1"/>
          </p:cNvSpPr>
          <p:nvPr/>
        </p:nvSpPr>
        <p:spPr bwMode="auto">
          <a:xfrm>
            <a:off x="7927837" y="1415787"/>
            <a:ext cx="131925" cy="131925"/>
          </a:xfrm>
          <a:prstGeom prst="ellipse">
            <a:avLst/>
          </a:prstGeom>
          <a:solidFill>
            <a:srgbClr val="008011"/>
          </a:solidFill>
          <a:ln w="12700">
            <a:solidFill>
              <a:srgbClr val="00801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3" name="Oval 119"/>
          <p:cNvSpPr>
            <a:spLocks noChangeArrowheads="1"/>
          </p:cNvSpPr>
          <p:nvPr/>
        </p:nvSpPr>
        <p:spPr bwMode="auto">
          <a:xfrm>
            <a:off x="5137125" y="4044131"/>
            <a:ext cx="131925" cy="131925"/>
          </a:xfrm>
          <a:prstGeom prst="ellipse">
            <a:avLst/>
          </a:prstGeom>
          <a:solidFill>
            <a:srgbClr val="FCD83D"/>
          </a:solidFill>
          <a:ln w="12700">
            <a:solidFill>
              <a:srgbClr val="FCD8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4" name="Oval 120"/>
          <p:cNvSpPr>
            <a:spLocks noChangeArrowheads="1"/>
          </p:cNvSpPr>
          <p:nvPr/>
        </p:nvSpPr>
        <p:spPr bwMode="auto">
          <a:xfrm>
            <a:off x="5603935" y="3425100"/>
            <a:ext cx="131925" cy="131925"/>
          </a:xfrm>
          <a:prstGeom prst="ellipse">
            <a:avLst/>
          </a:prstGeom>
          <a:solidFill>
            <a:srgbClr val="FCD83D"/>
          </a:solidFill>
          <a:ln w="12700">
            <a:solidFill>
              <a:srgbClr val="FCD8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5" name="Oval 121"/>
          <p:cNvSpPr>
            <a:spLocks noChangeArrowheads="1"/>
          </p:cNvSpPr>
          <p:nvPr/>
        </p:nvSpPr>
        <p:spPr bwMode="auto">
          <a:xfrm>
            <a:off x="6070745" y="3019178"/>
            <a:ext cx="131925" cy="131925"/>
          </a:xfrm>
          <a:prstGeom prst="ellipse">
            <a:avLst/>
          </a:prstGeom>
          <a:solidFill>
            <a:srgbClr val="FCD83D"/>
          </a:solidFill>
          <a:ln w="12700">
            <a:solidFill>
              <a:srgbClr val="FCD8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6" name="Oval 122"/>
          <p:cNvSpPr>
            <a:spLocks noChangeArrowheads="1"/>
          </p:cNvSpPr>
          <p:nvPr/>
        </p:nvSpPr>
        <p:spPr bwMode="auto">
          <a:xfrm>
            <a:off x="6994217" y="2034818"/>
            <a:ext cx="131925" cy="131925"/>
          </a:xfrm>
          <a:prstGeom prst="ellipse">
            <a:avLst/>
          </a:prstGeom>
          <a:solidFill>
            <a:srgbClr val="FCD83D"/>
          </a:solidFill>
          <a:ln w="12700">
            <a:solidFill>
              <a:srgbClr val="FCD8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7" name="Oval 123"/>
          <p:cNvSpPr>
            <a:spLocks noChangeArrowheads="1"/>
          </p:cNvSpPr>
          <p:nvPr/>
        </p:nvSpPr>
        <p:spPr bwMode="auto">
          <a:xfrm>
            <a:off x="7927837" y="1770969"/>
            <a:ext cx="131925" cy="131925"/>
          </a:xfrm>
          <a:prstGeom prst="ellipse">
            <a:avLst/>
          </a:prstGeom>
          <a:solidFill>
            <a:srgbClr val="FCD83D"/>
          </a:solidFill>
          <a:ln w="12700">
            <a:solidFill>
              <a:srgbClr val="FCD83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8" name="Oval 124"/>
          <p:cNvSpPr>
            <a:spLocks noChangeArrowheads="1"/>
          </p:cNvSpPr>
          <p:nvPr/>
        </p:nvSpPr>
        <p:spPr bwMode="auto">
          <a:xfrm>
            <a:off x="5137125" y="3648357"/>
            <a:ext cx="131925" cy="131925"/>
          </a:xfrm>
          <a:prstGeom prst="ellipse">
            <a:avLst/>
          </a:prstGeom>
          <a:solidFill>
            <a:srgbClr val="FF8B1A"/>
          </a:solidFill>
          <a:ln w="12700">
            <a:solidFill>
              <a:srgbClr val="FF8B1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49" name="Oval 125"/>
          <p:cNvSpPr>
            <a:spLocks noChangeArrowheads="1"/>
          </p:cNvSpPr>
          <p:nvPr/>
        </p:nvSpPr>
        <p:spPr bwMode="auto">
          <a:xfrm>
            <a:off x="5603935" y="3161251"/>
            <a:ext cx="131925" cy="131925"/>
          </a:xfrm>
          <a:prstGeom prst="ellipse">
            <a:avLst/>
          </a:prstGeom>
          <a:solidFill>
            <a:srgbClr val="FF8B1A"/>
          </a:solidFill>
          <a:ln w="12700">
            <a:solidFill>
              <a:srgbClr val="FF8B1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0" name="Oval 126"/>
          <p:cNvSpPr>
            <a:spLocks noChangeArrowheads="1"/>
          </p:cNvSpPr>
          <p:nvPr/>
        </p:nvSpPr>
        <p:spPr bwMode="auto">
          <a:xfrm>
            <a:off x="6070745" y="3009030"/>
            <a:ext cx="131925" cy="131925"/>
          </a:xfrm>
          <a:prstGeom prst="ellipse">
            <a:avLst/>
          </a:prstGeom>
          <a:solidFill>
            <a:srgbClr val="FF8B1A"/>
          </a:solidFill>
          <a:ln w="12700">
            <a:solidFill>
              <a:srgbClr val="FF8B1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1" name="Oval 127"/>
          <p:cNvSpPr>
            <a:spLocks noChangeArrowheads="1"/>
          </p:cNvSpPr>
          <p:nvPr/>
        </p:nvSpPr>
        <p:spPr bwMode="auto">
          <a:xfrm>
            <a:off x="6994217" y="2136299"/>
            <a:ext cx="131925" cy="131925"/>
          </a:xfrm>
          <a:prstGeom prst="ellipse">
            <a:avLst/>
          </a:prstGeom>
          <a:solidFill>
            <a:srgbClr val="FF8B1A"/>
          </a:solidFill>
          <a:ln w="12700">
            <a:solidFill>
              <a:srgbClr val="FF8B1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2" name="Oval 128"/>
          <p:cNvSpPr>
            <a:spLocks noChangeArrowheads="1"/>
          </p:cNvSpPr>
          <p:nvPr/>
        </p:nvSpPr>
        <p:spPr bwMode="auto">
          <a:xfrm>
            <a:off x="7927837" y="1760821"/>
            <a:ext cx="131925" cy="131925"/>
          </a:xfrm>
          <a:prstGeom prst="ellipse">
            <a:avLst/>
          </a:prstGeom>
          <a:solidFill>
            <a:srgbClr val="FF8B1A"/>
          </a:solidFill>
          <a:ln w="12700">
            <a:solidFill>
              <a:srgbClr val="FF8B1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3" name="Oval 129"/>
          <p:cNvSpPr>
            <a:spLocks noChangeArrowheads="1"/>
          </p:cNvSpPr>
          <p:nvPr/>
        </p:nvSpPr>
        <p:spPr bwMode="auto">
          <a:xfrm>
            <a:off x="5137125" y="3435248"/>
            <a:ext cx="131925" cy="13192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4" name="Oval 130"/>
          <p:cNvSpPr>
            <a:spLocks noChangeArrowheads="1"/>
          </p:cNvSpPr>
          <p:nvPr/>
        </p:nvSpPr>
        <p:spPr bwMode="auto">
          <a:xfrm>
            <a:off x="5603935" y="3151103"/>
            <a:ext cx="131925" cy="13192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5" name="Oval 131"/>
          <p:cNvSpPr>
            <a:spLocks noChangeArrowheads="1"/>
          </p:cNvSpPr>
          <p:nvPr/>
        </p:nvSpPr>
        <p:spPr bwMode="auto">
          <a:xfrm>
            <a:off x="6070745" y="2866958"/>
            <a:ext cx="131925" cy="13192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6" name="Oval 132"/>
          <p:cNvSpPr>
            <a:spLocks noChangeArrowheads="1"/>
          </p:cNvSpPr>
          <p:nvPr/>
        </p:nvSpPr>
        <p:spPr bwMode="auto">
          <a:xfrm>
            <a:off x="6994217" y="2044966"/>
            <a:ext cx="131925" cy="13192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57" name="Oval 133"/>
          <p:cNvSpPr>
            <a:spLocks noChangeArrowheads="1"/>
          </p:cNvSpPr>
          <p:nvPr/>
        </p:nvSpPr>
        <p:spPr bwMode="auto">
          <a:xfrm>
            <a:off x="7927837" y="1760821"/>
            <a:ext cx="131925" cy="13192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grpSp>
        <p:nvGrpSpPr>
          <p:cNvPr id="1158" name="Group 134"/>
          <p:cNvGrpSpPr>
            <a:grpSpLocks/>
          </p:cNvGrpSpPr>
          <p:nvPr/>
        </p:nvGrpSpPr>
        <p:grpSpPr bwMode="auto">
          <a:xfrm>
            <a:off x="3613456" y="1056495"/>
            <a:ext cx="512476" cy="3747162"/>
            <a:chOff x="921" y="739"/>
            <a:chExt cx="404" cy="2954"/>
          </a:xfrm>
        </p:grpSpPr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921" y="3499"/>
              <a:ext cx="40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0.001</a:t>
              </a:r>
              <a:endParaRPr lang="en-US" sz="1600" dirty="0"/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977" y="2811"/>
              <a:ext cx="31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0.01</a:t>
              </a:r>
              <a:endParaRPr lang="en-US" sz="1600" dirty="0"/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1033" y="2123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0.1</a:t>
              </a:r>
              <a:endParaRPr lang="en-US" sz="1600" dirty="0"/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1113" y="1427"/>
              <a:ext cx="10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000000"/>
                  </a:solidFill>
                </a:rPr>
                <a:t>1</a:t>
              </a:r>
              <a:endParaRPr lang="en-US" sz="1800" dirty="0"/>
            </a:p>
          </p:txBody>
        </p:sp>
        <p:sp>
          <p:nvSpPr>
            <p:cNvPr id="1163" name="Rectangle 139"/>
            <p:cNvSpPr>
              <a:spLocks noChangeArrowheads="1"/>
            </p:cNvSpPr>
            <p:nvPr/>
          </p:nvSpPr>
          <p:spPr bwMode="auto">
            <a:xfrm>
              <a:off x="1057" y="739"/>
              <a:ext cx="17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10</a:t>
              </a:r>
              <a:endParaRPr lang="en-US" sz="1600" dirty="0"/>
            </a:p>
          </p:txBody>
        </p:sp>
      </p:grpSp>
      <p:grpSp>
        <p:nvGrpSpPr>
          <p:cNvPr id="1164" name="Group 140"/>
          <p:cNvGrpSpPr>
            <a:grpSpLocks/>
          </p:cNvGrpSpPr>
          <p:nvPr/>
        </p:nvGrpSpPr>
        <p:grpSpPr bwMode="auto">
          <a:xfrm>
            <a:off x="4179101" y="4849505"/>
            <a:ext cx="4872332" cy="246089"/>
            <a:chOff x="1217" y="3611"/>
            <a:chExt cx="3841" cy="194"/>
          </a:xfrm>
        </p:grpSpPr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1217" y="3611"/>
              <a:ext cx="9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0</a:t>
              </a:r>
              <a:endParaRPr lang="en-US" sz="1600" dirty="0"/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1905" y="3611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0.5</a:t>
              </a:r>
              <a:endParaRPr lang="en-US" sz="1600" dirty="0"/>
            </a:p>
          </p:txBody>
        </p:sp>
        <p:sp>
          <p:nvSpPr>
            <p:cNvPr id="1167" name="Rectangle 143"/>
            <p:cNvSpPr>
              <a:spLocks noChangeArrowheads="1"/>
            </p:cNvSpPr>
            <p:nvPr/>
          </p:nvSpPr>
          <p:spPr bwMode="auto">
            <a:xfrm>
              <a:off x="2681" y="3611"/>
              <a:ext cx="9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1</a:t>
              </a:r>
              <a:endParaRPr lang="en-US" sz="1600" dirty="0"/>
            </a:p>
          </p:txBody>
        </p:sp>
        <p:sp>
          <p:nvSpPr>
            <p:cNvPr id="1168" name="Rectangle 144"/>
            <p:cNvSpPr>
              <a:spLocks noChangeArrowheads="1"/>
            </p:cNvSpPr>
            <p:nvPr/>
          </p:nvSpPr>
          <p:spPr bwMode="auto">
            <a:xfrm>
              <a:off x="3369" y="3611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1.5</a:t>
              </a:r>
              <a:endParaRPr lang="en-US" sz="1600" dirty="0"/>
            </a:p>
          </p:txBody>
        </p:sp>
        <p:sp>
          <p:nvSpPr>
            <p:cNvPr id="1169" name="Rectangle 145"/>
            <p:cNvSpPr>
              <a:spLocks noChangeArrowheads="1"/>
            </p:cNvSpPr>
            <p:nvPr/>
          </p:nvSpPr>
          <p:spPr bwMode="auto">
            <a:xfrm>
              <a:off x="4145" y="3611"/>
              <a:ext cx="9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2</a:t>
              </a:r>
              <a:endParaRPr lang="en-US" sz="1600" dirty="0"/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4833" y="3611"/>
              <a:ext cx="2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2.5</a:t>
              </a:r>
              <a:endParaRPr lang="en-US" sz="1600" dirty="0"/>
            </a:p>
          </p:txBody>
        </p:sp>
      </p:grpSp>
      <p:sp>
        <p:nvSpPr>
          <p:cNvPr id="1202" name="Rectangle 178"/>
          <p:cNvSpPr>
            <a:spLocks noChangeArrowheads="1"/>
          </p:cNvSpPr>
          <p:nvPr/>
        </p:nvSpPr>
        <p:spPr bwMode="auto">
          <a:xfrm rot="16200000">
            <a:off x="3181446" y="2809809"/>
            <a:ext cx="864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CO / CO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2</a:t>
            </a:r>
            <a:endParaRPr lang="en-US" sz="1600" dirty="0"/>
          </a:p>
        </p:txBody>
      </p:sp>
      <p:sp>
        <p:nvSpPr>
          <p:cNvPr id="1203" name="Rectangle 179"/>
          <p:cNvSpPr>
            <a:spLocks noChangeArrowheads="1"/>
          </p:cNvSpPr>
          <p:nvPr/>
        </p:nvSpPr>
        <p:spPr bwMode="auto">
          <a:xfrm>
            <a:off x="5798933" y="5148373"/>
            <a:ext cx="14430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Fuel / Air </a:t>
            </a:r>
            <a:r>
              <a:rPr lang="en-US" sz="1600" b="1" dirty="0">
                <a:solidFill>
                  <a:srgbClr val="000000"/>
                </a:solidFill>
              </a:rPr>
              <a:t>Ratio</a:t>
            </a:r>
            <a:endParaRPr lang="en-US" sz="1600" dirty="0"/>
          </a:p>
        </p:txBody>
      </p:sp>
      <p:sp>
        <p:nvSpPr>
          <p:cNvPr id="1249" name="Rectangle 225"/>
          <p:cNvSpPr>
            <a:spLocks noChangeArrowheads="1"/>
          </p:cNvSpPr>
          <p:nvPr/>
        </p:nvSpPr>
        <p:spPr bwMode="auto">
          <a:xfrm>
            <a:off x="7151877" y="3707034"/>
            <a:ext cx="1425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Late Stage Cabin Fire</a:t>
            </a:r>
            <a:endParaRPr lang="en-US" sz="2000" dirty="0">
              <a:latin typeface="Calibri" charset="0"/>
            </a:endParaRPr>
          </a:p>
        </p:txBody>
      </p:sp>
      <p:sp>
        <p:nvSpPr>
          <p:cNvPr id="1250" name="Rectangle 226"/>
          <p:cNvSpPr>
            <a:spLocks noChangeArrowheads="1"/>
          </p:cNvSpPr>
          <p:nvPr/>
        </p:nvSpPr>
        <p:spPr bwMode="auto">
          <a:xfrm>
            <a:off x="4532343" y="1599118"/>
            <a:ext cx="191206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Early Stage Cabin Fire</a:t>
            </a:r>
          </a:p>
        </p:txBody>
      </p:sp>
      <p:sp>
        <p:nvSpPr>
          <p:cNvPr id="1256" name="Rectangle 232"/>
          <p:cNvSpPr>
            <a:spLocks noChangeArrowheads="1"/>
          </p:cNvSpPr>
          <p:nvPr/>
        </p:nvSpPr>
        <p:spPr bwMode="auto">
          <a:xfrm rot="19284432">
            <a:off x="6111559" y="2676291"/>
            <a:ext cx="199285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FF0000"/>
                </a:solidFill>
              </a:rPr>
              <a:t>Increasing toxicity</a:t>
            </a:r>
          </a:p>
        </p:txBody>
      </p:sp>
      <p:sp>
        <p:nvSpPr>
          <p:cNvPr id="1257" name="Line 233"/>
          <p:cNvSpPr>
            <a:spLocks noChangeShapeType="1"/>
          </p:cNvSpPr>
          <p:nvPr/>
        </p:nvSpPr>
        <p:spPr bwMode="auto">
          <a:xfrm flipV="1">
            <a:off x="6127431" y="2113069"/>
            <a:ext cx="2204663" cy="171375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152400" y="77787"/>
            <a:ext cx="8839200" cy="8153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400" dirty="0" smtClean="0">
                <a:ea typeface="ＭＳ Ｐゴシック"/>
                <a:cs typeface="ＭＳ Ｐゴシック"/>
              </a:rPr>
              <a:t>Adapted the </a:t>
            </a:r>
            <a:r>
              <a:rPr lang="en-US" sz="2400" dirty="0" err="1" smtClean="0">
                <a:ea typeface="ＭＳ Ｐゴシック"/>
                <a:cs typeface="ＭＳ Ｐゴシック"/>
              </a:rPr>
              <a:t>Microscale</a:t>
            </a:r>
            <a:r>
              <a:rPr lang="en-US" sz="2400" dirty="0" smtClean="0">
                <a:ea typeface="ＭＳ Ｐゴシック"/>
                <a:cs typeface="ＭＳ Ｐゴシック"/>
              </a:rPr>
              <a:t> Combustion Calorimeter (MCC) to Examine Gas Emissions in Vitiated Air</a:t>
            </a:r>
          </a:p>
        </p:txBody>
      </p:sp>
      <p:pic>
        <p:nvPicPr>
          <p:cNvPr id="167" name="Content Placeholder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t="-339" b="-266"/>
              <a:stretch>
                <a:fillRect/>
              </a:stretch>
            </p:blipFill>
          </mc:Choice>
          <mc:Fallback>
            <p:blipFill>
              <a:blip r:embed="rId4"/>
              <a:srcRect t="-339" b="-266"/>
              <a:stretch>
                <a:fillRect/>
              </a:stretch>
            </p:blipFill>
          </mc:Fallback>
        </mc:AlternateContent>
        <p:spPr bwMode="auto">
          <a:xfrm>
            <a:off x="74428" y="1802706"/>
            <a:ext cx="3415916" cy="232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" name="TextBox 4"/>
          <p:cNvSpPr txBox="1">
            <a:spLocks noChangeArrowheads="1"/>
          </p:cNvSpPr>
          <p:nvPr/>
        </p:nvSpPr>
        <p:spPr bwMode="auto">
          <a:xfrm>
            <a:off x="148857" y="4315653"/>
            <a:ext cx="34645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600" dirty="0"/>
              <a:t>FAA microscale combustion </a:t>
            </a:r>
            <a:r>
              <a:rPr lang="en-US" sz="1600" dirty="0" smtClean="0"/>
              <a:t>calorimeter (MCC) with infrared analysis of </a:t>
            </a:r>
            <a:r>
              <a:rPr lang="en-US" sz="1600" dirty="0"/>
              <a:t>toxic combustion products</a:t>
            </a:r>
            <a:r>
              <a:rPr lang="en-US" sz="1600" dirty="0" smtClean="0"/>
              <a:t> from </a:t>
            </a:r>
            <a:r>
              <a:rPr lang="en-US" sz="1600" dirty="0"/>
              <a:t>burning plastics. </a:t>
            </a:r>
          </a:p>
        </p:txBody>
      </p:sp>
    </p:spTree>
    <p:extLst>
      <p:ext uri="{BB962C8B-B14F-4D97-AF65-F5344CB8AC3E}">
        <p14:creationId xmlns:p14="http://schemas.microsoft.com/office/powerpoint/2010/main" val="17424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3" y="998660"/>
            <a:ext cx="3108545" cy="2062943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1" y="998660"/>
            <a:ext cx="3266505" cy="203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9555"/>
            <a:ext cx="1793260" cy="23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152400" y="77787"/>
            <a:ext cx="8369635" cy="8153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400" dirty="0" smtClean="0">
                <a:ea typeface="ＭＳ Ｐゴシック"/>
                <a:cs typeface="ＭＳ Ｐゴシック"/>
              </a:rPr>
              <a:t>Improving Material Flammability Tests</a:t>
            </a:r>
          </a:p>
          <a:p>
            <a:pPr algn="ctr">
              <a:buNone/>
            </a:pPr>
            <a:r>
              <a:rPr lang="en-US" sz="2400" dirty="0" smtClean="0">
                <a:ea typeface="ＭＳ Ｐゴシック"/>
                <a:cs typeface="ＭＳ Ｐゴシック"/>
              </a:rPr>
              <a:t>Currently Required by Regulation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05" y="3135257"/>
            <a:ext cx="2510666" cy="27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 descr="VBBT Sample 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70" y="3104044"/>
            <a:ext cx="1599093" cy="278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WINDOWS\TEMP\auto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21" y="2996067"/>
            <a:ext cx="2073579" cy="28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29414"/>
            <a:ext cx="2045035" cy="1434282"/>
          </a:xfrm>
          <a:prstGeom prst="rect">
            <a:avLst/>
          </a:prstGeom>
        </p:spPr>
      </p:pic>
      <p:pic>
        <p:nvPicPr>
          <p:cNvPr id="46" name="Picture 2" descr="C:\Users\Dung Do\Pictures\IMG_23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20" y="4291484"/>
            <a:ext cx="2134222" cy="16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1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77787"/>
            <a:ext cx="8839200" cy="8153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800" dirty="0" smtClean="0">
                <a:ea typeface="ＭＳ Ｐゴシック"/>
                <a:cs typeface="ＭＳ Ｐゴシック"/>
              </a:rPr>
              <a:t>Conducted OSU Round Robins to Evaluate Impact of Improvements on Test Data Reproducibility</a:t>
            </a:r>
          </a:p>
        </p:txBody>
      </p:sp>
      <p:pic>
        <p:nvPicPr>
          <p:cNvPr id="3" name="Picture 2" descr="Spanos-0616-RoundRobin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12054" r="15208" b="1924"/>
          <a:stretch/>
        </p:blipFill>
        <p:spPr>
          <a:xfrm>
            <a:off x="1304926" y="1009650"/>
            <a:ext cx="6534149" cy="49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77787"/>
            <a:ext cx="8839200" cy="11033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3200" dirty="0" smtClean="0">
                <a:ea typeface="ＭＳ Ｐゴシック"/>
                <a:cs typeface="ＭＳ Ｐゴシック"/>
              </a:rPr>
              <a:t>Developing Improved Version of the OSU Rate of Heat Release Apparatus (HR2)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66" y="1606329"/>
            <a:ext cx="4887433" cy="32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6" y="1606329"/>
            <a:ext cx="3829362" cy="28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77787"/>
            <a:ext cx="8839200" cy="8153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3200" dirty="0" smtClean="0">
                <a:ea typeface="ＭＳ Ｐゴシック"/>
                <a:cs typeface="ＭＳ Ｐゴシック"/>
              </a:rPr>
              <a:t>Implementing </a:t>
            </a:r>
            <a:r>
              <a:rPr lang="en-US" sz="3200" dirty="0" err="1" smtClean="0">
                <a:ea typeface="ＭＳ Ｐゴシック"/>
                <a:cs typeface="ＭＳ Ｐゴシック"/>
              </a:rPr>
              <a:t>NexGen</a:t>
            </a:r>
            <a:r>
              <a:rPr lang="en-US" sz="3200" dirty="0" smtClean="0">
                <a:ea typeface="ＭＳ Ｐゴシック"/>
                <a:cs typeface="ＭＳ Ｐゴシック"/>
              </a:rPr>
              <a:t> (Sonic) Burner Into Required Flammability Tests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39181" y="1549737"/>
            <a:ext cx="4848447" cy="2969075"/>
            <a:chOff x="4239181" y="2545808"/>
            <a:chExt cx="4848447" cy="296907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181" y="2868452"/>
              <a:ext cx="4848447" cy="2646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2"/>
            <p:cNvSpPr txBox="1">
              <a:spLocks noChangeArrowheads="1"/>
            </p:cNvSpPr>
            <p:nvPr/>
          </p:nvSpPr>
          <p:spPr>
            <a:xfrm>
              <a:off x="4703355" y="2545808"/>
              <a:ext cx="3689499" cy="34378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1D2F68"/>
                  </a:solidFill>
                  <a:latin typeface="Arial" charset="0"/>
                </a:defRPr>
              </a:lvl9pPr>
            </a:lstStyle>
            <a:p>
              <a:pPr algn="ctr">
                <a:buNone/>
              </a:pPr>
              <a:r>
                <a:rPr lang="en-US" sz="1600" dirty="0" smtClean="0">
                  <a:ea typeface="ＭＳ Ｐゴシック"/>
                  <a:cs typeface="ＭＳ Ｐゴシック"/>
                </a:rPr>
                <a:t>Sonic and Park Burner Comparison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802" y="1474424"/>
            <a:ext cx="3994604" cy="3786450"/>
            <a:chOff x="139802" y="1068015"/>
            <a:chExt cx="3994604" cy="378645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9" t="6080" r="24485" b="8084"/>
            <a:stretch/>
          </p:blipFill>
          <p:spPr bwMode="auto">
            <a:xfrm>
              <a:off x="139802" y="1076268"/>
              <a:ext cx="2031457" cy="288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3"/>
            <a:stretch/>
          </p:blipFill>
          <p:spPr bwMode="auto">
            <a:xfrm>
              <a:off x="2342790" y="1068015"/>
              <a:ext cx="1791616" cy="290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triped Right Arrow 6"/>
            <p:cNvSpPr/>
            <p:nvPr/>
          </p:nvSpPr>
          <p:spPr bwMode="auto">
            <a:xfrm>
              <a:off x="1978193" y="2308714"/>
              <a:ext cx="644683" cy="420470"/>
            </a:xfrm>
            <a:prstGeom prst="stripedRightArrow">
              <a:avLst/>
            </a:prstGeom>
            <a:solidFill>
              <a:srgbClr val="33CC33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1583" y="4023468"/>
              <a:ext cx="13078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b="1" dirty="0" smtClean="0"/>
                <a:t>Park Burner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50883" y="4018507"/>
              <a:ext cx="1568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b="1" dirty="0" smtClean="0"/>
                <a:t>NexGen Burner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5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2833" b="7578"/>
          <a:stretch/>
        </p:blipFill>
        <p:spPr>
          <a:xfrm>
            <a:off x="453117" y="1536683"/>
            <a:ext cx="4384224" cy="2996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r="7576"/>
          <a:stretch/>
        </p:blipFill>
        <p:spPr>
          <a:xfrm>
            <a:off x="5290458" y="1527158"/>
            <a:ext cx="3400425" cy="3005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77788"/>
            <a:ext cx="8839200" cy="8207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800" dirty="0" smtClean="0">
                <a:ea typeface="ＭＳ Ｐゴシック"/>
                <a:cs typeface="ＭＳ Ｐゴシック"/>
              </a:rPr>
              <a:t>Evaluated the Impact of Non-Low Heat Release Panels on </a:t>
            </a:r>
            <a:r>
              <a:rPr lang="en-US" sz="2800" dirty="0" err="1" smtClean="0">
                <a:ea typeface="ＭＳ Ｐゴシック"/>
                <a:cs typeface="ＭＳ Ｐゴシック"/>
              </a:rPr>
              <a:t>Postcrash</a:t>
            </a:r>
            <a:r>
              <a:rPr lang="en-US" sz="2800" dirty="0" smtClean="0">
                <a:ea typeface="ＭＳ Ｐゴシック"/>
                <a:cs typeface="ＭＳ Ｐゴシック"/>
              </a:rPr>
              <a:t> Fire Survivability</a:t>
            </a:r>
          </a:p>
        </p:txBody>
      </p:sp>
    </p:spTree>
    <p:extLst>
      <p:ext uri="{BB962C8B-B14F-4D97-AF65-F5344CB8AC3E}">
        <p14:creationId xmlns:p14="http://schemas.microsoft.com/office/powerpoint/2010/main" val="21649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73" y="582140"/>
            <a:ext cx="4497572" cy="299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" y="581289"/>
            <a:ext cx="4498848" cy="2999232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06577" y="119479"/>
            <a:ext cx="4294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non-OSU-Compliant Materials</a:t>
            </a:r>
            <a:endParaRPr lang="en-US" altLang="en-US" sz="2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6944" y="119624"/>
            <a:ext cx="3677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OSU-Compliant </a:t>
            </a:r>
            <a:r>
              <a:rPr lang="en-US" altLang="en-US" sz="2400" dirty="0" smtClean="0"/>
              <a:t>Materials</a:t>
            </a:r>
            <a:endParaRPr lang="en-US" altLang="en-US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35" y="3094074"/>
            <a:ext cx="4039731" cy="293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1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algn="ctr"/>
            <a:r>
              <a:rPr lang="en-US" altLang="en-US" sz="4200" b="1" dirty="0"/>
              <a:t>Aircraft Fire Safety</a:t>
            </a:r>
            <a:r>
              <a:rPr lang="en-US" altLang="en-US" sz="4200" dirty="0"/>
              <a:t/>
            </a:r>
            <a:br>
              <a:rPr lang="en-US" altLang="en-US" sz="4200" dirty="0"/>
            </a:br>
            <a:r>
              <a:rPr lang="en-US" altLang="en-US" sz="3200" i="1" dirty="0"/>
              <a:t>Areas of Concern</a:t>
            </a:r>
            <a:endParaRPr lang="en-US" altLang="en-US" sz="2400" i="1" dirty="0"/>
          </a:p>
        </p:txBody>
      </p:sp>
      <p:graphicFrame>
        <p:nvGraphicFramePr>
          <p:cNvPr id="29700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835116"/>
              </p:ext>
            </p:extLst>
          </p:nvPr>
        </p:nvGraphicFramePr>
        <p:xfrm>
          <a:off x="200025" y="2133600"/>
          <a:ext cx="4419600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4" name="Photo Editor Photo" r:id="rId3" imgW="13095238" imgH="8678486" progId="MSPhotoEd.3">
                  <p:embed/>
                </p:oleObj>
              </mc:Choice>
              <mc:Fallback>
                <p:oleObj name="Photo Editor Photo" r:id="rId3" imgW="13095238" imgH="86784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2133600"/>
                        <a:ext cx="4419600" cy="292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639556"/>
              </p:ext>
            </p:extLst>
          </p:nvPr>
        </p:nvGraphicFramePr>
        <p:xfrm>
          <a:off x="4740275" y="2133600"/>
          <a:ext cx="415925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5" name="Photo Editor Photo" r:id="rId5" imgW="12390476" imgH="8678486" progId="MSPhotoEd.3">
                  <p:embed/>
                </p:oleObj>
              </mc:Choice>
              <mc:Fallback>
                <p:oleObj name="Photo Editor Photo" r:id="rId5" imgW="12390476" imgH="86784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2133600"/>
                        <a:ext cx="415925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1030"/>
          <p:cNvSpPr txBox="1">
            <a:spLocks noChangeArrowheads="1"/>
          </p:cNvSpPr>
          <p:nvPr/>
        </p:nvSpPr>
        <p:spPr bwMode="auto">
          <a:xfrm>
            <a:off x="238125" y="5131594"/>
            <a:ext cx="434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3200" b="1" dirty="0" err="1">
                <a:solidFill>
                  <a:schemeClr val="tx2"/>
                </a:solidFill>
                <a:latin typeface="+mj-lt"/>
              </a:rPr>
              <a:t>Postcrash</a:t>
            </a: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 Fire</a:t>
            </a:r>
          </a:p>
        </p:txBody>
      </p:sp>
      <p:sp>
        <p:nvSpPr>
          <p:cNvPr id="29703" name="Text Box 1031"/>
          <p:cNvSpPr txBox="1">
            <a:spLocks noChangeArrowheads="1"/>
          </p:cNvSpPr>
          <p:nvPr/>
        </p:nvSpPr>
        <p:spPr bwMode="auto">
          <a:xfrm>
            <a:off x="4648200" y="5131593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In-flight Fire</a:t>
            </a:r>
          </a:p>
        </p:txBody>
      </p:sp>
    </p:spTree>
    <p:extLst>
      <p:ext uri="{BB962C8B-B14F-4D97-AF65-F5344CB8AC3E}">
        <p14:creationId xmlns:p14="http://schemas.microsoft.com/office/powerpoint/2010/main" val="3949759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Systems Fire Protection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Lithium Batteries</a:t>
            </a:r>
          </a:p>
          <a:p>
            <a:r>
              <a:rPr lang="en-US" dirty="0" smtClean="0"/>
              <a:t>Cargo Compartment Fire Protection</a:t>
            </a:r>
          </a:p>
          <a:p>
            <a:r>
              <a:rPr lang="en-US" dirty="0" smtClean="0"/>
              <a:t>Halon </a:t>
            </a:r>
            <a:r>
              <a:rPr lang="en-US" dirty="0" smtClean="0"/>
              <a:t>Replacement</a:t>
            </a:r>
            <a:endParaRPr lang="en-US" dirty="0" smtClean="0"/>
          </a:p>
          <a:p>
            <a:r>
              <a:rPr lang="en-US" dirty="0" smtClean="0"/>
              <a:t>Fuel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2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Evaluated Fire Containment Covers (FCCs) Against Lithium Battery Fires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88730" y="1598164"/>
            <a:ext cx="3283864" cy="379412"/>
          </a:xfrm>
        </p:spPr>
        <p:txBody>
          <a:bodyPr anchor="ctr"/>
          <a:lstStyle/>
          <a:p>
            <a:pPr algn="ctr"/>
            <a:r>
              <a:rPr lang="en-US" dirty="0" smtClean="0"/>
              <a:t>4800 Li Metal Cells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572000" y="1598164"/>
            <a:ext cx="4313664" cy="379412"/>
          </a:xfrm>
        </p:spPr>
        <p:txBody>
          <a:bodyPr anchor="ctr"/>
          <a:lstStyle/>
          <a:p>
            <a:pPr algn="ctr"/>
            <a:r>
              <a:rPr lang="en-US" dirty="0" smtClean="0"/>
              <a:t>1000 Lithium-ion Cells</a:t>
            </a:r>
            <a:endParaRPr lang="en-US" dirty="0"/>
          </a:p>
        </p:txBody>
      </p:sp>
      <p:pic>
        <p:nvPicPr>
          <p:cNvPr id="1026" name="Picture 2" descr="C:\Users\Dhaval Dadia\AppData\Local\Microsoft\Windows\Temporary Internet Files\Content.Outlook\HNK5259P\March 25 2014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14637" r="30000" b="3909"/>
          <a:stretch/>
        </p:blipFill>
        <p:spPr bwMode="auto">
          <a:xfrm>
            <a:off x="588730" y="1995087"/>
            <a:ext cx="3283864" cy="35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haval Dadia\Desktop\Gus Slides\1000 Li-ion in FC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/>
          <a:stretch/>
        </p:blipFill>
        <p:spPr bwMode="auto">
          <a:xfrm>
            <a:off x="4572000" y="1993003"/>
            <a:ext cx="4313664" cy="32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6" y="401638"/>
            <a:ext cx="8472488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Evaluated Fire Resistant Containers (FRCs) Against Lithium Battery Fires</a:t>
            </a:r>
            <a:endParaRPr lang="en-US" dirty="0"/>
          </a:p>
        </p:txBody>
      </p:sp>
      <p:pic>
        <p:nvPicPr>
          <p:cNvPr id="3074" name="Picture 2" descr="C:\Users\Dhaval Dadia\Documents\Fire Suppression in Cargo Container\Lithium Battery Tests\5000 Battery Tests\Lithium-Ion\FRC with Suppression\Photos\IMG_12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8333" r="2917" b="14445"/>
          <a:stretch/>
        </p:blipFill>
        <p:spPr bwMode="auto">
          <a:xfrm>
            <a:off x="168648" y="1920828"/>
            <a:ext cx="4572000" cy="30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IMG_0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657" r="20729" b="3750"/>
          <a:stretch/>
        </p:blipFill>
        <p:spPr bwMode="auto">
          <a:xfrm>
            <a:off x="4909296" y="1707065"/>
            <a:ext cx="4066055" cy="343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83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Evaluated Water Mist System for Class-E Cargo Compartment Fire Protection</a:t>
            </a:r>
            <a:endParaRPr lang="en-US" sz="3200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209676"/>
            <a:ext cx="4038600" cy="424162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31" y="1209676"/>
            <a:ext cx="4199394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5337869" y="5376862"/>
            <a:ext cx="299650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kern="0" dirty="0" smtClean="0"/>
              <a:t>~84 Liters of water used</a:t>
            </a:r>
          </a:p>
          <a:p>
            <a:pPr marL="0" indent="0" algn="ctr">
              <a:buNone/>
            </a:pPr>
            <a:r>
              <a:rPr lang="en-US" sz="1400" kern="0" dirty="0" smtClean="0"/>
              <a:t>~34 </a:t>
            </a:r>
            <a:r>
              <a:rPr lang="en-US" sz="1400" kern="0" dirty="0"/>
              <a:t>K</a:t>
            </a:r>
            <a:r>
              <a:rPr lang="en-US" sz="1400" kern="0" dirty="0" smtClean="0"/>
              <a:t>g of nitrogen used</a:t>
            </a:r>
          </a:p>
          <a:p>
            <a:pPr algn="ctr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7015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68288"/>
            <a:ext cx="8472488" cy="609600"/>
          </a:xfrm>
        </p:spPr>
        <p:txBody>
          <a:bodyPr/>
          <a:lstStyle/>
          <a:p>
            <a:pPr algn="ctr"/>
            <a:r>
              <a:rPr lang="en-US" sz="3200" dirty="0" smtClean="0"/>
              <a:t>Measured Flammable Gasses Vented by Lithium Batteries in Thermal Runaway</a:t>
            </a:r>
            <a:endParaRPr lang="en-US" sz="3200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989758"/>
              </p:ext>
            </p:extLst>
          </p:nvPr>
        </p:nvGraphicFramePr>
        <p:xfrm>
          <a:off x="6151161" y="3441979"/>
          <a:ext cx="228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542374"/>
              </p:ext>
            </p:extLst>
          </p:nvPr>
        </p:nvGraphicFramePr>
        <p:xfrm>
          <a:off x="3769911" y="3440305"/>
          <a:ext cx="228273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040566"/>
              </p:ext>
            </p:extLst>
          </p:nvPr>
        </p:nvGraphicFramePr>
        <p:xfrm>
          <a:off x="3793461" y="984528"/>
          <a:ext cx="228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21564"/>
              </p:ext>
            </p:extLst>
          </p:nvPr>
        </p:nvGraphicFramePr>
        <p:xfrm>
          <a:off x="6033937" y="975003"/>
          <a:ext cx="228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23799"/>
          <a:stretch>
            <a:fillRect/>
          </a:stretch>
        </p:blipFill>
        <p:spPr bwMode="auto">
          <a:xfrm>
            <a:off x="587375" y="1676400"/>
            <a:ext cx="2865732" cy="343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5750" y="209550"/>
            <a:ext cx="8734425" cy="744538"/>
          </a:xfrm>
        </p:spPr>
        <p:txBody>
          <a:bodyPr/>
          <a:lstStyle/>
          <a:p>
            <a:pPr algn="ctr"/>
            <a:r>
              <a:rPr lang="en-US" sz="2400" dirty="0" smtClean="0"/>
              <a:t>Measured Effectiveness of Halon 1301 in Preventing the Explosion of Lithium Battery Vented Flammable Gasses</a:t>
            </a:r>
          </a:p>
        </p:txBody>
      </p:sp>
      <p:pic>
        <p:nvPicPr>
          <p:cNvPr id="5" name="Picture 2" descr="C:\Users\Thomas ctr Maloney\Documents\Battery Test\Battery Chemistry and Size Variation Project\IMG_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8" y="1185766"/>
            <a:ext cx="2778125" cy="20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Thomas ctr Maloney\Desktop\Pict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66068"/>
          <a:stretch/>
        </p:blipFill>
        <p:spPr bwMode="auto">
          <a:xfrm>
            <a:off x="5059899" y="1020221"/>
            <a:ext cx="2293399" cy="241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Thomas ctr Maloney\Desktop\Pict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2" r="33920"/>
          <a:stretch/>
        </p:blipFill>
        <p:spPr bwMode="auto">
          <a:xfrm>
            <a:off x="661445" y="3557968"/>
            <a:ext cx="2420050" cy="241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Thomas ctr Maloney\Desktop\Pict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6" r="1770"/>
          <a:stretch/>
        </p:blipFill>
        <p:spPr bwMode="auto">
          <a:xfrm>
            <a:off x="5059899" y="3557969"/>
            <a:ext cx="2305051" cy="2415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9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Measured Pressure Rise from Ignition of Battery Gasses and Number of Batteries Required to Activate Pressure Relief Panels</a:t>
            </a:r>
            <a:endParaRPr lang="en-US" sz="2000" dirty="0"/>
          </a:p>
        </p:txBody>
      </p:sp>
      <p:pic>
        <p:nvPicPr>
          <p:cNvPr id="5" name="Picture 2" descr="E:\1psi tests\New Folder\DSC02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5" y="1260335"/>
            <a:ext cx="2726449" cy="20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Thomas ctr Maloney\Desktop\New folder\DSC02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4" y="3641584"/>
            <a:ext cx="2726449" cy="20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836299"/>
              </p:ext>
            </p:extLst>
          </p:nvPr>
        </p:nvGraphicFramePr>
        <p:xfrm>
          <a:off x="3530249" y="2057306"/>
          <a:ext cx="3688895" cy="2607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C:\Users\Thomas ctr Maloney\Desktop\New folder\DSC027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44" y="3020302"/>
            <a:ext cx="1175159" cy="88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homas ctr Maloney\Desktop\New folder\DSC027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44" y="2138629"/>
            <a:ext cx="1175563" cy="8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Thomas ctr Maloney\Desktop\New folder\DSC027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t="12003" r="24215" b="29001"/>
          <a:stretch/>
        </p:blipFill>
        <p:spPr bwMode="auto">
          <a:xfrm>
            <a:off x="7157344" y="3901672"/>
            <a:ext cx="1180360" cy="8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 bwMode="auto">
          <a:xfrm rot="727919">
            <a:off x="4929627" y="4040552"/>
            <a:ext cx="2179066" cy="62464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212486" y="3400679"/>
            <a:ext cx="1783187" cy="5439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6596816" y="2716618"/>
            <a:ext cx="494108" cy="53989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80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7"/>
            <a:ext cx="8229600" cy="1438753"/>
          </a:xfrm>
        </p:spPr>
        <p:txBody>
          <a:bodyPr/>
          <a:lstStyle/>
          <a:p>
            <a:pPr algn="ctr"/>
            <a:r>
              <a:rPr lang="en-US" sz="2800" dirty="0" smtClean="0"/>
              <a:t>Measured the Minimum Inerting Concentration (MIC) of Halon 1301 for a Vented Lithium Battery Flammable Gas Mixture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99622" y="1803400"/>
            <a:ext cx="4040188" cy="5016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Test Setup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2" y="2220805"/>
            <a:ext cx="4279468" cy="32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954841"/>
              </p:ext>
            </p:extLst>
          </p:nvPr>
        </p:nvGraphicFramePr>
        <p:xfrm>
          <a:off x="4705164" y="1821310"/>
          <a:ext cx="4279037" cy="3826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68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24" y="422865"/>
            <a:ext cx="8472488" cy="609600"/>
          </a:xfrm>
        </p:spPr>
        <p:txBody>
          <a:bodyPr/>
          <a:lstStyle/>
          <a:p>
            <a:pPr algn="ctr"/>
            <a:r>
              <a:rPr lang="en-US" sz="2800" dirty="0" smtClean="0"/>
              <a:t>Characterized the Fire Hazards of Numerous Lithium Battery Chemistries and Sizes </a:t>
            </a:r>
            <a:r>
              <a:rPr lang="en-US" sz="2800" dirty="0" smtClean="0"/>
              <a:t>45 in </a:t>
            </a:r>
            <a:r>
              <a:rPr lang="en-US" sz="2800" dirty="0" smtClean="0"/>
              <a:t>Thermal Runaway</a:t>
            </a:r>
            <a:endParaRPr lang="en-US" sz="2800" dirty="0"/>
          </a:p>
        </p:txBody>
      </p:sp>
      <p:pic>
        <p:nvPicPr>
          <p:cNvPr id="37890" name="Picture 2" descr="IMG_0058_new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4" y="4134776"/>
            <a:ext cx="3370218" cy="1793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003328" y="3803458"/>
            <a:ext cx="9056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solidFill>
                  <a:srgbClr val="0070C0"/>
                </a:solidFill>
              </a:rPr>
              <a:t>Heater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991651" y="3803459"/>
            <a:ext cx="15806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solidFill>
                  <a:srgbClr val="0070C0"/>
                </a:solidFill>
              </a:rPr>
              <a:t>Thermocouples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919180" y="4010178"/>
            <a:ext cx="649996" cy="670466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1569176" y="4010178"/>
            <a:ext cx="1422894" cy="1168405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3240335" y="4010178"/>
            <a:ext cx="258904" cy="684367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7" y="1565208"/>
            <a:ext cx="2702099" cy="2071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2638294" y="1796644"/>
            <a:ext cx="17855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solidFill>
                  <a:srgbClr val="0070C0"/>
                </a:solidFill>
              </a:rPr>
              <a:t>Thermocouples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240335" y="3178900"/>
            <a:ext cx="10231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solidFill>
                  <a:srgbClr val="0070C0"/>
                </a:solidFill>
              </a:rPr>
              <a:t>Heater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37" name="Straight Arrow Connector 36"/>
          <p:cNvCxnSpPr>
            <a:endCxn id="12" idx="2"/>
          </p:cNvCxnSpPr>
          <p:nvPr/>
        </p:nvCxnSpPr>
        <p:spPr bwMode="auto">
          <a:xfrm flipV="1">
            <a:off x="2712255" y="2073643"/>
            <a:ext cx="818820" cy="895980"/>
          </a:xfrm>
          <a:prstGeom prst="straightConnector1">
            <a:avLst/>
          </a:prstGeom>
          <a:noFill/>
          <a:ln w="4762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>
            <a:endCxn id="12" idx="2"/>
          </p:cNvCxnSpPr>
          <p:nvPr/>
        </p:nvCxnSpPr>
        <p:spPr bwMode="auto">
          <a:xfrm flipV="1">
            <a:off x="2088196" y="2073643"/>
            <a:ext cx="1442879" cy="286380"/>
          </a:xfrm>
          <a:prstGeom prst="straightConnector1">
            <a:avLst/>
          </a:prstGeom>
          <a:noFill/>
          <a:ln w="4762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Content Placeholder 2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8526450"/>
              </p:ext>
            </p:extLst>
          </p:nvPr>
        </p:nvGraphicFramePr>
        <p:xfrm>
          <a:off x="4049486" y="1961269"/>
          <a:ext cx="4902925" cy="3568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4" name="Straight Arrow Connector 33"/>
          <p:cNvCxnSpPr/>
          <p:nvPr/>
        </p:nvCxnSpPr>
        <p:spPr bwMode="auto">
          <a:xfrm flipV="1">
            <a:off x="2280623" y="3341283"/>
            <a:ext cx="1089164" cy="229232"/>
          </a:xfrm>
          <a:prstGeom prst="straightConnector1">
            <a:avLst/>
          </a:prstGeom>
          <a:noFill/>
          <a:ln w="4762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 bwMode="auto">
          <a:xfrm>
            <a:off x="4876800" y="1729059"/>
            <a:ext cx="33092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>
                <a:solidFill>
                  <a:srgbClr val="1D2F68"/>
                </a:solidFill>
              </a:rPr>
              <a:t>Li-Ion Propagation</a:t>
            </a:r>
            <a:endParaRPr lang="en-US" sz="1600" b="1" dirty="0">
              <a:solidFill>
                <a:srgbClr val="1D2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5" y="252834"/>
            <a:ext cx="9027438" cy="95536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Quantified the Energy Release of Lithium Ion Batteries in Thermal Runaway Under Anaerobic Conditions</a:t>
            </a:r>
            <a:endParaRPr lang="en-US" sz="2800" b="1" dirty="0"/>
          </a:p>
        </p:txBody>
      </p:sp>
      <p:pic>
        <p:nvPicPr>
          <p:cNvPr id="226" name="Picture 225" descr="Canvas™ : Bomb Battery Figur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34007" r="17865" b="28367"/>
          <a:stretch/>
        </p:blipFill>
        <p:spPr>
          <a:xfrm>
            <a:off x="0" y="1723158"/>
            <a:ext cx="3743232" cy="3175000"/>
          </a:xfrm>
          <a:prstGeom prst="rect">
            <a:avLst/>
          </a:prstGeom>
        </p:spPr>
      </p:pic>
      <p:pic>
        <p:nvPicPr>
          <p:cNvPr id="227" name="Picture 226" descr="Canvas™ : Battery Energy Figur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t="33502" r="11111" b="27525"/>
          <a:stretch/>
        </p:blipFill>
        <p:spPr>
          <a:xfrm>
            <a:off x="3767037" y="1573068"/>
            <a:ext cx="5365160" cy="37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2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Program Drivers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155700"/>
            <a:ext cx="8050213" cy="4391025"/>
          </a:xfrm>
        </p:spPr>
        <p:txBody>
          <a:bodyPr/>
          <a:lstStyle/>
          <a:p>
            <a:r>
              <a:rPr lang="en-US" dirty="0" smtClean="0"/>
              <a:t>New Technology</a:t>
            </a:r>
            <a:r>
              <a:rPr lang="en-US" dirty="0"/>
              <a:t> </a:t>
            </a:r>
            <a:r>
              <a:rPr lang="en-US" dirty="0" smtClean="0"/>
              <a:t>(Composite Fuselage, Magnesium Alloys, Fuel Cells)</a:t>
            </a:r>
          </a:p>
          <a:p>
            <a:r>
              <a:rPr lang="en-US" dirty="0" smtClean="0"/>
              <a:t>New Fire Threats (Lithium Batteries)</a:t>
            </a:r>
          </a:p>
          <a:p>
            <a:r>
              <a:rPr lang="en-US" dirty="0" smtClean="0"/>
              <a:t>Accidents/Incidents</a:t>
            </a:r>
          </a:p>
          <a:p>
            <a:r>
              <a:rPr lang="en-US" dirty="0" smtClean="0"/>
              <a:t>NTSB Recommendations</a:t>
            </a:r>
          </a:p>
          <a:p>
            <a:r>
              <a:rPr lang="en-US" dirty="0" smtClean="0"/>
              <a:t>EPA Restrictions on Effective Fire Safety Technology (Halon Extinguishing Agents, Brominated Flame Retardants)</a:t>
            </a:r>
          </a:p>
          <a:p>
            <a:r>
              <a:rPr lang="en-US" dirty="0" smtClean="0"/>
              <a:t>Inherent Fire Risks in Aircraft Design and Operation</a:t>
            </a:r>
          </a:p>
        </p:txBody>
      </p:sp>
    </p:spTree>
    <p:extLst>
      <p:ext uri="{BB962C8B-B14F-4D97-AF65-F5344CB8AC3E}">
        <p14:creationId xmlns:p14="http://schemas.microsoft.com/office/powerpoint/2010/main" val="39419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44463"/>
            <a:ext cx="8577263" cy="741362"/>
          </a:xfrm>
        </p:spPr>
        <p:txBody>
          <a:bodyPr/>
          <a:lstStyle/>
          <a:p>
            <a:pPr algn="ctr"/>
            <a:r>
              <a:rPr lang="en-US" sz="2400" dirty="0" smtClean="0"/>
              <a:t>Examined the Potential Fire Hazard of E-Tablets Stored in a Galley Cart (Simulated In-Flight Entertainment System)</a:t>
            </a:r>
            <a:endParaRPr lang="en-US" sz="2400" dirty="0"/>
          </a:p>
        </p:txBody>
      </p:sp>
      <p:pic>
        <p:nvPicPr>
          <p:cNvPr id="5" name="Picture 6" descr="F:\DSC00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/>
          <a:stretch>
            <a:fillRect/>
          </a:stretch>
        </p:blipFill>
        <p:spPr bwMode="auto">
          <a:xfrm>
            <a:off x="182562" y="1042892"/>
            <a:ext cx="3750512" cy="25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5137" r="36171" b="18671"/>
          <a:stretch>
            <a:fillRect/>
          </a:stretch>
        </p:blipFill>
        <p:spPr bwMode="auto">
          <a:xfrm>
            <a:off x="4469607" y="1689656"/>
            <a:ext cx="3807618" cy="347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15282" r="2222" b="17940"/>
          <a:stretch>
            <a:fillRect/>
          </a:stretch>
        </p:blipFill>
        <p:spPr bwMode="auto">
          <a:xfrm>
            <a:off x="182562" y="3790950"/>
            <a:ext cx="3750512" cy="21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584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44463"/>
            <a:ext cx="8577263" cy="741362"/>
          </a:xfrm>
        </p:spPr>
        <p:txBody>
          <a:bodyPr/>
          <a:lstStyle/>
          <a:p>
            <a:pPr algn="ctr"/>
            <a:r>
              <a:rPr lang="en-US" sz="2400" dirty="0"/>
              <a:t>Determined Certification Criteria for Blended Gas</a:t>
            </a:r>
            <a:br>
              <a:rPr lang="en-US" sz="2400" dirty="0"/>
            </a:br>
            <a:r>
              <a:rPr lang="en-US" sz="2400" dirty="0"/>
              <a:t>Halon Replacement Agent in Nacelle Fire Simulator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878" y="869116"/>
            <a:ext cx="4023360" cy="4299017"/>
            <a:chOff x="31036" y="88649"/>
            <a:chExt cx="4023360" cy="4299017"/>
          </a:xfrm>
        </p:grpSpPr>
        <p:sp>
          <p:nvSpPr>
            <p:cNvPr id="9" name="AutoShape 37"/>
            <p:cNvSpPr>
              <a:spLocks/>
            </p:cNvSpPr>
            <p:nvPr/>
          </p:nvSpPr>
          <p:spPr bwMode="auto">
            <a:xfrm flipH="1">
              <a:off x="319945" y="88649"/>
              <a:ext cx="3198312" cy="46166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 type="none" w="sm" len="sm"/>
              <a:tailEnd type="arrow" w="med" len="med"/>
            </a:ln>
            <a:effectLst/>
          </p:spPr>
          <p:txBody>
            <a:bodyPr wrap="none" lIns="91440" tIns="91440" rIns="91440" bIns="9144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u="sng" kern="0" dirty="0" smtClean="0">
                  <a:solidFill>
                    <a:prstClr val="black"/>
                  </a:solidFill>
                  <a:latin typeface="Times New Roman" pitchFamily="18" charset="0"/>
                </a:rPr>
                <a:t>NACELLE FIRE SIMULATOR</a:t>
              </a:r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036" y="477115"/>
              <a:ext cx="4023360" cy="3910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19277" y="1157288"/>
              <a:ext cx="1262618" cy="1004888"/>
            </a:xfrm>
            <a:custGeom>
              <a:avLst/>
              <a:gdLst>
                <a:gd name="connsiteX0" fmla="*/ 728662 w 728662"/>
                <a:gd name="connsiteY0" fmla="*/ 1028700 h 1028700"/>
                <a:gd name="connsiteX1" fmla="*/ 242887 w 728662"/>
                <a:gd name="connsiteY1" fmla="*/ 0 h 1028700"/>
                <a:gd name="connsiteX2" fmla="*/ 0 w 728662"/>
                <a:gd name="connsiteY2" fmla="*/ 0 h 1028700"/>
                <a:gd name="connsiteX0" fmla="*/ 1620899 w 1620899"/>
                <a:gd name="connsiteY0" fmla="*/ 1001084 h 1001084"/>
                <a:gd name="connsiteX1" fmla="*/ 242887 w 1620899"/>
                <a:gd name="connsiteY1" fmla="*/ 0 h 1001084"/>
                <a:gd name="connsiteX2" fmla="*/ 0 w 1620899"/>
                <a:gd name="connsiteY2" fmla="*/ 0 h 1001084"/>
                <a:gd name="connsiteX0" fmla="*/ 2920997 w 2920997"/>
                <a:gd name="connsiteY0" fmla="*/ 1456749 h 1456749"/>
                <a:gd name="connsiteX1" fmla="*/ 242887 w 2920997"/>
                <a:gd name="connsiteY1" fmla="*/ 0 h 1456749"/>
                <a:gd name="connsiteX2" fmla="*/ 0 w 2920997"/>
                <a:gd name="connsiteY2" fmla="*/ 0 h 1456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997" h="1456749">
                  <a:moveTo>
                    <a:pt x="2920997" y="1456749"/>
                  </a:moveTo>
                  <a:lnTo>
                    <a:pt x="24288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oval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819276" y="782637"/>
              <a:ext cx="1666874" cy="881063"/>
            </a:xfrm>
            <a:custGeom>
              <a:avLst/>
              <a:gdLst>
                <a:gd name="connsiteX0" fmla="*/ 728662 w 728662"/>
                <a:gd name="connsiteY0" fmla="*/ 1028700 h 1028700"/>
                <a:gd name="connsiteX1" fmla="*/ 242887 w 728662"/>
                <a:gd name="connsiteY1" fmla="*/ 0 h 1028700"/>
                <a:gd name="connsiteX2" fmla="*/ 0 w 728662"/>
                <a:gd name="connsiteY2" fmla="*/ 0 h 1028700"/>
                <a:gd name="connsiteX0" fmla="*/ 1241424 w 1241424"/>
                <a:gd name="connsiteY0" fmla="*/ 918236 h 918236"/>
                <a:gd name="connsiteX1" fmla="*/ 242887 w 1241424"/>
                <a:gd name="connsiteY1" fmla="*/ 0 h 918236"/>
                <a:gd name="connsiteX2" fmla="*/ 0 w 1241424"/>
                <a:gd name="connsiteY2" fmla="*/ 0 h 918236"/>
                <a:gd name="connsiteX0" fmla="*/ 1241424 w 1499225"/>
                <a:gd name="connsiteY0" fmla="*/ 918236 h 918236"/>
                <a:gd name="connsiteX1" fmla="*/ 1466320 w 1499225"/>
                <a:gd name="connsiteY1" fmla="*/ 356709 h 918236"/>
                <a:gd name="connsiteX2" fmla="*/ 242887 w 1499225"/>
                <a:gd name="connsiteY2" fmla="*/ 0 h 918236"/>
                <a:gd name="connsiteX3" fmla="*/ 0 w 1499225"/>
                <a:gd name="connsiteY3" fmla="*/ 0 h 918236"/>
                <a:gd name="connsiteX0" fmla="*/ 1241424 w 1466320"/>
                <a:gd name="connsiteY0" fmla="*/ 918236 h 918236"/>
                <a:gd name="connsiteX1" fmla="*/ 1466320 w 1466320"/>
                <a:gd name="connsiteY1" fmla="*/ 356709 h 918236"/>
                <a:gd name="connsiteX2" fmla="*/ 242887 w 1466320"/>
                <a:gd name="connsiteY2" fmla="*/ 0 h 918236"/>
                <a:gd name="connsiteX3" fmla="*/ 0 w 1466320"/>
                <a:gd name="connsiteY3" fmla="*/ 0 h 918236"/>
                <a:gd name="connsiteX0" fmla="*/ 2194533 w 2194533"/>
                <a:gd name="connsiteY0" fmla="*/ 1277245 h 1277245"/>
                <a:gd name="connsiteX1" fmla="*/ 1466320 w 2194533"/>
                <a:gd name="connsiteY1" fmla="*/ 356709 h 1277245"/>
                <a:gd name="connsiteX2" fmla="*/ 242887 w 2194533"/>
                <a:gd name="connsiteY2" fmla="*/ 0 h 1277245"/>
                <a:gd name="connsiteX3" fmla="*/ 0 w 2194533"/>
                <a:gd name="connsiteY3" fmla="*/ 0 h 1277245"/>
                <a:gd name="connsiteX0" fmla="*/ 2194533 w 2332782"/>
                <a:gd name="connsiteY0" fmla="*/ 1277245 h 1277245"/>
                <a:gd name="connsiteX1" fmla="*/ 2332782 w 2332782"/>
                <a:gd name="connsiteY1" fmla="*/ 688102 h 1277245"/>
                <a:gd name="connsiteX2" fmla="*/ 242887 w 2332782"/>
                <a:gd name="connsiteY2" fmla="*/ 0 h 1277245"/>
                <a:gd name="connsiteX3" fmla="*/ 0 w 2332782"/>
                <a:gd name="connsiteY3" fmla="*/ 0 h 127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2782" h="1277245">
                  <a:moveTo>
                    <a:pt x="2194533" y="1277245"/>
                  </a:moveTo>
                  <a:lnTo>
                    <a:pt x="2332782" y="688102"/>
                  </a:lnTo>
                  <a:lnTo>
                    <a:pt x="24288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oval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19275" y="969963"/>
              <a:ext cx="1256306" cy="361950"/>
            </a:xfrm>
            <a:custGeom>
              <a:avLst/>
              <a:gdLst>
                <a:gd name="connsiteX0" fmla="*/ 728662 w 728662"/>
                <a:gd name="connsiteY0" fmla="*/ 1028700 h 1028700"/>
                <a:gd name="connsiteX1" fmla="*/ 242887 w 728662"/>
                <a:gd name="connsiteY1" fmla="*/ 0 h 1028700"/>
                <a:gd name="connsiteX2" fmla="*/ 0 w 728662"/>
                <a:gd name="connsiteY2" fmla="*/ 0 h 1028700"/>
                <a:gd name="connsiteX0" fmla="*/ 1266483 w 1266483"/>
                <a:gd name="connsiteY0" fmla="*/ 227833 h 227833"/>
                <a:gd name="connsiteX1" fmla="*/ 242887 w 1266483"/>
                <a:gd name="connsiteY1" fmla="*/ 0 h 227833"/>
                <a:gd name="connsiteX2" fmla="*/ 0 w 1266483"/>
                <a:gd name="connsiteY2" fmla="*/ 0 h 227833"/>
                <a:gd name="connsiteX0" fmla="*/ 2260534 w 2260534"/>
                <a:gd name="connsiteY0" fmla="*/ 524705 h 524705"/>
                <a:gd name="connsiteX1" fmla="*/ 242887 w 2260534"/>
                <a:gd name="connsiteY1" fmla="*/ 0 h 524705"/>
                <a:gd name="connsiteX2" fmla="*/ 0 w 2260534"/>
                <a:gd name="connsiteY2" fmla="*/ 0 h 52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0534" h="524705">
                  <a:moveTo>
                    <a:pt x="2260534" y="524705"/>
                  </a:moveTo>
                  <a:lnTo>
                    <a:pt x="24288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oval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819276" y="595312"/>
              <a:ext cx="1516782" cy="371475"/>
            </a:xfrm>
            <a:custGeom>
              <a:avLst/>
              <a:gdLst>
                <a:gd name="connsiteX0" fmla="*/ 728662 w 728662"/>
                <a:gd name="connsiteY0" fmla="*/ 1028700 h 1028700"/>
                <a:gd name="connsiteX1" fmla="*/ 242887 w 728662"/>
                <a:gd name="connsiteY1" fmla="*/ 0 h 1028700"/>
                <a:gd name="connsiteX2" fmla="*/ 0 w 728662"/>
                <a:gd name="connsiteY2" fmla="*/ 0 h 1028700"/>
                <a:gd name="connsiteX0" fmla="*/ 1133954 w 1133954"/>
                <a:gd name="connsiteY0" fmla="*/ 303777 h 303777"/>
                <a:gd name="connsiteX1" fmla="*/ 242887 w 1133954"/>
                <a:gd name="connsiteY1" fmla="*/ 0 h 303777"/>
                <a:gd name="connsiteX2" fmla="*/ 0 w 1133954"/>
                <a:gd name="connsiteY2" fmla="*/ 0 h 303777"/>
                <a:gd name="connsiteX0" fmla="*/ 2034807 w 2034807"/>
                <a:gd name="connsiteY0" fmla="*/ 538514 h 538514"/>
                <a:gd name="connsiteX1" fmla="*/ 242887 w 2034807"/>
                <a:gd name="connsiteY1" fmla="*/ 0 h 538514"/>
                <a:gd name="connsiteX2" fmla="*/ 0 w 2034807"/>
                <a:gd name="connsiteY2" fmla="*/ 0 h 53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4807" h="538514">
                  <a:moveTo>
                    <a:pt x="2034807" y="538514"/>
                  </a:moveTo>
                  <a:lnTo>
                    <a:pt x="24288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oval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AutoShape 37"/>
            <p:cNvSpPr>
              <a:spLocks/>
            </p:cNvSpPr>
            <p:nvPr/>
          </p:nvSpPr>
          <p:spPr bwMode="auto">
            <a:xfrm flipH="1">
              <a:off x="166682" y="506989"/>
              <a:ext cx="1634545" cy="923330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arrow" w="med" len="med"/>
            </a:ln>
            <a:effectLst/>
          </p:spPr>
          <p:txBody>
            <a:bodyPr wrap="square" lIns="0" tIns="0" rIns="0" bIns="0">
              <a:no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  <a:tabLst>
                  <a:tab pos="1947863" algn="r"/>
                </a:tabLst>
                <a:defRPr/>
              </a:pPr>
              <a:r>
                <a:rPr lang="en-US" altLang="en-US" sz="1200" b="1" kern="0" dirty="0">
                  <a:solidFill>
                    <a:srgbClr val="FFFF00"/>
                  </a:solidFill>
                  <a:latin typeface="Times New Roman" pitchFamily="18" charset="0"/>
                </a:rPr>
                <a:t>EXHAUST</a:t>
              </a:r>
            </a:p>
            <a:p>
              <a:pPr algn="r">
                <a:spcBef>
                  <a:spcPct val="0"/>
                </a:spcBef>
                <a:buFontTx/>
                <a:buNone/>
                <a:tabLst>
                  <a:tab pos="1947863" algn="r"/>
                </a:tabLst>
                <a:defRPr/>
              </a:pPr>
              <a:r>
                <a:rPr lang="en-US" altLang="en-US" sz="1200" b="1" kern="0" dirty="0">
                  <a:solidFill>
                    <a:srgbClr val="FFFF00"/>
                  </a:solidFill>
                  <a:latin typeface="Times New Roman" pitchFamily="18" charset="0"/>
                </a:rPr>
                <a:t>TEST SECTION</a:t>
              </a:r>
            </a:p>
            <a:p>
              <a:pPr algn="r">
                <a:spcBef>
                  <a:spcPct val="0"/>
                </a:spcBef>
                <a:buFontTx/>
                <a:buNone/>
                <a:tabLst>
                  <a:tab pos="1947863" algn="r"/>
                </a:tabLst>
                <a:defRPr/>
              </a:pPr>
              <a:r>
                <a:rPr lang="en-US" altLang="en-US" sz="1200" b="1" kern="0" dirty="0">
                  <a:solidFill>
                    <a:srgbClr val="FFFF00"/>
                  </a:solidFill>
                  <a:latin typeface="Times New Roman" pitchFamily="18" charset="0"/>
                </a:rPr>
                <a:t>FIRE EXTINGUISHER</a:t>
              </a:r>
            </a:p>
            <a:p>
              <a:pPr algn="r">
                <a:spcBef>
                  <a:spcPct val="0"/>
                </a:spcBef>
                <a:buFontTx/>
                <a:buNone/>
                <a:tabLst>
                  <a:tab pos="1947863" algn="r"/>
                </a:tabLst>
                <a:defRPr/>
              </a:pPr>
              <a:r>
                <a:rPr lang="en-US" altLang="en-US" sz="1200" b="1" kern="0" dirty="0" smtClean="0">
                  <a:solidFill>
                    <a:srgbClr val="FFFF00"/>
                  </a:solidFill>
                  <a:latin typeface="Times New Roman" pitchFamily="18" charset="0"/>
                </a:rPr>
                <a:t>INLET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86139" y="3837553"/>
            <a:ext cx="3913033" cy="2897024"/>
            <a:chOff x="2597921" y="3760150"/>
            <a:chExt cx="3913033" cy="2897024"/>
          </a:xfrm>
        </p:grpSpPr>
        <p:grpSp>
          <p:nvGrpSpPr>
            <p:cNvPr id="17" name="Group 16"/>
            <p:cNvGrpSpPr/>
            <p:nvPr/>
          </p:nvGrpSpPr>
          <p:grpSpPr>
            <a:xfrm>
              <a:off x="2606467" y="3760299"/>
              <a:ext cx="3904487" cy="2794887"/>
              <a:chOff x="0" y="3964201"/>
              <a:chExt cx="3904487" cy="279488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6576" y="4906792"/>
                <a:ext cx="3749040" cy="1852296"/>
                <a:chOff x="36576" y="4735324"/>
                <a:chExt cx="3749040" cy="1852296"/>
              </a:xfrm>
            </p:grpSpPr>
            <p:pic>
              <p:nvPicPr>
                <p:cNvPr id="24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576" y="4735324"/>
                  <a:ext cx="3749040" cy="1641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5" name="Group 18"/>
                <p:cNvGrpSpPr>
                  <a:grpSpLocks/>
                </p:cNvGrpSpPr>
                <p:nvPr/>
              </p:nvGrpSpPr>
              <p:grpSpPr bwMode="auto">
                <a:xfrm rot="381938" flipH="1">
                  <a:off x="2807504" y="5620946"/>
                  <a:ext cx="526987" cy="598478"/>
                  <a:chOff x="2656" y="3325"/>
                  <a:chExt cx="332" cy="377"/>
                </a:xfrm>
              </p:grpSpPr>
              <p:sp>
                <p:nvSpPr>
                  <p:cNvPr id="32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56" y="3363"/>
                    <a:ext cx="0" cy="299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33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660" y="3325"/>
                    <a:ext cx="328" cy="112"/>
                    <a:chOff x="2740" y="3323"/>
                    <a:chExt cx="328" cy="112"/>
                  </a:xfrm>
                </p:grpSpPr>
                <p:sp>
                  <p:nvSpPr>
                    <p:cNvPr id="43" name="AutoShape 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2965" y="3331"/>
                      <a:ext cx="112" cy="9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4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0" y="3379"/>
                      <a:ext cx="242" cy="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5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0" y="3379"/>
                      <a:ext cx="31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FF00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3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660" y="3457"/>
                    <a:ext cx="328" cy="112"/>
                    <a:chOff x="2740" y="3323"/>
                    <a:chExt cx="328" cy="112"/>
                  </a:xfrm>
                </p:grpSpPr>
                <p:sp>
                  <p:nvSpPr>
                    <p:cNvPr id="40" name="AutoShape 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2965" y="3331"/>
                      <a:ext cx="112" cy="9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1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0" y="3379"/>
                      <a:ext cx="242" cy="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2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0" y="3379"/>
                      <a:ext cx="31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FF00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35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660" y="3590"/>
                    <a:ext cx="328" cy="112"/>
                    <a:chOff x="2740" y="3323"/>
                    <a:chExt cx="328" cy="112"/>
                  </a:xfrm>
                </p:grpSpPr>
                <p:sp>
                  <p:nvSpPr>
                    <p:cNvPr id="37" name="AutoShape 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2965" y="3331"/>
                      <a:ext cx="112" cy="9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0" y="3379"/>
                      <a:ext cx="242" cy="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9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0" y="3379"/>
                      <a:ext cx="31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FF00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3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56" y="3375"/>
                    <a:ext cx="0" cy="278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6" name="Group 12"/>
                <p:cNvGrpSpPr>
                  <a:grpSpLocks/>
                </p:cNvGrpSpPr>
                <p:nvPr/>
              </p:nvGrpSpPr>
              <p:grpSpPr bwMode="auto">
                <a:xfrm>
                  <a:off x="1946406" y="6286959"/>
                  <a:ext cx="462945" cy="300661"/>
                  <a:chOff x="5074703" y="5456223"/>
                  <a:chExt cx="463000" cy="300665"/>
                </a:xfrm>
              </p:grpSpPr>
              <p:sp>
                <p:nvSpPr>
                  <p:cNvPr id="30" name="Freeform 44"/>
                  <p:cNvSpPr>
                    <a:spLocks/>
                  </p:cNvSpPr>
                  <p:nvPr/>
                </p:nvSpPr>
                <p:spPr bwMode="auto">
                  <a:xfrm>
                    <a:off x="5302313" y="5456223"/>
                    <a:ext cx="235390" cy="199176"/>
                  </a:xfrm>
                  <a:custGeom>
                    <a:avLst/>
                    <a:gdLst>
                      <a:gd name="T0" fmla="*/ 235390 w 235390"/>
                      <a:gd name="T1" fmla="*/ 0 h 280657"/>
                      <a:gd name="T2" fmla="*/ 235390 w 235390"/>
                      <a:gd name="T3" fmla="*/ 1 h 280657"/>
                      <a:gd name="T4" fmla="*/ 0 w 235390"/>
                      <a:gd name="T5" fmla="*/ 1 h 28065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5390" h="280657">
                        <a:moveTo>
                          <a:pt x="235390" y="0"/>
                        </a:moveTo>
                        <a:lnTo>
                          <a:pt x="235390" y="280657"/>
                        </a:lnTo>
                        <a:lnTo>
                          <a:pt x="0" y="280657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1" name="AutoShape 46"/>
                  <p:cNvSpPr>
                    <a:spLocks/>
                  </p:cNvSpPr>
                  <p:nvPr/>
                </p:nvSpPr>
                <p:spPr bwMode="auto">
                  <a:xfrm flipH="1">
                    <a:off x="5074703" y="5563213"/>
                    <a:ext cx="373063" cy="1936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algn="ctr">
                        <a:solidFill>
                          <a:srgbClr val="000000"/>
                        </a:solidFill>
                        <a:miter lim="800000"/>
                        <a:headEnd/>
                        <a:tailEnd type="none" w="lg" len="lg"/>
                      </a14:hiddenLine>
                    </a:ext>
                  </a:extLst>
                </p:spPr>
                <p:txBody>
                  <a:bodyPr wrap="none" lIns="18288" tIns="18288" rIns="18288" bIns="1828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fontAlgn="auto">
                      <a:spcBef>
                        <a:spcPct val="0"/>
                      </a:spcBef>
                      <a:spcAft>
                        <a:spcPts val="0"/>
                      </a:spcAft>
                      <a:buFontTx/>
                      <a:buNone/>
                    </a:pPr>
                    <a:r>
                      <a:rPr lang="en-US" altLang="en-US" sz="100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sta453</a:t>
                    </a:r>
                  </a:p>
                </p:txBody>
              </p:sp>
            </p:grpSp>
            <p:grpSp>
              <p:nvGrpSpPr>
                <p:cNvPr id="27" name="Group 10"/>
                <p:cNvGrpSpPr>
                  <a:grpSpLocks/>
                </p:cNvGrpSpPr>
                <p:nvPr/>
              </p:nvGrpSpPr>
              <p:grpSpPr bwMode="auto">
                <a:xfrm>
                  <a:off x="383778" y="6114541"/>
                  <a:ext cx="423513" cy="286547"/>
                  <a:chOff x="1984659" y="5115209"/>
                  <a:chExt cx="423563" cy="286552"/>
                </a:xfrm>
              </p:grpSpPr>
              <p:sp>
                <p:nvSpPr>
                  <p:cNvPr id="28" name="Freeform 5"/>
                  <p:cNvSpPr>
                    <a:spLocks/>
                  </p:cNvSpPr>
                  <p:nvPr/>
                </p:nvSpPr>
                <p:spPr bwMode="auto">
                  <a:xfrm>
                    <a:off x="2172832" y="5115209"/>
                    <a:ext cx="235390" cy="199176"/>
                  </a:xfrm>
                  <a:custGeom>
                    <a:avLst/>
                    <a:gdLst>
                      <a:gd name="T0" fmla="*/ 235390 w 235390"/>
                      <a:gd name="T1" fmla="*/ 0 h 280657"/>
                      <a:gd name="T2" fmla="*/ 235390 w 235390"/>
                      <a:gd name="T3" fmla="*/ 1 h 280657"/>
                      <a:gd name="T4" fmla="*/ 0 w 235390"/>
                      <a:gd name="T5" fmla="*/ 1 h 28065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5390" h="280657">
                        <a:moveTo>
                          <a:pt x="235390" y="0"/>
                        </a:moveTo>
                        <a:lnTo>
                          <a:pt x="235390" y="280657"/>
                        </a:lnTo>
                        <a:lnTo>
                          <a:pt x="0" y="280657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" name="AutoShape 47"/>
                  <p:cNvSpPr>
                    <a:spLocks/>
                  </p:cNvSpPr>
                  <p:nvPr/>
                </p:nvSpPr>
                <p:spPr bwMode="auto">
                  <a:xfrm>
                    <a:off x="1984659" y="5208086"/>
                    <a:ext cx="373063" cy="1936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algn="ctr">
                        <a:solidFill>
                          <a:srgbClr val="000000"/>
                        </a:solidFill>
                        <a:miter lim="800000"/>
                        <a:headEnd/>
                        <a:tailEnd type="none" w="lg" len="lg"/>
                      </a14:hiddenLine>
                    </a:ext>
                  </a:extLst>
                </p:spPr>
                <p:txBody>
                  <a:bodyPr wrap="none" lIns="18288" tIns="18288" rIns="18288" bIns="1828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fontAlgn="auto">
                      <a:spcBef>
                        <a:spcPct val="0"/>
                      </a:spcBef>
                      <a:spcAft>
                        <a:spcPts val="0"/>
                      </a:spcAft>
                      <a:buFontTx/>
                      <a:buNone/>
                    </a:pPr>
                    <a:r>
                      <a:rPr lang="en-US" altLang="en-US" sz="1000" dirty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sta551</a:t>
                    </a:r>
                  </a:p>
                </p:txBody>
              </p:sp>
            </p:grpSp>
          </p:grpSp>
          <p:sp>
            <p:nvSpPr>
              <p:cNvPr id="20" name="AutoShape 37"/>
              <p:cNvSpPr>
                <a:spLocks/>
              </p:cNvSpPr>
              <p:nvPr/>
            </p:nvSpPr>
            <p:spPr bwMode="auto">
              <a:xfrm flipH="1">
                <a:off x="0" y="3964201"/>
                <a:ext cx="3904487" cy="101566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 type="none" w="sm" len="sm"/>
                <a:tailEnd type="arrow" w="med" len="med"/>
              </a:ln>
              <a:effectLst/>
            </p:spPr>
            <p:txBody>
              <a:bodyPr wrap="square" lIns="91440" tIns="91440" rIns="91440" bIns="9144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800" u="sng" kern="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TEST SECTION</a:t>
                </a:r>
              </a:p>
              <a:p>
                <a:pPr>
                  <a:spcBef>
                    <a:spcPct val="0"/>
                  </a:spcBef>
                  <a:buFontTx/>
                  <a:buNone/>
                  <a:tabLst>
                    <a:tab pos="401638" algn="l"/>
                  </a:tabLst>
                  <a:defRPr/>
                </a:pPr>
                <a:r>
                  <a:rPr lang="en-US" altLang="en-US" sz="1200" kern="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	FIRE EXTINGUISHING AGENT INJECTION</a:t>
                </a:r>
              </a:p>
              <a:p>
                <a:pPr>
                  <a:spcBef>
                    <a:spcPct val="0"/>
                  </a:spcBef>
                  <a:buFontTx/>
                  <a:buNone/>
                  <a:tabLst>
                    <a:tab pos="401638" algn="l"/>
                  </a:tabLst>
                  <a:defRPr/>
                </a:pPr>
                <a:r>
                  <a:rPr lang="en-US" altLang="en-US" sz="1200" kern="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	POOL FIRE THREAT</a:t>
                </a:r>
              </a:p>
              <a:p>
                <a:pPr>
                  <a:spcBef>
                    <a:spcPct val="0"/>
                  </a:spcBef>
                  <a:buFontTx/>
                  <a:buNone/>
                  <a:tabLst>
                    <a:tab pos="401638" algn="l"/>
                  </a:tabLst>
                </a:pPr>
                <a:r>
                  <a:rPr lang="en-US" altLang="en-US" sz="1200" kern="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	SPRAY </a:t>
                </a:r>
                <a:r>
                  <a:rPr lang="en-US" altLang="en-US" sz="1200" kern="0" dirty="0">
                    <a:solidFill>
                      <a:srgbClr val="000000"/>
                    </a:solidFill>
                    <a:latin typeface="Times New Roman" pitchFamily="18" charset="0"/>
                  </a:rPr>
                  <a:t>FIRE </a:t>
                </a:r>
                <a:r>
                  <a:rPr lang="en-US" altLang="en-US" sz="1200" kern="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THREAT</a:t>
                </a: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219450" y="4429125"/>
                <a:ext cx="438150" cy="1357313"/>
              </a:xfrm>
              <a:custGeom>
                <a:avLst/>
                <a:gdLst>
                  <a:gd name="connsiteX0" fmla="*/ 219075 w 438150"/>
                  <a:gd name="connsiteY0" fmla="*/ 0 h 1357313"/>
                  <a:gd name="connsiteX1" fmla="*/ 438150 w 438150"/>
                  <a:gd name="connsiteY1" fmla="*/ 0 h 1357313"/>
                  <a:gd name="connsiteX2" fmla="*/ 438150 w 438150"/>
                  <a:gd name="connsiteY2" fmla="*/ 1014413 h 1357313"/>
                  <a:gd name="connsiteX3" fmla="*/ 0 w 438150"/>
                  <a:gd name="connsiteY3" fmla="*/ 1357313 h 1357313"/>
                  <a:gd name="connsiteX4" fmla="*/ 0 w 438150"/>
                  <a:gd name="connsiteY4" fmla="*/ 1357313 h 135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357313">
                    <a:moveTo>
                      <a:pt x="219075" y="0"/>
                    </a:moveTo>
                    <a:lnTo>
                      <a:pt x="438150" y="0"/>
                    </a:lnTo>
                    <a:lnTo>
                      <a:pt x="438150" y="1014413"/>
                    </a:lnTo>
                    <a:lnTo>
                      <a:pt x="0" y="1357313"/>
                    </a:lnTo>
                    <a:lnTo>
                      <a:pt x="0" y="1357313"/>
                    </a:ln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 flipH="1">
                <a:off x="146004" y="4610101"/>
                <a:ext cx="1287508" cy="1528763"/>
              </a:xfrm>
              <a:custGeom>
                <a:avLst/>
                <a:gdLst>
                  <a:gd name="connsiteX0" fmla="*/ 219075 w 438150"/>
                  <a:gd name="connsiteY0" fmla="*/ 0 h 1357313"/>
                  <a:gd name="connsiteX1" fmla="*/ 438150 w 438150"/>
                  <a:gd name="connsiteY1" fmla="*/ 0 h 1357313"/>
                  <a:gd name="connsiteX2" fmla="*/ 438150 w 438150"/>
                  <a:gd name="connsiteY2" fmla="*/ 1014413 h 1357313"/>
                  <a:gd name="connsiteX3" fmla="*/ 0 w 438150"/>
                  <a:gd name="connsiteY3" fmla="*/ 1357313 h 1357313"/>
                  <a:gd name="connsiteX4" fmla="*/ 0 w 438150"/>
                  <a:gd name="connsiteY4" fmla="*/ 1357313 h 1357313"/>
                  <a:gd name="connsiteX0" fmla="*/ 222679 w 693045"/>
                  <a:gd name="connsiteY0" fmla="*/ 0 h 1360806"/>
                  <a:gd name="connsiteX1" fmla="*/ 441754 w 693045"/>
                  <a:gd name="connsiteY1" fmla="*/ 0 h 1360806"/>
                  <a:gd name="connsiteX2" fmla="*/ 441754 w 693045"/>
                  <a:gd name="connsiteY2" fmla="*/ 1014413 h 1360806"/>
                  <a:gd name="connsiteX3" fmla="*/ 3604 w 693045"/>
                  <a:gd name="connsiteY3" fmla="*/ 1357313 h 1360806"/>
                  <a:gd name="connsiteX4" fmla="*/ 693045 w 693045"/>
                  <a:gd name="connsiteY4" fmla="*/ 1181101 h 1360806"/>
                  <a:gd name="connsiteX0" fmla="*/ 0 w 470366"/>
                  <a:gd name="connsiteY0" fmla="*/ 0 h 1181101"/>
                  <a:gd name="connsiteX1" fmla="*/ 219075 w 470366"/>
                  <a:gd name="connsiteY1" fmla="*/ 0 h 1181101"/>
                  <a:gd name="connsiteX2" fmla="*/ 219075 w 470366"/>
                  <a:gd name="connsiteY2" fmla="*/ 1014413 h 1181101"/>
                  <a:gd name="connsiteX3" fmla="*/ 470366 w 470366"/>
                  <a:gd name="connsiteY3" fmla="*/ 1181101 h 1181101"/>
                  <a:gd name="connsiteX0" fmla="*/ 0 w 470366"/>
                  <a:gd name="connsiteY0" fmla="*/ 0 h 1181101"/>
                  <a:gd name="connsiteX1" fmla="*/ 219075 w 470366"/>
                  <a:gd name="connsiteY1" fmla="*/ 0 h 1181101"/>
                  <a:gd name="connsiteX2" fmla="*/ 219075 w 470366"/>
                  <a:gd name="connsiteY2" fmla="*/ 1014413 h 1181101"/>
                  <a:gd name="connsiteX3" fmla="*/ 470366 w 470366"/>
                  <a:gd name="connsiteY3" fmla="*/ 1181101 h 1181101"/>
                  <a:gd name="connsiteX0" fmla="*/ 715927 w 935002"/>
                  <a:gd name="connsiteY0" fmla="*/ 0 h 2651282"/>
                  <a:gd name="connsiteX1" fmla="*/ 935002 w 935002"/>
                  <a:gd name="connsiteY1" fmla="*/ 0 h 2651282"/>
                  <a:gd name="connsiteX2" fmla="*/ 935002 w 935002"/>
                  <a:gd name="connsiteY2" fmla="*/ 1014413 h 2651282"/>
                  <a:gd name="connsiteX3" fmla="*/ 0 w 935002"/>
                  <a:gd name="connsiteY3" fmla="*/ 2651282 h 265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5002" h="2651282">
                    <a:moveTo>
                      <a:pt x="715927" y="0"/>
                    </a:moveTo>
                    <a:lnTo>
                      <a:pt x="935002" y="0"/>
                    </a:lnTo>
                    <a:lnTo>
                      <a:pt x="935002" y="1014413"/>
                    </a:lnTo>
                    <a:lnTo>
                      <a:pt x="0" y="2651282"/>
                    </a:ln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flipH="1">
                <a:off x="285750" y="4762501"/>
                <a:ext cx="1100138" cy="919162"/>
              </a:xfrm>
              <a:custGeom>
                <a:avLst/>
                <a:gdLst>
                  <a:gd name="connsiteX0" fmla="*/ 219075 w 438150"/>
                  <a:gd name="connsiteY0" fmla="*/ 0 h 1357313"/>
                  <a:gd name="connsiteX1" fmla="*/ 438150 w 438150"/>
                  <a:gd name="connsiteY1" fmla="*/ 0 h 1357313"/>
                  <a:gd name="connsiteX2" fmla="*/ 438150 w 438150"/>
                  <a:gd name="connsiteY2" fmla="*/ 1014413 h 1357313"/>
                  <a:gd name="connsiteX3" fmla="*/ 0 w 438150"/>
                  <a:gd name="connsiteY3" fmla="*/ 1357313 h 1357313"/>
                  <a:gd name="connsiteX4" fmla="*/ 0 w 438150"/>
                  <a:gd name="connsiteY4" fmla="*/ 1357313 h 1357313"/>
                  <a:gd name="connsiteX0" fmla="*/ 1224243 w 1443318"/>
                  <a:gd name="connsiteY0" fmla="*/ 0 h 1433997"/>
                  <a:gd name="connsiteX1" fmla="*/ 1443318 w 1443318"/>
                  <a:gd name="connsiteY1" fmla="*/ 0 h 1433997"/>
                  <a:gd name="connsiteX2" fmla="*/ 1443318 w 1443318"/>
                  <a:gd name="connsiteY2" fmla="*/ 1014413 h 1433997"/>
                  <a:gd name="connsiteX3" fmla="*/ 1005168 w 1443318"/>
                  <a:gd name="connsiteY3" fmla="*/ 1357313 h 1433997"/>
                  <a:gd name="connsiteX4" fmla="*/ 0 w 1443318"/>
                  <a:gd name="connsiteY4" fmla="*/ 1433997 h 1433997"/>
                  <a:gd name="connsiteX0" fmla="*/ 1224243 w 1443318"/>
                  <a:gd name="connsiteY0" fmla="*/ 0 h 1433997"/>
                  <a:gd name="connsiteX1" fmla="*/ 1443318 w 1443318"/>
                  <a:gd name="connsiteY1" fmla="*/ 0 h 1433997"/>
                  <a:gd name="connsiteX2" fmla="*/ 1443318 w 1443318"/>
                  <a:gd name="connsiteY2" fmla="*/ 1014413 h 1433997"/>
                  <a:gd name="connsiteX3" fmla="*/ 0 w 1443318"/>
                  <a:gd name="connsiteY3" fmla="*/ 1433997 h 1433997"/>
                  <a:gd name="connsiteX0" fmla="*/ 1224243 w 1443318"/>
                  <a:gd name="connsiteY0" fmla="*/ 0 h 1433997"/>
                  <a:gd name="connsiteX1" fmla="*/ 1443318 w 1443318"/>
                  <a:gd name="connsiteY1" fmla="*/ 0 h 1433997"/>
                  <a:gd name="connsiteX2" fmla="*/ 1443318 w 1443318"/>
                  <a:gd name="connsiteY2" fmla="*/ 1014413 h 1433997"/>
                  <a:gd name="connsiteX3" fmla="*/ 0 w 1443318"/>
                  <a:gd name="connsiteY3" fmla="*/ 1433997 h 1433997"/>
                  <a:gd name="connsiteX0" fmla="*/ 1269347 w 1488422"/>
                  <a:gd name="connsiteY0" fmla="*/ 0 h 3256019"/>
                  <a:gd name="connsiteX1" fmla="*/ 1488422 w 1488422"/>
                  <a:gd name="connsiteY1" fmla="*/ 0 h 3256019"/>
                  <a:gd name="connsiteX2" fmla="*/ 1488422 w 1488422"/>
                  <a:gd name="connsiteY2" fmla="*/ 1014413 h 3256019"/>
                  <a:gd name="connsiteX3" fmla="*/ 0 w 1488422"/>
                  <a:gd name="connsiteY3" fmla="*/ 3256019 h 3256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8422" h="3256019">
                    <a:moveTo>
                      <a:pt x="1269347" y="0"/>
                    </a:moveTo>
                    <a:lnTo>
                      <a:pt x="1488422" y="0"/>
                    </a:lnTo>
                    <a:lnTo>
                      <a:pt x="1488422" y="1014413"/>
                    </a:lnTo>
                    <a:lnTo>
                      <a:pt x="0" y="3256019"/>
                    </a:ln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597921" y="3760150"/>
              <a:ext cx="3837062" cy="289702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033384"/>
              </p:ext>
            </p:extLst>
          </p:nvPr>
        </p:nvGraphicFramePr>
        <p:xfrm>
          <a:off x="6666202" y="858349"/>
          <a:ext cx="2289894" cy="5708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487"/>
                <a:gridCol w="1310407"/>
              </a:tblGrid>
              <a:tr h="1385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MPSHRe</a:t>
                      </a:r>
                    </a:p>
                    <a:p>
                      <a:pPr algn="ctr" fontAlgn="ctr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Outcome</a:t>
                      </a:r>
                    </a:p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(%v/v)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CF3I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HFC-125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FK-5-1-12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MSSI</a:t>
                      </a:r>
                    </a:p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Blend 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973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halon 1301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FAA AC 20-100, </a:t>
                      </a:r>
                      <a:r>
                        <a:rPr lang="en-US" sz="1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MPSHRe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 rot="-5400000">
            <a:off x="6511787" y="1131597"/>
            <a:ext cx="1250662" cy="838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Extinguishing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340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Measured the Flammability Envelope of Hydrogen, Air and Halon 1301 Mixtures</a:t>
            </a:r>
            <a:endParaRPr lang="en-US" sz="3200" b="0" i="1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968323"/>
              </p:ext>
            </p:extLst>
          </p:nvPr>
        </p:nvGraphicFramePr>
        <p:xfrm>
          <a:off x="162018" y="1433513"/>
          <a:ext cx="4279392" cy="3822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693172"/>
              </p:ext>
            </p:extLst>
          </p:nvPr>
        </p:nvGraphicFramePr>
        <p:xfrm>
          <a:off x="4671874" y="1433513"/>
          <a:ext cx="4279392" cy="3822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09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71755" y="1447800"/>
            <a:ext cx="4358478" cy="3838354"/>
            <a:chOff x="250382" y="1000291"/>
            <a:chExt cx="4358478" cy="38383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250382" y="1000291"/>
              <a:ext cx="4358478" cy="3838354"/>
              <a:chOff x="3733800" y="1129144"/>
              <a:chExt cx="5479958" cy="4826000"/>
            </a:xfrm>
          </p:grpSpPr>
          <p:pic>
            <p:nvPicPr>
              <p:cNvPr id="1026" name="Picture 2" descr="C:\Users\stever\Desktop\Bunsen Burner with Hydrogen\Pictures\IMAG1658 cropped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1129144"/>
                <a:ext cx="5461000" cy="482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686732" y="5466351"/>
                <a:ext cx="2507763" cy="42566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n w="127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</a:rPr>
                  <a:t>Burner Actuator</a:t>
                </a:r>
                <a:endParaRPr lang="en-US" sz="1600" b="1" dirty="0">
                  <a:ln w="127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 bwMode="auto">
              <a:xfrm flipH="1" flipV="1">
                <a:off x="4983120" y="4572000"/>
                <a:ext cx="457199" cy="990600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sp>
            <p:nvSpPr>
              <p:cNvPr id="8" name="TextBox 7"/>
              <p:cNvSpPr txBox="1"/>
              <p:nvPr/>
            </p:nvSpPr>
            <p:spPr>
              <a:xfrm>
                <a:off x="5626865" y="4572000"/>
                <a:ext cx="1828800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n w="127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Blow-out panels</a:t>
                </a:r>
                <a:endParaRPr lang="en-US" sz="1600" b="1" dirty="0">
                  <a:ln w="127"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 bwMode="auto">
              <a:xfrm flipH="1" flipV="1">
                <a:off x="5940613" y="4158739"/>
                <a:ext cx="245919" cy="533399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6289314" y="4158739"/>
                <a:ext cx="457199" cy="533399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7308757" y="4719698"/>
                <a:ext cx="1905001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H</a:t>
                </a:r>
                <a:r>
                  <a:rPr lang="en-US" sz="1600" b="1" baseline="-25000" dirty="0" smtClean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r>
                  <a:rPr lang="en-US" sz="1600" b="1" dirty="0" smtClean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 Analyzer</a:t>
                </a:r>
                <a:endParaRPr lang="en-US" sz="1600" b="1" dirty="0">
                  <a:ln w="1270"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8244269" y="5097730"/>
                <a:ext cx="420863" cy="300850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4660322" y="3294125"/>
                <a:ext cx="1189760" cy="425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n w="127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Camera</a:t>
                </a:r>
                <a:endParaRPr lang="en-US" sz="1400" b="1" dirty="0">
                  <a:ln w="127"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 bwMode="auto">
              <a:xfrm flipH="1">
                <a:off x="4378036" y="3645081"/>
                <a:ext cx="533400" cy="149423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" name="TextBox 12"/>
            <p:cNvSpPr txBox="1"/>
            <p:nvPr/>
          </p:nvSpPr>
          <p:spPr>
            <a:xfrm>
              <a:off x="2464724" y="2445207"/>
              <a:ext cx="13865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Bunsen Burner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32090" y="1690300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Test sample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9017" y="1858509"/>
              <a:ext cx="746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Igniters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2507938" y="1828799"/>
              <a:ext cx="212121" cy="59421"/>
            </a:xfrm>
            <a:prstGeom prst="straightConnector1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2324679" y="2522379"/>
              <a:ext cx="212121" cy="84340"/>
            </a:xfrm>
            <a:prstGeom prst="straightConnector1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1732165" y="2105799"/>
              <a:ext cx="173670" cy="228600"/>
            </a:xfrm>
            <a:prstGeom prst="straightConnector1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33" name="Chart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77301"/>
              </p:ext>
            </p:extLst>
          </p:nvPr>
        </p:nvGraphicFramePr>
        <p:xfrm>
          <a:off x="4430233" y="1492991"/>
          <a:ext cx="4626934" cy="374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52400" y="144463"/>
            <a:ext cx="8839200" cy="989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800" dirty="0">
                <a:ea typeface="ＭＳ Ｐゴシック"/>
                <a:cs typeface="ＭＳ Ｐゴシック"/>
              </a:rPr>
              <a:t>Examined the Flammability of Materials in a Low-Concentration Hydrogen Environment (&lt;LFL)</a:t>
            </a:r>
          </a:p>
        </p:txBody>
      </p:sp>
    </p:spTree>
    <p:extLst>
      <p:ext uri="{BB962C8B-B14F-4D97-AF65-F5344CB8AC3E}">
        <p14:creationId xmlns:p14="http://schemas.microsoft.com/office/powerpoint/2010/main" val="36428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74816"/>
            <a:ext cx="8472488" cy="609600"/>
          </a:xfrm>
        </p:spPr>
        <p:txBody>
          <a:bodyPr/>
          <a:lstStyle/>
          <a:p>
            <a:pPr algn="ctr"/>
            <a:r>
              <a:rPr lang="en-US" sz="2800" dirty="0" smtClean="0"/>
              <a:t>Conducted Destructive </a:t>
            </a:r>
            <a:r>
              <a:rPr lang="en-US" sz="2800" dirty="0" smtClean="0"/>
              <a:t>Testing of Fuel Cells to Determine Consequences of Failure Modes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577012"/>
            <a:ext cx="5199017" cy="3243182"/>
            <a:chOff x="-4238291" y="5283199"/>
            <a:chExt cx="12213891" cy="8413491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694270"/>
                </p:ext>
              </p:extLst>
            </p:nvPr>
          </p:nvGraphicFramePr>
          <p:xfrm>
            <a:off x="-4238291" y="6070632"/>
            <a:ext cx="10461081" cy="7626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28" name="Visio" r:id="rId3" imgW="7305745" imgH="5328326" progId="Visio.Drawing.11">
                    <p:embed/>
                  </p:oleObj>
                </mc:Choice>
                <mc:Fallback>
                  <p:oleObj name="Visio" r:id="rId3" imgW="7305745" imgH="532832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238291" y="6070632"/>
                          <a:ext cx="10461081" cy="762605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164139" y="5283199"/>
              <a:ext cx="2811461" cy="540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 typeface="Arial" charset="0"/>
                <a:buChar char="•"/>
              </a:pPr>
              <a:endParaRPr lang="en-US" altLang="en-US" sz="1200" b="1" dirty="0"/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31" y="1879771"/>
            <a:ext cx="4634486" cy="316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2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Examined the Oxygen Depleted Air (ODA) By-Product from a Fuel Cell for Cargo Compartment Fire Suppression in a 737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5A9991-B749-4E8F-9DDA-D4AC9FBA979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1304378"/>
            <a:ext cx="3666774" cy="2341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3645787"/>
            <a:ext cx="3666775" cy="2750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728610"/>
            <a:ext cx="5307057" cy="385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15888"/>
            <a:ext cx="8472488" cy="609600"/>
          </a:xfrm>
        </p:spPr>
        <p:txBody>
          <a:bodyPr/>
          <a:lstStyle/>
          <a:p>
            <a:pPr algn="ctr"/>
            <a:r>
              <a:rPr lang="en-US" sz="4400" dirty="0" smtClean="0"/>
              <a:t>www.fire.tc.faa.gov</a:t>
            </a:r>
            <a:endParaRPr lang="en-US" sz="4400" dirty="0"/>
          </a:p>
        </p:txBody>
      </p:sp>
      <p:pic>
        <p:nvPicPr>
          <p:cNvPr id="5" name="Picture 4" descr="Fire Safety Branch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0437" r="3542" b="1741"/>
          <a:stretch/>
        </p:blipFill>
        <p:spPr>
          <a:xfrm>
            <a:off x="49198" y="838200"/>
            <a:ext cx="90186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Accidents/Incidents in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2C59B1-9DF2-48CC-9941-F088A20AD3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79" y="3352800"/>
            <a:ext cx="6090821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5638800" cy="31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Callout 1 (Accent Bar) 4"/>
          <p:cNvSpPr/>
          <p:nvPr/>
        </p:nvSpPr>
        <p:spPr bwMode="auto">
          <a:xfrm>
            <a:off x="6312534" y="1828800"/>
            <a:ext cx="2831465" cy="646331"/>
          </a:xfrm>
          <a:prstGeom prst="accentCallout1">
            <a:avLst>
              <a:gd name="adj1" fmla="val 18750"/>
              <a:gd name="adj2" fmla="val -8333"/>
              <a:gd name="adj3" fmla="val 153371"/>
              <a:gd name="adj4" fmla="val -6416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Standards contributed to survivability</a:t>
            </a:r>
          </a:p>
        </p:txBody>
      </p:sp>
      <p:sp>
        <p:nvSpPr>
          <p:cNvPr id="8" name="Line Callout 1 (Accent Bar) 7"/>
          <p:cNvSpPr/>
          <p:nvPr/>
        </p:nvSpPr>
        <p:spPr bwMode="auto">
          <a:xfrm flipH="1">
            <a:off x="565466" y="4251077"/>
            <a:ext cx="2253933" cy="923330"/>
          </a:xfrm>
          <a:prstGeom prst="accentCallout1">
            <a:avLst>
              <a:gd name="adj1" fmla="val 18750"/>
              <a:gd name="adj2" fmla="val -8333"/>
              <a:gd name="adj3" fmla="val 58582"/>
              <a:gd name="adj4" fmla="val -5681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Event suggests more research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is needed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Material Fire Tests &amp; Material Fire Behavior</a:t>
            </a:r>
            <a:endParaRPr lang="en-US" sz="36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23975"/>
            <a:ext cx="8050213" cy="4222750"/>
          </a:xfrm>
        </p:spPr>
        <p:txBody>
          <a:bodyPr/>
          <a:lstStyle/>
          <a:p>
            <a:r>
              <a:rPr lang="en-US" dirty="0"/>
              <a:t>New Material Flammability Test Methods/Standards</a:t>
            </a:r>
          </a:p>
          <a:p>
            <a:r>
              <a:rPr lang="en-US" dirty="0" smtClean="0"/>
              <a:t>Improved </a:t>
            </a:r>
            <a:r>
              <a:rPr lang="en-US" dirty="0"/>
              <a:t>Required Flammability Test </a:t>
            </a:r>
            <a:r>
              <a:rPr lang="en-US" dirty="0" smtClean="0"/>
              <a:t>Methods/Standards</a:t>
            </a:r>
          </a:p>
          <a:p>
            <a:r>
              <a:rPr lang="en-US" dirty="0" smtClean="0"/>
              <a:t>Material </a:t>
            </a:r>
            <a:r>
              <a:rPr lang="en-US" dirty="0"/>
              <a:t>Fire Behavior </a:t>
            </a:r>
            <a:r>
              <a:rPr lang="en-US" dirty="0" smtClean="0"/>
              <a:t>During</a:t>
            </a:r>
          </a:p>
          <a:p>
            <a:pPr lvl="1"/>
            <a:r>
              <a:rPr lang="en-US" dirty="0" smtClean="0"/>
              <a:t>Small-Scale </a:t>
            </a:r>
            <a:r>
              <a:rPr lang="en-US" dirty="0"/>
              <a:t>Fire </a:t>
            </a:r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Intermediate-Scale </a:t>
            </a:r>
            <a:r>
              <a:rPr lang="en-US" dirty="0"/>
              <a:t>Fire </a:t>
            </a:r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Full-Scale </a:t>
            </a:r>
            <a:r>
              <a:rPr lang="en-US" dirty="0"/>
              <a:t>Fire Tests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58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Examined Composite Structure Fire Behavior</a:t>
            </a:r>
            <a:br>
              <a:rPr lang="en-US" sz="2800" dirty="0" smtClean="0"/>
            </a:br>
            <a:r>
              <a:rPr lang="en-US" sz="2800" dirty="0" smtClean="0"/>
              <a:t>in Relation to the Ethiopian 787 Fire</a:t>
            </a:r>
            <a:endParaRPr lang="en-US" sz="2800" dirty="0"/>
          </a:p>
        </p:txBody>
      </p:sp>
      <p:pic>
        <p:nvPicPr>
          <p:cNvPr id="15" name="Picture 14" descr="btv1kkvg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75" y="1513106"/>
            <a:ext cx="3785316" cy="3875622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674862" y="1888507"/>
            <a:ext cx="3316531" cy="3124820"/>
            <a:chOff x="209636" y="1094601"/>
            <a:chExt cx="4145666" cy="390602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36" y="1343026"/>
              <a:ext cx="4114800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085936" y="2514600"/>
              <a:ext cx="2362200" cy="2077998"/>
              <a:chOff x="1219200" y="914400"/>
              <a:chExt cx="2362200" cy="2077998"/>
            </a:xfrm>
          </p:grpSpPr>
          <p:sp>
            <p:nvSpPr>
              <p:cNvPr id="20" name="TextBox 19"/>
              <p:cNvSpPr txBox="1"/>
              <p:nvPr/>
            </p:nvSpPr>
            <p:spPr bwMode="auto">
              <a:xfrm>
                <a:off x="2209799" y="2576899"/>
                <a:ext cx="661640" cy="327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 min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3581400" y="914400"/>
                <a:ext cx="0" cy="207799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1219200" y="914400"/>
                <a:ext cx="0" cy="207799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2769568" y="2725818"/>
                <a:ext cx="8118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1219200" y="2725818"/>
                <a:ext cx="990599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TextBox 18"/>
            <p:cNvSpPr txBox="1"/>
            <p:nvPr/>
          </p:nvSpPr>
          <p:spPr bwMode="auto">
            <a:xfrm>
              <a:off x="834303" y="1094601"/>
              <a:ext cx="3520999" cy="327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Measured Inboard Flame Temperatures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7412" y="2385623"/>
            <a:ext cx="1790300" cy="23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3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68288"/>
            <a:ext cx="8472488" cy="609600"/>
          </a:xfrm>
        </p:spPr>
        <p:txBody>
          <a:bodyPr/>
          <a:lstStyle/>
          <a:p>
            <a:pPr algn="ctr"/>
            <a:r>
              <a:rPr lang="en-US" sz="3200" dirty="0" smtClean="0"/>
              <a:t>Determined Conditions Impacting Composite Structure Fire Behavior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785360" y="1039980"/>
            <a:ext cx="3931920" cy="3374589"/>
            <a:chOff x="4404359" y="1482803"/>
            <a:chExt cx="3931920" cy="3374589"/>
          </a:xfrm>
        </p:grpSpPr>
        <p:sp>
          <p:nvSpPr>
            <p:cNvPr id="6" name="Rectangle 5"/>
            <p:cNvSpPr/>
            <p:nvPr/>
          </p:nvSpPr>
          <p:spPr>
            <a:xfrm>
              <a:off x="4657168" y="1482803"/>
              <a:ext cx="36766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sz="1200" b="1" dirty="0" smtClean="0">
                  <a:effectLst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Measured Burn Length for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1200" b="1" dirty="0" smtClean="0">
                  <a:effectLst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Various Panel Thicknesses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77594203"/>
                </p:ext>
              </p:extLst>
            </p:nvPr>
          </p:nvGraphicFramePr>
          <p:xfrm>
            <a:off x="4404359" y="1839872"/>
            <a:ext cx="39319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426720" y="1054267"/>
            <a:ext cx="3931920" cy="3346014"/>
            <a:chOff x="244673" y="1378207"/>
            <a:chExt cx="3931920" cy="3346014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94773239"/>
                </p:ext>
              </p:extLst>
            </p:nvPr>
          </p:nvGraphicFramePr>
          <p:xfrm>
            <a:off x="244673" y="1706701"/>
            <a:ext cx="39319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372308" y="1378207"/>
              <a:ext cx="36766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sz="1200" b="1" dirty="0"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Comparison of Three Heat </a:t>
              </a:r>
              <a:r>
                <a:rPr lang="en-US" sz="1200" b="1" dirty="0" smtClean="0"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Transfer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1200" b="1" dirty="0" smtClean="0"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Conditions </a:t>
              </a:r>
              <a:r>
                <a:rPr lang="en-US" sz="1200" b="1" dirty="0"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for 4 Ply and HC Core</a:t>
              </a:r>
            </a:p>
          </p:txBody>
        </p:sp>
      </p:grpSp>
      <p:pic>
        <p:nvPicPr>
          <p:cNvPr id="10" name="Picture 9" descr="TC-TN-15-1.pdf - Adobe Acrobat Pro D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450" y="3894959"/>
            <a:ext cx="2169451" cy="2782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4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7338"/>
            <a:ext cx="8472488" cy="609600"/>
          </a:xfrm>
        </p:spPr>
        <p:txBody>
          <a:bodyPr/>
          <a:lstStyle/>
          <a:p>
            <a:pPr algn="ctr"/>
            <a:r>
              <a:rPr lang="en-US" sz="3200" dirty="0" smtClean="0"/>
              <a:t>Continued Development of a VFP Test</a:t>
            </a:r>
            <a:br>
              <a:rPr lang="en-US" sz="3200" dirty="0" smtClean="0"/>
            </a:br>
            <a:r>
              <a:rPr lang="en-US" sz="3200" dirty="0" smtClean="0"/>
              <a:t>for Composite Fuselage Structures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41298" y="3989313"/>
            <a:ext cx="1392936" cy="1857248"/>
            <a:chOff x="412876" y="3989313"/>
            <a:chExt cx="1392936" cy="1857248"/>
          </a:xfrm>
        </p:grpSpPr>
        <p:pic>
          <p:nvPicPr>
            <p:cNvPr id="25" name="Picture 2" descr="C:\Documents and Settings\Robert Ochs\My Documents\Dropbox\Camera Uploads\2013-06-06 13.42.4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76" y="3989313"/>
              <a:ext cx="1392936" cy="1857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795794" y="3989313"/>
              <a:ext cx="60144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050" dirty="0" smtClean="0">
                  <a:solidFill>
                    <a:prstClr val="black"/>
                  </a:solidFill>
                  <a:latin typeface="Calibri"/>
                </a:rPr>
                <a:t>Unit #1</a:t>
              </a: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75532" y="4007420"/>
            <a:ext cx="1392936" cy="1857248"/>
            <a:chOff x="1927351" y="4007420"/>
            <a:chExt cx="1392936" cy="1857248"/>
          </a:xfrm>
        </p:grpSpPr>
        <p:pic>
          <p:nvPicPr>
            <p:cNvPr id="14" name="Picture 3" descr="C:\Documents and Settings\Robert Ochs\My Documents\Dropbox\Camera Uploads\2013-06-06 13.40.4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351" y="4007420"/>
              <a:ext cx="1392936" cy="1857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323095" y="4007420"/>
              <a:ext cx="60144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Unit #2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09766" y="4025748"/>
            <a:ext cx="1392936" cy="1857248"/>
            <a:chOff x="3438525" y="4025748"/>
            <a:chExt cx="1392936" cy="1857248"/>
          </a:xfrm>
        </p:grpSpPr>
        <p:pic>
          <p:nvPicPr>
            <p:cNvPr id="27" name="Picture 4" descr="C:\Documents and Settings\Robert Ochs\My Documents\Dropbox\Camera Uploads\2013-06-06 13.43.3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525" y="4025748"/>
              <a:ext cx="1392936" cy="1857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34269" y="4025748"/>
              <a:ext cx="60144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Unit #3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86" y="1185966"/>
            <a:ext cx="45720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187612" y="1049540"/>
            <a:ext cx="2735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Average Burn Length – 4 Ply CFRP</a:t>
            </a:r>
            <a:endParaRPr lang="en-US" sz="12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7" y="1213328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6443" y="1098559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192088"/>
            <a:ext cx="5616230" cy="609600"/>
          </a:xfrm>
        </p:spPr>
        <p:txBody>
          <a:bodyPr/>
          <a:lstStyle/>
          <a:p>
            <a:pPr algn="ctr"/>
            <a:r>
              <a:rPr lang="en-US" sz="3200" dirty="0" smtClean="0"/>
              <a:t>Conducted Riser Fire Tests</a:t>
            </a:r>
            <a:br>
              <a:rPr lang="en-US" sz="3200" dirty="0" smtClean="0"/>
            </a:br>
            <a:r>
              <a:rPr lang="en-US" sz="3200" dirty="0" smtClean="0"/>
              <a:t>in Fuselage Section Rig</a:t>
            </a:r>
            <a:endParaRPr lang="en-US" sz="3200" dirty="0"/>
          </a:p>
        </p:txBody>
      </p:sp>
      <p:pic>
        <p:nvPicPr>
          <p:cNvPr id="29" name="Picture 2" descr="V:\bldg275\Ochs Duct Tests\Duct Test Sept 22 2014\download_20140917_12563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" b="6346"/>
          <a:stretch/>
        </p:blipFill>
        <p:spPr bwMode="auto">
          <a:xfrm>
            <a:off x="177973" y="1266825"/>
            <a:ext cx="2920746" cy="34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720563" y="998756"/>
            <a:ext cx="18355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latin typeface="+mj-lt"/>
              </a:rPr>
              <a:t>Test Rig Configuration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665163" y="4528511"/>
            <a:ext cx="1946367" cy="27699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latin typeface="+mj-lt"/>
              </a:rPr>
              <a:t>Foam Block Fire Source</a:t>
            </a:r>
            <a:endParaRPr lang="en-US" sz="1200" b="1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 bwMode="auto">
          <a:xfrm flipV="1">
            <a:off x="1638347" y="3962401"/>
            <a:ext cx="0" cy="566110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3276692" y="989826"/>
            <a:ext cx="2768163" cy="3677184"/>
            <a:chOff x="3243995" y="1094601"/>
            <a:chExt cx="2768163" cy="3677184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9"/>
            <a:stretch/>
          </p:blipFill>
          <p:spPr bwMode="auto">
            <a:xfrm>
              <a:off x="3243995" y="1371600"/>
              <a:ext cx="2768163" cy="3400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 bwMode="auto">
            <a:xfrm>
              <a:off x="3256643" y="1094601"/>
              <a:ext cx="274286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200" b="1" dirty="0" smtClean="0">
                  <a:solidFill>
                    <a:prstClr val="black"/>
                  </a:solidFill>
                  <a:latin typeface="+mj-lt"/>
                </a:rPr>
                <a:t>Silicone/Nylon Duct – During Test</a:t>
              </a:r>
              <a:endParaRPr lang="en-US" sz="1200" b="1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22828" y="103406"/>
            <a:ext cx="2743200" cy="4872790"/>
            <a:chOff x="6486316" y="1265456"/>
            <a:chExt cx="2743200" cy="4872790"/>
          </a:xfrm>
        </p:grpSpPr>
        <p:pic>
          <p:nvPicPr>
            <p:cNvPr id="33" name="Picture 3" descr="V:\bldg275\Ochs Duct Tests\Duct Test Sept 22 2014\2014-09-22 10.41.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16" y="1265456"/>
              <a:ext cx="2743200" cy="487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 bwMode="auto">
            <a:xfrm>
              <a:off x="6606356" y="1333500"/>
              <a:ext cx="250312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200" b="1" dirty="0" smtClean="0">
                  <a:solidFill>
                    <a:prstClr val="black"/>
                  </a:solidFill>
                  <a:latin typeface="+mj-lt"/>
                </a:rPr>
                <a:t>Silicone/Nylon Duct – After Test</a:t>
              </a:r>
              <a:endParaRPr lang="en-US" sz="1200" b="1" dirty="0">
                <a:solidFill>
                  <a:prstClr val="black"/>
                </a:solidFill>
                <a:latin typeface="+mj-lt"/>
              </a:endParaRPr>
            </a:p>
          </p:txBody>
        </p:sp>
      </p:grpSp>
      <p:pic>
        <p:nvPicPr>
          <p:cNvPr id="35" name="Picture 2" descr="V:\bldg275\Ochs Duct Tests\Duct Test Sept 16 2014\IMG_20140916_1121455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r="3769" b="7289"/>
          <a:stretch/>
        </p:blipFill>
        <p:spPr bwMode="auto">
          <a:xfrm>
            <a:off x="6212842" y="4467226"/>
            <a:ext cx="2748498" cy="18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 bwMode="auto">
          <a:xfrm>
            <a:off x="6373324" y="6226248"/>
            <a:ext cx="244220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latin typeface="+mj-lt"/>
              </a:rPr>
              <a:t>Silicone/Steel Duct – After Test</a:t>
            </a:r>
            <a:endParaRPr lang="en-US" sz="1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90604" y="5040313"/>
            <a:ext cx="561623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000" kern="0" dirty="0" smtClean="0">
                <a:solidFill>
                  <a:schemeClr val="tx1"/>
                </a:solidFill>
              </a:rPr>
              <a:t>Results Demonstrate Inadequacy of</a:t>
            </a:r>
          </a:p>
          <a:p>
            <a:pPr algn="ctr">
              <a:buNone/>
            </a:pPr>
            <a:r>
              <a:rPr lang="en-US" sz="2000" kern="0" dirty="0" smtClean="0">
                <a:solidFill>
                  <a:schemeClr val="tx1"/>
                </a:solidFill>
              </a:rPr>
              <a:t>VBB Test</a:t>
            </a:r>
            <a:endParaRPr lang="en-US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7348</TotalTime>
  <Words>899</Words>
  <Application>Microsoft Office PowerPoint</Application>
  <PresentationFormat>On-screen Show (4:3)</PresentationFormat>
  <Paragraphs>203</Paragraphs>
  <Slides>36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1_Custom Design</vt:lpstr>
      <vt:lpstr>2_Custom Design</vt:lpstr>
      <vt:lpstr>Photo Editor Photo</vt:lpstr>
      <vt:lpstr>Visio</vt:lpstr>
      <vt:lpstr>An Overview of FAA Fire Safety Research Since the Previous Triennial Conference in 2013</vt:lpstr>
      <vt:lpstr>Aircraft Fire Safety Areas of Concern</vt:lpstr>
      <vt:lpstr>Program Drivers</vt:lpstr>
      <vt:lpstr>Accidents/Incidents in 2013</vt:lpstr>
      <vt:lpstr>Material Fire Tests &amp; Material Fire Behavior</vt:lpstr>
      <vt:lpstr>Examined Composite Structure Fire Behavior in Relation to the Ethiopian 787 Fire</vt:lpstr>
      <vt:lpstr>Determined Conditions Impacting Composite Structure Fire Behavior</vt:lpstr>
      <vt:lpstr>Continued Development of a VFP Test for Composite Fuselage Structures</vt:lpstr>
      <vt:lpstr>Conducted Riser Fire Tests in Fuselage Section Rig</vt:lpstr>
      <vt:lpstr>Continued Development of VFP Test for Electrical Wiring and Ducting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Systems Fire Protection:</vt:lpstr>
      <vt:lpstr>Evaluated Fire Containment Covers (FCCs) Against Lithium Battery Fires</vt:lpstr>
      <vt:lpstr>Evaluated Fire Resistant Containers (FRCs) Against Lithium Battery Fires</vt:lpstr>
      <vt:lpstr>Evaluated Water Mist System for Class-E Cargo Compartment Fire Protection</vt:lpstr>
      <vt:lpstr>Measured Flammable Gasses Vented by Lithium Batteries in Thermal Runaway</vt:lpstr>
      <vt:lpstr>Measured Effectiveness of Halon 1301 in Preventing the Explosion of Lithium Battery Vented Flammable Gasses</vt:lpstr>
      <vt:lpstr>Measured Pressure Rise from Ignition of Battery Gasses and Number of Batteries Required to Activate Pressure Relief Panels</vt:lpstr>
      <vt:lpstr>Measured the Minimum Inerting Concentration (MIC) of Halon 1301 for a Vented Lithium Battery Flammable Gas Mixture</vt:lpstr>
      <vt:lpstr>Characterized the Fire Hazards of Numerous Lithium Battery Chemistries and Sizes 45 in Thermal Runaway</vt:lpstr>
      <vt:lpstr>Quantified the Energy Release of Lithium Ion Batteries in Thermal Runaway Under Anaerobic Conditions</vt:lpstr>
      <vt:lpstr>Examined the Potential Fire Hazard of E-Tablets Stored in a Galley Cart (Simulated In-Flight Entertainment System)</vt:lpstr>
      <vt:lpstr>Determined Certification Criteria for Blended Gas Halon Replacement Agent in Nacelle Fire Simulator</vt:lpstr>
      <vt:lpstr>Measured the Flammability Envelope of Hydrogen, Air and Halon 1301 Mixtures</vt:lpstr>
      <vt:lpstr>PowerPoint Presentation</vt:lpstr>
      <vt:lpstr>Conducted Destructive Testing of Fuel Cells to Determine Consequences of Failure Modes</vt:lpstr>
      <vt:lpstr>Examined the Oxygen Depleted Air (ODA) By-Product from a Fuel Cell for Cargo Compartment Fire Suppression in a 737</vt:lpstr>
      <vt:lpstr>www.fire.tc.faa.gov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Frank Hahn</cp:lastModifiedBy>
  <cp:revision>243</cp:revision>
  <dcterms:created xsi:type="dcterms:W3CDTF">2005-01-28T20:32:53Z</dcterms:created>
  <dcterms:modified xsi:type="dcterms:W3CDTF">2016-09-19T17:48:18Z</dcterms:modified>
</cp:coreProperties>
</file>