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273" r:id="rId3"/>
    <p:sldId id="274" r:id="rId4"/>
    <p:sldId id="275" r:id="rId5"/>
    <p:sldId id="276" r:id="rId6"/>
    <p:sldId id="277" r:id="rId7"/>
    <p:sldId id="278" r:id="rId8"/>
    <p:sldId id="286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4"/>
            <p14:sldId id="275"/>
            <p14:sldId id="276"/>
            <p14:sldId id="277"/>
            <p14:sldId id="278"/>
            <p14:sldId id="286"/>
            <p14:sldId id="279"/>
            <p14:sldId id="280"/>
            <p14:sldId id="281"/>
            <p14:sldId id="282"/>
            <p14:sldId id="283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78" autoAdjust="0"/>
    <p:restoredTop sz="94717" autoAdjust="0"/>
  </p:normalViewPr>
  <p:slideViewPr>
    <p:cSldViewPr snapToGrid="0">
      <p:cViewPr>
        <p:scale>
          <a:sx n="93" d="100"/>
          <a:sy n="93" d="100"/>
        </p:scale>
        <p:origin x="-1104" y="-450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template photo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23" y="10411"/>
            <a:ext cx="4761999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grpSp>
        <p:nvGrpSpPr>
          <p:cNvPr id="9" name="Group 25"/>
          <p:cNvGrpSpPr>
            <a:grpSpLocks/>
          </p:cNvGrpSpPr>
          <p:nvPr userDrawn="1"/>
        </p:nvGrpSpPr>
        <p:grpSpPr bwMode="auto">
          <a:xfrm>
            <a:off x="6997474" y="6097937"/>
            <a:ext cx="2047875" cy="660400"/>
            <a:chOff x="3596" y="3859"/>
            <a:chExt cx="1290" cy="416"/>
          </a:xfrm>
        </p:grpSpPr>
        <p:pic>
          <p:nvPicPr>
            <p:cNvPr id="10" name="Picture 26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7110" y="6248400"/>
            <a:ext cx="10490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web.faa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2400" dirty="0"/>
              <a:t>Lithium Battery Systems for Aerospace Applications</a:t>
            </a:r>
            <a:endParaRPr lang="en-US" sz="2400" dirty="0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0" algn="ctr"/>
            <a:r>
              <a:rPr lang="en-US" altLang="en-US" sz="2000" dirty="0">
                <a:solidFill>
                  <a:srgbClr val="000000"/>
                </a:solidFill>
              </a:rPr>
              <a:t>8th Triennial Fire and Cabin Safety Conference 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611079" y="3412434"/>
            <a:ext cx="34655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>
              <a:buNone/>
            </a:pPr>
            <a:r>
              <a:rPr lang="en-US" altLang="en-US" sz="1200" dirty="0" smtClean="0">
                <a:solidFill>
                  <a:srgbClr val="000000"/>
                </a:solidFill>
                <a:cs typeface="Arial" charset="0"/>
              </a:rPr>
              <a:t>Fire Safety Conference</a:t>
            </a:r>
            <a:endParaRPr lang="en-US" alt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743303" y="3796724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Norman Pereira</a:t>
            </a:r>
            <a:endParaRPr lang="en-US" sz="16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927386" y="4133274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Oct XX, 2016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Lithium Battery Safety Considerations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Examples of tests and validations used to mitigate issues presented in previous slides </a:t>
            </a:r>
            <a:r>
              <a:rPr lang="en-US" altLang="en-US" sz="2400" dirty="0" smtClean="0">
                <a:solidFill>
                  <a:srgbClr val="000000"/>
                </a:solidFill>
              </a:rPr>
              <a:t>for rechargeable lithium batteries: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lvl="1" eaLnBrk="0" hangingPunct="0"/>
            <a:r>
              <a:rPr lang="en-US" altLang="en-US" sz="2000" dirty="0">
                <a:solidFill>
                  <a:srgbClr val="000000"/>
                </a:solidFill>
              </a:rPr>
              <a:t>Short Circuit Test of a cell</a:t>
            </a:r>
          </a:p>
          <a:p>
            <a:pPr lvl="1" eaLnBrk="0" hangingPunct="0"/>
            <a:r>
              <a:rPr lang="en-US" altLang="en-US" sz="2000" dirty="0">
                <a:solidFill>
                  <a:srgbClr val="000000"/>
                </a:solidFill>
              </a:rPr>
              <a:t>Short Circuit Test with Protection enabled/disabled</a:t>
            </a:r>
          </a:p>
          <a:p>
            <a:pPr lvl="1" eaLnBrk="0" hangingPunct="0"/>
            <a:r>
              <a:rPr lang="en-US" altLang="en-US" sz="2000" dirty="0">
                <a:solidFill>
                  <a:srgbClr val="000000"/>
                </a:solidFill>
              </a:rPr>
              <a:t>Deep Discharge Test</a:t>
            </a:r>
          </a:p>
          <a:p>
            <a:pPr lvl="1" eaLnBrk="0" hangingPunct="0"/>
            <a:r>
              <a:rPr lang="en-US" altLang="en-US" sz="2000" dirty="0">
                <a:solidFill>
                  <a:srgbClr val="000000"/>
                </a:solidFill>
              </a:rPr>
              <a:t>Overcharge Test with Protection enabled/disabled</a:t>
            </a:r>
          </a:p>
          <a:p>
            <a:pPr lvl="1" eaLnBrk="0" hangingPunct="0"/>
            <a:r>
              <a:rPr lang="en-US" altLang="en-US" sz="2000" dirty="0">
                <a:solidFill>
                  <a:srgbClr val="000000"/>
                </a:solidFill>
              </a:rPr>
              <a:t>Thermal Runaway Containment Test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119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/>
              <a:t>Upcoming FAA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Documents currently in development:</a:t>
            </a:r>
            <a:endParaRPr lang="en-US" altLang="en-US" sz="1600" dirty="0">
              <a:solidFill>
                <a:srgbClr val="000000"/>
              </a:solidFill>
            </a:endParaRPr>
          </a:p>
          <a:p>
            <a:pPr lvl="1" eaLnBrk="0" hangingPunct="0"/>
            <a:r>
              <a:rPr lang="en-US" altLang="en-US" sz="2000" dirty="0">
                <a:solidFill>
                  <a:srgbClr val="000000"/>
                </a:solidFill>
              </a:rPr>
              <a:t>Update to Industry Standard RTCA/DO-311 (planned Dec 2016)</a:t>
            </a:r>
          </a:p>
          <a:p>
            <a:pPr lvl="2" eaLnBrk="0" hangingPunct="0"/>
            <a:r>
              <a:rPr lang="en-US" altLang="en-US" sz="1600" dirty="0">
                <a:solidFill>
                  <a:srgbClr val="000000"/>
                </a:solidFill>
              </a:rPr>
              <a:t>Update to TSO-C179a (planned September 2017)</a:t>
            </a:r>
          </a:p>
          <a:p>
            <a:pPr lvl="2" eaLnBrk="0" hangingPunct="0"/>
            <a:r>
              <a:rPr lang="en-US" altLang="en-US" sz="1600" dirty="0">
                <a:solidFill>
                  <a:srgbClr val="000000"/>
                </a:solidFill>
              </a:rPr>
              <a:t>Update to AC 20-184 using RTCA/DO-311A as a means to provide guidance on certification of rechargeable lithium batteries on aircraft (planned September 2017).</a:t>
            </a:r>
          </a:p>
          <a:p>
            <a:pPr lvl="1" eaLnBrk="0" hangingPunct="0"/>
            <a:r>
              <a:rPr lang="en-US" altLang="en-US" sz="2000" dirty="0">
                <a:solidFill>
                  <a:srgbClr val="000000"/>
                </a:solidFill>
              </a:rPr>
              <a:t>Update to industry standard RTCA DO-227 (planned June 2017)</a:t>
            </a:r>
          </a:p>
          <a:p>
            <a:pPr lvl="2" eaLnBrk="0" hangingPunct="0"/>
            <a:r>
              <a:rPr lang="en-US" altLang="en-US" sz="1600" dirty="0">
                <a:solidFill>
                  <a:srgbClr val="000000"/>
                </a:solidFill>
              </a:rPr>
              <a:t>Update to TSO-C142a (planned September 2017)</a:t>
            </a:r>
          </a:p>
          <a:p>
            <a:pPr lvl="2" eaLnBrk="0" hangingPunct="0"/>
            <a:r>
              <a:rPr lang="en-US" altLang="en-US" sz="1600" dirty="0">
                <a:solidFill>
                  <a:srgbClr val="000000"/>
                </a:solidFill>
              </a:rPr>
              <a:t>A new AC to using RTCA/DO-227A as a means to provide guidance on certification of non-rechargeable lithium batteries on aircraft (planned September 2018)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030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Lithium Battery Systems for Aerospace Applications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eaLnBrk="0" hangingPunct="0">
              <a:buNone/>
            </a:pPr>
            <a:r>
              <a:rPr lang="en-US" altLang="en-US" dirty="0">
                <a:solidFill>
                  <a:srgbClr val="000000"/>
                </a:solidFill>
              </a:rPr>
              <a:t>Questions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8" descr="MPj039883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3" y="1963738"/>
            <a:ext cx="3733800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3621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/>
              <a:t>FAA Battery Policy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eaLnBrk="0" hangingPunct="0">
              <a:buNone/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marL="0" lvl="0" indent="0" algn="ctr" eaLnBrk="0" hangingPunct="0">
              <a:buNone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0" lvl="0" indent="0" algn="ctr" eaLnBrk="0" hangingPunct="0"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Norman </a:t>
            </a:r>
            <a:r>
              <a:rPr lang="en-US" dirty="0">
                <a:solidFill>
                  <a:srgbClr val="000000"/>
                </a:solidFill>
              </a:rPr>
              <a:t>Pereira - AIR133</a:t>
            </a:r>
          </a:p>
          <a:p>
            <a:pPr marL="0" lvl="0" indent="0" algn="ctr" eaLnBrk="0" hangingPunc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Telephone Number: 	(202) 267-1639</a:t>
            </a:r>
          </a:p>
          <a:p>
            <a:pPr marL="0" lvl="0" indent="0" algn="ctr" eaLnBrk="0" hangingPunc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Email: norman.pereira@faa.gov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1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/>
              <a:t>Outline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sz="2400" dirty="0">
                <a:solidFill>
                  <a:srgbClr val="000000"/>
                </a:solidFill>
              </a:rPr>
              <a:t>Provide awareness of benefits and considerations associated with installing </a:t>
            </a:r>
            <a:r>
              <a:rPr lang="en-US" altLang="en-US" sz="2400" dirty="0" smtClean="0">
                <a:solidFill>
                  <a:srgbClr val="000000"/>
                </a:solidFill>
              </a:rPr>
              <a:t>lithium </a:t>
            </a:r>
            <a:r>
              <a:rPr lang="en-US" altLang="en-US" sz="2400" dirty="0">
                <a:solidFill>
                  <a:srgbClr val="000000"/>
                </a:solidFill>
              </a:rPr>
              <a:t>battery and battery systems</a:t>
            </a:r>
          </a:p>
          <a:p>
            <a:pPr lvl="1"/>
            <a:r>
              <a:rPr lang="en-US" altLang="en-US" sz="2000" dirty="0">
                <a:solidFill>
                  <a:srgbClr val="000000"/>
                </a:solidFill>
              </a:rPr>
              <a:t>Aircraft manufacturers and operators are incorporating </a:t>
            </a:r>
            <a:r>
              <a:rPr lang="en-US" altLang="en-US" sz="2000" dirty="0" smtClean="0">
                <a:solidFill>
                  <a:srgbClr val="000000"/>
                </a:solidFill>
              </a:rPr>
              <a:t>lithium </a:t>
            </a:r>
            <a:r>
              <a:rPr lang="en-US" altLang="en-US" sz="2000" dirty="0">
                <a:solidFill>
                  <a:srgbClr val="000000"/>
                </a:solidFill>
              </a:rPr>
              <a:t>battery technology at a rapid pace </a:t>
            </a:r>
            <a:endParaRPr lang="en-US" altLang="en-US" dirty="0">
              <a:solidFill>
                <a:srgbClr val="000000"/>
              </a:solidFill>
            </a:endParaRPr>
          </a:p>
          <a:p>
            <a:pPr lvl="0"/>
            <a:r>
              <a:rPr lang="en-US" altLang="en-US" sz="2400" dirty="0">
                <a:solidFill>
                  <a:srgbClr val="000000"/>
                </a:solidFill>
              </a:rPr>
              <a:t>Mitigations promoting safe installation </a:t>
            </a:r>
            <a:r>
              <a:rPr lang="en-US" altLang="en-US" sz="2400" dirty="0" smtClean="0">
                <a:solidFill>
                  <a:srgbClr val="000000"/>
                </a:solidFill>
              </a:rPr>
              <a:t>of </a:t>
            </a:r>
            <a:r>
              <a:rPr lang="en-US" altLang="en-US" sz="2400" dirty="0">
                <a:solidFill>
                  <a:srgbClr val="000000"/>
                </a:solidFill>
              </a:rPr>
              <a:t>lithium batteries and battery systems in aircraft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6504" y="6248400"/>
            <a:ext cx="1905000" cy="457200"/>
          </a:xfrm>
        </p:spPr>
        <p:txBody>
          <a:bodyPr/>
          <a:lstStyle/>
          <a:p>
            <a:fld id="{B3B1794D-CE01-4982-8A1C-98D478D9AB49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>
              <a:defRPr/>
            </a:pPr>
            <a:r>
              <a:rPr lang="en-US" sz="2400" dirty="0">
                <a:solidFill>
                  <a:srgbClr val="000000"/>
                </a:solidFill>
              </a:rPr>
              <a:t>Benefits from using lithium technology:</a:t>
            </a:r>
          </a:p>
          <a:p>
            <a:pPr lvl="1" eaLnBrk="0" hangingPunct="0">
              <a:defRPr/>
            </a:pPr>
            <a:r>
              <a:rPr lang="en-US" sz="2000" dirty="0">
                <a:solidFill>
                  <a:srgbClr val="000000"/>
                </a:solidFill>
              </a:rPr>
              <a:t>Significant weight reduction</a:t>
            </a:r>
          </a:p>
          <a:p>
            <a:pPr lvl="1" eaLnBrk="0" hangingPunct="0">
              <a:defRPr/>
            </a:pPr>
            <a:r>
              <a:rPr lang="en-US" sz="2000" dirty="0">
                <a:solidFill>
                  <a:srgbClr val="000000"/>
                </a:solidFill>
              </a:rPr>
              <a:t>High energy storage capabilities</a:t>
            </a:r>
          </a:p>
          <a:p>
            <a:pPr lvl="1" eaLnBrk="0" hangingPunct="0">
              <a:defRPr/>
            </a:pPr>
            <a:r>
              <a:rPr lang="en-US" sz="2000" dirty="0">
                <a:solidFill>
                  <a:srgbClr val="000000"/>
                </a:solidFill>
              </a:rPr>
              <a:t>Reduced maintenance intervals</a:t>
            </a:r>
          </a:p>
          <a:p>
            <a:pPr lvl="0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lithium </a:t>
            </a:r>
            <a:r>
              <a:rPr lang="en-US" sz="2400" dirty="0">
                <a:solidFill>
                  <a:srgbClr val="000000"/>
                </a:solidFill>
              </a:rPr>
              <a:t>batteries and battery systems have certain airworthiness considerations  </a:t>
            </a:r>
          </a:p>
          <a:p>
            <a:pPr lvl="0" eaLnBrk="0" hangingPunct="0">
              <a:defRPr/>
            </a:pPr>
            <a:r>
              <a:rPr lang="en-US" sz="2400" dirty="0">
                <a:solidFill>
                  <a:srgbClr val="000000"/>
                </a:solidFill>
              </a:rPr>
              <a:t>As with any relatively new technology, we continue to learn more about the performance characteristics </a:t>
            </a:r>
            <a:r>
              <a:rPr lang="en-US" sz="2400" dirty="0" smtClean="0">
                <a:solidFill>
                  <a:srgbClr val="000000"/>
                </a:solidFill>
              </a:rPr>
              <a:t>of both  </a:t>
            </a:r>
            <a:r>
              <a:rPr lang="en-US" sz="2400" dirty="0">
                <a:solidFill>
                  <a:srgbClr val="000000"/>
                </a:solidFill>
              </a:rPr>
              <a:t>rechargeable </a:t>
            </a:r>
            <a:r>
              <a:rPr lang="en-US" sz="2400" dirty="0" smtClean="0">
                <a:solidFill>
                  <a:srgbClr val="000000"/>
                </a:solidFill>
              </a:rPr>
              <a:t>and non-rechargeable lithium </a:t>
            </a:r>
            <a:r>
              <a:rPr lang="en-US" sz="2400" dirty="0">
                <a:solidFill>
                  <a:srgbClr val="000000"/>
                </a:solidFill>
              </a:rPr>
              <a:t>batteries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63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 smtClean="0"/>
              <a:t>Lithium </a:t>
            </a:r>
            <a:r>
              <a:rPr lang="en-US" altLang="en-US" sz="3600" dirty="0"/>
              <a:t>Batteries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>
              <a:defRPr/>
            </a:pPr>
            <a:r>
              <a:rPr lang="en-US" sz="2400" dirty="0">
                <a:solidFill>
                  <a:srgbClr val="000000"/>
                </a:solidFill>
              </a:rPr>
              <a:t>Examples of </a:t>
            </a:r>
            <a:r>
              <a:rPr lang="en-US" sz="2400" dirty="0" smtClean="0">
                <a:solidFill>
                  <a:srgbClr val="000000"/>
                </a:solidFill>
              </a:rPr>
              <a:t>lithium </a:t>
            </a:r>
            <a:r>
              <a:rPr lang="en-US" sz="2400" dirty="0">
                <a:solidFill>
                  <a:srgbClr val="000000"/>
                </a:solidFill>
              </a:rPr>
              <a:t>batteries and battery systems</a:t>
            </a:r>
            <a:r>
              <a:rPr lang="en-US" sz="1800" dirty="0">
                <a:solidFill>
                  <a:srgbClr val="000000"/>
                </a:solidFill>
              </a:rPr>
              <a:t>:</a:t>
            </a:r>
          </a:p>
          <a:p>
            <a:pPr lvl="1" eaLnBrk="0" hangingPunct="0">
              <a:defRPr/>
            </a:pPr>
            <a:r>
              <a:rPr lang="en-US" sz="2000" dirty="0">
                <a:solidFill>
                  <a:srgbClr val="000000"/>
                </a:solidFill>
              </a:rPr>
              <a:t>Cockpit displays</a:t>
            </a:r>
          </a:p>
          <a:p>
            <a:pPr lvl="1" eaLnBrk="0" hangingPunct="0">
              <a:defRPr/>
            </a:pPr>
            <a:r>
              <a:rPr lang="en-US" sz="2000" dirty="0">
                <a:solidFill>
                  <a:srgbClr val="000000"/>
                </a:solidFill>
              </a:rPr>
              <a:t>Brakes</a:t>
            </a:r>
          </a:p>
          <a:p>
            <a:pPr lvl="1" eaLnBrk="0" hangingPunct="0">
              <a:defRPr/>
            </a:pPr>
            <a:r>
              <a:rPr lang="en-US" sz="2000" dirty="0">
                <a:solidFill>
                  <a:srgbClr val="000000"/>
                </a:solidFill>
              </a:rPr>
              <a:t>Emergency batteries (e.g., EXIT signs)</a:t>
            </a:r>
          </a:p>
          <a:p>
            <a:pPr lvl="1" eaLnBrk="0" hangingPunct="0">
              <a:defRPr/>
            </a:pPr>
            <a:r>
              <a:rPr lang="en-US" sz="2000" dirty="0">
                <a:solidFill>
                  <a:srgbClr val="000000"/>
                </a:solidFill>
              </a:rPr>
              <a:t>Emergency lighting</a:t>
            </a:r>
          </a:p>
          <a:p>
            <a:pPr lvl="1" eaLnBrk="0" hangingPunct="0">
              <a:defRPr/>
            </a:pPr>
            <a:r>
              <a:rPr lang="en-US" sz="2000" dirty="0">
                <a:solidFill>
                  <a:srgbClr val="000000"/>
                </a:solidFill>
              </a:rPr>
              <a:t>Seat belt </a:t>
            </a:r>
            <a:r>
              <a:rPr lang="en-US" sz="2000" dirty="0" smtClean="0">
                <a:solidFill>
                  <a:srgbClr val="000000"/>
                </a:solidFill>
              </a:rPr>
              <a:t>systems</a:t>
            </a:r>
          </a:p>
          <a:p>
            <a:pPr lvl="1"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Underwater Locater Beacons</a:t>
            </a:r>
          </a:p>
          <a:p>
            <a:pPr lvl="1"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Emergency Locater Transmitters (ELT)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1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/>
              <a:t>Potential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>
              <a:defRPr/>
            </a:pPr>
            <a:r>
              <a:rPr lang="en-US" sz="2400" dirty="0">
                <a:solidFill>
                  <a:srgbClr val="000000"/>
                </a:solidFill>
              </a:rPr>
              <a:t>Overcharging:</a:t>
            </a:r>
          </a:p>
          <a:p>
            <a:pPr lvl="1" eaLnBrk="0" hangingPunct="0">
              <a:defRPr/>
            </a:pPr>
            <a:r>
              <a:rPr lang="en-US" sz="2000" b="1" dirty="0">
                <a:solidFill>
                  <a:srgbClr val="000000"/>
                </a:solidFill>
              </a:rPr>
              <a:t>In general, </a:t>
            </a:r>
            <a:r>
              <a:rPr lang="en-US" sz="2000" b="1" dirty="0" smtClean="0">
                <a:solidFill>
                  <a:srgbClr val="000000"/>
                </a:solidFill>
              </a:rPr>
              <a:t>rechargeable lithium </a:t>
            </a:r>
            <a:r>
              <a:rPr lang="en-US" sz="2000" b="1" dirty="0">
                <a:solidFill>
                  <a:srgbClr val="000000"/>
                </a:solidFill>
              </a:rPr>
              <a:t>batteries have different internal failure causes than nickel-cadmium or lead-acid batteries</a:t>
            </a:r>
          </a:p>
          <a:p>
            <a:pPr lvl="2" eaLnBrk="0" hangingPunct="0">
              <a:defRPr/>
            </a:pPr>
            <a:r>
              <a:rPr lang="en-US" sz="1800" dirty="0">
                <a:solidFill>
                  <a:srgbClr val="000000"/>
                </a:solidFill>
              </a:rPr>
              <a:t>Thermal runaway:  earlier lithium batteries could be overcharged and result in uncontrolled increase in temperature and pressure</a:t>
            </a:r>
          </a:p>
          <a:p>
            <a:pPr lvl="2" eaLnBrk="0" hangingPunct="0">
              <a:defRPr/>
            </a:pPr>
            <a:r>
              <a:rPr lang="en-US" sz="1800" dirty="0">
                <a:solidFill>
                  <a:srgbClr val="000000"/>
                </a:solidFill>
              </a:rPr>
              <a:t>Can result in overcharging of internal cell components</a:t>
            </a:r>
          </a:p>
          <a:p>
            <a:pPr lvl="1" eaLnBrk="0" hangingPunct="0">
              <a:defRPr/>
            </a:pPr>
            <a:r>
              <a:rPr lang="en-US" sz="2000" b="1" dirty="0">
                <a:solidFill>
                  <a:srgbClr val="000000"/>
                </a:solidFill>
              </a:rPr>
              <a:t>Battery capacity, not just size, should be considered due to the higher amount of electrolyte and energy</a:t>
            </a:r>
            <a:r>
              <a:rPr lang="en-US" sz="2000" b="1" dirty="0">
                <a:solidFill>
                  <a:srgbClr val="FF0000"/>
                </a:solidFill>
              </a:rPr>
              <a:t>  </a:t>
            </a:r>
            <a:endParaRPr lang="en-US" sz="14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05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/>
              <a:t>Potential </a:t>
            </a:r>
            <a:r>
              <a:rPr lang="en-US" altLang="en-US" sz="3600" dirty="0" smtClean="0"/>
              <a:t>Issues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Over-discharging:</a:t>
            </a:r>
          </a:p>
          <a:p>
            <a:pPr lvl="1" eaLnBrk="0" hangingPunct="0"/>
            <a:r>
              <a:rPr lang="en-US" altLang="en-US" sz="2000" b="1" dirty="0">
                <a:solidFill>
                  <a:srgbClr val="000000"/>
                </a:solidFill>
              </a:rPr>
              <a:t>Discharge of some types of these batteries beyond a certain voltage (typically 2.4 volts) can cause corrosion of the electrodes in the cells</a:t>
            </a:r>
          </a:p>
          <a:p>
            <a:pPr lvl="1" eaLnBrk="0" hangingPunct="0"/>
            <a:r>
              <a:rPr lang="en-US" altLang="en-US" sz="2000" b="1" dirty="0" smtClean="0">
                <a:solidFill>
                  <a:srgbClr val="000000"/>
                </a:solidFill>
              </a:rPr>
              <a:t>For Rechargeable Lithium batteries, recharging </a:t>
            </a:r>
            <a:r>
              <a:rPr lang="en-US" altLang="en-US" sz="2000" b="1" dirty="0">
                <a:solidFill>
                  <a:srgbClr val="000000"/>
                </a:solidFill>
              </a:rPr>
              <a:t>a damaged battery or battery system can lead to an uncontrollable exothermic reaction</a:t>
            </a:r>
            <a:endParaRPr lang="en-US" altLang="en-US" sz="2000" b="1" dirty="0">
              <a:solidFill>
                <a:srgbClr val="FF0000"/>
              </a:solidFill>
            </a:endParaRPr>
          </a:p>
          <a:p>
            <a:pPr lvl="2" eaLnBrk="0" hangingPunct="0"/>
            <a:r>
              <a:rPr lang="en-US" altLang="en-US" sz="1800" dirty="0">
                <a:solidFill>
                  <a:srgbClr val="000000"/>
                </a:solidFill>
              </a:rPr>
              <a:t>Corroded electrodes become a source of short circuit and may result in a chemical reaction between the electrolyte and the solvent</a:t>
            </a:r>
          </a:p>
          <a:p>
            <a:pPr lvl="2" eaLnBrk="0" hangingPunct="0"/>
            <a:r>
              <a:rPr lang="en-US" altLang="en-US" sz="1800" dirty="0">
                <a:solidFill>
                  <a:srgbClr val="000000"/>
                </a:solidFill>
              </a:rPr>
              <a:t>This may result in an uncontrolled increase in temperature and pressure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4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/>
              <a:t>Potential </a:t>
            </a:r>
            <a:r>
              <a:rPr lang="en-US" altLang="en-US" sz="3600" dirty="0" smtClean="0"/>
              <a:t>Issues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/>
            <a:r>
              <a:rPr lang="en-US" altLang="en-US" sz="2400" dirty="0" smtClean="0">
                <a:solidFill>
                  <a:srgbClr val="000000"/>
                </a:solidFill>
              </a:rPr>
              <a:t>Internal Short Circuit: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lvl="1" eaLnBrk="0" hangingPunct="0"/>
            <a:r>
              <a:rPr lang="en-US" altLang="en-US" sz="2000" b="1" dirty="0">
                <a:solidFill>
                  <a:srgbClr val="000000"/>
                </a:solidFill>
              </a:rPr>
              <a:t>Internal Short Circuit could be due to many attributes including but not limited to the following:</a:t>
            </a:r>
          </a:p>
          <a:p>
            <a:pPr lvl="2" eaLnBrk="0" hangingPunct="0"/>
            <a:r>
              <a:rPr lang="en-US" altLang="en-US" sz="1600" b="1" dirty="0">
                <a:solidFill>
                  <a:srgbClr val="000000"/>
                </a:solidFill>
              </a:rPr>
              <a:t>Manufacturing Defects</a:t>
            </a:r>
          </a:p>
          <a:p>
            <a:pPr lvl="2" eaLnBrk="0" hangingPunct="0"/>
            <a:r>
              <a:rPr lang="en-US" altLang="en-US" sz="1600" b="1" dirty="0">
                <a:solidFill>
                  <a:srgbClr val="000000"/>
                </a:solidFill>
              </a:rPr>
              <a:t>Impurities</a:t>
            </a:r>
          </a:p>
          <a:p>
            <a:pPr lvl="2" eaLnBrk="0" hangingPunct="0"/>
            <a:r>
              <a:rPr lang="en-US" altLang="en-US" sz="1600" b="1" dirty="0">
                <a:solidFill>
                  <a:srgbClr val="000000"/>
                </a:solidFill>
              </a:rPr>
              <a:t>Foreign Object Deposits</a:t>
            </a:r>
          </a:p>
          <a:p>
            <a:pPr lvl="1" eaLnBrk="0" hangingPunct="0"/>
            <a:r>
              <a:rPr lang="en-US" sz="1600" dirty="0">
                <a:solidFill>
                  <a:srgbClr val="000000"/>
                </a:solidFill>
                <a:ea typeface="+mn-ea"/>
                <a:cs typeface="+mn-cs"/>
              </a:rPr>
              <a:t>This may result in uncontrolled increase in temperature and pressure leading to a thermal runaway</a:t>
            </a:r>
            <a:endParaRPr lang="en-US" altLang="en-US" sz="1600" dirty="0" smtClean="0">
              <a:solidFill>
                <a:srgbClr val="000000"/>
              </a:solidFill>
            </a:endParaRPr>
          </a:p>
          <a:p>
            <a:r>
              <a:rPr lang="en-US" sz="2400" dirty="0" smtClean="0"/>
              <a:t>Reverse Charge or Back Charge in Non-Rechargeable Lithium batteries:</a:t>
            </a:r>
          </a:p>
          <a:p>
            <a:pPr lvl="1"/>
            <a:r>
              <a:rPr lang="en-US" sz="2000" dirty="0" smtClean="0"/>
              <a:t>This is a possibility for a non-rechargeable battery of more than one cell.</a:t>
            </a:r>
          </a:p>
          <a:p>
            <a:pPr lvl="1"/>
            <a:r>
              <a:rPr lang="en-US" sz="2000" dirty="0" smtClean="0"/>
              <a:t>This may also lead to a thermal runaway. 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7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531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14 CFR Battery Regulations &amp; Standards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§23.1353   Storage battery design and installation</a:t>
            </a:r>
          </a:p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§25.1353   Electrical equipment and installations</a:t>
            </a:r>
          </a:p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§27.1353   Storage battery design and installation</a:t>
            </a:r>
          </a:p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§29.1353   Electrical equipment and installations</a:t>
            </a:r>
          </a:p>
          <a:p>
            <a:pPr lvl="0" eaLnBrk="0" hangingPunct="0"/>
            <a:endParaRPr lang="en-US" altLang="en-US" sz="2000" dirty="0">
              <a:solidFill>
                <a:srgbClr val="000000"/>
              </a:solidFill>
            </a:endParaRPr>
          </a:p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Technical Standard Orders</a:t>
            </a:r>
          </a:p>
          <a:p>
            <a:pPr lvl="1" eaLnBrk="0" hangingPunct="0"/>
            <a:r>
              <a:rPr lang="en-US" altLang="en-US" sz="2000" b="1" dirty="0">
                <a:solidFill>
                  <a:srgbClr val="000000"/>
                </a:solidFill>
              </a:rPr>
              <a:t>For non-rechargeable lithium batteries</a:t>
            </a:r>
          </a:p>
          <a:p>
            <a:pPr lvl="2" eaLnBrk="0" hangingPunct="0"/>
            <a:r>
              <a:rPr lang="en-US" altLang="en-US" sz="1800" dirty="0">
                <a:solidFill>
                  <a:srgbClr val="000000"/>
                </a:solidFill>
              </a:rPr>
              <a:t>TSO-C142a (MOPS using RTCA/DO-227)</a:t>
            </a:r>
          </a:p>
          <a:p>
            <a:pPr lvl="1" eaLnBrk="0" hangingPunct="0"/>
            <a:r>
              <a:rPr lang="en-US" altLang="en-US" sz="2000" b="1" dirty="0">
                <a:solidFill>
                  <a:srgbClr val="000000"/>
                </a:solidFill>
              </a:rPr>
              <a:t>For rechargeable lithium batteries</a:t>
            </a:r>
          </a:p>
          <a:p>
            <a:pPr lvl="2" eaLnBrk="0" hangingPunct="0"/>
            <a:r>
              <a:rPr lang="en-US" altLang="en-US" sz="1800" dirty="0">
                <a:solidFill>
                  <a:srgbClr val="000000"/>
                </a:solidFill>
              </a:rPr>
              <a:t>TSO-C179a (MOPS using RTCA/DO-311)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25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Mitigation of Lithium Battery 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Special Conditions</a:t>
            </a:r>
          </a:p>
          <a:p>
            <a:pPr lvl="1" eaLnBrk="0" hangingPunct="0"/>
            <a:r>
              <a:rPr lang="en-US" altLang="en-US" sz="2000" dirty="0">
                <a:solidFill>
                  <a:srgbClr val="000000"/>
                </a:solidFill>
              </a:rPr>
              <a:t>Policy Statement for part 23/25/27 and 29.</a:t>
            </a:r>
          </a:p>
          <a:p>
            <a:pPr lvl="2" eaLnBrk="0" hangingPunct="0"/>
            <a:r>
              <a:rPr lang="en-US" altLang="en-US" sz="1800" dirty="0">
                <a:solidFill>
                  <a:srgbClr val="000000"/>
                </a:solidFill>
              </a:rPr>
              <a:t>PS-AIR-20-130-02-01:  Provides direction on the requirement and implementation for installation of rechargeable lithium batteries and battery systems </a:t>
            </a:r>
          </a:p>
          <a:p>
            <a:pPr lvl="2" eaLnBrk="0" hangingPunct="0"/>
            <a:r>
              <a:rPr lang="en-US" altLang="en-US" sz="1800" dirty="0">
                <a:solidFill>
                  <a:srgbClr val="000000"/>
                </a:solidFill>
              </a:rPr>
              <a:t>This policy statement is located:  </a:t>
            </a:r>
            <a:r>
              <a:rPr lang="en-US" altLang="en-US" sz="1800" dirty="0">
                <a:solidFill>
                  <a:srgbClr val="000000"/>
                </a:solidFill>
                <a:hlinkClick r:id="rId2"/>
              </a:rPr>
              <a:t>http://www.airweb.faa.gov/</a:t>
            </a:r>
            <a:endParaRPr lang="en-US" altLang="en-US" sz="1800" dirty="0">
              <a:solidFill>
                <a:srgbClr val="000000"/>
              </a:solidFill>
            </a:endParaRPr>
          </a:p>
          <a:p>
            <a:pPr lvl="0" eaLnBrk="0" hangingPunct="0"/>
            <a:r>
              <a:rPr lang="en-US" altLang="en-US" sz="2400" dirty="0">
                <a:solidFill>
                  <a:srgbClr val="000000"/>
                </a:solidFill>
              </a:rPr>
              <a:t>Means of Compliance (MOC) Issue Paper (IP) by the respective Directorate and Aircraft Certification Office</a:t>
            </a:r>
          </a:p>
          <a:p>
            <a:pPr lvl="1" eaLnBrk="0" hangingPunct="0"/>
            <a:r>
              <a:rPr lang="en-US" altLang="en-US" sz="1600" dirty="0">
                <a:solidFill>
                  <a:srgbClr val="000000"/>
                </a:solidFill>
              </a:rPr>
              <a:t>Issue Paper addresses special condition </a:t>
            </a:r>
          </a:p>
          <a:p>
            <a:pPr lvl="2" eaLnBrk="0" hangingPunct="0"/>
            <a:r>
              <a:rPr lang="en-US" altLang="en-US" sz="1600" dirty="0">
                <a:solidFill>
                  <a:srgbClr val="000000"/>
                </a:solidFill>
              </a:rPr>
              <a:t>AC 20-184 released on 15 October, 2015.</a:t>
            </a:r>
          </a:p>
          <a:p>
            <a:pPr lvl="2" eaLnBrk="0" hangingPunct="0"/>
            <a:r>
              <a:rPr lang="en-US" altLang="en-US" sz="1600" dirty="0">
                <a:solidFill>
                  <a:srgbClr val="000000"/>
                </a:solidFill>
              </a:rPr>
              <a:t>RTCA/DO-311,DO-347 and DO-227: design, testing, and validation criteria</a:t>
            </a:r>
          </a:p>
          <a:p>
            <a:pPr lvl="1" eaLnBrk="0" hangingPunct="0"/>
            <a:r>
              <a:rPr lang="en-US" altLang="en-US" sz="1600" dirty="0">
                <a:solidFill>
                  <a:srgbClr val="000000"/>
                </a:solidFill>
              </a:rPr>
              <a:t>Special conditions used in conjunction with existing regulations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7560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2400</TotalTime>
  <Words>693</Words>
  <Application>Microsoft Office PowerPoint</Application>
  <PresentationFormat>On-screen Show (4:3)</PresentationFormat>
  <Paragraphs>105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1_Custom Design</vt:lpstr>
      <vt:lpstr>2_Custom Design</vt:lpstr>
      <vt:lpstr>Lithium Battery Systems for Aerospace Applications</vt:lpstr>
      <vt:lpstr>Outline</vt:lpstr>
      <vt:lpstr>Background</vt:lpstr>
      <vt:lpstr>Lithium Batteries</vt:lpstr>
      <vt:lpstr>Potential Issues</vt:lpstr>
      <vt:lpstr>Potential Issues continued</vt:lpstr>
      <vt:lpstr>Potential Issues continued</vt:lpstr>
      <vt:lpstr>14 CFR Battery Regulations &amp; Standards</vt:lpstr>
      <vt:lpstr>Mitigation of Lithium Battery Issues </vt:lpstr>
      <vt:lpstr>Lithium Battery Safety Considerations</vt:lpstr>
      <vt:lpstr>Upcoming FAA Guidance</vt:lpstr>
      <vt:lpstr>Lithium Battery Systems for Aerospace Applications</vt:lpstr>
      <vt:lpstr>FAA Battery Policy Contact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Horner, April CTR (FAA)</cp:lastModifiedBy>
  <cp:revision>150</cp:revision>
  <dcterms:created xsi:type="dcterms:W3CDTF">2005-01-28T20:32:53Z</dcterms:created>
  <dcterms:modified xsi:type="dcterms:W3CDTF">2016-09-19T20:18:33Z</dcterms:modified>
</cp:coreProperties>
</file>