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5" r:id="rId16"/>
    <p:sldId id="29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95"/>
            <p14:sldId id="29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FF0000"/>
    <a:srgbClr val="FFFF99"/>
    <a:srgbClr val="FFCC00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178" autoAdjust="0"/>
    <p:restoredTop sz="94717" autoAdjust="0"/>
  </p:normalViewPr>
  <p:slideViewPr>
    <p:cSldViewPr snapToGrid="0">
      <p:cViewPr varScale="1">
        <p:scale>
          <a:sx n="97" d="100"/>
          <a:sy n="97" d="100"/>
        </p:scale>
        <p:origin x="-114" y="-36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4779981" y="1038992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pic>
        <p:nvPicPr>
          <p:cNvPr id="8" name="Picture 16" descr="parker_aerospac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981" y="106335"/>
            <a:ext cx="34655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721" y="6256789"/>
            <a:ext cx="879171" cy="457200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/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332" y="6248400"/>
            <a:ext cx="879171" cy="457200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6" descr="parker_aerospa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0370" y="6160524"/>
            <a:ext cx="2223083" cy="59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332" y="6248400"/>
            <a:ext cx="87917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2948" y="6248400"/>
            <a:ext cx="2785144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dirty="0"/>
              <a:t>Cargo Fire Suppression Using Oxygen Depleted Air from a Hydrogen Fuel Cell</a:t>
            </a:r>
            <a:endParaRPr lang="en-US" sz="3200" dirty="0"/>
          </a:p>
        </p:txBody>
      </p:sp>
      <p:sp>
        <p:nvSpPr>
          <p:cNvPr id="7" name="Text Box 1051"/>
          <p:cNvSpPr txBox="1">
            <a:spLocks noChangeArrowheads="1"/>
          </p:cNvSpPr>
          <p:nvPr/>
        </p:nvSpPr>
        <p:spPr bwMode="auto">
          <a:xfrm>
            <a:off x="427036" y="3335338"/>
            <a:ext cx="391477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The 8</a:t>
            </a:r>
            <a:r>
              <a:rPr lang="en-US" sz="1600" baseline="30000" dirty="0" smtClean="0">
                <a:solidFill>
                  <a:srgbClr val="1D2F68"/>
                </a:solidFill>
              </a:rPr>
              <a:t>th</a:t>
            </a:r>
            <a:r>
              <a:rPr lang="en-US" sz="1600" dirty="0" smtClean="0">
                <a:solidFill>
                  <a:srgbClr val="1D2F68"/>
                </a:solidFill>
              </a:rPr>
              <a:t> Triennial Int’l Fire &amp; Cabin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Safety Research Conference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Atlantic City, NJ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October 24-27, 2016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600" dirty="0" smtClean="0">
              <a:solidFill>
                <a:srgbClr val="1D2F68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Shane Nicholson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Parker Hannifin Corporation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Aerospace Group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600" dirty="0">
              <a:solidFill>
                <a:srgbClr val="1D2F68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Steve Summer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Federal Aviation Administration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Fire Safety Branch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>
                <a:solidFill>
                  <a:srgbClr val="1D2F68"/>
                </a:solidFill>
              </a:rPr>
              <a:t>http://</a:t>
            </a:r>
            <a:r>
              <a:rPr lang="en-US" sz="1600" dirty="0" smtClean="0">
                <a:solidFill>
                  <a:srgbClr val="1D2F68"/>
                </a:solidFill>
              </a:rPr>
              <a:t>www.fire.tc.faa.gov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600" dirty="0">
              <a:solidFill>
                <a:srgbClr val="1D2F6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86400" cy="4114800"/>
          </a:xfrm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5461000" y="186267"/>
            <a:ext cx="321733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600" b="1" dirty="0" smtClean="0">
                <a:solidFill>
                  <a:srgbClr val="1D2F68"/>
                </a:solidFill>
              </a:rPr>
              <a:t>Hydrogen Fuel Cell System – Ballard Engineering Reference System (BERS)</a:t>
            </a:r>
            <a:endParaRPr lang="en-US" sz="2600" b="1" dirty="0">
              <a:solidFill>
                <a:srgbClr val="1D2F68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391921" y="4298053"/>
            <a:ext cx="1672166" cy="261610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System Power Supply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391921" y="4830629"/>
            <a:ext cx="1672166" cy="261610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System Control Panel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391921" y="5355595"/>
            <a:ext cx="1672166" cy="261610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Load Bank</a:t>
            </a:r>
            <a:endParaRPr lang="en-US" sz="1100" b="1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>
            <a:off x="3064087" y="5486400"/>
            <a:ext cx="1573110" cy="504616"/>
          </a:xfrm>
          <a:prstGeom prst="straightConnector1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64087" y="4953824"/>
            <a:ext cx="1700953" cy="158765"/>
          </a:xfrm>
          <a:prstGeom prst="straightConnector1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8" idx="3"/>
          </p:cNvCxnSpPr>
          <p:nvPr/>
        </p:nvCxnSpPr>
        <p:spPr bwMode="auto">
          <a:xfrm flipV="1">
            <a:off x="3064087" y="3460721"/>
            <a:ext cx="2359665" cy="968137"/>
          </a:xfrm>
          <a:prstGeom prst="straightConnector1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Ballard ERS Features (FCvelocity</a:t>
            </a:r>
            <a:r>
              <a:rPr lang="en-US" sz="3200" baseline="30000" dirty="0" smtClean="0">
                <a:latin typeface="Symbol" panose="05050102010706020507" pitchFamily="18" charset="2"/>
              </a:rPr>
              <a:t>Ò</a:t>
            </a:r>
            <a:r>
              <a:rPr lang="en-US" sz="3200" dirty="0" smtClean="0"/>
              <a:t>-9SSL)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595" y="5293376"/>
            <a:ext cx="7454410" cy="830997"/>
          </a:xfrm>
          <a:prstGeom prst="rect">
            <a:avLst/>
          </a:prstGeom>
          <a:solidFill>
            <a:srgbClr val="070C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B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Self-Contained Fuel Cell System Developed as an Engineering Design &amp; Integration Tool</a:t>
            </a:r>
            <a:endParaRPr lang="en-US" dirty="0">
              <a:solidFill>
                <a:srgbClr val="F7B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866" y="935267"/>
            <a:ext cx="8680458" cy="4231127"/>
            <a:chOff x="359446" y="1372858"/>
            <a:chExt cx="8680458" cy="42311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7423" y="1563793"/>
              <a:ext cx="2632938" cy="21528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446" y="1372858"/>
              <a:ext cx="6058425" cy="4214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7880" y="3843612"/>
              <a:ext cx="2812024" cy="1760373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99659"/>
            <a:ext cx="8572500" cy="4391025"/>
          </a:xfrm>
        </p:spPr>
        <p:txBody>
          <a:bodyPr/>
          <a:lstStyle/>
          <a:p>
            <a:r>
              <a:rPr lang="en-US" sz="2400" dirty="0" smtClean="0"/>
              <a:t>Conduct initial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knockdown to ~11%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followed by ODA to evaluate capability of maintaining the inert environment</a:t>
            </a:r>
          </a:p>
          <a:p>
            <a:r>
              <a:rPr lang="en-US" sz="2400" dirty="0"/>
              <a:t>Once target suppression achieved vary flows to evaluate sensitivity</a:t>
            </a:r>
          </a:p>
          <a:p>
            <a:r>
              <a:rPr lang="en-US" sz="2400" dirty="0" smtClean="0"/>
              <a:t>Conduct three tests to evaluate repeatability of results</a:t>
            </a:r>
          </a:p>
          <a:p>
            <a:r>
              <a:rPr lang="en-US" sz="2400" dirty="0" smtClean="0"/>
              <a:t>Analytical calculations of cargo bay O</a:t>
            </a:r>
            <a:r>
              <a:rPr lang="en-US" sz="2400" baseline="-25000" dirty="0"/>
              <a:t>2</a:t>
            </a:r>
            <a:r>
              <a:rPr lang="en-US" sz="2400" dirty="0" smtClean="0"/>
              <a:t> concentrations based on known flowrates and concentrations of ODA, leakage flow and N</a:t>
            </a:r>
            <a:r>
              <a:rPr lang="en-US" sz="2400" baseline="-25000" dirty="0"/>
              <a:t>2</a:t>
            </a:r>
            <a:r>
              <a:rPr lang="en-US" sz="2400" dirty="0" smtClean="0"/>
              <a:t> flow used for further validation of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4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Procedures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253067"/>
            <a:ext cx="8420100" cy="4646083"/>
          </a:xfrm>
        </p:spPr>
        <p:txBody>
          <a:bodyPr/>
          <a:lstStyle/>
          <a:p>
            <a:r>
              <a:rPr lang="en-US" sz="2400" dirty="0" smtClean="0"/>
              <a:t>Initiate leakage flow (initial flowrate of ~18.85 </a:t>
            </a:r>
            <a:r>
              <a:rPr lang="en-US" sz="2400" dirty="0" err="1" smtClean="0"/>
              <a:t>scfm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Initiate ODA flow to ambient (@ BERS initial conditions of 1.8 </a:t>
            </a:r>
            <a:r>
              <a:rPr lang="en-US" sz="2400" dirty="0" err="1" smtClean="0"/>
              <a:t>stoich</a:t>
            </a:r>
            <a:r>
              <a:rPr lang="en-US" sz="2400" dirty="0" smtClean="0"/>
              <a:t>, 18.85 </a:t>
            </a:r>
            <a:r>
              <a:rPr lang="en-US" sz="2400" dirty="0" err="1" smtClean="0"/>
              <a:t>scfm</a:t>
            </a:r>
            <a:r>
              <a:rPr lang="en-US" sz="2400" dirty="0" smtClean="0"/>
              <a:t>, 10.6 %O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Perform initial N2 knockdown (~160 cfm for approximately 2 minutes)</a:t>
            </a:r>
          </a:p>
          <a:p>
            <a:r>
              <a:rPr lang="en-US" sz="2400" dirty="0" smtClean="0"/>
              <a:t>Switch ODA flow to Cargo Bay</a:t>
            </a:r>
          </a:p>
          <a:p>
            <a:r>
              <a:rPr lang="en-US" sz="2400" dirty="0" smtClean="0"/>
              <a:t>Allow for stabilization of Cargo Bay 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 smtClean="0"/>
              <a:t> concentrations</a:t>
            </a:r>
          </a:p>
          <a:p>
            <a:r>
              <a:rPr lang="en-US" sz="2400" dirty="0" smtClean="0"/>
              <a:t>Modify leakage and BERS conditions based on test plan</a:t>
            </a:r>
          </a:p>
          <a:p>
            <a:r>
              <a:rPr lang="en-US" sz="2400" dirty="0" smtClean="0"/>
              <a:t>After each change of condition, allow time for stabilization of Cargo Bay 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 smtClean="0"/>
              <a:t> concentrations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ODA Quality 10.6% with </a:t>
            </a:r>
            <a:r>
              <a:rPr lang="en-US" dirty="0" err="1" smtClean="0"/>
              <a:t>SR</a:t>
            </a:r>
            <a:r>
              <a:rPr lang="en-US" baseline="-25000" dirty="0" err="1" smtClean="0"/>
              <a:t>air</a:t>
            </a:r>
            <a:r>
              <a:rPr lang="en-US" dirty="0" smtClean="0"/>
              <a:t>=1.8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62" y="1161940"/>
            <a:ext cx="7462689" cy="439102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>
            <a:off x="7478753" y="3968684"/>
            <a:ext cx="939384" cy="672525"/>
          </a:xfrm>
          <a:prstGeom prst="leftArrow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800" b="1" dirty="0" smtClean="0">
                <a:solidFill>
                  <a:schemeClr val="bg1"/>
                </a:solidFill>
              </a:rPr>
              <a:t>% Oxygen in ODA 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5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8" y="1516554"/>
            <a:ext cx="8839598" cy="4509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Current Setting 189 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954088"/>
            <a:ext cx="8121267" cy="782587"/>
          </a:xfrm>
        </p:spPr>
        <p:txBody>
          <a:bodyPr/>
          <a:lstStyle/>
          <a:p>
            <a:r>
              <a:rPr lang="en-US" sz="1600" dirty="0" smtClean="0"/>
              <a:t>BERS ODA discharge flow set by load current to meet 18.85 </a:t>
            </a:r>
            <a:r>
              <a:rPr lang="en-US" sz="1600" dirty="0" err="1" smtClean="0"/>
              <a:t>scfm</a:t>
            </a:r>
            <a:r>
              <a:rPr lang="en-US" sz="1600" dirty="0" smtClean="0"/>
              <a:t> leakage plus gas supply and bay sampling extraction of 0.5 </a:t>
            </a:r>
            <a:r>
              <a:rPr lang="en-US" sz="1600" dirty="0" err="1" smtClean="0"/>
              <a:t>scfm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7918517" y="4072380"/>
            <a:ext cx="848412" cy="977801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Total</a:t>
            </a:r>
            <a:endParaRPr lang="en-US" sz="800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ODA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800" baseline="0" dirty="0" smtClean="0">
                <a:solidFill>
                  <a:schemeClr val="bg1"/>
                </a:solidFill>
              </a:rPr>
              <a:t>Vol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800" baseline="0" dirty="0" smtClean="0">
                <a:solidFill>
                  <a:schemeClr val="bg1"/>
                </a:solidFill>
              </a:rPr>
              <a:t>Flow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4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3339" y="6248400"/>
            <a:ext cx="2117248" cy="457200"/>
          </a:xfrm>
        </p:spPr>
        <p:txBody>
          <a:bodyPr/>
          <a:lstStyle/>
          <a:p>
            <a:pPr>
              <a:defRPr/>
            </a:pPr>
            <a:fld id="{43E3E846-7513-4AB2-9DAB-C3FCC6E830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75"/>
            <a:ext cx="9144426" cy="663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3339" y="6248400"/>
            <a:ext cx="2117248" cy="457200"/>
          </a:xfrm>
        </p:spPr>
        <p:txBody>
          <a:bodyPr/>
          <a:lstStyle/>
          <a:p>
            <a:pPr>
              <a:defRPr/>
            </a:pPr>
            <a:fld id="{43E3E846-7513-4AB2-9DAB-C3FCC6E830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4"/>
            <a:ext cx="9145359" cy="66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425445" y="2609950"/>
            <a:ext cx="22944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Leak in ODA bypass </a:t>
            </a:r>
            <a:r>
              <a:rPr lang="en-US" sz="1200" b="1" dirty="0" err="1" smtClean="0"/>
              <a:t>valving</a:t>
            </a:r>
            <a:r>
              <a:rPr lang="en-US" sz="1200" b="1" dirty="0" smtClean="0"/>
              <a:t> led to incomplete N2 knockdown of cargo bay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891696" y="3256281"/>
            <a:ext cx="1600441" cy="57766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3339" y="6248400"/>
            <a:ext cx="2117248" cy="457200"/>
          </a:xfrm>
        </p:spPr>
        <p:txBody>
          <a:bodyPr/>
          <a:lstStyle/>
          <a:p>
            <a:pPr>
              <a:defRPr/>
            </a:pPr>
            <a:fld id="{43E3E846-7513-4AB2-9DAB-C3FCC6E830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12"/>
            <a:ext cx="9144000" cy="66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3339" y="6248400"/>
            <a:ext cx="2117248" cy="457200"/>
          </a:xfrm>
        </p:spPr>
        <p:txBody>
          <a:bodyPr/>
          <a:lstStyle/>
          <a:p>
            <a:pPr>
              <a:defRPr/>
            </a:pPr>
            <a:fld id="{43E3E846-7513-4AB2-9DAB-C3FCC6E830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78"/>
            <a:ext cx="9144000" cy="663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95300" y="1185863"/>
            <a:ext cx="8050213" cy="4713287"/>
          </a:xfrm>
        </p:spPr>
        <p:txBody>
          <a:bodyPr/>
          <a:lstStyle/>
          <a:p>
            <a:r>
              <a:rPr lang="en-US" altLang="en-US" sz="2400" smtClean="0"/>
              <a:t>Aviation industry is pursuing efforts to install Hydrogen Fuel Cells on aircraft for a number of potential operations, such as the main battery, ram air turbine, APU, galley power, etc.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In addition, the byproducts of a Fuel Cell System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52825"/>
            <a:ext cx="4800600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15975" y="3160713"/>
            <a:ext cx="3763963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endParaRPr lang="en-US" sz="2000" kern="0" dirty="0" smtClean="0"/>
          </a:p>
          <a:p>
            <a:pPr marL="0" indent="0">
              <a:buFontTx/>
              <a:buNone/>
              <a:defRPr/>
            </a:pPr>
            <a:r>
              <a:rPr lang="en-US" sz="2400" kern="0" dirty="0" smtClean="0"/>
              <a:t>are being looked at to supply water onboard as well as Oxygen Depleted Air (ODA) for fuel tank inerting or cargo </a:t>
            </a:r>
            <a:r>
              <a:rPr lang="en-US" sz="2400" kern="0" dirty="0"/>
              <a:t>f</a:t>
            </a:r>
            <a:r>
              <a:rPr lang="en-US" sz="2400" kern="0" dirty="0" smtClean="0"/>
              <a:t>ire suppression</a:t>
            </a:r>
          </a:p>
          <a:p>
            <a:pPr lvl="1">
              <a:defRPr/>
            </a:pPr>
            <a:endParaRPr lang="en-US" sz="2000" kern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3339" y="6248400"/>
            <a:ext cx="2117248" cy="457200"/>
          </a:xfrm>
        </p:spPr>
        <p:txBody>
          <a:bodyPr/>
          <a:lstStyle/>
          <a:p>
            <a:pPr>
              <a:defRPr/>
            </a:pPr>
            <a:fld id="{43E3E846-7513-4AB2-9DAB-C3FCC6E830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12"/>
            <a:ext cx="9144000" cy="66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492137" y="4484189"/>
            <a:ext cx="1175657" cy="8106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 bwMode="auto">
          <a:xfrm>
            <a:off x="2139285" y="4129650"/>
            <a:ext cx="1940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Water content begins to affect leakage readings</a:t>
            </a:r>
            <a:endParaRPr lang="en-US" sz="12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83339" y="6248400"/>
            <a:ext cx="2117248" cy="457200"/>
          </a:xfrm>
        </p:spPr>
        <p:txBody>
          <a:bodyPr/>
          <a:lstStyle/>
          <a:p>
            <a:pPr>
              <a:defRPr/>
            </a:pPr>
            <a:fld id="{43E3E846-7513-4AB2-9DAB-C3FCC6E830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80"/>
            <a:ext cx="9144000" cy="66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652542" y="4476206"/>
            <a:ext cx="356373" cy="61758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 bwMode="auto">
          <a:xfrm>
            <a:off x="4505308" y="4952556"/>
            <a:ext cx="23831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Increased leakage flow appears to have not been achieved due to water content</a:t>
            </a:r>
            <a:endParaRPr lang="en-US" sz="1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193801"/>
            <a:ext cx="8050213" cy="4705350"/>
          </a:xfrm>
        </p:spPr>
        <p:txBody>
          <a:bodyPr/>
          <a:lstStyle/>
          <a:p>
            <a:r>
              <a:rPr lang="en-US" dirty="0" smtClean="0"/>
              <a:t>ODA from the fuel cell system exhibited potential to maintain an oxygen deprived environment under a variety of operating conditions.</a:t>
            </a:r>
          </a:p>
          <a:p>
            <a:r>
              <a:rPr lang="en-US" dirty="0" smtClean="0"/>
              <a:t>Results with increased leakage flow raise questions, as expected increase in O2 concentration was not observed.  </a:t>
            </a:r>
          </a:p>
          <a:p>
            <a:pPr lvl="1"/>
            <a:r>
              <a:rPr lang="en-US" dirty="0" smtClean="0"/>
              <a:t>Cause is attributed to incorrect leakage flow readings caused by increased water content (increased leakage flow never actually achieved)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270000"/>
            <a:ext cx="8050213" cy="4629150"/>
          </a:xfrm>
        </p:spPr>
        <p:txBody>
          <a:bodyPr/>
          <a:lstStyle/>
          <a:p>
            <a:r>
              <a:rPr lang="en-US" sz="2400" dirty="0" smtClean="0"/>
              <a:t>Final report will be developed and published on www.fire.tc.faa.gov</a:t>
            </a:r>
          </a:p>
          <a:p>
            <a:r>
              <a:rPr lang="en-US" sz="2400" dirty="0" smtClean="0"/>
              <a:t>Further data is needed on actual O2 concentration required to suppress a cargo fire, particularly with increased humidity resulting from ODA flow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Key objective of this research activity was to evaluate the effectiveness of ODA from a Hydrogen Fuel Cell system at maintaining fire suppression 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 smtClean="0"/>
              <a:t> levels following an initial nitrogen knockdown in an aircraft cargo compartment.</a:t>
            </a:r>
          </a:p>
          <a:p>
            <a:endParaRPr lang="en-US" sz="2400" dirty="0" smtClean="0"/>
          </a:p>
          <a:p>
            <a:r>
              <a:rPr lang="en-US" sz="2400" dirty="0" smtClean="0"/>
              <a:t>This testing was conducted in conjunction with Parker Aerospace, Airbus and Ballard Power Systems on board the FAA Fire Safety Branch’s 737 test aircraft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 Concept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5" y="1126068"/>
            <a:ext cx="8304156" cy="4730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Test Setup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" y="897468"/>
            <a:ext cx="8872559" cy="5130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48" y="0"/>
            <a:ext cx="8043333" cy="6032500"/>
          </a:xfrm>
        </p:spPr>
      </p:pic>
      <p:sp>
        <p:nvSpPr>
          <p:cNvPr id="3" name="Line Callout 1 2"/>
          <p:cNvSpPr/>
          <p:nvPr/>
        </p:nvSpPr>
        <p:spPr bwMode="auto">
          <a:xfrm>
            <a:off x="6561667" y="2116667"/>
            <a:ext cx="1193800" cy="982133"/>
          </a:xfrm>
          <a:prstGeom prst="borderCallout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6561667" y="2192867"/>
            <a:ext cx="1862666" cy="905933"/>
          </a:xfrm>
          <a:prstGeom prst="borderCallout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049433" y="1230236"/>
            <a:ext cx="1024467" cy="769441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Shelter Housing Fuel Cell System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2048934" y="3021337"/>
            <a:ext cx="1303866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Instrumentation Trailer</a:t>
            </a:r>
            <a:endParaRPr lang="en-US" sz="1100" b="1" dirty="0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 bwMode="auto">
          <a:xfrm flipH="1">
            <a:off x="6049433" y="1999677"/>
            <a:ext cx="512234" cy="102166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6305551" y="3920067"/>
            <a:ext cx="768349" cy="58420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 bwMode="auto">
          <a:xfrm>
            <a:off x="6980766" y="4368450"/>
            <a:ext cx="1024467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Hydrogen Bottle Bank</a:t>
            </a:r>
            <a:endParaRPr lang="en-US" sz="1100" b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275667" y="2152077"/>
            <a:ext cx="287866" cy="1378523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 bwMode="auto">
          <a:xfrm>
            <a:off x="3695699" y="1784233"/>
            <a:ext cx="1024467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Nitrogen Bottle Bank</a:t>
            </a: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208" y="0"/>
            <a:ext cx="8046720" cy="6035040"/>
          </a:xfrm>
        </p:spPr>
      </p:pic>
      <p:cxnSp>
        <p:nvCxnSpPr>
          <p:cNvPr id="7" name="Straight Arrow Connector 6"/>
          <p:cNvCxnSpPr>
            <a:stCxn id="8" idx="2"/>
          </p:cNvCxnSpPr>
          <p:nvPr/>
        </p:nvCxnSpPr>
        <p:spPr bwMode="auto">
          <a:xfrm>
            <a:off x="1286933" y="1784233"/>
            <a:ext cx="67734" cy="1111367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 bwMode="auto">
          <a:xfrm>
            <a:off x="774699" y="1353346"/>
            <a:ext cx="1024467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Nitrogen Bottle Bank</a:t>
            </a:r>
            <a:endParaRPr lang="en-US" sz="1100" b="1" dirty="0"/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 bwMode="auto">
          <a:xfrm>
            <a:off x="3107266" y="3350510"/>
            <a:ext cx="67734" cy="882823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 bwMode="auto">
          <a:xfrm>
            <a:off x="2595032" y="2750346"/>
            <a:ext cx="1024467" cy="600164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Sonic Choke (N2 Inlet to Bay)</a:t>
            </a:r>
            <a:endParaRPr lang="en-US" sz="1100" b="1" dirty="0"/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 bwMode="auto">
          <a:xfrm flipH="1">
            <a:off x="4072469" y="2492316"/>
            <a:ext cx="234948" cy="1952684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3704166" y="2061429"/>
            <a:ext cx="1206501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Leakage Flow Control/Meter</a:t>
            </a:r>
            <a:endParaRPr lang="en-US" sz="1100" b="1" dirty="0"/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 bwMode="auto">
          <a:xfrm>
            <a:off x="4307417" y="2492316"/>
            <a:ext cx="137583" cy="1800284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6951136" y="3326487"/>
            <a:ext cx="117474" cy="813713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 bwMode="auto">
          <a:xfrm>
            <a:off x="6465359" y="2895600"/>
            <a:ext cx="1206501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ODA Bypass Control</a:t>
            </a:r>
            <a:endParaRPr lang="en-US" sz="1100" b="1" dirty="0"/>
          </a:p>
        </p:txBody>
      </p:sp>
      <p:cxnSp>
        <p:nvCxnSpPr>
          <p:cNvPr id="31" name="Straight Arrow Connector 30"/>
          <p:cNvCxnSpPr>
            <a:stCxn id="32" idx="0"/>
          </p:cNvCxnSpPr>
          <p:nvPr/>
        </p:nvCxnSpPr>
        <p:spPr bwMode="auto">
          <a:xfrm flipH="1" flipV="1">
            <a:off x="6271683" y="4368800"/>
            <a:ext cx="1" cy="918429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 bwMode="auto">
          <a:xfrm>
            <a:off x="5668433" y="5287229"/>
            <a:ext cx="1206501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ODA Inlet to Cargo Bay</a:t>
            </a:r>
            <a:endParaRPr lang="en-US" sz="11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048"/>
            <a:ext cx="9144000" cy="5475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58" y="115887"/>
            <a:ext cx="8472488" cy="609600"/>
          </a:xfrm>
        </p:spPr>
        <p:txBody>
          <a:bodyPr/>
          <a:lstStyle/>
          <a:p>
            <a:r>
              <a:rPr lang="en-US" dirty="0" smtClean="0"/>
              <a:t>Cargo Bay Instrumentation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0"/>
            <a:ext cx="8046720" cy="6035040"/>
          </a:xfrm>
        </p:spPr>
      </p:pic>
      <p:cxnSp>
        <p:nvCxnSpPr>
          <p:cNvPr id="4" name="Straight Arrow Connector 3"/>
          <p:cNvCxnSpPr>
            <a:stCxn id="5" idx="2"/>
          </p:cNvCxnSpPr>
          <p:nvPr/>
        </p:nvCxnSpPr>
        <p:spPr bwMode="auto">
          <a:xfrm flipH="1" flipV="1">
            <a:off x="2971801" y="824959"/>
            <a:ext cx="982132" cy="124710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 bwMode="auto">
          <a:xfrm>
            <a:off x="3441699" y="349505"/>
            <a:ext cx="1024467" cy="600164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N2/ODA distribution manifold</a:t>
            </a:r>
            <a:endParaRPr lang="en-US" sz="11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59934" y="4885267"/>
            <a:ext cx="999066" cy="262466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 bwMode="auto">
          <a:xfrm>
            <a:off x="2019300" y="4595106"/>
            <a:ext cx="1024467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Leakage flow source</a:t>
            </a:r>
            <a:endParaRPr lang="en-US" sz="11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61067" y="1236133"/>
            <a:ext cx="1083733" cy="719667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 bwMode="auto">
          <a:xfrm>
            <a:off x="690033" y="949669"/>
            <a:ext cx="1329267" cy="769441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Instrumentation access panel leading to outflow valve</a:t>
            </a:r>
            <a:endParaRPr lang="en-US" sz="1100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378201" y="2836333"/>
            <a:ext cx="982132" cy="126717"/>
          </a:xfrm>
          <a:prstGeom prst="straightConnector1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 bwMode="auto">
          <a:xfrm>
            <a:off x="4186765" y="2532163"/>
            <a:ext cx="1316568" cy="430887"/>
          </a:xfrm>
          <a:prstGeom prst="rect">
            <a:avLst/>
          </a:prstGeom>
          <a:solidFill>
            <a:schemeClr val="bg1"/>
          </a:solidFill>
          <a:ln>
            <a:solidFill>
              <a:srgbClr val="1D2F68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100" b="1" dirty="0" smtClean="0"/>
              <a:t>Instrumentation Tree</a:t>
            </a:r>
            <a:endParaRPr lang="en-US" sz="11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82600" y="5441420"/>
            <a:ext cx="8161867" cy="5087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 smtClean="0"/>
              <a:t>Cargo Bay Instrumentation – View looking Aft</a:t>
            </a:r>
            <a:endParaRPr lang="en-US" sz="2400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Cargo Fire Suppression Using ODA October 27,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ker-FAA Templat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Parker-FAA Template</Template>
  <TotalTime>115</TotalTime>
  <Words>825</Words>
  <Application>Microsoft Office PowerPoint</Application>
  <PresentationFormat>On-screen Show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Parker-FAA Template</vt:lpstr>
      <vt:lpstr>2_Custom Design</vt:lpstr>
      <vt:lpstr>Cargo Fire Suppression Using Oxygen Depleted Air from a Hydrogen Fuel Cell</vt:lpstr>
      <vt:lpstr>Background</vt:lpstr>
      <vt:lpstr>Objective</vt:lpstr>
      <vt:lpstr>Test Concept</vt:lpstr>
      <vt:lpstr>Test Setup</vt:lpstr>
      <vt:lpstr>PowerPoint Presentation</vt:lpstr>
      <vt:lpstr>PowerPoint Presentation</vt:lpstr>
      <vt:lpstr>Cargo Bay Instrumentation</vt:lpstr>
      <vt:lpstr>PowerPoint Presentation</vt:lpstr>
      <vt:lpstr>PowerPoint Presentation</vt:lpstr>
      <vt:lpstr>Ballard ERS Features (FCvelocityÒ-9SSL) </vt:lpstr>
      <vt:lpstr>Test Plan</vt:lpstr>
      <vt:lpstr>Test Procedures</vt:lpstr>
      <vt:lpstr>ODA Quality 10.6% with SRair=1.8</vt:lpstr>
      <vt:lpstr>Stack Current Setting 189 Amps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Next Steps</vt:lpstr>
    </vt:vector>
  </TitlesOfParts>
  <Company>Federal Aviation Administraton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Cargo Fire Suppression Using Oxygen Depleted Air from a Hydrogen Fuel Cell</dc:title>
  <dc:creator>Summer, Steven (FAA)</dc:creator>
  <cp:lastModifiedBy>Horner, April CTR (FAA)</cp:lastModifiedBy>
  <cp:revision>10</cp:revision>
  <dcterms:created xsi:type="dcterms:W3CDTF">2016-09-30T17:56:19Z</dcterms:created>
  <dcterms:modified xsi:type="dcterms:W3CDTF">2016-10-11T20:33:55Z</dcterms:modified>
</cp:coreProperties>
</file>