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80" r:id="rId3"/>
    <p:sldId id="278" r:id="rId4"/>
    <p:sldId id="279" r:id="rId5"/>
    <p:sldId id="257" r:id="rId6"/>
    <p:sldId id="259" r:id="rId7"/>
    <p:sldId id="260" r:id="rId8"/>
    <p:sldId id="281" r:id="rId9"/>
    <p:sldId id="261" r:id="rId10"/>
    <p:sldId id="263" r:id="rId11"/>
    <p:sldId id="264" r:id="rId12"/>
    <p:sldId id="265" r:id="rId13"/>
    <p:sldId id="266" r:id="rId14"/>
    <p:sldId id="267" r:id="rId15"/>
    <p:sldId id="268" r:id="rId16"/>
    <p:sldId id="283" r:id="rId17"/>
    <p:sldId id="272" r:id="rId18"/>
    <p:sldId id="273" r:id="rId19"/>
    <p:sldId id="285" r:id="rId20"/>
    <p:sldId id="291" r:id="rId21"/>
    <p:sldId id="274" r:id="rId22"/>
    <p:sldId id="289" r:id="rId23"/>
    <p:sldId id="287" r:id="rId24"/>
    <p:sldId id="290" r:id="rId25"/>
    <p:sldId id="288" r:id="rId26"/>
    <p:sldId id="282" r:id="rId27"/>
    <p:sldId id="275"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3A59"/>
    <a:srgbClr val="123A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04" d="100"/>
          <a:sy n="104" d="100"/>
        </p:scale>
        <p:origin x="-84" y="-204"/>
      </p:cViewPr>
      <p:guideLst>
        <p:guide orient="horz" pos="2160"/>
        <p:guide pos="2880"/>
      </p:guideLst>
    </p:cSldViewPr>
  </p:slideViewPr>
  <p:notesTextViewPr>
    <p:cViewPr>
      <p:scale>
        <a:sx n="3" d="2"/>
        <a:sy n="3" d="2"/>
      </p:scale>
      <p:origin x="0" y="0"/>
    </p:cViewPr>
  </p:notesTextViewPr>
  <p:notesViewPr>
    <p:cSldViewPr snapToGrid="0">
      <p:cViewPr varScale="1">
        <p:scale>
          <a:sx n="98" d="100"/>
          <a:sy n="98" d="100"/>
        </p:scale>
        <p:origin x="25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919C4E-BA1C-4C6F-8669-BC70E6F66483}" type="datetimeFigureOut">
              <a:rPr lang="en-US" smtClean="0"/>
              <a:t>10/11/2016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F69C7-40D3-4C67-8609-F12C05144686}" type="slidenum">
              <a:rPr lang="en-US" smtClean="0"/>
              <a:t>‹#›</a:t>
            </a:fld>
            <a:endParaRPr lang="en-US"/>
          </a:p>
        </p:txBody>
      </p:sp>
    </p:spTree>
    <p:extLst>
      <p:ext uri="{BB962C8B-B14F-4D97-AF65-F5344CB8AC3E}">
        <p14:creationId xmlns:p14="http://schemas.microsoft.com/office/powerpoint/2010/main" val="61606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FE80842-FB8A-4AF7-B737-66E5B96B0843}"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35813669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80842-FB8A-4AF7-B737-66E5B96B0843}" type="datetimeFigureOut">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403527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80842-FB8A-4AF7-B737-66E5B96B0843}" type="datetimeFigureOut">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335049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E80842-FB8A-4AF7-B737-66E5B96B0843}"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3849450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E80842-FB8A-4AF7-B737-66E5B96B0843}"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190987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E80842-FB8A-4AF7-B737-66E5B96B0843}"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2766846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80842-FB8A-4AF7-B737-66E5B96B0843}"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18710093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E80842-FB8A-4AF7-B737-66E5B96B0843}" type="datetimeFigureOut">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1003051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FE80842-FB8A-4AF7-B737-66E5B96B0843}" type="datetimeFigureOut">
              <a:rPr lang="en-US" smtClean="0"/>
              <a:t>10/11/2016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20045479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FE80842-FB8A-4AF7-B737-66E5B96B0843}" type="datetimeFigureOut">
              <a:rPr lang="en-US" smtClean="0"/>
              <a:t>10/11/2016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28440-58B4-432F-AFAA-1DC065908CB1}" type="slidenum">
              <a:rPr lang="en-US" smtClean="0"/>
              <a:t>‹#›</a:t>
            </a:fld>
            <a:endParaRPr lang="en-US"/>
          </a:p>
        </p:txBody>
      </p:sp>
    </p:spTree>
    <p:extLst>
      <p:ext uri="{BB962C8B-B14F-4D97-AF65-F5344CB8AC3E}">
        <p14:creationId xmlns:p14="http://schemas.microsoft.com/office/powerpoint/2010/main" val="17831444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80842-FB8A-4AF7-B737-66E5B96B0843}" type="datetimeFigureOut">
              <a:rPr lang="en-US" smtClean="0"/>
              <a:t>10/11/2016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28440-58B4-432F-AFAA-1DC065908CB1}" type="slidenum">
              <a:rPr lang="en-US" smtClean="0"/>
              <a:t>‹#›</a:t>
            </a:fld>
            <a:endParaRPr lang="en-US"/>
          </a:p>
        </p:txBody>
      </p:sp>
      <p:sp>
        <p:nvSpPr>
          <p:cNvPr id="5" name="Rectangle 4"/>
          <p:cNvSpPr/>
          <p:nvPr userDrawn="1"/>
        </p:nvSpPr>
        <p:spPr>
          <a:xfrm>
            <a:off x="-1" y="6021841"/>
            <a:ext cx="9144000" cy="836159"/>
          </a:xfrm>
          <a:prstGeom prst="rect">
            <a:avLst/>
          </a:prstGeom>
          <a:solidFill>
            <a:srgbClr val="123A59"/>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856" y="6192539"/>
            <a:ext cx="1353052" cy="548534"/>
          </a:xfrm>
          <a:prstGeom prst="rect">
            <a:avLst/>
          </a:prstGeom>
        </p:spPr>
      </p:pic>
      <p:pic>
        <p:nvPicPr>
          <p:cNvPr id="7" name="Picture 6" descr="cwru formal logo white-rev tag.wmf"/>
          <p:cNvPicPr>
            <a:picLocks noChangeAspect="1"/>
          </p:cNvPicPr>
          <p:nvPr userDrawn="1"/>
        </p:nvPicPr>
        <p:blipFill>
          <a:blip r:embed="rId3"/>
          <a:srcRect/>
          <a:stretch>
            <a:fillRect/>
          </a:stretch>
        </p:blipFill>
        <p:spPr bwMode="auto">
          <a:xfrm>
            <a:off x="6710637" y="6165653"/>
            <a:ext cx="2314443" cy="548534"/>
          </a:xfrm>
          <a:prstGeom prst="rect">
            <a:avLst/>
          </a:prstGeom>
          <a:noFill/>
          <a:ln w="9525">
            <a:noFill/>
            <a:miter lim="800000"/>
            <a:headEnd/>
            <a:tailEnd/>
          </a:ln>
        </p:spPr>
      </p:pic>
    </p:spTree>
    <p:extLst>
      <p:ext uri="{BB962C8B-B14F-4D97-AF65-F5344CB8AC3E}">
        <p14:creationId xmlns:p14="http://schemas.microsoft.com/office/powerpoint/2010/main" val="41980189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E80842-FB8A-4AF7-B737-66E5B96B0843}" type="datetimeFigureOut">
              <a:rPr lang="en-US" smtClean="0"/>
              <a:t>10/11/2016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28440-58B4-432F-AFAA-1DC065908CB1}" type="slidenum">
              <a:rPr lang="en-US" smtClean="0"/>
              <a:t>‹#›</a:t>
            </a:fld>
            <a:endParaRPr lang="en-US"/>
          </a:p>
        </p:txBody>
      </p:sp>
      <p:sp>
        <p:nvSpPr>
          <p:cNvPr id="6" name="Rectangle 5"/>
          <p:cNvSpPr/>
          <p:nvPr userDrawn="1"/>
        </p:nvSpPr>
        <p:spPr>
          <a:xfrm>
            <a:off x="0" y="6025896"/>
            <a:ext cx="9144000" cy="832104"/>
          </a:xfrm>
          <a:prstGeom prst="rect">
            <a:avLst/>
          </a:prstGeom>
          <a:solidFill>
            <a:srgbClr val="123A59"/>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810" y="6218225"/>
            <a:ext cx="2327565" cy="447445"/>
          </a:xfrm>
          <a:prstGeom prst="rect">
            <a:avLst/>
          </a:prstGeom>
        </p:spPr>
      </p:pic>
      <p:pic>
        <p:nvPicPr>
          <p:cNvPr id="8" name="Picture 7" descr="cwru formal logo white-rev tag.wmf"/>
          <p:cNvPicPr>
            <a:picLocks noChangeAspect="1"/>
          </p:cNvPicPr>
          <p:nvPr userDrawn="1"/>
        </p:nvPicPr>
        <p:blipFill>
          <a:blip r:embed="rId3"/>
          <a:srcRect/>
          <a:stretch>
            <a:fillRect/>
          </a:stretch>
        </p:blipFill>
        <p:spPr bwMode="auto">
          <a:xfrm>
            <a:off x="6710639" y="6160071"/>
            <a:ext cx="2314891" cy="548640"/>
          </a:xfrm>
          <a:prstGeom prst="rect">
            <a:avLst/>
          </a:prstGeom>
          <a:noFill/>
          <a:ln w="9525">
            <a:noFill/>
            <a:miter lim="800000"/>
            <a:headEnd/>
            <a:tailEnd/>
          </a:ln>
        </p:spPr>
      </p:pic>
    </p:spTree>
    <p:extLst>
      <p:ext uri="{BB962C8B-B14F-4D97-AF65-F5344CB8AC3E}">
        <p14:creationId xmlns:p14="http://schemas.microsoft.com/office/powerpoint/2010/main" val="33730422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t="13191"/>
          <a:stretch/>
        </p:blipFill>
        <p:spPr>
          <a:xfrm>
            <a:off x="94004" y="5840265"/>
            <a:ext cx="1239137" cy="101773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012" y="5992818"/>
            <a:ext cx="1825311" cy="739991"/>
          </a:xfrm>
          <a:prstGeom prst="rect">
            <a:avLst/>
          </a:prstGeom>
        </p:spPr>
      </p:pic>
    </p:spTree>
    <p:extLst>
      <p:ext uri="{BB962C8B-B14F-4D97-AF65-F5344CB8AC3E}">
        <p14:creationId xmlns:p14="http://schemas.microsoft.com/office/powerpoint/2010/main" val="10760827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80842-FB8A-4AF7-B737-66E5B96B0843}" type="datetimeFigureOut">
              <a:rPr lang="en-US" smtClean="0"/>
              <a:t>10/11/2016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28440-58B4-432F-AFAA-1DC065908CB1}" type="slidenum">
              <a:rPr lang="en-US" smtClean="0"/>
              <a:t>‹#›</a:t>
            </a:fld>
            <a:endParaRPr lang="en-US"/>
          </a:p>
        </p:txBody>
      </p:sp>
    </p:spTree>
    <p:extLst>
      <p:ext uri="{BB962C8B-B14F-4D97-AF65-F5344CB8AC3E}">
        <p14:creationId xmlns:p14="http://schemas.microsoft.com/office/powerpoint/2010/main" val="3928701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73"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slideLayout" Target="../slideLayouts/slideLayout7.xml"/><Relationship Id="rId7" Type="http://schemas.openxmlformats.org/officeDocument/2006/relationships/image" Target="../media/image30.em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3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6.png"/><Relationship Id="rId5" Type="http://schemas.openxmlformats.org/officeDocument/2006/relationships/slideLayout" Target="../slideLayouts/slideLayout7.xml"/><Relationship Id="rId4" Type="http://schemas.openxmlformats.org/officeDocument/2006/relationships/video" Target="../media/media6.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806469"/>
            <a:ext cx="7772400" cy="1413534"/>
          </a:xfrm>
        </p:spPr>
        <p:txBody>
          <a:bodyPr>
            <a:normAutofit/>
          </a:bodyPr>
          <a:lstStyle/>
          <a:p>
            <a:r>
              <a:rPr lang="en-US" sz="3800" b="1" dirty="0">
                <a:latin typeface="+mn-lt"/>
                <a:cs typeface="Times New Roman" panose="02020603050405020304" pitchFamily="18" charset="0"/>
              </a:rPr>
              <a:t>Numerical Study of Upward Flame Spread over Discrete </a:t>
            </a:r>
            <a:r>
              <a:rPr lang="en-US" sz="3800" b="1" dirty="0" smtClean="0">
                <a:latin typeface="+mn-lt"/>
                <a:cs typeface="Times New Roman" panose="02020603050405020304" pitchFamily="18" charset="0"/>
              </a:rPr>
              <a:t>Fuels</a:t>
            </a:r>
            <a:endParaRPr lang="en-US" sz="3800" b="1" dirty="0">
              <a:latin typeface="+mn-lt"/>
              <a:cs typeface="Times New Roman" panose="02020603050405020304" pitchFamily="18" charset="0"/>
            </a:endParaRPr>
          </a:p>
        </p:txBody>
      </p:sp>
      <p:sp>
        <p:nvSpPr>
          <p:cNvPr id="3" name="Subtitle 2"/>
          <p:cNvSpPr>
            <a:spLocks noGrp="1"/>
          </p:cNvSpPr>
          <p:nvPr>
            <p:ph type="subTitle" idx="1"/>
          </p:nvPr>
        </p:nvSpPr>
        <p:spPr>
          <a:xfrm>
            <a:off x="-1" y="2660579"/>
            <a:ext cx="9143999" cy="2490440"/>
          </a:xfrm>
        </p:spPr>
        <p:txBody>
          <a:bodyPr wrap="none">
            <a:noAutofit/>
          </a:bodyPr>
          <a:lstStyle/>
          <a:p>
            <a:r>
              <a:rPr lang="en-US" dirty="0" smtClean="0">
                <a:cs typeface="Times New Roman" panose="02020603050405020304" pitchFamily="18" charset="0"/>
              </a:rPr>
              <a:t>JeanHyuk </a:t>
            </a:r>
            <a:r>
              <a:rPr lang="en-US" dirty="0">
                <a:cs typeface="Times New Roman" panose="02020603050405020304" pitchFamily="18" charset="0"/>
              </a:rPr>
              <a:t>Park and Ya-Ting T. </a:t>
            </a:r>
            <a:r>
              <a:rPr lang="en-US" dirty="0" smtClean="0">
                <a:cs typeface="Times New Roman" panose="02020603050405020304" pitchFamily="18" charset="0"/>
              </a:rPr>
              <a:t>Liao</a:t>
            </a:r>
            <a:endParaRPr lang="en-US" i="1" dirty="0">
              <a:cs typeface="Times New Roman" panose="02020603050405020304" pitchFamily="18" charset="0"/>
            </a:endParaRPr>
          </a:p>
          <a:p>
            <a:r>
              <a:rPr lang="en-US" sz="1600" i="1" dirty="0" smtClean="0">
                <a:latin typeface="+mj-lt"/>
                <a:cs typeface="Times New Roman" panose="02020603050405020304" pitchFamily="18" charset="0"/>
              </a:rPr>
              <a:t>Department </a:t>
            </a:r>
            <a:r>
              <a:rPr lang="en-US" sz="1600" i="1" dirty="0">
                <a:latin typeface="+mj-lt"/>
                <a:cs typeface="Times New Roman" panose="02020603050405020304" pitchFamily="18" charset="0"/>
              </a:rPr>
              <a:t>of Mechanical and Aerospace </a:t>
            </a:r>
            <a:r>
              <a:rPr lang="en-US" sz="1600" i="1" dirty="0" smtClean="0">
                <a:latin typeface="+mj-lt"/>
                <a:cs typeface="Times New Roman" panose="02020603050405020304" pitchFamily="18" charset="0"/>
              </a:rPr>
              <a:t>Engineering</a:t>
            </a:r>
            <a:br>
              <a:rPr lang="en-US" sz="1600" i="1" dirty="0" smtClean="0">
                <a:latin typeface="+mj-lt"/>
                <a:cs typeface="Times New Roman" panose="02020603050405020304" pitchFamily="18" charset="0"/>
              </a:rPr>
            </a:br>
            <a:r>
              <a:rPr lang="en-US" sz="1600" i="1" dirty="0" smtClean="0">
                <a:latin typeface="+mj-lt"/>
                <a:cs typeface="Times New Roman" panose="02020603050405020304" pitchFamily="18" charset="0"/>
              </a:rPr>
              <a:t>Case </a:t>
            </a:r>
            <a:r>
              <a:rPr lang="en-US" sz="1600" i="1" dirty="0">
                <a:latin typeface="+mj-lt"/>
                <a:cs typeface="Times New Roman" panose="02020603050405020304" pitchFamily="18" charset="0"/>
              </a:rPr>
              <a:t>Western Reserve University, Cleveland, </a:t>
            </a:r>
            <a:r>
              <a:rPr lang="en-US" sz="1600" i="1" dirty="0" smtClean="0">
                <a:latin typeface="+mj-lt"/>
                <a:cs typeface="Times New Roman" panose="02020603050405020304" pitchFamily="18" charset="0"/>
              </a:rPr>
              <a:t>OH</a:t>
            </a:r>
          </a:p>
          <a:p>
            <a:endParaRPr lang="en-US" sz="1800" i="1" dirty="0">
              <a:cs typeface="Times New Roman" panose="02020603050405020304" pitchFamily="18" charset="0"/>
            </a:endParaRPr>
          </a:p>
          <a:p>
            <a:r>
              <a:rPr lang="en-US" sz="1600" dirty="0">
                <a:cs typeface="Times New Roman" panose="02020603050405020304" pitchFamily="18" charset="0"/>
              </a:rPr>
              <a:t>The </a:t>
            </a:r>
            <a:r>
              <a:rPr lang="en-US" sz="1600" dirty="0" smtClean="0">
                <a:cs typeface="Times New Roman" panose="02020603050405020304" pitchFamily="18" charset="0"/>
              </a:rPr>
              <a:t>8</a:t>
            </a:r>
            <a:r>
              <a:rPr lang="en-US" sz="1600" baseline="30000" dirty="0" smtClean="0">
                <a:cs typeface="Times New Roman" panose="02020603050405020304" pitchFamily="18" charset="0"/>
              </a:rPr>
              <a:t>th</a:t>
            </a:r>
            <a:r>
              <a:rPr lang="en-US" sz="1600" dirty="0" smtClean="0">
                <a:cs typeface="Times New Roman" panose="02020603050405020304" pitchFamily="18" charset="0"/>
              </a:rPr>
              <a:t> Triennial </a:t>
            </a:r>
            <a:r>
              <a:rPr lang="en-US" sz="1600" dirty="0">
                <a:cs typeface="Times New Roman" panose="02020603050405020304" pitchFamily="18" charset="0"/>
              </a:rPr>
              <a:t>International Aircraft Fire and </a:t>
            </a:r>
            <a:r>
              <a:rPr lang="en-US" sz="1600" dirty="0" smtClean="0">
                <a:cs typeface="Times New Roman" panose="02020603050405020304" pitchFamily="18" charset="0"/>
              </a:rPr>
              <a:t/>
            </a:r>
            <a:br>
              <a:rPr lang="en-US" sz="1600" dirty="0" smtClean="0">
                <a:cs typeface="Times New Roman" panose="02020603050405020304" pitchFamily="18" charset="0"/>
              </a:rPr>
            </a:br>
            <a:r>
              <a:rPr lang="en-US" sz="1600" dirty="0" smtClean="0">
                <a:cs typeface="Times New Roman" panose="02020603050405020304" pitchFamily="18" charset="0"/>
              </a:rPr>
              <a:t>Cabin </a:t>
            </a:r>
            <a:r>
              <a:rPr lang="en-US" sz="1600" dirty="0">
                <a:cs typeface="Times New Roman" panose="02020603050405020304" pitchFamily="18" charset="0"/>
              </a:rPr>
              <a:t>Safety Research Conference</a:t>
            </a:r>
          </a:p>
          <a:p>
            <a:r>
              <a:rPr lang="en-US" sz="1600" dirty="0">
                <a:cs typeface="Times New Roman" panose="02020603050405020304" pitchFamily="18" charset="0"/>
              </a:rPr>
              <a:t>Atlantic City, New </a:t>
            </a:r>
            <a:r>
              <a:rPr lang="en-US" sz="1600" dirty="0" smtClean="0">
                <a:cs typeface="Times New Roman" panose="02020603050405020304" pitchFamily="18" charset="0"/>
              </a:rPr>
              <a:t>Jersey, October </a:t>
            </a:r>
            <a:r>
              <a:rPr lang="en-US" sz="1600" dirty="0">
                <a:cs typeface="Times New Roman" panose="02020603050405020304" pitchFamily="18" charset="0"/>
              </a:rPr>
              <a:t>24-27, </a:t>
            </a:r>
            <a:r>
              <a:rPr lang="en-US" sz="1600" dirty="0" smtClean="0">
                <a:cs typeface="Times New Roman" panose="02020603050405020304" pitchFamily="18" charset="0"/>
              </a:rPr>
              <a:t>2016</a:t>
            </a:r>
            <a:endParaRPr lang="en-US" sz="1600" dirty="0">
              <a:cs typeface="Times New Roman" panose="02020603050405020304" pitchFamily="18" charset="0"/>
            </a:endParaRPr>
          </a:p>
        </p:txBody>
      </p:sp>
      <p:sp>
        <p:nvSpPr>
          <p:cNvPr id="5" name="Rectangle 4"/>
          <p:cNvSpPr/>
          <p:nvPr/>
        </p:nvSpPr>
        <p:spPr>
          <a:xfrm>
            <a:off x="0" y="6025896"/>
            <a:ext cx="9144000" cy="832104"/>
          </a:xfrm>
          <a:prstGeom prst="rect">
            <a:avLst/>
          </a:prstGeom>
          <a:solidFill>
            <a:srgbClr val="123A59"/>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10" y="6218225"/>
            <a:ext cx="2327565" cy="447445"/>
          </a:xfrm>
          <a:prstGeom prst="rect">
            <a:avLst/>
          </a:prstGeom>
        </p:spPr>
      </p:pic>
      <p:pic>
        <p:nvPicPr>
          <p:cNvPr id="9" name="Picture 8" descr="cwru formal logo white-rev tag.wmf"/>
          <p:cNvPicPr>
            <a:picLocks noChangeAspect="1"/>
          </p:cNvPicPr>
          <p:nvPr/>
        </p:nvPicPr>
        <p:blipFill>
          <a:blip r:embed="rId3"/>
          <a:srcRect/>
          <a:stretch>
            <a:fillRect/>
          </a:stretch>
        </p:blipFill>
        <p:spPr bwMode="auto">
          <a:xfrm>
            <a:off x="6710639" y="6160071"/>
            <a:ext cx="2314891" cy="548640"/>
          </a:xfrm>
          <a:prstGeom prst="rect">
            <a:avLst/>
          </a:prstGeom>
          <a:noFill/>
          <a:ln w="9525">
            <a:noFill/>
            <a:miter lim="800000"/>
            <a:headEnd/>
            <a:tailEnd/>
          </a:ln>
        </p:spPr>
      </p:pic>
    </p:spTree>
    <p:extLst>
      <p:ext uri="{BB962C8B-B14F-4D97-AF65-F5344CB8AC3E}">
        <p14:creationId xmlns:p14="http://schemas.microsoft.com/office/powerpoint/2010/main" val="1108493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481" y="994673"/>
            <a:ext cx="5806264" cy="4215384"/>
            <a:chOff x="537986" y="1176102"/>
            <a:chExt cx="5806264" cy="4215384"/>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86" y="1176102"/>
              <a:ext cx="5806264" cy="42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41175" y="4326469"/>
              <a:ext cx="1709570" cy="338554"/>
            </a:xfrm>
            <a:prstGeom prst="rect">
              <a:avLst/>
            </a:prstGeom>
            <a:noFill/>
          </p:spPr>
          <p:txBody>
            <a:bodyPr wrap="square" rtlCol="0">
              <a:spAutoFit/>
            </a:bodyPr>
            <a:lstStyle/>
            <a:p>
              <a:r>
                <a:rPr lang="en-US" altLang="ko-KR" sz="1600" dirty="0" smtClean="0"/>
                <a:t>Increasing Gap</a:t>
              </a:r>
              <a:endParaRPr lang="ko-KR" altLang="en-US" sz="1600" dirty="0"/>
            </a:p>
          </p:txBody>
        </p:sp>
        <p:cxnSp>
          <p:nvCxnSpPr>
            <p:cNvPr id="4" name="직선 화살표 연결선 28"/>
            <p:cNvCxnSpPr/>
            <p:nvPr/>
          </p:nvCxnSpPr>
          <p:spPr>
            <a:xfrm flipH="1" flipV="1">
              <a:off x="3441118" y="2977353"/>
              <a:ext cx="1693890" cy="134911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70443" y="164892"/>
            <a:ext cx="5859424" cy="523220"/>
          </a:xfrm>
          <a:prstGeom prst="rect">
            <a:avLst/>
          </a:prstGeom>
          <a:noFill/>
        </p:spPr>
        <p:txBody>
          <a:bodyPr wrap="square" rtlCol="0">
            <a:spAutoFit/>
          </a:bodyPr>
          <a:lstStyle/>
          <a:p>
            <a:r>
              <a:rPr lang="en-US" sz="2800" b="1" dirty="0" smtClean="0">
                <a:cs typeface="Times New Roman" panose="02020603050405020304" pitchFamily="18" charset="0"/>
              </a:rPr>
              <a:t>Spread Rate of the Flame Base</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5757240" y="1433962"/>
                <a:ext cx="3215175" cy="2412392"/>
              </a:xfrm>
              <a:prstGeom prst="rect">
                <a:avLst/>
              </a:prstGeom>
            </p:spPr>
            <p:txBody>
              <a:bodyPr wrap="square">
                <a:spAutoFit/>
              </a:bodyPr>
              <a:lstStyle/>
              <a:p>
                <a:pPr marL="227013" indent="-227013">
                  <a:buFont typeface="Arial" panose="020B0604020202020204" pitchFamily="34" charset="0"/>
                  <a:buChar char="•"/>
                </a:pPr>
                <a:r>
                  <a:rPr lang="en-US" altLang="ko-KR" sz="2000" dirty="0" smtClean="0"/>
                  <a:t>Flame is defined as</a:t>
                </a:r>
                <a:br>
                  <a:rPr lang="en-US" altLang="ko-KR" sz="2000" dirty="0" smtClean="0"/>
                </a:br>
                <a14:m>
                  <m:oMath xmlns:m="http://schemas.openxmlformats.org/officeDocument/2006/math">
                    <m:sSup>
                      <m:sSupPr>
                        <m:ctrlPr>
                          <a:rPr lang="en-US" altLang="ko-KR" sz="2000" i="1" smtClean="0">
                            <a:latin typeface="Cambria Math"/>
                          </a:rPr>
                        </m:ctrlPr>
                      </m:sSupPr>
                      <m:e>
                        <m:acc>
                          <m:accPr>
                            <m:chr m:val="̇"/>
                            <m:ctrlPr>
                              <a:rPr lang="en-US" altLang="ko-KR" sz="2000" i="1">
                                <a:latin typeface="Cambria Math"/>
                              </a:rPr>
                            </m:ctrlPr>
                          </m:accPr>
                          <m:e>
                            <m:r>
                              <a:rPr lang="en-US" altLang="ko-KR" sz="2000" i="1">
                                <a:latin typeface="Cambria Math" panose="02040503050406030204" pitchFamily="18" charset="0"/>
                              </a:rPr>
                              <m:t>𝑄</m:t>
                            </m:r>
                          </m:e>
                        </m:acc>
                      </m:e>
                      <m:sup>
                        <m:r>
                          <a:rPr lang="en-US" altLang="ko-KR" sz="2000" i="1">
                            <a:latin typeface="Cambria Math" panose="02040503050406030204" pitchFamily="18" charset="0"/>
                          </a:rPr>
                          <m:t>′′′</m:t>
                        </m:r>
                      </m:sup>
                    </m:sSup>
                  </m:oMath>
                </a14:m>
                <a:r>
                  <a:rPr lang="en-US" sz="2000" dirty="0"/>
                  <a:t>&gt; 15,000 </a:t>
                </a:r>
                <a:r>
                  <a:rPr lang="en-US" sz="2000" dirty="0" smtClean="0"/>
                  <a:t>kW/m</a:t>
                </a:r>
                <a:r>
                  <a:rPr lang="en-US" sz="2000" baseline="30000" dirty="0" smtClean="0"/>
                  <a:t>3</a:t>
                </a:r>
                <a:r>
                  <a:rPr lang="en-US" sz="2000" dirty="0" smtClean="0"/>
                  <a:t>. </a:t>
                </a:r>
                <a:endParaRPr lang="en-US" sz="2000" dirty="0"/>
              </a:p>
              <a:p>
                <a:pPr marL="227013" indent="-227013">
                  <a:spcBef>
                    <a:spcPts val="1200"/>
                  </a:spcBef>
                  <a:buFont typeface="Arial" panose="020B0604020202020204" pitchFamily="34" charset="0"/>
                  <a:buChar char="•"/>
                </a:pPr>
                <a:r>
                  <a:rPr lang="en-US" sz="2000" dirty="0" smtClean="0"/>
                  <a:t>For discrete fuel configurations, the spread rate of the flame base increases as the gap size increases.</a:t>
                </a:r>
              </a:p>
            </p:txBody>
          </p:sp>
        </mc:Choice>
        <mc:Fallback xmlns="">
          <p:sp>
            <p:nvSpPr>
              <p:cNvPr id="7" name="Rectangle 6"/>
              <p:cNvSpPr>
                <a:spLocks noRot="1" noChangeAspect="1" noMove="1" noResize="1" noEditPoints="1" noAdjustHandles="1" noChangeArrowheads="1" noChangeShapeType="1" noTextEdit="1"/>
              </p:cNvSpPr>
              <p:nvPr/>
            </p:nvSpPr>
            <p:spPr>
              <a:xfrm>
                <a:off x="5757240" y="1433962"/>
                <a:ext cx="3215175" cy="2412392"/>
              </a:xfrm>
              <a:prstGeom prst="rect">
                <a:avLst/>
              </a:prstGeom>
              <a:blipFill rotWithShape="0">
                <a:blip r:embed="rId3"/>
                <a:stretch>
                  <a:fillRect l="-1705" t="-1263" r="-379" b="-3535"/>
                </a:stretch>
              </a:blipFill>
            </p:spPr>
            <p:txBody>
              <a:bodyPr/>
              <a:lstStyle/>
              <a:p>
                <a:r>
                  <a:rPr lang="en-US">
                    <a:noFill/>
                  </a:rPr>
                  <a:t> </a:t>
                </a:r>
              </a:p>
            </p:txBody>
          </p:sp>
        </mc:Fallback>
      </mc:AlternateContent>
    </p:spTree>
    <p:extLst>
      <p:ext uri="{BB962C8B-B14F-4D97-AF65-F5344CB8AC3E}">
        <p14:creationId xmlns:p14="http://schemas.microsoft.com/office/powerpoint/2010/main" val="1543727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443" y="1193357"/>
            <a:ext cx="4881588" cy="3657600"/>
          </a:xfrm>
          <a:prstGeom prst="rect">
            <a:avLst/>
          </a:prstGeom>
        </p:spPr>
      </p:pic>
      <p:sp>
        <p:nvSpPr>
          <p:cNvPr id="3" name="TextBox 2"/>
          <p:cNvSpPr txBox="1"/>
          <p:nvPr/>
        </p:nvSpPr>
        <p:spPr>
          <a:xfrm>
            <a:off x="270443" y="164892"/>
            <a:ext cx="7088300" cy="523220"/>
          </a:xfrm>
          <a:prstGeom prst="rect">
            <a:avLst/>
          </a:prstGeom>
          <a:noFill/>
        </p:spPr>
        <p:txBody>
          <a:bodyPr wrap="square" rtlCol="0">
            <a:spAutoFit/>
          </a:bodyPr>
          <a:lstStyle/>
          <a:p>
            <a:r>
              <a:rPr lang="en-US" sz="2800" b="1" dirty="0" smtClean="0">
                <a:cs typeface="Times New Roman" panose="02020603050405020304" pitchFamily="18" charset="0"/>
              </a:rPr>
              <a:t>Spread Rates of the Pyrolysis Front and Base</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248124" y="1399196"/>
                <a:ext cx="3383280" cy="2400657"/>
              </a:xfrm>
              <a:prstGeom prst="rect">
                <a:avLst/>
              </a:prstGeom>
            </p:spPr>
            <p:txBody>
              <a:bodyPr wrap="square">
                <a:spAutoFit/>
              </a:bodyPr>
              <a:lstStyle/>
              <a:p>
                <a:pPr marL="227013" indent="-227013">
                  <a:buFont typeface="Arial" panose="020B0604020202020204" pitchFamily="34" charset="0"/>
                  <a:buChar char="•"/>
                </a:pPr>
                <a:r>
                  <a:rPr lang="en-US" sz="2000" dirty="0"/>
                  <a:t>Pyrolysis </a:t>
                </a:r>
                <a:r>
                  <a:rPr lang="en-US" sz="2000" dirty="0" smtClean="0"/>
                  <a:t>region is defined as </a:t>
                </a:r>
                <a14:m>
                  <m:oMath xmlns:m="http://schemas.openxmlformats.org/officeDocument/2006/math">
                    <m:acc>
                      <m:accPr>
                        <m:chr m:val="̇"/>
                        <m:ctrlPr>
                          <a:rPr lang="en-US" altLang="ko-KR" sz="2000" i="1">
                            <a:latin typeface="Cambria Math"/>
                          </a:rPr>
                        </m:ctrlPr>
                      </m:accPr>
                      <m:e>
                        <m:r>
                          <a:rPr lang="en-US" altLang="ko-KR" sz="2000" i="1">
                            <a:latin typeface="Cambria Math" panose="02040503050406030204" pitchFamily="18" charset="0"/>
                          </a:rPr>
                          <m:t>𝑚</m:t>
                        </m:r>
                      </m:e>
                    </m:acc>
                    <m:r>
                      <a:rPr lang="en-US" altLang="ko-KR" sz="2000" i="1">
                        <a:latin typeface="Cambria Math" panose="02040503050406030204" pitchFamily="18" charset="0"/>
                      </a:rPr>
                      <m:t>′′</m:t>
                    </m:r>
                  </m:oMath>
                </a14:m>
                <a:r>
                  <a:rPr lang="en-US" sz="2000" dirty="0"/>
                  <a:t> &gt; 0.01 </a:t>
                </a:r>
                <a:r>
                  <a:rPr lang="en-US" sz="2000" dirty="0" smtClean="0"/>
                  <a:t>kg/m</a:t>
                </a:r>
                <a:r>
                  <a:rPr lang="en-US" sz="2000" baseline="30000" dirty="0" smtClean="0"/>
                  <a:t>2</a:t>
                </a:r>
                <a:r>
                  <a:rPr lang="en-US" sz="2000" dirty="0" smtClean="0"/>
                  <a:t>/s.</a:t>
                </a:r>
              </a:p>
              <a:p>
                <a:pPr marL="227013" indent="-227013">
                  <a:spcBef>
                    <a:spcPts val="1200"/>
                  </a:spcBef>
                  <a:buFont typeface="Arial" panose="020B0604020202020204" pitchFamily="34" charset="0"/>
                  <a:buChar char="•"/>
                </a:pPr>
                <a:r>
                  <a:rPr lang="en-US" sz="2000" dirty="0" smtClean="0"/>
                  <a:t>Flame spreads faster over the discrete fuel configuration compared with the continuous configuration.  </a:t>
                </a:r>
              </a:p>
            </p:txBody>
          </p:sp>
        </mc:Choice>
        <mc:Fallback xmlns="">
          <p:sp>
            <p:nvSpPr>
              <p:cNvPr id="4" name="Rectangle 3"/>
              <p:cNvSpPr>
                <a:spLocks noRot="1" noChangeAspect="1" noMove="1" noResize="1" noEditPoints="1" noAdjustHandles="1" noChangeArrowheads="1" noChangeShapeType="1" noTextEdit="1"/>
              </p:cNvSpPr>
              <p:nvPr/>
            </p:nvSpPr>
            <p:spPr>
              <a:xfrm>
                <a:off x="5248124" y="1399196"/>
                <a:ext cx="3383280" cy="2400657"/>
              </a:xfrm>
              <a:prstGeom prst="rect">
                <a:avLst/>
              </a:prstGeom>
              <a:blipFill rotWithShape="0">
                <a:blip r:embed="rId3"/>
                <a:stretch>
                  <a:fillRect l="-1622" t="-1527" r="-2703" b="-3817"/>
                </a:stretch>
              </a:blipFill>
            </p:spPr>
            <p:txBody>
              <a:bodyPr/>
              <a:lstStyle/>
              <a:p>
                <a:r>
                  <a:rPr lang="en-US">
                    <a:noFill/>
                  </a:rPr>
                  <a:t> </a:t>
                </a:r>
              </a:p>
            </p:txBody>
          </p:sp>
        </mc:Fallback>
      </mc:AlternateContent>
    </p:spTree>
    <p:extLst>
      <p:ext uri="{BB962C8B-B14F-4D97-AF65-F5344CB8AC3E}">
        <p14:creationId xmlns:p14="http://schemas.microsoft.com/office/powerpoint/2010/main" val="2517008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443" y="1193336"/>
            <a:ext cx="4876800" cy="3657600"/>
          </a:xfrm>
          <a:prstGeom prst="rect">
            <a:avLst/>
          </a:prstGeom>
        </p:spPr>
      </p:pic>
      <p:sp>
        <p:nvSpPr>
          <p:cNvPr id="4" name="TextBox 3"/>
          <p:cNvSpPr txBox="1"/>
          <p:nvPr/>
        </p:nvSpPr>
        <p:spPr>
          <a:xfrm>
            <a:off x="270443" y="164892"/>
            <a:ext cx="7088300" cy="523220"/>
          </a:xfrm>
          <a:prstGeom prst="rect">
            <a:avLst/>
          </a:prstGeom>
          <a:noFill/>
        </p:spPr>
        <p:txBody>
          <a:bodyPr wrap="square" rtlCol="0">
            <a:spAutoFit/>
          </a:bodyPr>
          <a:lstStyle/>
          <a:p>
            <a:r>
              <a:rPr lang="en-US" sz="2800" b="1" dirty="0" smtClean="0">
                <a:cs typeface="Times New Roman" panose="02020603050405020304" pitchFamily="18" charset="0"/>
              </a:rPr>
              <a:t>Spread Rates of the Pyrolysis Front and Base</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5248124" y="1399196"/>
                <a:ext cx="3383280" cy="2400657"/>
              </a:xfrm>
              <a:prstGeom prst="rect">
                <a:avLst/>
              </a:prstGeom>
            </p:spPr>
            <p:txBody>
              <a:bodyPr wrap="square">
                <a:spAutoFit/>
              </a:bodyPr>
              <a:lstStyle/>
              <a:p>
                <a:pPr marL="227013" indent="-227013">
                  <a:buFont typeface="Arial" panose="020B0604020202020204" pitchFamily="34" charset="0"/>
                  <a:buChar char="•"/>
                </a:pPr>
                <a:r>
                  <a:rPr lang="en-US" sz="2000" dirty="0"/>
                  <a:t>Pyrolysis </a:t>
                </a:r>
                <a:r>
                  <a:rPr lang="en-US" sz="2000" dirty="0" smtClean="0"/>
                  <a:t>region is defined as </a:t>
                </a:r>
                <a14:m>
                  <m:oMath xmlns:m="http://schemas.openxmlformats.org/officeDocument/2006/math">
                    <m:acc>
                      <m:accPr>
                        <m:chr m:val="̇"/>
                        <m:ctrlPr>
                          <a:rPr lang="en-US" altLang="ko-KR" sz="2000" i="1">
                            <a:latin typeface="Cambria Math"/>
                          </a:rPr>
                        </m:ctrlPr>
                      </m:accPr>
                      <m:e>
                        <m:r>
                          <a:rPr lang="en-US" altLang="ko-KR" sz="2000" i="1">
                            <a:latin typeface="Cambria Math" panose="02040503050406030204" pitchFamily="18" charset="0"/>
                          </a:rPr>
                          <m:t>𝑚</m:t>
                        </m:r>
                      </m:e>
                    </m:acc>
                    <m:r>
                      <a:rPr lang="en-US" altLang="ko-KR" sz="2000" i="1">
                        <a:latin typeface="Cambria Math" panose="02040503050406030204" pitchFamily="18" charset="0"/>
                      </a:rPr>
                      <m:t>′′</m:t>
                    </m:r>
                  </m:oMath>
                </a14:m>
                <a:r>
                  <a:rPr lang="en-US" sz="2000" dirty="0"/>
                  <a:t> &gt; </a:t>
                </a:r>
                <a:r>
                  <a:rPr lang="en-US" sz="2000" dirty="0" smtClean="0"/>
                  <a:t>0.01 kg/m</a:t>
                </a:r>
                <a:r>
                  <a:rPr lang="en-US" sz="2000" baseline="30000" dirty="0" smtClean="0"/>
                  <a:t>2</a:t>
                </a:r>
                <a:r>
                  <a:rPr lang="en-US" sz="2000" dirty="0" smtClean="0"/>
                  <a:t>/s.</a:t>
                </a:r>
              </a:p>
              <a:p>
                <a:pPr marL="227013" indent="-227013">
                  <a:spcBef>
                    <a:spcPts val="1200"/>
                  </a:spcBef>
                  <a:buFont typeface="Arial" panose="020B0604020202020204" pitchFamily="34" charset="0"/>
                  <a:buChar char="•"/>
                </a:pPr>
                <a:r>
                  <a:rPr lang="en-US" sz="2000" dirty="0" smtClean="0"/>
                  <a:t>Flame spreads faster over the discrete fuel configuration compared with the continuous configuration.  </a:t>
                </a:r>
              </a:p>
            </p:txBody>
          </p:sp>
        </mc:Choice>
        <mc:Fallback xmlns="">
          <p:sp>
            <p:nvSpPr>
              <p:cNvPr id="5" name="Rectangle 4"/>
              <p:cNvSpPr>
                <a:spLocks noRot="1" noChangeAspect="1" noMove="1" noResize="1" noEditPoints="1" noAdjustHandles="1" noChangeArrowheads="1" noChangeShapeType="1" noTextEdit="1"/>
              </p:cNvSpPr>
              <p:nvPr/>
            </p:nvSpPr>
            <p:spPr>
              <a:xfrm>
                <a:off x="5248124" y="1399196"/>
                <a:ext cx="3383280" cy="2400657"/>
              </a:xfrm>
              <a:prstGeom prst="rect">
                <a:avLst/>
              </a:prstGeom>
              <a:blipFill rotWithShape="0">
                <a:blip r:embed="rId3"/>
                <a:stretch>
                  <a:fillRect l="-1622" t="-1527" r="-2703" b="-3817"/>
                </a:stretch>
              </a:blipFill>
            </p:spPr>
            <p:txBody>
              <a:bodyPr/>
              <a:lstStyle/>
              <a:p>
                <a:r>
                  <a:rPr lang="en-US">
                    <a:noFill/>
                  </a:rPr>
                  <a:t> </a:t>
                </a:r>
              </a:p>
            </p:txBody>
          </p:sp>
        </mc:Fallback>
      </mc:AlternateContent>
    </p:spTree>
    <p:extLst>
      <p:ext uri="{BB962C8B-B14F-4D97-AF65-F5344CB8AC3E}">
        <p14:creationId xmlns:p14="http://schemas.microsoft.com/office/powerpoint/2010/main" val="1636829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ndof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172" y="919610"/>
            <a:ext cx="2922726" cy="4569734"/>
          </a:xfrm>
          <a:prstGeom prst="rect">
            <a:avLst/>
          </a:prstGeom>
        </p:spPr>
      </p:pic>
      <p:sp>
        <p:nvSpPr>
          <p:cNvPr id="3" name="Content Placeholder 2"/>
          <p:cNvSpPr txBox="1">
            <a:spLocks/>
          </p:cNvSpPr>
          <p:nvPr/>
        </p:nvSpPr>
        <p:spPr>
          <a:xfrm>
            <a:off x="4826286" y="1023303"/>
            <a:ext cx="3721123" cy="45307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For discrete fuels,</a:t>
            </a:r>
          </a:p>
          <a:p>
            <a:r>
              <a:rPr lang="en-US" sz="2000" dirty="0"/>
              <a:t>t</a:t>
            </a:r>
            <a:r>
              <a:rPr lang="en-US" sz="2000" dirty="0" smtClean="0"/>
              <a:t>he flame jumps</a:t>
            </a:r>
          </a:p>
          <a:p>
            <a:r>
              <a:rPr lang="en-US" sz="2000" dirty="0"/>
              <a:t>t</a:t>
            </a:r>
            <a:r>
              <a:rPr lang="en-US" sz="2000" dirty="0" smtClean="0"/>
              <a:t>he flame splits </a:t>
            </a:r>
          </a:p>
          <a:p>
            <a:r>
              <a:rPr lang="en-US" sz="2000" dirty="0"/>
              <a:t>t</a:t>
            </a:r>
            <a:r>
              <a:rPr lang="en-US" sz="2000" dirty="0" smtClean="0"/>
              <a:t>he flame has a smaller standoff distance</a:t>
            </a:r>
          </a:p>
          <a:p>
            <a:endParaRPr lang="en-US" sz="2000" dirty="0" smtClean="0"/>
          </a:p>
        </p:txBody>
      </p:sp>
      <p:sp>
        <p:nvSpPr>
          <p:cNvPr id="4" name="TextBox 3"/>
          <p:cNvSpPr txBox="1"/>
          <p:nvPr/>
        </p:nvSpPr>
        <p:spPr>
          <a:xfrm>
            <a:off x="270443" y="164892"/>
            <a:ext cx="7088300" cy="523220"/>
          </a:xfrm>
          <a:prstGeom prst="rect">
            <a:avLst/>
          </a:prstGeom>
          <a:noFill/>
        </p:spPr>
        <p:txBody>
          <a:bodyPr wrap="square" rtlCol="0">
            <a:spAutoFit/>
          </a:bodyPr>
          <a:lstStyle/>
          <a:p>
            <a:r>
              <a:rPr lang="en-US" sz="2800" b="1" dirty="0" smtClean="0">
                <a:cs typeface="Times New Roman" panose="02020603050405020304" pitchFamily="18" charset="0"/>
              </a:rPr>
              <a:t>Characteristics of Flame Spread</a:t>
            </a:r>
            <a:endParaRPr lang="en-US" sz="2800" b="1" dirty="0">
              <a:cs typeface="Times New Roman" panose="02020603050405020304" pitchFamily="18" charset="0"/>
            </a:endParaRPr>
          </a:p>
        </p:txBody>
      </p:sp>
    </p:spTree>
    <p:extLst>
      <p:ext uri="{BB962C8B-B14F-4D97-AF65-F5344CB8AC3E}">
        <p14:creationId xmlns:p14="http://schemas.microsoft.com/office/powerpoint/2010/main" val="20789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449" y="558384"/>
            <a:ext cx="3427532" cy="2743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722" y="558384"/>
            <a:ext cx="3427532" cy="2743200"/>
          </a:xfrm>
          <a:prstGeom prst="rect">
            <a:avLst/>
          </a:prstGeom>
        </p:spPr>
      </p:pic>
      <p:sp>
        <p:nvSpPr>
          <p:cNvPr id="4" name="Rectangle 3"/>
          <p:cNvSpPr/>
          <p:nvPr/>
        </p:nvSpPr>
        <p:spPr>
          <a:xfrm>
            <a:off x="455614" y="3528298"/>
            <a:ext cx="8487670" cy="2477601"/>
          </a:xfrm>
          <a:prstGeom prst="rect">
            <a:avLst/>
          </a:prstGeom>
        </p:spPr>
        <p:txBody>
          <a:bodyPr wrap="square">
            <a:spAutoFit/>
          </a:bodyPr>
          <a:lstStyle/>
          <a:p>
            <a:pPr>
              <a:spcBef>
                <a:spcPts val="600"/>
              </a:spcBef>
            </a:pPr>
            <a:r>
              <a:rPr lang="en-US" sz="2000" dirty="0"/>
              <a:t>For the discrete fuel configuration,</a:t>
            </a:r>
            <a:endParaRPr lang="en-US" sz="2000" dirty="0" smtClean="0"/>
          </a:p>
          <a:p>
            <a:pPr marL="214313" indent="-214313">
              <a:spcBef>
                <a:spcPts val="600"/>
              </a:spcBef>
              <a:buFont typeface="Arial" panose="020B0604020202020204" pitchFamily="34" charset="0"/>
              <a:buChar char="•"/>
            </a:pPr>
            <a:r>
              <a:rPr lang="en-US" sz="2000" dirty="0"/>
              <a:t>t</a:t>
            </a:r>
            <a:r>
              <a:rPr lang="en-US" sz="2000" dirty="0" smtClean="0"/>
              <a:t>he local flame standoff distance decreases </a:t>
            </a:r>
            <a:r>
              <a:rPr lang="en-US" sz="2000" dirty="0"/>
              <a:t>near the </a:t>
            </a:r>
            <a:r>
              <a:rPr lang="en-US" sz="2000" dirty="0" smtClean="0"/>
              <a:t>end of </a:t>
            </a:r>
            <a:r>
              <a:rPr lang="en-US" sz="2000" dirty="0"/>
              <a:t>each fuel </a:t>
            </a:r>
            <a:r>
              <a:rPr lang="en-US" sz="2000" dirty="0" smtClean="0"/>
              <a:t>segment, resulting in an smaller overall flame standoff distance. </a:t>
            </a:r>
          </a:p>
          <a:p>
            <a:pPr marL="214313" indent="-214313">
              <a:spcBef>
                <a:spcPts val="600"/>
              </a:spcBef>
              <a:buFont typeface="Arial" panose="020B0604020202020204" pitchFamily="34" charset="0"/>
              <a:buChar char="•"/>
            </a:pPr>
            <a:r>
              <a:rPr lang="en-US" sz="2000" dirty="0" smtClean="0"/>
              <a:t>the flame splits near the gaps when the standoff distance approaches zero.</a:t>
            </a:r>
          </a:p>
          <a:p>
            <a:pPr marL="214313" indent="-214313">
              <a:spcBef>
                <a:spcPts val="600"/>
              </a:spcBef>
              <a:buFont typeface="Arial" panose="020B0604020202020204" pitchFamily="34" charset="0"/>
              <a:buChar char="•"/>
            </a:pPr>
            <a:r>
              <a:rPr lang="en-US" sz="2000" dirty="0"/>
              <a:t>m</a:t>
            </a:r>
            <a:r>
              <a:rPr lang="en-US" sz="2000" dirty="0" smtClean="0"/>
              <a:t>ultiple </a:t>
            </a:r>
            <a:r>
              <a:rPr lang="en-US" sz="2000" dirty="0"/>
              <a:t>fuel segments </a:t>
            </a:r>
            <a:r>
              <a:rPr lang="en-US" sz="2000" dirty="0" smtClean="0"/>
              <a:t>burn </a:t>
            </a:r>
            <a:r>
              <a:rPr lang="en-US" sz="2000" dirty="0"/>
              <a:t>simultaneously. When upstream fuel </a:t>
            </a:r>
            <a:r>
              <a:rPr lang="en-US" sz="2000" dirty="0" smtClean="0"/>
              <a:t>segments are fully consumed, </a:t>
            </a:r>
            <a:r>
              <a:rPr lang="en-US" sz="2000" dirty="0"/>
              <a:t>the flame base needs to “</a:t>
            </a:r>
            <a:r>
              <a:rPr lang="en-US" sz="2000" dirty="0" smtClean="0"/>
              <a:t>jump” </a:t>
            </a:r>
            <a:r>
              <a:rPr lang="en-US" sz="2000" dirty="0"/>
              <a:t>across </a:t>
            </a:r>
            <a:r>
              <a:rPr lang="en-US" sz="2000" dirty="0" smtClean="0"/>
              <a:t>the </a:t>
            </a:r>
            <a:r>
              <a:rPr lang="en-US" sz="2000" dirty="0"/>
              <a:t>physical gap and the pre-burned </a:t>
            </a:r>
            <a:r>
              <a:rPr lang="en-US" sz="2000" dirty="0" smtClean="0"/>
              <a:t>(upstream) portion </a:t>
            </a:r>
            <a:r>
              <a:rPr lang="en-US" sz="2000" dirty="0"/>
              <a:t>of the </a:t>
            </a:r>
            <a:r>
              <a:rPr lang="en-US" sz="2000" dirty="0" smtClean="0"/>
              <a:t>next fuel segment.</a:t>
            </a:r>
            <a:endParaRPr lang="en-US" sz="2000" dirty="0"/>
          </a:p>
        </p:txBody>
      </p:sp>
      <p:sp>
        <p:nvSpPr>
          <p:cNvPr id="6" name="TextBox 5"/>
          <p:cNvSpPr txBox="1"/>
          <p:nvPr/>
        </p:nvSpPr>
        <p:spPr>
          <a:xfrm>
            <a:off x="1662370" y="101600"/>
            <a:ext cx="1929567" cy="400110"/>
          </a:xfrm>
          <a:prstGeom prst="rect">
            <a:avLst/>
          </a:prstGeom>
          <a:noFill/>
        </p:spPr>
        <p:txBody>
          <a:bodyPr wrap="none" rtlCol="0">
            <a:spAutoFit/>
          </a:bodyPr>
          <a:lstStyle/>
          <a:p>
            <a:r>
              <a:rPr lang="en-US" sz="2000" u="sng" dirty="0" smtClean="0"/>
              <a:t>Continuous Fuel </a:t>
            </a:r>
            <a:endParaRPr lang="en-US" sz="2000" u="sng" dirty="0"/>
          </a:p>
        </p:txBody>
      </p:sp>
      <p:sp>
        <p:nvSpPr>
          <p:cNvPr id="7" name="TextBox 6"/>
          <p:cNvSpPr txBox="1"/>
          <p:nvPr/>
        </p:nvSpPr>
        <p:spPr>
          <a:xfrm>
            <a:off x="5557037" y="101600"/>
            <a:ext cx="1592615" cy="400110"/>
          </a:xfrm>
          <a:prstGeom prst="rect">
            <a:avLst/>
          </a:prstGeom>
          <a:noFill/>
        </p:spPr>
        <p:txBody>
          <a:bodyPr wrap="none" rtlCol="0">
            <a:spAutoFit/>
          </a:bodyPr>
          <a:lstStyle/>
          <a:p>
            <a:r>
              <a:rPr lang="en-US" sz="2000" u="sng" dirty="0" smtClean="0"/>
              <a:t>Discrete Fuel </a:t>
            </a:r>
            <a:endParaRPr lang="en-US" sz="2000" u="sng" dirty="0"/>
          </a:p>
        </p:txBody>
      </p:sp>
    </p:spTree>
    <p:extLst>
      <p:ext uri="{BB962C8B-B14F-4D97-AF65-F5344CB8AC3E}">
        <p14:creationId xmlns:p14="http://schemas.microsoft.com/office/powerpoint/2010/main" val="1820885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39" y="3269617"/>
            <a:ext cx="3352800" cy="2514600"/>
          </a:xfrm>
          <a:prstGeom prst="rect">
            <a:avLst/>
          </a:prstGeom>
        </p:spPr>
      </p:pic>
      <p:sp>
        <p:nvSpPr>
          <p:cNvPr id="6" name="TextBox 5"/>
          <p:cNvSpPr txBox="1"/>
          <p:nvPr/>
        </p:nvSpPr>
        <p:spPr>
          <a:xfrm>
            <a:off x="270443" y="164892"/>
            <a:ext cx="7088300" cy="523220"/>
          </a:xfrm>
          <a:prstGeom prst="rect">
            <a:avLst/>
          </a:prstGeom>
          <a:noFill/>
        </p:spPr>
        <p:txBody>
          <a:bodyPr wrap="square" rtlCol="0">
            <a:spAutoFit/>
          </a:bodyPr>
          <a:lstStyle/>
          <a:p>
            <a:r>
              <a:rPr lang="en-US" sz="2800" b="1" dirty="0" smtClean="0">
                <a:cs typeface="Times New Roman" panose="02020603050405020304" pitchFamily="18" charset="0"/>
              </a:rPr>
              <a:t>Burning Rate</a:t>
            </a:r>
            <a:endParaRPr lang="en-US" sz="2800" b="1" dirty="0">
              <a:cs typeface="Times New Roman" panose="02020603050405020304" pitchFamily="18" charset="0"/>
            </a:endParaRPr>
          </a:p>
        </p:txBody>
      </p:sp>
      <p:grpSp>
        <p:nvGrpSpPr>
          <p:cNvPr id="8" name="Group 7"/>
          <p:cNvGrpSpPr/>
          <p:nvPr/>
        </p:nvGrpSpPr>
        <p:grpSpPr>
          <a:xfrm>
            <a:off x="964421" y="688112"/>
            <a:ext cx="3375018" cy="2514600"/>
            <a:chOff x="964421" y="688112"/>
            <a:chExt cx="3375018" cy="2514600"/>
          </a:xfrm>
        </p:grpSpPr>
        <p:pic>
          <p:nvPicPr>
            <p:cNvPr id="2"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639" y="688112"/>
              <a:ext cx="3352800" cy="2514600"/>
            </a:xfrm>
            <a:prstGeom prst="rect">
              <a:avLst/>
            </a:prstGeom>
          </p:spPr>
        </p:pic>
        <p:sp>
          <p:nvSpPr>
            <p:cNvPr id="5" name="TextBox 4"/>
            <p:cNvSpPr txBox="1"/>
            <p:nvPr/>
          </p:nvSpPr>
          <p:spPr>
            <a:xfrm>
              <a:off x="964421" y="1906580"/>
              <a:ext cx="229550" cy="307777"/>
            </a:xfrm>
            <a:prstGeom prst="rect">
              <a:avLst/>
            </a:prstGeom>
            <a:noFill/>
          </p:spPr>
          <p:txBody>
            <a:bodyPr wrap="none" rtlCol="0">
              <a:spAutoFit/>
            </a:bodyPr>
            <a:lstStyle/>
            <a:p>
              <a:r>
                <a:rPr lang="en-US" sz="1400" dirty="0" smtClean="0"/>
                <a:t>.</a:t>
              </a:r>
              <a:endParaRPr lang="en-US" sz="1400" dirty="0"/>
            </a:p>
          </p:txBody>
        </p:sp>
      </p:grpSp>
      <mc:AlternateContent xmlns:mc="http://schemas.openxmlformats.org/markup-compatibility/2006" xmlns:a14="http://schemas.microsoft.com/office/drawing/2010/main">
        <mc:Choice Requires="a14">
          <p:sp>
            <p:nvSpPr>
              <p:cNvPr id="9" name="Rectangle 8"/>
              <p:cNvSpPr/>
              <p:nvPr/>
            </p:nvSpPr>
            <p:spPr>
              <a:xfrm>
                <a:off x="4771090" y="3455245"/>
                <a:ext cx="2765181" cy="2174121"/>
              </a:xfrm>
              <a:prstGeom prst="rect">
                <a:avLst/>
              </a:prstGeom>
            </p:spPr>
            <p:txBody>
              <a:bodyPr wrap="none">
                <a:spAutoFit/>
              </a:bodyPr>
              <a:lstStyle/>
              <a:p>
                <a:pPr>
                  <a:spcAft>
                    <a:spcPts val="1200"/>
                  </a:spcAft>
                </a:pPr>
                <a14:m>
                  <m:oMathPara xmlns:m="http://schemas.openxmlformats.org/officeDocument/2006/math">
                    <m:oMathParaPr>
                      <m:jc m:val="left"/>
                    </m:oMathParaPr>
                    <m:oMath xmlns:m="http://schemas.openxmlformats.org/officeDocument/2006/math">
                      <m:sSub>
                        <m:sSubPr>
                          <m:ctrlPr>
                            <a:rPr lang="en-US" i="1" dirty="0" smtClean="0">
                              <a:latin typeface="Cambria Math"/>
                            </a:rPr>
                          </m:ctrlPr>
                        </m:sSubPr>
                        <m:e>
                          <m:acc>
                            <m:accPr>
                              <m:chr m:val="̇"/>
                              <m:ctrlPr>
                                <a:rPr lang="en-US" i="1" dirty="0">
                                  <a:latin typeface="Cambria Math"/>
                                </a:rPr>
                              </m:ctrlPr>
                            </m:accPr>
                            <m:e>
                              <m:r>
                                <a:rPr lang="en-US" i="1" dirty="0">
                                  <a:latin typeface="Cambria Math" panose="02040503050406030204" pitchFamily="18" charset="0"/>
                                </a:rPr>
                                <m:t>𝑄</m:t>
                              </m:r>
                            </m:e>
                          </m:acc>
                        </m:e>
                        <m:sub>
                          <m:r>
                            <a:rPr lang="en-US" i="1" dirty="0">
                              <a:latin typeface="Cambria Math" panose="02040503050406030204" pitchFamily="18" charset="0"/>
                            </a:rPr>
                            <m:t>𝑛𝑒𝑡</m:t>
                          </m:r>
                        </m:sub>
                      </m:sSub>
                      <m:r>
                        <a:rPr lang="en-US" i="1" dirty="0">
                          <a:latin typeface="Cambria Math" panose="02040503050406030204" pitchFamily="18" charset="0"/>
                        </a:rPr>
                        <m:t>=</m:t>
                      </m:r>
                      <m:sSub>
                        <m:sSubPr>
                          <m:ctrlPr>
                            <a:rPr lang="en-US" i="1" dirty="0">
                              <a:latin typeface="Cambria Math"/>
                            </a:rPr>
                          </m:ctrlPr>
                        </m:sSubPr>
                        <m:e>
                          <m:d>
                            <m:dPr>
                              <m:begChr m:val=""/>
                              <m:endChr m:val="|"/>
                              <m:ctrlPr>
                                <a:rPr lang="en-US" i="1" dirty="0">
                                  <a:latin typeface="Cambria Math"/>
                                </a:rPr>
                              </m:ctrlPr>
                            </m:dPr>
                            <m:e>
                              <m:nary>
                                <m:naryPr>
                                  <m:subHide m:val="on"/>
                                  <m:supHide m:val="on"/>
                                  <m:ctrlPr>
                                    <a:rPr lang="en-US" i="1" dirty="0">
                                      <a:latin typeface="Cambria Math"/>
                                    </a:rPr>
                                  </m:ctrlPr>
                                </m:naryPr>
                                <m:sub/>
                                <m:sup/>
                                <m:e>
                                  <m:sSubSup>
                                    <m:sSubSupPr>
                                      <m:ctrlPr>
                                        <a:rPr lang="en-US" i="1" dirty="0">
                                          <a:latin typeface="Cambria Math"/>
                                        </a:rPr>
                                      </m:ctrlPr>
                                    </m:sSubSupPr>
                                    <m:e>
                                      <m:acc>
                                        <m:accPr>
                                          <m:chr m:val="̇"/>
                                          <m:ctrlPr>
                                            <a:rPr lang="en-US" i="1" dirty="0">
                                              <a:latin typeface="Cambria Math"/>
                                            </a:rPr>
                                          </m:ctrlPr>
                                        </m:accPr>
                                        <m:e>
                                          <m:r>
                                            <a:rPr lang="en-US" i="1" dirty="0">
                                              <a:latin typeface="Cambria Math" panose="02040503050406030204" pitchFamily="18" charset="0"/>
                                            </a:rPr>
                                            <m:t>𝑞</m:t>
                                          </m:r>
                                        </m:e>
                                      </m:acc>
                                    </m:e>
                                    <m:sub>
                                      <m:r>
                                        <a:rPr lang="en-US" i="1" dirty="0">
                                          <a:latin typeface="Cambria Math" panose="02040503050406030204" pitchFamily="18" charset="0"/>
                                        </a:rPr>
                                        <m:t>𝑛𝑒𝑡</m:t>
                                      </m:r>
                                    </m:sub>
                                    <m:sup>
                                      <m:r>
                                        <a:rPr lang="en-US" i="1" dirty="0">
                                          <a:latin typeface="Cambria Math" panose="02040503050406030204" pitchFamily="18" charset="0"/>
                                        </a:rPr>
                                        <m:t>′′</m:t>
                                      </m:r>
                                    </m:sup>
                                  </m:sSubSup>
                                  <m:r>
                                    <a:rPr lang="en-US" i="1" dirty="0">
                                      <a:latin typeface="Cambria Math" panose="02040503050406030204" pitchFamily="18" charset="0"/>
                                    </a:rPr>
                                    <m:t> </m:t>
                                  </m:r>
                                  <m:r>
                                    <a:rPr lang="en-US" i="1" dirty="0">
                                      <a:latin typeface="Cambria Math" panose="02040503050406030204" pitchFamily="18" charset="0"/>
                                    </a:rPr>
                                    <m:t>𝑑𝑧</m:t>
                                  </m:r>
                                </m:e>
                              </m:nary>
                            </m:e>
                          </m:d>
                        </m:e>
                        <m:sub>
                          <m:sSub>
                            <m:sSubPr>
                              <m:ctrlPr>
                                <a:rPr lang="en-US" i="1" dirty="0" smtClean="0">
                                  <a:latin typeface="Cambria Math"/>
                                </a:rPr>
                              </m:ctrlPr>
                            </m:sSubPr>
                            <m:e>
                              <m:r>
                                <a:rPr lang="en-US" i="1">
                                  <a:latin typeface="Cambria Math" panose="02040503050406030204" pitchFamily="18" charset="0"/>
                                </a:rPr>
                                <m:t>𝜌</m:t>
                              </m:r>
                            </m:e>
                            <m:sub>
                              <m:r>
                                <a:rPr lang="en-US" b="0" i="1" dirty="0" smtClean="0">
                                  <a:latin typeface="Cambria Math" panose="02040503050406030204" pitchFamily="18" charset="0"/>
                                </a:rPr>
                                <m:t>𝑠</m:t>
                              </m:r>
                            </m:sub>
                          </m:sSub>
                          <m:r>
                            <a:rPr lang="en-US" i="1">
                              <a:latin typeface="Cambria Math" panose="02040503050406030204" pitchFamily="18" charset="0"/>
                            </a:rPr>
                            <m:t>&gt;</m:t>
                          </m:r>
                          <m:sSub>
                            <m:sSubPr>
                              <m:ctrlPr>
                                <a:rPr lang="en-US" i="1" smtClean="0">
                                  <a:latin typeface="Cambria Math"/>
                                </a:rPr>
                              </m:ctrlPr>
                            </m:sSubPr>
                            <m:e>
                              <m:r>
                                <a:rPr lang="en-US" i="1">
                                  <a:latin typeface="Cambria Math" panose="02040503050406030204" pitchFamily="18" charset="0"/>
                                </a:rPr>
                                <m:t>𝜌</m:t>
                              </m:r>
                            </m:e>
                            <m:sub>
                              <m:r>
                                <a:rPr lang="en-US" b="0" i="1" smtClean="0">
                                  <a:latin typeface="Cambria Math" panose="02040503050406030204" pitchFamily="18" charset="0"/>
                                </a:rPr>
                                <m:t>𝑐h𝑎𝑟</m:t>
                              </m:r>
                            </m:sub>
                          </m:sSub>
                        </m:sub>
                      </m:sSub>
                      <m:r>
                        <a:rPr lang="en-US" b="0" i="1" smtClean="0">
                          <a:latin typeface="Cambria Math" panose="02040503050406030204" pitchFamily="18" charset="0"/>
                        </a:rPr>
                        <m:t> </m:t>
                      </m:r>
                    </m:oMath>
                  </m:oMathPara>
                </a14:m>
                <a:endParaRPr lang="en-US" dirty="0" smtClean="0"/>
              </a:p>
              <a:p>
                <a:pPr>
                  <a:spcAft>
                    <a:spcPts val="1200"/>
                  </a:spcAft>
                </a:pPr>
                <a:r>
                  <a:rPr lang="en-US" dirty="0" smtClean="0"/>
                  <a:t>Burning Rate = </a:t>
                </a:r>
                <a14:m>
                  <m:oMath xmlns:m="http://schemas.openxmlformats.org/officeDocument/2006/math">
                    <m:nary>
                      <m:naryPr>
                        <m:subHide m:val="on"/>
                        <m:supHide m:val="on"/>
                        <m:ctrlPr>
                          <a:rPr lang="en-US" i="1" dirty="0">
                            <a:latin typeface="Cambria Math"/>
                          </a:rPr>
                        </m:ctrlPr>
                      </m:naryPr>
                      <m:sub/>
                      <m:sup/>
                      <m:e>
                        <m:sSup>
                          <m:sSupPr>
                            <m:ctrlPr>
                              <a:rPr lang="en-US" i="1" dirty="0">
                                <a:latin typeface="Cambria Math"/>
                              </a:rPr>
                            </m:ctrlPr>
                          </m:sSupPr>
                          <m:e>
                            <m:acc>
                              <m:accPr>
                                <m:chr m:val="̇"/>
                                <m:ctrlPr>
                                  <a:rPr lang="en-US" i="1" dirty="0">
                                    <a:latin typeface="Cambria Math"/>
                                  </a:rPr>
                                </m:ctrlPr>
                              </m:accPr>
                              <m:e>
                                <m:r>
                                  <a:rPr lang="en-US" i="1" dirty="0">
                                    <a:latin typeface="Cambria Math" panose="02040503050406030204" pitchFamily="18" charset="0"/>
                                  </a:rPr>
                                  <m:t>𝑚</m:t>
                                </m:r>
                              </m:e>
                            </m:acc>
                          </m:e>
                          <m:sup>
                            <m:r>
                              <a:rPr lang="en-US" i="1" dirty="0">
                                <a:latin typeface="Cambria Math" panose="02040503050406030204" pitchFamily="18" charset="0"/>
                              </a:rPr>
                              <m:t>′′</m:t>
                            </m:r>
                          </m:sup>
                        </m:sSup>
                        <m:r>
                          <a:rPr lang="en-US" i="1" dirty="0">
                            <a:latin typeface="Cambria Math" panose="02040503050406030204" pitchFamily="18" charset="0"/>
                          </a:rPr>
                          <m:t> </m:t>
                        </m:r>
                        <m:r>
                          <a:rPr lang="en-US" i="1" dirty="0">
                            <a:latin typeface="Cambria Math" panose="02040503050406030204" pitchFamily="18" charset="0"/>
                          </a:rPr>
                          <m:t>𝑑𝑧</m:t>
                        </m:r>
                      </m:e>
                    </m:nary>
                  </m:oMath>
                </a14:m>
                <a:endParaRPr lang="en-US" dirty="0"/>
              </a:p>
              <a:p>
                <a:pPr>
                  <a:spcAft>
                    <a:spcPts val="1200"/>
                  </a:spcAft>
                </a:pPr>
                <a14:m>
                  <m:oMath xmlns:m="http://schemas.openxmlformats.org/officeDocument/2006/math">
                    <m:sSup>
                      <m:sSupPr>
                        <m:ctrlPr>
                          <a:rPr lang="en-US" i="1" dirty="0" smtClean="0">
                            <a:solidFill>
                              <a:schemeClr val="tx1"/>
                            </a:solidFill>
                            <a:latin typeface="Cambria Math"/>
                          </a:rPr>
                        </m:ctrlPr>
                      </m:sSupPr>
                      <m:e>
                        <m:r>
                          <a:rPr lang="en-US" i="1" dirty="0">
                            <a:solidFill>
                              <a:schemeClr val="tx1"/>
                            </a:solidFill>
                            <a:latin typeface="Cambria Math" panose="02040503050406030204" pitchFamily="18" charset="0"/>
                            <a:ea typeface="Cambria Math" panose="02040503050406030204" pitchFamily="18" charset="0"/>
                          </a:rPr>
                          <m:t>𝜌</m:t>
                        </m:r>
                      </m:e>
                      <m:sup>
                        <m:r>
                          <a:rPr lang="en-US" i="1" dirty="0">
                            <a:solidFill>
                              <a:schemeClr val="tx1"/>
                            </a:solidFill>
                            <a:latin typeface="Cambria Math" panose="02040503050406030204" pitchFamily="18" charset="0"/>
                          </a:rPr>
                          <m:t>∗</m:t>
                        </m:r>
                      </m:sup>
                    </m:sSup>
                    <m:r>
                      <a:rPr lang="en-US" i="1" dirty="0">
                        <a:solidFill>
                          <a:schemeClr val="tx1"/>
                        </a:solidFill>
                        <a:latin typeface="Cambria Math" panose="02040503050406030204" pitchFamily="18" charset="0"/>
                      </a:rPr>
                      <m:t>=</m:t>
                    </m:r>
                    <m:nary>
                      <m:naryPr>
                        <m:subHide m:val="on"/>
                        <m:supHide m:val="on"/>
                        <m:ctrlPr>
                          <a:rPr lang="en-US" i="1" dirty="0">
                            <a:solidFill>
                              <a:schemeClr val="tx1"/>
                            </a:solidFill>
                            <a:latin typeface="Cambria Math"/>
                          </a:rPr>
                        </m:ctrlPr>
                      </m:naryPr>
                      <m:sub/>
                      <m:sup/>
                      <m:e>
                        <m:d>
                          <m:dPr>
                            <m:ctrlPr>
                              <a:rPr lang="en-US" i="1" dirty="0">
                                <a:solidFill>
                                  <a:schemeClr val="tx1"/>
                                </a:solidFill>
                                <a:latin typeface="Cambria Math"/>
                                <a:ea typeface="Cambria Math" panose="02040503050406030204" pitchFamily="18" charset="0"/>
                              </a:rPr>
                            </m:ctrlPr>
                          </m:dPr>
                          <m:e>
                            <m:f>
                              <m:fPr>
                                <m:type m:val="skw"/>
                                <m:ctrlPr>
                                  <a:rPr lang="en-US" i="1" dirty="0">
                                    <a:solidFill>
                                      <a:schemeClr val="tx1"/>
                                    </a:solidFill>
                                    <a:latin typeface="Cambria Math"/>
                                    <a:ea typeface="Cambria Math" panose="02040503050406030204" pitchFamily="18" charset="0"/>
                                  </a:rPr>
                                </m:ctrlPr>
                              </m:fPr>
                              <m:num>
                                <m:sSub>
                                  <m:sSubPr>
                                    <m:ctrlPr>
                                      <a:rPr lang="en-US" i="1" dirty="0">
                                        <a:solidFill>
                                          <a:schemeClr val="tx1"/>
                                        </a:solidFill>
                                        <a:latin typeface="Cambria Math"/>
                                      </a:rPr>
                                    </m:ctrlPr>
                                  </m:sSubPr>
                                  <m:e>
                                    <m:r>
                                      <a:rPr lang="en-US" i="1">
                                        <a:solidFill>
                                          <a:schemeClr val="tx1"/>
                                        </a:solidFill>
                                        <a:latin typeface="Cambria Math" panose="02040503050406030204" pitchFamily="18" charset="0"/>
                                      </a:rPr>
                                      <m:t>𝜌</m:t>
                                    </m:r>
                                  </m:e>
                                  <m:sub>
                                    <m:r>
                                      <a:rPr lang="en-US" i="1" dirty="0">
                                        <a:solidFill>
                                          <a:schemeClr val="tx1"/>
                                        </a:solidFill>
                                        <a:latin typeface="Cambria Math" panose="02040503050406030204" pitchFamily="18" charset="0"/>
                                      </a:rPr>
                                      <m:t>𝑠</m:t>
                                    </m:r>
                                  </m:sub>
                                </m:sSub>
                              </m:num>
                              <m:den>
                                <m:sSub>
                                  <m:sSubPr>
                                    <m:ctrlPr>
                                      <a:rPr lang="en-US" i="1" dirty="0">
                                        <a:solidFill>
                                          <a:schemeClr val="tx1"/>
                                        </a:solidFill>
                                        <a:latin typeface="Cambria Math"/>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𝜌</m:t>
                                    </m:r>
                                  </m:e>
                                  <m:sub>
                                    <m:r>
                                      <a:rPr lang="en-US" i="1" dirty="0">
                                        <a:solidFill>
                                          <a:schemeClr val="tx1"/>
                                        </a:solidFill>
                                        <a:latin typeface="Cambria Math" panose="02040503050406030204" pitchFamily="18" charset="0"/>
                                        <a:ea typeface="Cambria Math" panose="02040503050406030204" pitchFamily="18" charset="0"/>
                                      </a:rPr>
                                      <m:t>𝑠</m:t>
                                    </m:r>
                                    <m:r>
                                      <a:rPr lang="en-US" i="1" dirty="0">
                                        <a:solidFill>
                                          <a:schemeClr val="tx1"/>
                                        </a:solidFill>
                                        <a:latin typeface="Cambria Math" panose="02040503050406030204" pitchFamily="18" charset="0"/>
                                        <a:ea typeface="Cambria Math" panose="02040503050406030204" pitchFamily="18" charset="0"/>
                                      </a:rPr>
                                      <m:t>,0</m:t>
                                    </m:r>
                                  </m:sub>
                                </m:sSub>
                              </m:den>
                            </m:f>
                          </m:e>
                        </m:d>
                        <m:r>
                          <a:rPr lang="en-US" i="1" dirty="0">
                            <a:solidFill>
                              <a:schemeClr val="tx1"/>
                            </a:solidFill>
                            <a:latin typeface="Cambria Math" panose="02040503050406030204" pitchFamily="18" charset="0"/>
                          </a:rPr>
                          <m:t> </m:t>
                        </m:r>
                        <m:r>
                          <a:rPr lang="en-US" i="1" dirty="0">
                            <a:solidFill>
                              <a:schemeClr val="tx1"/>
                            </a:solidFill>
                            <a:latin typeface="Cambria Math" panose="02040503050406030204" pitchFamily="18" charset="0"/>
                          </a:rPr>
                          <m:t>𝑑𝑧</m:t>
                        </m:r>
                      </m:e>
                    </m:nary>
                  </m:oMath>
                </a14:m>
                <a:r>
                  <a:rPr lang="en-US" dirty="0" smtClean="0">
                    <a:solidFill>
                      <a:schemeClr val="tx1"/>
                    </a:solidFill>
                  </a:rPr>
                  <a:t> </a:t>
                </a:r>
                <a:endParaRPr lang="en-US" dirty="0">
                  <a:solidFill>
                    <a:schemeClr val="tx1"/>
                  </a:solidFill>
                </a:endParaRPr>
              </a:p>
              <a:p>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4771090" y="3455245"/>
                <a:ext cx="2765181" cy="2174121"/>
              </a:xfrm>
              <a:prstGeom prst="rect">
                <a:avLst/>
              </a:prstGeom>
              <a:blipFill rotWithShape="0">
                <a:blip r:embed="rId4"/>
                <a:stretch>
                  <a:fillRect l="-1987" b="-19101"/>
                </a:stretch>
              </a:blipFill>
            </p:spPr>
            <p:txBody>
              <a:bodyPr/>
              <a:lstStyle/>
              <a:p>
                <a:r>
                  <a:rPr lang="en-US">
                    <a:noFill/>
                  </a:rPr>
                  <a:t> </a:t>
                </a:r>
              </a:p>
            </p:txBody>
          </p:sp>
        </mc:Fallback>
      </mc:AlternateContent>
      <p:pic>
        <p:nvPicPr>
          <p:cNvPr id="10" name="Content Placeholder 7"/>
          <p:cNvPicPr>
            <a:picLocks noChangeAspect="1"/>
          </p:cNvPicPr>
          <p:nvPr/>
        </p:nvPicPr>
        <p:blipFill>
          <a:blip r:embed="rId5"/>
          <a:stretch>
            <a:fillRect/>
          </a:stretch>
        </p:blipFill>
        <p:spPr>
          <a:xfrm>
            <a:off x="4339439" y="721564"/>
            <a:ext cx="3351150" cy="2514600"/>
          </a:xfrm>
          <a:prstGeom prst="rect">
            <a:avLst/>
          </a:prstGeom>
        </p:spPr>
      </p:pic>
      <p:sp>
        <p:nvSpPr>
          <p:cNvPr id="11" name="TextBox 10"/>
          <p:cNvSpPr txBox="1"/>
          <p:nvPr/>
        </p:nvSpPr>
        <p:spPr>
          <a:xfrm rot="16200000">
            <a:off x="4358056" y="1694036"/>
            <a:ext cx="309700" cy="200055"/>
          </a:xfrm>
          <a:prstGeom prst="rect">
            <a:avLst/>
          </a:prstGeom>
          <a:noFill/>
        </p:spPr>
        <p:txBody>
          <a:bodyPr wrap="none" rtlCol="0">
            <a:spAutoFit/>
          </a:bodyPr>
          <a:lstStyle/>
          <a:p>
            <a:r>
              <a:rPr lang="en-US" sz="700" dirty="0" smtClean="0">
                <a:latin typeface="+mj-lt"/>
              </a:rPr>
              <a:t>(m)</a:t>
            </a:r>
            <a:endParaRPr lang="en-US" sz="700" dirty="0">
              <a:latin typeface="+mj-lt"/>
            </a:endParaRPr>
          </a:p>
        </p:txBody>
      </p:sp>
    </p:spTree>
    <p:extLst>
      <p:ext uri="{BB962C8B-B14F-4D97-AF65-F5344CB8AC3E}">
        <p14:creationId xmlns:p14="http://schemas.microsoft.com/office/powerpoint/2010/main" val="1471849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7041" y="1968294"/>
            <a:ext cx="6663757" cy="2139047"/>
          </a:xfrm>
          <a:prstGeom prst="rect">
            <a:avLst/>
          </a:prstGeom>
          <a:noFill/>
        </p:spPr>
        <p:txBody>
          <a:bodyPr wrap="square" rtlCol="0">
            <a:spAutoFit/>
          </a:bodyPr>
          <a:lstStyle/>
          <a:p>
            <a:r>
              <a:rPr lang="en-US" sz="3800" b="1" dirty="0" smtClean="0">
                <a:cs typeface="Times New Roman" panose="02020603050405020304" pitchFamily="18" charset="0"/>
              </a:rPr>
              <a:t>Simulation Results </a:t>
            </a:r>
            <a:r>
              <a:rPr lang="en-US" sz="3500" b="1" dirty="0" smtClean="0">
                <a:cs typeface="Times New Roman" panose="02020603050405020304" pitchFamily="18" charset="0"/>
              </a:rPr>
              <a:t/>
            </a:r>
            <a:br>
              <a:rPr lang="en-US" sz="3500" b="1" dirty="0" smtClean="0">
                <a:cs typeface="Times New Roman" panose="02020603050405020304" pitchFamily="18" charset="0"/>
              </a:rPr>
            </a:br>
            <a:r>
              <a:rPr lang="en-US" sz="3000" b="1" dirty="0" smtClean="0">
                <a:cs typeface="Times New Roman" panose="02020603050405020304" pitchFamily="18" charset="0"/>
              </a:rPr>
              <a:t>Part 2: </a:t>
            </a:r>
            <a:r>
              <a:rPr lang="en-US" sz="3000" b="1" dirty="0" smtClean="0"/>
              <a:t>Concurrent Flow Flame Spread over Discrete Fuels</a:t>
            </a:r>
            <a:endParaRPr lang="en-US" sz="3000" b="1" dirty="0"/>
          </a:p>
          <a:p>
            <a:endParaRPr lang="en-US" sz="3500" b="1" dirty="0">
              <a:cs typeface="Times New Roman" panose="02020603050405020304" pitchFamily="18" charset="0"/>
            </a:endParaRPr>
          </a:p>
        </p:txBody>
      </p:sp>
    </p:spTree>
    <p:extLst>
      <p:ext uri="{BB962C8B-B14F-4D97-AF65-F5344CB8AC3E}">
        <p14:creationId xmlns:p14="http://schemas.microsoft.com/office/powerpoint/2010/main" val="3333739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442" y="164892"/>
            <a:ext cx="8375469" cy="523220"/>
          </a:xfrm>
          <a:prstGeom prst="rect">
            <a:avLst/>
          </a:prstGeom>
          <a:noFill/>
        </p:spPr>
        <p:txBody>
          <a:bodyPr wrap="square" rtlCol="0">
            <a:spAutoFit/>
          </a:bodyPr>
          <a:lstStyle/>
          <a:p>
            <a:r>
              <a:rPr lang="en-US" sz="2800" b="1" dirty="0" smtClean="0">
                <a:cs typeface="Times New Roman" panose="02020603050405020304" pitchFamily="18" charset="0"/>
              </a:rPr>
              <a:t>Concurrent Flow Flame Spread over Discrete Fuels</a:t>
            </a:r>
            <a:endParaRPr lang="en-US" sz="2800" b="1" dirty="0">
              <a:cs typeface="Times New Roman" panose="02020603050405020304" pitchFamily="18" charset="0"/>
            </a:endParaRPr>
          </a:p>
        </p:txBody>
      </p:sp>
      <p:pic>
        <p:nvPicPr>
          <p:cNvPr id="8" name="timelapse">
            <a:hlinkClick r:id="" action="ppaction://media"/>
          </p:cNvPr>
          <p:cNvPicPr>
            <a:picLocks noChangeAspect="1"/>
          </p:cNvPicPr>
          <p:nvPr>
            <a:videoFile r:link="rId1"/>
            <p:extLst>
              <p:ext uri="{DAA4B4D4-6D71-4841-9C94-3DE7FCFB9230}">
                <p14:media xmlns:p14="http://schemas.microsoft.com/office/powerpoint/2010/main" r:embed="rId2">
                  <p14:trim end="7456.625"/>
                </p14:media>
              </p:ext>
            </p:extLst>
          </p:nvPr>
        </p:nvPicPr>
        <p:blipFill rotWithShape="1">
          <a:blip r:embed="rId4"/>
          <a:srcRect l="2823" t="3872" b="4546"/>
          <a:stretch/>
        </p:blipFill>
        <p:spPr>
          <a:xfrm>
            <a:off x="2480733" y="990599"/>
            <a:ext cx="4572712" cy="4605867"/>
          </a:xfrm>
          <a:prstGeom prst="rect">
            <a:avLst/>
          </a:prstGeom>
        </p:spPr>
      </p:pic>
      <p:sp>
        <p:nvSpPr>
          <p:cNvPr id="9" name="TextBox 8"/>
          <p:cNvSpPr txBox="1"/>
          <p:nvPr/>
        </p:nvSpPr>
        <p:spPr>
          <a:xfrm>
            <a:off x="2548467" y="5596466"/>
            <a:ext cx="639919" cy="338554"/>
          </a:xfrm>
          <a:prstGeom prst="rect">
            <a:avLst/>
          </a:prstGeom>
          <a:noFill/>
        </p:spPr>
        <p:txBody>
          <a:bodyPr wrap="none" rtlCol="0">
            <a:spAutoFit/>
          </a:bodyPr>
          <a:lstStyle/>
          <a:p>
            <a:r>
              <a:rPr lang="en-US" sz="1600" b="1" dirty="0" smtClean="0">
                <a:solidFill>
                  <a:schemeClr val="tx1">
                    <a:lumMod val="75000"/>
                    <a:lumOff val="25000"/>
                  </a:schemeClr>
                </a:solidFill>
              </a:rPr>
              <a:t>X (m)</a:t>
            </a:r>
            <a:endParaRPr lang="en-US" sz="1600" b="1" dirty="0">
              <a:solidFill>
                <a:schemeClr val="tx1">
                  <a:lumMod val="75000"/>
                  <a:lumOff val="25000"/>
                </a:schemeClr>
              </a:solidFill>
            </a:endParaRPr>
          </a:p>
        </p:txBody>
      </p:sp>
      <p:sp>
        <p:nvSpPr>
          <p:cNvPr id="10" name="TextBox 9"/>
          <p:cNvSpPr txBox="1"/>
          <p:nvPr/>
        </p:nvSpPr>
        <p:spPr>
          <a:xfrm rot="16200000">
            <a:off x="1725035" y="3000499"/>
            <a:ext cx="623889" cy="338554"/>
          </a:xfrm>
          <a:prstGeom prst="rect">
            <a:avLst/>
          </a:prstGeom>
          <a:noFill/>
        </p:spPr>
        <p:txBody>
          <a:bodyPr wrap="none" rtlCol="0">
            <a:spAutoFit/>
          </a:bodyPr>
          <a:lstStyle/>
          <a:p>
            <a:r>
              <a:rPr lang="en-US" sz="1600" b="1" dirty="0" smtClean="0">
                <a:solidFill>
                  <a:schemeClr val="tx1">
                    <a:lumMod val="75000"/>
                    <a:lumOff val="25000"/>
                  </a:schemeClr>
                </a:solidFill>
              </a:rPr>
              <a:t>Z (m)</a:t>
            </a:r>
            <a:endParaRPr lang="en-US" sz="1600" b="1" dirty="0">
              <a:solidFill>
                <a:schemeClr val="tx1">
                  <a:lumMod val="75000"/>
                  <a:lumOff val="25000"/>
                </a:schemeClr>
              </a:solidFill>
            </a:endParaRPr>
          </a:p>
        </p:txBody>
      </p:sp>
      <p:sp>
        <p:nvSpPr>
          <p:cNvPr id="11" name="TextBox 10"/>
          <p:cNvSpPr txBox="1"/>
          <p:nvPr/>
        </p:nvSpPr>
        <p:spPr>
          <a:xfrm>
            <a:off x="2206256" y="1312336"/>
            <a:ext cx="312906" cy="276999"/>
          </a:xfrm>
          <a:prstGeom prst="rect">
            <a:avLst/>
          </a:prstGeom>
          <a:noFill/>
        </p:spPr>
        <p:txBody>
          <a:bodyPr wrap="none" rtlCol="0">
            <a:spAutoFit/>
          </a:bodyPr>
          <a:lstStyle/>
          <a:p>
            <a:r>
              <a:rPr lang="en-US" sz="1200" dirty="0" smtClean="0">
                <a:solidFill>
                  <a:schemeClr val="tx1">
                    <a:lumMod val="85000"/>
                    <a:lumOff val="15000"/>
                  </a:schemeClr>
                </a:solidFill>
                <a:latin typeface="Arial" panose="020B0604020202020204" pitchFamily="34" charset="0"/>
                <a:cs typeface="Arial" panose="020B0604020202020204" pitchFamily="34" charset="0"/>
              </a:rPr>
              <a:t>.5</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2206256" y="2085084"/>
            <a:ext cx="312906" cy="276999"/>
          </a:xfrm>
          <a:prstGeom prst="rect">
            <a:avLst/>
          </a:prstGeom>
          <a:noFill/>
        </p:spPr>
        <p:txBody>
          <a:bodyPr wrap="none" rtlCol="0">
            <a:spAutoFit/>
          </a:bodyPr>
          <a:lstStyle/>
          <a:p>
            <a:r>
              <a:rPr lang="en-US" sz="1200" dirty="0" smtClean="0">
                <a:solidFill>
                  <a:schemeClr val="tx1">
                    <a:lumMod val="85000"/>
                    <a:lumOff val="15000"/>
                  </a:schemeClr>
                </a:solidFill>
                <a:latin typeface="Arial" panose="020B0604020202020204" pitchFamily="34" charset="0"/>
                <a:cs typeface="Arial" panose="020B0604020202020204" pitchFamily="34" charset="0"/>
              </a:rPr>
              <a:t>.4</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206256" y="2904941"/>
            <a:ext cx="312906" cy="276999"/>
          </a:xfrm>
          <a:prstGeom prst="rect">
            <a:avLst/>
          </a:prstGeom>
          <a:noFill/>
        </p:spPr>
        <p:txBody>
          <a:bodyPr wrap="none" rtlCol="0">
            <a:spAutoFit/>
          </a:bodyPr>
          <a:lstStyle/>
          <a:p>
            <a:r>
              <a:rPr lang="en-US" sz="1200" dirty="0" smtClean="0">
                <a:solidFill>
                  <a:schemeClr val="tx1">
                    <a:lumMod val="85000"/>
                    <a:lumOff val="15000"/>
                  </a:schemeClr>
                </a:solidFill>
                <a:latin typeface="Arial" panose="020B0604020202020204" pitchFamily="34" charset="0"/>
                <a:cs typeface="Arial" panose="020B0604020202020204" pitchFamily="34" charset="0"/>
              </a:rPr>
              <a:t>.3</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2167827" y="3682121"/>
            <a:ext cx="312906" cy="276999"/>
          </a:xfrm>
          <a:prstGeom prst="rect">
            <a:avLst/>
          </a:prstGeom>
          <a:noFill/>
        </p:spPr>
        <p:txBody>
          <a:bodyPr wrap="none" rtlCol="0">
            <a:spAutoFit/>
          </a:bodyPr>
          <a:lstStyle/>
          <a:p>
            <a:r>
              <a:rPr lang="en-US" sz="1200" dirty="0" smtClean="0">
                <a:solidFill>
                  <a:schemeClr val="tx1">
                    <a:lumMod val="85000"/>
                    <a:lumOff val="15000"/>
                  </a:schemeClr>
                </a:solidFill>
                <a:latin typeface="Arial" panose="020B0604020202020204" pitchFamily="34" charset="0"/>
                <a:cs typeface="Arial" panose="020B0604020202020204" pitchFamily="34" charset="0"/>
              </a:rPr>
              <a:t>.2</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2196875" y="4500793"/>
            <a:ext cx="312906" cy="276999"/>
          </a:xfrm>
          <a:prstGeom prst="rect">
            <a:avLst/>
          </a:prstGeom>
          <a:noFill/>
        </p:spPr>
        <p:txBody>
          <a:bodyPr wrap="none" rtlCol="0">
            <a:spAutoFit/>
          </a:bodyPr>
          <a:lstStyle/>
          <a:p>
            <a:r>
              <a:rPr lang="en-US" sz="1200" dirty="0" smtClean="0">
                <a:solidFill>
                  <a:schemeClr val="tx1">
                    <a:lumMod val="85000"/>
                    <a:lumOff val="15000"/>
                  </a:schemeClr>
                </a:solidFill>
                <a:latin typeface="Arial" panose="020B0604020202020204" pitchFamily="34" charset="0"/>
                <a:cs typeface="Arial" panose="020B0604020202020204" pitchFamily="34" charset="0"/>
              </a:rPr>
              <a:t>.1</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244030" y="5277973"/>
            <a:ext cx="269626" cy="276999"/>
          </a:xfrm>
          <a:prstGeom prst="rect">
            <a:avLst/>
          </a:prstGeom>
          <a:noFill/>
        </p:spPr>
        <p:txBody>
          <a:bodyPr wrap="none" rtlCol="0">
            <a:spAutoFit/>
          </a:bodyPr>
          <a:lstStyle/>
          <a:p>
            <a:r>
              <a:rPr lang="en-US" sz="1200" dirty="0">
                <a:solidFill>
                  <a:schemeClr val="tx1">
                    <a:lumMod val="85000"/>
                    <a:lumOff val="15000"/>
                  </a:schemeClr>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42333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stretch>
            <a:fillRect/>
          </a:stretch>
        </p:blipFill>
        <p:spPr>
          <a:xfrm>
            <a:off x="363821" y="1152294"/>
            <a:ext cx="5523983" cy="3813424"/>
          </a:xfrm>
          <a:prstGeom prst="rect">
            <a:avLst/>
          </a:prstGeom>
        </p:spPr>
      </p:pic>
      <p:sp>
        <p:nvSpPr>
          <p:cNvPr id="3" name="TextBox 2"/>
          <p:cNvSpPr txBox="1"/>
          <p:nvPr/>
        </p:nvSpPr>
        <p:spPr>
          <a:xfrm>
            <a:off x="270443" y="164892"/>
            <a:ext cx="5859424" cy="523220"/>
          </a:xfrm>
          <a:prstGeom prst="rect">
            <a:avLst/>
          </a:prstGeom>
          <a:noFill/>
        </p:spPr>
        <p:txBody>
          <a:bodyPr wrap="square" rtlCol="0">
            <a:spAutoFit/>
          </a:bodyPr>
          <a:lstStyle/>
          <a:p>
            <a:r>
              <a:rPr lang="en-US" sz="2800" b="1" dirty="0" smtClean="0">
                <a:cs typeface="Times New Roman" panose="02020603050405020304" pitchFamily="18" charset="0"/>
              </a:rPr>
              <a:t>Spread Rate of the Flame Base</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57240" y="1433962"/>
                <a:ext cx="3215175" cy="2412392"/>
              </a:xfrm>
              <a:prstGeom prst="rect">
                <a:avLst/>
              </a:prstGeom>
            </p:spPr>
            <p:txBody>
              <a:bodyPr wrap="square">
                <a:spAutoFit/>
              </a:bodyPr>
              <a:lstStyle/>
              <a:p>
                <a:pPr marL="227013" indent="-227013">
                  <a:buFont typeface="Arial" panose="020B0604020202020204" pitchFamily="34" charset="0"/>
                  <a:buChar char="•"/>
                </a:pPr>
                <a:r>
                  <a:rPr lang="en-US" altLang="ko-KR" sz="2000" dirty="0" smtClean="0"/>
                  <a:t>Flame is defined as</a:t>
                </a:r>
                <a:br>
                  <a:rPr lang="en-US" altLang="ko-KR" sz="2000" dirty="0" smtClean="0"/>
                </a:br>
                <a14:m>
                  <m:oMath xmlns:m="http://schemas.openxmlformats.org/officeDocument/2006/math">
                    <m:sSup>
                      <m:sSupPr>
                        <m:ctrlPr>
                          <a:rPr lang="en-US" altLang="ko-KR" sz="2000" i="1" smtClean="0">
                            <a:latin typeface="Cambria Math"/>
                          </a:rPr>
                        </m:ctrlPr>
                      </m:sSupPr>
                      <m:e>
                        <m:acc>
                          <m:accPr>
                            <m:chr m:val="̇"/>
                            <m:ctrlPr>
                              <a:rPr lang="en-US" altLang="ko-KR" sz="2000" i="1">
                                <a:latin typeface="Cambria Math"/>
                              </a:rPr>
                            </m:ctrlPr>
                          </m:accPr>
                          <m:e>
                            <m:r>
                              <a:rPr lang="en-US" altLang="ko-KR" sz="2000" i="1">
                                <a:latin typeface="Cambria Math" panose="02040503050406030204" pitchFamily="18" charset="0"/>
                              </a:rPr>
                              <m:t>𝑄</m:t>
                            </m:r>
                          </m:e>
                        </m:acc>
                      </m:e>
                      <m:sup>
                        <m:r>
                          <a:rPr lang="en-US" altLang="ko-KR" sz="2000" i="1">
                            <a:latin typeface="Cambria Math" panose="02040503050406030204" pitchFamily="18" charset="0"/>
                          </a:rPr>
                          <m:t>′′′</m:t>
                        </m:r>
                      </m:sup>
                    </m:sSup>
                  </m:oMath>
                </a14:m>
                <a:r>
                  <a:rPr lang="en-US" sz="2000" dirty="0"/>
                  <a:t>&gt; 15,000 </a:t>
                </a:r>
                <a:r>
                  <a:rPr lang="en-US" sz="2000" dirty="0" smtClean="0"/>
                  <a:t>kW/m</a:t>
                </a:r>
                <a:r>
                  <a:rPr lang="en-US" sz="2000" baseline="30000" dirty="0" smtClean="0"/>
                  <a:t>3</a:t>
                </a:r>
                <a:r>
                  <a:rPr lang="en-US" sz="2000" dirty="0" smtClean="0"/>
                  <a:t>. </a:t>
                </a:r>
                <a:endParaRPr lang="en-US" sz="2000" dirty="0"/>
              </a:p>
              <a:p>
                <a:pPr marL="227013" indent="-227013">
                  <a:spcBef>
                    <a:spcPts val="1200"/>
                  </a:spcBef>
                  <a:buFont typeface="Arial" panose="020B0604020202020204" pitchFamily="34" charset="0"/>
                  <a:buChar char="•"/>
                </a:pPr>
                <a:r>
                  <a:rPr lang="en-US" sz="2000" dirty="0"/>
                  <a:t>For discrete fuel configurations, the spread rate of the flame base increases as the gap size increases.</a:t>
                </a:r>
              </a:p>
            </p:txBody>
          </p:sp>
        </mc:Choice>
        <mc:Fallback xmlns="">
          <p:sp>
            <p:nvSpPr>
              <p:cNvPr id="4" name="Rectangle 3"/>
              <p:cNvSpPr>
                <a:spLocks noRot="1" noChangeAspect="1" noMove="1" noResize="1" noEditPoints="1" noAdjustHandles="1" noChangeArrowheads="1" noChangeShapeType="1" noTextEdit="1"/>
              </p:cNvSpPr>
              <p:nvPr/>
            </p:nvSpPr>
            <p:spPr>
              <a:xfrm>
                <a:off x="5757240" y="1433962"/>
                <a:ext cx="3215175" cy="2412392"/>
              </a:xfrm>
              <a:prstGeom prst="rect">
                <a:avLst/>
              </a:prstGeom>
              <a:blipFill rotWithShape="0">
                <a:blip r:embed="rId3"/>
                <a:stretch>
                  <a:fillRect l="-1705" t="-1263" r="-379" b="-3535"/>
                </a:stretch>
              </a:blipFill>
            </p:spPr>
            <p:txBody>
              <a:bodyPr/>
              <a:lstStyle/>
              <a:p>
                <a:r>
                  <a:rPr lang="en-US">
                    <a:noFill/>
                  </a:rPr>
                  <a:t> </a:t>
                </a:r>
              </a:p>
            </p:txBody>
          </p:sp>
        </mc:Fallback>
      </mc:AlternateContent>
    </p:spTree>
    <p:extLst>
      <p:ext uri="{BB962C8B-B14F-4D97-AF65-F5344CB8AC3E}">
        <p14:creationId xmlns:p14="http://schemas.microsoft.com/office/powerpoint/2010/main" val="2743871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443" y="164892"/>
            <a:ext cx="7088300" cy="523220"/>
          </a:xfrm>
          <a:prstGeom prst="rect">
            <a:avLst/>
          </a:prstGeom>
          <a:noFill/>
        </p:spPr>
        <p:txBody>
          <a:bodyPr wrap="square" rtlCol="0">
            <a:spAutoFit/>
          </a:bodyPr>
          <a:lstStyle/>
          <a:p>
            <a:r>
              <a:rPr lang="en-US" sz="2800" b="1" dirty="0" smtClean="0">
                <a:cs typeface="Times New Roman" panose="02020603050405020304" pitchFamily="18" charset="0"/>
              </a:rPr>
              <a:t>Spread Rates of the Pyrolysis Front and Base</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5248124" y="1399196"/>
                <a:ext cx="3383280" cy="2708434"/>
              </a:xfrm>
              <a:prstGeom prst="rect">
                <a:avLst/>
              </a:prstGeom>
            </p:spPr>
            <p:txBody>
              <a:bodyPr wrap="square">
                <a:spAutoFit/>
              </a:bodyPr>
              <a:lstStyle/>
              <a:p>
                <a:pPr marL="227013" indent="-227013">
                  <a:buFont typeface="Arial" panose="020B0604020202020204" pitchFamily="34" charset="0"/>
                  <a:buChar char="•"/>
                </a:pPr>
                <a:r>
                  <a:rPr lang="en-US" sz="2000" dirty="0"/>
                  <a:t>Pyrolysis </a:t>
                </a:r>
                <a:r>
                  <a:rPr lang="en-US" sz="2000" dirty="0" smtClean="0"/>
                  <a:t>region is defined as </a:t>
                </a:r>
                <a14:m>
                  <m:oMath xmlns:m="http://schemas.openxmlformats.org/officeDocument/2006/math">
                    <m:acc>
                      <m:accPr>
                        <m:chr m:val="̇"/>
                        <m:ctrlPr>
                          <a:rPr lang="en-US" altLang="ko-KR" sz="2000" i="1">
                            <a:latin typeface="Cambria Math"/>
                          </a:rPr>
                        </m:ctrlPr>
                      </m:accPr>
                      <m:e>
                        <m:r>
                          <a:rPr lang="en-US" altLang="ko-KR" sz="2000" i="1">
                            <a:latin typeface="Cambria Math" panose="02040503050406030204" pitchFamily="18" charset="0"/>
                          </a:rPr>
                          <m:t>𝑚</m:t>
                        </m:r>
                      </m:e>
                    </m:acc>
                    <m:r>
                      <a:rPr lang="en-US" altLang="ko-KR" sz="2000" i="1">
                        <a:latin typeface="Cambria Math" panose="02040503050406030204" pitchFamily="18" charset="0"/>
                      </a:rPr>
                      <m:t>′′</m:t>
                    </m:r>
                  </m:oMath>
                </a14:m>
                <a:r>
                  <a:rPr lang="en-US" sz="2000" dirty="0"/>
                  <a:t> &gt; </a:t>
                </a:r>
                <a:r>
                  <a:rPr lang="en-US" sz="2000" dirty="0" smtClean="0"/>
                  <a:t>0.001 kg/m</a:t>
                </a:r>
                <a:r>
                  <a:rPr lang="en-US" sz="2000" baseline="30000" dirty="0" smtClean="0"/>
                  <a:t>2</a:t>
                </a:r>
                <a:r>
                  <a:rPr lang="en-US" sz="2000" dirty="0" smtClean="0"/>
                  <a:t>/s.</a:t>
                </a:r>
              </a:p>
              <a:p>
                <a:pPr marL="227013" indent="-227013">
                  <a:spcBef>
                    <a:spcPts val="1200"/>
                  </a:spcBef>
                  <a:buFont typeface="Arial" panose="020B0604020202020204" pitchFamily="34" charset="0"/>
                  <a:buChar char="•"/>
                </a:pPr>
                <a:r>
                  <a:rPr lang="en-US" sz="2000" dirty="0" smtClean="0"/>
                  <a:t>Flame spreads faster but the burning rate is smaller for the discrete fuel configuration compared with the continuous configuration.  </a:t>
                </a:r>
              </a:p>
            </p:txBody>
          </p:sp>
        </mc:Choice>
        <mc:Fallback xmlns="">
          <p:sp>
            <p:nvSpPr>
              <p:cNvPr id="6" name="Rectangle 5"/>
              <p:cNvSpPr>
                <a:spLocks noRot="1" noChangeAspect="1" noMove="1" noResize="1" noEditPoints="1" noAdjustHandles="1" noChangeArrowheads="1" noChangeShapeType="1" noTextEdit="1"/>
              </p:cNvSpPr>
              <p:nvPr/>
            </p:nvSpPr>
            <p:spPr>
              <a:xfrm>
                <a:off x="5248124" y="1399196"/>
                <a:ext cx="3383280" cy="2708434"/>
              </a:xfrm>
              <a:prstGeom prst="rect">
                <a:avLst/>
              </a:prstGeom>
              <a:blipFill rotWithShape="0">
                <a:blip r:embed="rId2"/>
                <a:stretch>
                  <a:fillRect l="-1622" t="-1351" r="-2703" b="-3153"/>
                </a:stretch>
              </a:blipFill>
            </p:spPr>
            <p:txBody>
              <a:bodyPr/>
              <a:lstStyle/>
              <a:p>
                <a:r>
                  <a:rPr lang="en-US">
                    <a:noFill/>
                  </a:rPr>
                  <a:t> </a:t>
                </a:r>
              </a:p>
            </p:txBody>
          </p:sp>
        </mc:Fallback>
      </mc:AlternateContent>
      <p:pic>
        <p:nvPicPr>
          <p:cNvPr id="7" name="Content Placeholder 4"/>
          <p:cNvPicPr>
            <a:picLocks noChangeAspect="1"/>
          </p:cNvPicPr>
          <p:nvPr/>
        </p:nvPicPr>
        <p:blipFill>
          <a:blip r:embed="rId3"/>
          <a:stretch>
            <a:fillRect/>
          </a:stretch>
        </p:blipFill>
        <p:spPr>
          <a:xfrm>
            <a:off x="360204" y="1229863"/>
            <a:ext cx="4630679" cy="3474720"/>
          </a:xfrm>
          <a:prstGeom prst="rect">
            <a:avLst/>
          </a:prstGeom>
        </p:spPr>
      </p:pic>
    </p:spTree>
    <p:extLst>
      <p:ext uri="{BB962C8B-B14F-4D97-AF65-F5344CB8AC3E}">
        <p14:creationId xmlns:p14="http://schemas.microsoft.com/office/powerpoint/2010/main" val="2035844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3117" y="1726557"/>
            <a:ext cx="6393305" cy="2708434"/>
          </a:xfrm>
          <a:prstGeom prst="rect">
            <a:avLst/>
          </a:prstGeom>
          <a:noFill/>
        </p:spPr>
        <p:txBody>
          <a:bodyPr wrap="square" rtlCol="0">
            <a:spAutoFit/>
          </a:bodyPr>
          <a:lstStyle/>
          <a:p>
            <a:pPr marL="347663" indent="-347663">
              <a:spcAft>
                <a:spcPts val="600"/>
              </a:spcAft>
              <a:buFont typeface="+mj-lt"/>
              <a:buAutoNum type="arabicPeriod"/>
            </a:pPr>
            <a:r>
              <a:rPr lang="en-US" sz="2000" dirty="0" smtClean="0"/>
              <a:t>Background</a:t>
            </a:r>
          </a:p>
          <a:p>
            <a:pPr marL="347663" indent="-347663">
              <a:spcAft>
                <a:spcPts val="600"/>
              </a:spcAft>
              <a:buFont typeface="+mj-lt"/>
              <a:buAutoNum type="arabicPeriod"/>
            </a:pPr>
            <a:r>
              <a:rPr lang="en-US" sz="2000" dirty="0" smtClean="0"/>
              <a:t>Numerical Model</a:t>
            </a:r>
          </a:p>
          <a:p>
            <a:pPr marL="347663" indent="-347663">
              <a:spcAft>
                <a:spcPts val="300"/>
              </a:spcAft>
              <a:buFont typeface="+mj-lt"/>
              <a:buAutoNum type="arabicPeriod"/>
            </a:pPr>
            <a:r>
              <a:rPr lang="en-US" sz="2000" dirty="0" smtClean="0"/>
              <a:t>Computational Results</a:t>
            </a:r>
          </a:p>
          <a:p>
            <a:pPr marL="685800" indent="-233363">
              <a:spcAft>
                <a:spcPts val="300"/>
              </a:spcAft>
              <a:buSzPct val="80000"/>
              <a:buFont typeface="Wingdings" panose="05000000000000000000" pitchFamily="2" charset="2"/>
              <a:buChar char="§"/>
            </a:pPr>
            <a:r>
              <a:rPr lang="en-US" sz="2000" dirty="0" smtClean="0"/>
              <a:t>Upward Spreading</a:t>
            </a:r>
          </a:p>
          <a:p>
            <a:pPr marL="685800" indent="-233363">
              <a:spcAft>
                <a:spcPts val="600"/>
              </a:spcAft>
              <a:buSzPct val="80000"/>
              <a:buFont typeface="Wingdings" panose="05000000000000000000" pitchFamily="2" charset="2"/>
              <a:buChar char="§"/>
            </a:pPr>
            <a:r>
              <a:rPr lang="en-US" sz="2000" dirty="0" smtClean="0"/>
              <a:t>0g Concurrent Flow </a:t>
            </a:r>
            <a:r>
              <a:rPr lang="en-US" sz="2000" dirty="0"/>
              <a:t>S</a:t>
            </a:r>
            <a:r>
              <a:rPr lang="en-US" sz="2000" dirty="0" smtClean="0"/>
              <a:t>preading</a:t>
            </a:r>
          </a:p>
          <a:p>
            <a:pPr marL="347663" indent="-347663">
              <a:spcAft>
                <a:spcPts val="600"/>
              </a:spcAft>
              <a:buFont typeface="+mj-lt"/>
              <a:buAutoNum type="arabicPeriod" startAt="4"/>
            </a:pPr>
            <a:r>
              <a:rPr lang="en-US" sz="2000" dirty="0" smtClean="0"/>
              <a:t>Remarks</a:t>
            </a:r>
          </a:p>
          <a:p>
            <a:endParaRPr lang="en-US" sz="2000" dirty="0" smtClean="0"/>
          </a:p>
        </p:txBody>
      </p:sp>
      <p:sp>
        <p:nvSpPr>
          <p:cNvPr id="5" name="Rectangle 4"/>
          <p:cNvSpPr/>
          <p:nvPr/>
        </p:nvSpPr>
        <p:spPr>
          <a:xfrm>
            <a:off x="2280650" y="1041614"/>
            <a:ext cx="1293944" cy="523220"/>
          </a:xfrm>
          <a:prstGeom prst="rect">
            <a:avLst/>
          </a:prstGeom>
        </p:spPr>
        <p:txBody>
          <a:bodyPr wrap="none">
            <a:spAutoFit/>
          </a:bodyPr>
          <a:lstStyle/>
          <a:p>
            <a:r>
              <a:rPr lang="en-US" sz="2800" b="1" dirty="0" smtClean="0"/>
              <a:t>Outline</a:t>
            </a:r>
            <a:endParaRPr lang="en-US" sz="2800" b="1" dirty="0"/>
          </a:p>
        </p:txBody>
      </p:sp>
    </p:spTree>
    <p:extLst>
      <p:ext uri="{BB962C8B-B14F-4D97-AF65-F5344CB8AC3E}">
        <p14:creationId xmlns:p14="http://schemas.microsoft.com/office/powerpoint/2010/main" val="2138360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a:stretch>
            <a:fillRect/>
          </a:stretch>
        </p:blipFill>
        <p:spPr>
          <a:xfrm>
            <a:off x="360204" y="1229863"/>
            <a:ext cx="4630679" cy="3474720"/>
          </a:xfrm>
          <a:prstGeom prst="rect">
            <a:avLst/>
          </a:prstGeom>
        </p:spPr>
      </p:pic>
      <p:sp>
        <p:nvSpPr>
          <p:cNvPr id="4" name="TextBox 3"/>
          <p:cNvSpPr txBox="1"/>
          <p:nvPr/>
        </p:nvSpPr>
        <p:spPr>
          <a:xfrm>
            <a:off x="270443" y="164892"/>
            <a:ext cx="7088300" cy="523220"/>
          </a:xfrm>
          <a:prstGeom prst="rect">
            <a:avLst/>
          </a:prstGeom>
          <a:noFill/>
        </p:spPr>
        <p:txBody>
          <a:bodyPr wrap="square" rtlCol="0">
            <a:spAutoFit/>
          </a:bodyPr>
          <a:lstStyle/>
          <a:p>
            <a:r>
              <a:rPr lang="en-US" sz="2800" b="1" dirty="0" smtClean="0">
                <a:cs typeface="Times New Roman" panose="02020603050405020304" pitchFamily="18" charset="0"/>
              </a:rPr>
              <a:t>Spread Rates of the Pyrolysis Front and Base</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5248124" y="1399196"/>
                <a:ext cx="3383280" cy="2708434"/>
              </a:xfrm>
              <a:prstGeom prst="rect">
                <a:avLst/>
              </a:prstGeom>
            </p:spPr>
            <p:txBody>
              <a:bodyPr wrap="square">
                <a:spAutoFit/>
              </a:bodyPr>
              <a:lstStyle/>
              <a:p>
                <a:pPr marL="227013" indent="-227013">
                  <a:buFont typeface="Arial" panose="020B0604020202020204" pitchFamily="34" charset="0"/>
                  <a:buChar char="•"/>
                </a:pPr>
                <a:r>
                  <a:rPr lang="en-US" sz="2000" dirty="0"/>
                  <a:t>Pyrolysis </a:t>
                </a:r>
                <a:r>
                  <a:rPr lang="en-US" sz="2000" dirty="0" smtClean="0"/>
                  <a:t>region is defined as </a:t>
                </a:r>
                <a14:m>
                  <m:oMath xmlns:m="http://schemas.openxmlformats.org/officeDocument/2006/math">
                    <m:acc>
                      <m:accPr>
                        <m:chr m:val="̇"/>
                        <m:ctrlPr>
                          <a:rPr lang="en-US" altLang="ko-KR" sz="2000" i="1">
                            <a:latin typeface="Cambria Math"/>
                          </a:rPr>
                        </m:ctrlPr>
                      </m:accPr>
                      <m:e>
                        <m:r>
                          <a:rPr lang="en-US" altLang="ko-KR" sz="2000" i="1">
                            <a:latin typeface="Cambria Math" panose="02040503050406030204" pitchFamily="18" charset="0"/>
                          </a:rPr>
                          <m:t>𝑚</m:t>
                        </m:r>
                      </m:e>
                    </m:acc>
                    <m:r>
                      <a:rPr lang="en-US" altLang="ko-KR" sz="2000" i="1">
                        <a:latin typeface="Cambria Math" panose="02040503050406030204" pitchFamily="18" charset="0"/>
                      </a:rPr>
                      <m:t>′′</m:t>
                    </m:r>
                  </m:oMath>
                </a14:m>
                <a:r>
                  <a:rPr lang="en-US" sz="2000" dirty="0"/>
                  <a:t> &gt; </a:t>
                </a:r>
                <a:r>
                  <a:rPr lang="en-US" sz="2000" dirty="0" smtClean="0"/>
                  <a:t>0.001 kg/m</a:t>
                </a:r>
                <a:r>
                  <a:rPr lang="en-US" sz="2000" baseline="30000" dirty="0" smtClean="0"/>
                  <a:t>2</a:t>
                </a:r>
                <a:r>
                  <a:rPr lang="en-US" sz="2000" dirty="0" smtClean="0"/>
                  <a:t>/s.</a:t>
                </a:r>
              </a:p>
              <a:p>
                <a:pPr marL="227013" indent="-227013">
                  <a:spcBef>
                    <a:spcPts val="1200"/>
                  </a:spcBef>
                  <a:buFont typeface="Arial" panose="020B0604020202020204" pitchFamily="34" charset="0"/>
                  <a:buChar char="•"/>
                </a:pPr>
                <a:r>
                  <a:rPr lang="en-US" sz="2000" dirty="0" smtClean="0"/>
                  <a:t>Flame spreads faster but the burning rate is smaller for the discrete fuel configuration compared with the continuous configuration.  </a:t>
                </a:r>
              </a:p>
            </p:txBody>
          </p:sp>
        </mc:Choice>
        <mc:Fallback xmlns="">
          <p:sp>
            <p:nvSpPr>
              <p:cNvPr id="6" name="Rectangle 5"/>
              <p:cNvSpPr>
                <a:spLocks noRot="1" noChangeAspect="1" noMove="1" noResize="1" noEditPoints="1" noAdjustHandles="1" noChangeArrowheads="1" noChangeShapeType="1" noTextEdit="1"/>
              </p:cNvSpPr>
              <p:nvPr/>
            </p:nvSpPr>
            <p:spPr>
              <a:xfrm>
                <a:off x="5248124" y="1399196"/>
                <a:ext cx="3383280" cy="2708434"/>
              </a:xfrm>
              <a:prstGeom prst="rect">
                <a:avLst/>
              </a:prstGeom>
              <a:blipFill rotWithShape="0">
                <a:blip r:embed="rId3"/>
                <a:stretch>
                  <a:fillRect l="-1622" t="-1351" r="-2703" b="-3153"/>
                </a:stretch>
              </a:blipFill>
            </p:spPr>
            <p:txBody>
              <a:bodyPr/>
              <a:lstStyle/>
              <a:p>
                <a:r>
                  <a:rPr lang="en-US">
                    <a:noFill/>
                  </a:rPr>
                  <a:t> </a:t>
                </a:r>
              </a:p>
            </p:txBody>
          </p:sp>
        </mc:Fallback>
      </mc:AlternateContent>
    </p:spTree>
    <p:extLst>
      <p:ext uri="{BB962C8B-B14F-4D97-AF65-F5344CB8AC3E}">
        <p14:creationId xmlns:p14="http://schemas.microsoft.com/office/powerpoint/2010/main" val="1405214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443" y="164892"/>
            <a:ext cx="7088300" cy="523220"/>
          </a:xfrm>
          <a:prstGeom prst="rect">
            <a:avLst/>
          </a:prstGeom>
          <a:noFill/>
        </p:spPr>
        <p:txBody>
          <a:bodyPr wrap="square" rtlCol="0">
            <a:spAutoFit/>
          </a:bodyPr>
          <a:lstStyle/>
          <a:p>
            <a:r>
              <a:rPr lang="en-US" sz="2800" b="1" dirty="0" smtClean="0">
                <a:cs typeface="Times New Roman" panose="02020603050405020304" pitchFamily="18" charset="0"/>
              </a:rPr>
              <a:t>Burning Rate</a:t>
            </a:r>
            <a:endParaRPr lang="en-US" sz="2800" b="1" dirty="0">
              <a:cs typeface="Times New Roman" panose="02020603050405020304" pitchFamily="18" charset="0"/>
            </a:endParaRPr>
          </a:p>
        </p:txBody>
      </p:sp>
      <p:pic>
        <p:nvPicPr>
          <p:cNvPr id="5" name="Content Placeholder 3"/>
          <p:cNvPicPr>
            <a:picLocks noChangeAspect="1"/>
          </p:cNvPicPr>
          <p:nvPr/>
        </p:nvPicPr>
        <p:blipFill>
          <a:blip r:embed="rId4"/>
          <a:stretch>
            <a:fillRect/>
          </a:stretch>
        </p:blipFill>
        <p:spPr>
          <a:xfrm>
            <a:off x="2375638" y="3297280"/>
            <a:ext cx="3351150" cy="25146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793383" y="3415456"/>
                <a:ext cx="2712281" cy="251870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dirty="0">
                              <a:latin typeface="Cambria Math"/>
                            </a:rPr>
                          </m:ctrlPr>
                        </m:sSubPr>
                        <m:e>
                          <m:acc>
                            <m:accPr>
                              <m:chr m:val="̇"/>
                              <m:ctrlPr>
                                <a:rPr lang="en-US" i="1" dirty="0">
                                  <a:latin typeface="Cambria Math"/>
                                </a:rPr>
                              </m:ctrlPr>
                            </m:accPr>
                            <m:e>
                              <m:r>
                                <a:rPr lang="en-US" i="1" dirty="0">
                                  <a:latin typeface="Cambria Math" panose="02040503050406030204" pitchFamily="18" charset="0"/>
                                </a:rPr>
                                <m:t>𝑄</m:t>
                              </m:r>
                            </m:e>
                          </m:acc>
                        </m:e>
                        <m:sub>
                          <m:r>
                            <a:rPr lang="en-US" i="1" dirty="0">
                              <a:latin typeface="Cambria Math" panose="02040503050406030204" pitchFamily="18" charset="0"/>
                            </a:rPr>
                            <m:t>𝑛𝑒𝑡</m:t>
                          </m:r>
                        </m:sub>
                      </m:sSub>
                      <m:r>
                        <a:rPr lang="en-US" i="1" dirty="0">
                          <a:latin typeface="Cambria Math" panose="02040503050406030204" pitchFamily="18" charset="0"/>
                        </a:rPr>
                        <m:t>=</m:t>
                      </m:r>
                      <m:sSub>
                        <m:sSubPr>
                          <m:ctrlPr>
                            <a:rPr lang="en-US" i="1" dirty="0">
                              <a:latin typeface="Cambria Math"/>
                            </a:rPr>
                          </m:ctrlPr>
                        </m:sSubPr>
                        <m:e>
                          <m:d>
                            <m:dPr>
                              <m:begChr m:val=""/>
                              <m:endChr m:val="|"/>
                              <m:ctrlPr>
                                <a:rPr lang="en-US" i="1" dirty="0">
                                  <a:latin typeface="Cambria Math"/>
                                </a:rPr>
                              </m:ctrlPr>
                            </m:dPr>
                            <m:e>
                              <m:nary>
                                <m:naryPr>
                                  <m:subHide m:val="on"/>
                                  <m:supHide m:val="on"/>
                                  <m:ctrlPr>
                                    <a:rPr lang="en-US" i="1" dirty="0">
                                      <a:latin typeface="Cambria Math"/>
                                    </a:rPr>
                                  </m:ctrlPr>
                                </m:naryPr>
                                <m:sub/>
                                <m:sup/>
                                <m:e>
                                  <m:sSubSup>
                                    <m:sSubSupPr>
                                      <m:ctrlPr>
                                        <a:rPr lang="en-US" i="1" dirty="0">
                                          <a:latin typeface="Cambria Math"/>
                                        </a:rPr>
                                      </m:ctrlPr>
                                    </m:sSubSupPr>
                                    <m:e>
                                      <m:acc>
                                        <m:accPr>
                                          <m:chr m:val="̇"/>
                                          <m:ctrlPr>
                                            <a:rPr lang="en-US" i="1" dirty="0">
                                              <a:latin typeface="Cambria Math"/>
                                            </a:rPr>
                                          </m:ctrlPr>
                                        </m:accPr>
                                        <m:e>
                                          <m:r>
                                            <a:rPr lang="en-US" i="1" dirty="0">
                                              <a:latin typeface="Cambria Math" panose="02040503050406030204" pitchFamily="18" charset="0"/>
                                            </a:rPr>
                                            <m:t>𝑞</m:t>
                                          </m:r>
                                        </m:e>
                                      </m:acc>
                                    </m:e>
                                    <m:sub>
                                      <m:r>
                                        <a:rPr lang="en-US" i="1" dirty="0">
                                          <a:latin typeface="Cambria Math" panose="02040503050406030204" pitchFamily="18" charset="0"/>
                                        </a:rPr>
                                        <m:t>𝑛𝑒𝑡</m:t>
                                      </m:r>
                                    </m:sub>
                                    <m:sup>
                                      <m:r>
                                        <a:rPr lang="en-US" i="1" dirty="0">
                                          <a:latin typeface="Cambria Math" panose="02040503050406030204" pitchFamily="18" charset="0"/>
                                        </a:rPr>
                                        <m:t>′′</m:t>
                                      </m:r>
                                    </m:sup>
                                  </m:sSubSup>
                                  <m:r>
                                    <a:rPr lang="en-US" i="1" dirty="0">
                                      <a:latin typeface="Cambria Math" panose="02040503050406030204" pitchFamily="18" charset="0"/>
                                    </a:rPr>
                                    <m:t> </m:t>
                                  </m:r>
                                  <m:r>
                                    <a:rPr lang="en-US" i="1" dirty="0">
                                      <a:latin typeface="Cambria Math" panose="02040503050406030204" pitchFamily="18" charset="0"/>
                                    </a:rPr>
                                    <m:t>𝑑𝑧</m:t>
                                  </m:r>
                                </m:e>
                              </m:nary>
                            </m:e>
                          </m:d>
                        </m:e>
                        <m:sub>
                          <m:sSub>
                            <m:sSubPr>
                              <m:ctrlPr>
                                <a:rPr lang="en-US" i="1" dirty="0" smtClean="0">
                                  <a:latin typeface="Cambria Math"/>
                                </a:rPr>
                              </m:ctrlPr>
                            </m:sSubPr>
                            <m:e>
                              <m:r>
                                <a:rPr lang="en-US" i="1">
                                  <a:latin typeface="Cambria Math" panose="02040503050406030204" pitchFamily="18" charset="0"/>
                                </a:rPr>
                                <m:t>𝜌</m:t>
                              </m:r>
                            </m:e>
                            <m:sub>
                              <m:r>
                                <a:rPr lang="en-US" b="0" i="1" dirty="0" smtClean="0">
                                  <a:latin typeface="Cambria Math" panose="02040503050406030204" pitchFamily="18" charset="0"/>
                                </a:rPr>
                                <m:t>𝑠</m:t>
                              </m:r>
                            </m:sub>
                          </m:sSub>
                          <m:r>
                            <a:rPr lang="en-US" i="1">
                              <a:latin typeface="Cambria Math" panose="02040503050406030204" pitchFamily="18" charset="0"/>
                            </a:rPr>
                            <m:t>&gt;</m:t>
                          </m:r>
                          <m:sSub>
                            <m:sSubPr>
                              <m:ctrlPr>
                                <a:rPr lang="en-US" i="1" smtClean="0">
                                  <a:latin typeface="Cambria Math"/>
                                </a:rPr>
                              </m:ctrlPr>
                            </m:sSubPr>
                            <m:e>
                              <m:r>
                                <a:rPr lang="en-US" i="1">
                                  <a:latin typeface="Cambria Math" panose="02040503050406030204" pitchFamily="18" charset="0"/>
                                </a:rPr>
                                <m:t>𝜌</m:t>
                              </m:r>
                            </m:e>
                            <m:sub>
                              <m:r>
                                <a:rPr lang="en-US" b="0" i="1" smtClean="0">
                                  <a:latin typeface="Cambria Math" panose="02040503050406030204" pitchFamily="18" charset="0"/>
                                </a:rPr>
                                <m:t>𝑐h𝑎𝑟</m:t>
                              </m:r>
                            </m:sub>
                          </m:sSub>
                        </m:sub>
                      </m:sSub>
                    </m:oMath>
                  </m:oMathPara>
                </a14:m>
                <a:endParaRPr lang="en-US" b="0" i="1" dirty="0" smtClean="0">
                  <a:latin typeface="Cambria Math" panose="02040503050406030204" pitchFamily="18" charset="0"/>
                </a:endParaRPr>
              </a:p>
              <a:p>
                <a:pPr>
                  <a:spcBef>
                    <a:spcPts val="600"/>
                  </a:spcBef>
                </a:pPr>
                <a:r>
                  <a:rPr lang="en-US" dirty="0">
                    <a:ea typeface="Cambria Math" panose="02040503050406030204" pitchFamily="18" charset="0"/>
                  </a:rPr>
                  <a:t> </a:t>
                </a:r>
                <a:r>
                  <a:rPr lang="en-US" dirty="0" smtClean="0">
                    <a:ea typeface="Cambria Math" panose="02040503050406030204" pitchFamily="18" charset="0"/>
                  </a:rPr>
                  <a:t>        </a:t>
                </a:r>
                <a14:m>
                  <m:oMath xmlns:m="http://schemas.openxmlformats.org/officeDocument/2006/math">
                    <m:r>
                      <a:rPr lang="en-US" i="1" dirty="0">
                        <a:latin typeface="Cambria Math" panose="02040503050406030204" pitchFamily="18" charset="0"/>
                        <a:ea typeface="Cambria Math" panose="02040503050406030204" pitchFamily="18" charset="0"/>
                      </a:rPr>
                      <m:t>~</m:t>
                    </m:r>
                    <m:sSubSup>
                      <m:sSubSupPr>
                        <m:ctrlPr>
                          <a:rPr lang="en-US" i="1" dirty="0">
                            <a:latin typeface="Cambria Math"/>
                          </a:rPr>
                        </m:ctrlPr>
                      </m:sSubSupPr>
                      <m:e>
                        <m:acc>
                          <m:accPr>
                            <m:chr m:val="̇"/>
                            <m:ctrlPr>
                              <a:rPr lang="en-US" i="1" dirty="0">
                                <a:latin typeface="Cambria Math"/>
                              </a:rPr>
                            </m:ctrlPr>
                          </m:accPr>
                          <m:e>
                            <m:r>
                              <a:rPr lang="en-US" i="1" dirty="0">
                                <a:latin typeface="Cambria Math" panose="02040503050406030204" pitchFamily="18" charset="0"/>
                              </a:rPr>
                              <m:t>𝑞</m:t>
                            </m:r>
                          </m:e>
                        </m:acc>
                      </m:e>
                      <m:sub>
                        <m:r>
                          <a:rPr lang="en-US" i="1" dirty="0">
                            <a:latin typeface="Cambria Math" panose="02040503050406030204" pitchFamily="18" charset="0"/>
                          </a:rPr>
                          <m:t>𝑛𝑒𝑡</m:t>
                        </m:r>
                      </m:sub>
                      <m:sup>
                        <m:r>
                          <a:rPr lang="en-US" i="1" dirty="0">
                            <a:latin typeface="Cambria Math" panose="02040503050406030204" pitchFamily="18" charset="0"/>
                          </a:rPr>
                          <m:t>′′</m:t>
                        </m:r>
                      </m:sup>
                    </m:sSubSup>
                    <m:sSub>
                      <m:sSubPr>
                        <m:ctrlPr>
                          <a:rPr lang="en-US" i="1" dirty="0">
                            <a:latin typeface="Cambria Math"/>
                          </a:rPr>
                        </m:ctrlPr>
                      </m:sSubPr>
                      <m:e>
                        <m:r>
                          <a:rPr lang="en-US" i="1" dirty="0">
                            <a:latin typeface="Cambria Math" panose="02040503050406030204" pitchFamily="18" charset="0"/>
                          </a:rPr>
                          <m:t>𝑙</m:t>
                        </m:r>
                      </m:e>
                      <m:sub>
                        <m:r>
                          <a:rPr lang="en-US" i="1" dirty="0">
                            <a:latin typeface="Cambria Math" panose="02040503050406030204" pitchFamily="18" charset="0"/>
                          </a:rPr>
                          <m:t>𝑝𝑟𝑒h𝑒𝑎𝑡</m:t>
                        </m:r>
                      </m:sub>
                    </m:sSub>
                  </m:oMath>
                </a14:m>
                <a:endParaRPr lang="en-US" dirty="0" smtClean="0"/>
              </a:p>
              <a:p>
                <a:endParaRPr lang="en-US" dirty="0" smtClean="0"/>
              </a:p>
              <a:p>
                <a:pPr>
                  <a:spcAft>
                    <a:spcPts val="600"/>
                  </a:spcAft>
                </a:pPr>
                <a:r>
                  <a:rPr lang="en-US" dirty="0" smtClean="0"/>
                  <a:t>Burning Rate = </a:t>
                </a:r>
                <a14:m>
                  <m:oMath xmlns:m="http://schemas.openxmlformats.org/officeDocument/2006/math">
                    <m:nary>
                      <m:naryPr>
                        <m:subHide m:val="on"/>
                        <m:supHide m:val="on"/>
                        <m:ctrlPr>
                          <a:rPr lang="en-US" i="1" dirty="0">
                            <a:latin typeface="Cambria Math"/>
                          </a:rPr>
                        </m:ctrlPr>
                      </m:naryPr>
                      <m:sub/>
                      <m:sup/>
                      <m:e>
                        <m:sSup>
                          <m:sSupPr>
                            <m:ctrlPr>
                              <a:rPr lang="en-US" i="1" dirty="0">
                                <a:latin typeface="Cambria Math"/>
                              </a:rPr>
                            </m:ctrlPr>
                          </m:sSupPr>
                          <m:e>
                            <m:acc>
                              <m:accPr>
                                <m:chr m:val="̇"/>
                                <m:ctrlPr>
                                  <a:rPr lang="en-US" i="1" dirty="0">
                                    <a:latin typeface="Cambria Math"/>
                                  </a:rPr>
                                </m:ctrlPr>
                              </m:accPr>
                              <m:e>
                                <m:r>
                                  <a:rPr lang="en-US" i="1" dirty="0">
                                    <a:latin typeface="Cambria Math" panose="02040503050406030204" pitchFamily="18" charset="0"/>
                                  </a:rPr>
                                  <m:t>𝑚</m:t>
                                </m:r>
                              </m:e>
                            </m:acc>
                          </m:e>
                          <m:sup>
                            <m:r>
                              <a:rPr lang="en-US" i="1" dirty="0">
                                <a:latin typeface="Cambria Math" panose="02040503050406030204" pitchFamily="18" charset="0"/>
                              </a:rPr>
                              <m:t>′′</m:t>
                            </m:r>
                          </m:sup>
                        </m:sSup>
                        <m:r>
                          <a:rPr lang="en-US" i="1" dirty="0">
                            <a:latin typeface="Cambria Math" panose="02040503050406030204" pitchFamily="18" charset="0"/>
                          </a:rPr>
                          <m:t> </m:t>
                        </m:r>
                        <m:r>
                          <a:rPr lang="en-US" i="1" dirty="0">
                            <a:latin typeface="Cambria Math" panose="02040503050406030204" pitchFamily="18" charset="0"/>
                          </a:rPr>
                          <m:t>𝑑𝑧</m:t>
                        </m:r>
                      </m:e>
                    </m:nary>
                  </m:oMath>
                </a14:m>
                <a:endParaRPr lang="en-US" dirty="0"/>
              </a:p>
              <a:p>
                <a:pPr>
                  <a:spcAft>
                    <a:spcPts val="600"/>
                  </a:spcAft>
                </a:pPr>
                <a14:m>
                  <m:oMath xmlns:m="http://schemas.openxmlformats.org/officeDocument/2006/math">
                    <m:sSup>
                      <m:sSupPr>
                        <m:ctrlPr>
                          <a:rPr lang="en-US" i="1" dirty="0" smtClean="0">
                            <a:solidFill>
                              <a:schemeClr val="tx1"/>
                            </a:solidFill>
                            <a:latin typeface="Cambria Math"/>
                          </a:rPr>
                        </m:ctrlPr>
                      </m:sSupPr>
                      <m:e>
                        <m:r>
                          <a:rPr lang="en-US" i="1" dirty="0">
                            <a:solidFill>
                              <a:schemeClr val="tx1"/>
                            </a:solidFill>
                            <a:latin typeface="Cambria Math" panose="02040503050406030204" pitchFamily="18" charset="0"/>
                            <a:ea typeface="Cambria Math" panose="02040503050406030204" pitchFamily="18" charset="0"/>
                          </a:rPr>
                          <m:t>𝜌</m:t>
                        </m:r>
                      </m:e>
                      <m:sup>
                        <m:r>
                          <a:rPr lang="en-US" i="1" dirty="0">
                            <a:solidFill>
                              <a:schemeClr val="tx1"/>
                            </a:solidFill>
                            <a:latin typeface="Cambria Math" panose="02040503050406030204" pitchFamily="18" charset="0"/>
                          </a:rPr>
                          <m:t>∗</m:t>
                        </m:r>
                      </m:sup>
                    </m:sSup>
                    <m:r>
                      <a:rPr lang="en-US" i="1" dirty="0">
                        <a:solidFill>
                          <a:schemeClr val="tx1"/>
                        </a:solidFill>
                        <a:latin typeface="Cambria Math" panose="02040503050406030204" pitchFamily="18" charset="0"/>
                      </a:rPr>
                      <m:t>=</m:t>
                    </m:r>
                    <m:nary>
                      <m:naryPr>
                        <m:subHide m:val="on"/>
                        <m:supHide m:val="on"/>
                        <m:ctrlPr>
                          <a:rPr lang="en-US" i="1" dirty="0">
                            <a:solidFill>
                              <a:schemeClr val="tx1"/>
                            </a:solidFill>
                            <a:latin typeface="Cambria Math"/>
                          </a:rPr>
                        </m:ctrlPr>
                      </m:naryPr>
                      <m:sub/>
                      <m:sup/>
                      <m:e>
                        <m:d>
                          <m:dPr>
                            <m:ctrlPr>
                              <a:rPr lang="en-US" i="1" dirty="0">
                                <a:solidFill>
                                  <a:schemeClr val="tx1"/>
                                </a:solidFill>
                                <a:latin typeface="Cambria Math"/>
                                <a:ea typeface="Cambria Math" panose="02040503050406030204" pitchFamily="18" charset="0"/>
                              </a:rPr>
                            </m:ctrlPr>
                          </m:dPr>
                          <m:e>
                            <m:f>
                              <m:fPr>
                                <m:type m:val="skw"/>
                                <m:ctrlPr>
                                  <a:rPr lang="en-US" i="1" dirty="0">
                                    <a:solidFill>
                                      <a:schemeClr val="tx1"/>
                                    </a:solidFill>
                                    <a:latin typeface="Cambria Math"/>
                                    <a:ea typeface="Cambria Math" panose="02040503050406030204" pitchFamily="18" charset="0"/>
                                  </a:rPr>
                                </m:ctrlPr>
                              </m:fPr>
                              <m:num>
                                <m:sSub>
                                  <m:sSubPr>
                                    <m:ctrlPr>
                                      <a:rPr lang="en-US" i="1" dirty="0">
                                        <a:solidFill>
                                          <a:schemeClr val="tx1"/>
                                        </a:solidFill>
                                        <a:latin typeface="Cambria Math"/>
                                      </a:rPr>
                                    </m:ctrlPr>
                                  </m:sSubPr>
                                  <m:e>
                                    <m:r>
                                      <a:rPr lang="en-US" i="1">
                                        <a:solidFill>
                                          <a:schemeClr val="tx1"/>
                                        </a:solidFill>
                                        <a:latin typeface="Cambria Math" panose="02040503050406030204" pitchFamily="18" charset="0"/>
                                      </a:rPr>
                                      <m:t>𝜌</m:t>
                                    </m:r>
                                  </m:e>
                                  <m:sub>
                                    <m:r>
                                      <a:rPr lang="en-US" i="1" dirty="0">
                                        <a:solidFill>
                                          <a:schemeClr val="tx1"/>
                                        </a:solidFill>
                                        <a:latin typeface="Cambria Math" panose="02040503050406030204" pitchFamily="18" charset="0"/>
                                      </a:rPr>
                                      <m:t>𝑠</m:t>
                                    </m:r>
                                  </m:sub>
                                </m:sSub>
                              </m:num>
                              <m:den>
                                <m:sSub>
                                  <m:sSubPr>
                                    <m:ctrlPr>
                                      <a:rPr lang="en-US" i="1" dirty="0">
                                        <a:solidFill>
                                          <a:schemeClr val="tx1"/>
                                        </a:solidFill>
                                        <a:latin typeface="Cambria Math"/>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𝜌</m:t>
                                    </m:r>
                                  </m:e>
                                  <m:sub>
                                    <m:r>
                                      <a:rPr lang="en-US" i="1" dirty="0">
                                        <a:solidFill>
                                          <a:schemeClr val="tx1"/>
                                        </a:solidFill>
                                        <a:latin typeface="Cambria Math" panose="02040503050406030204" pitchFamily="18" charset="0"/>
                                        <a:ea typeface="Cambria Math" panose="02040503050406030204" pitchFamily="18" charset="0"/>
                                      </a:rPr>
                                      <m:t>𝑠</m:t>
                                    </m:r>
                                    <m:r>
                                      <a:rPr lang="en-US" i="1" dirty="0">
                                        <a:solidFill>
                                          <a:schemeClr val="tx1"/>
                                        </a:solidFill>
                                        <a:latin typeface="Cambria Math" panose="02040503050406030204" pitchFamily="18" charset="0"/>
                                        <a:ea typeface="Cambria Math" panose="02040503050406030204" pitchFamily="18" charset="0"/>
                                      </a:rPr>
                                      <m:t>,0</m:t>
                                    </m:r>
                                  </m:sub>
                                </m:sSub>
                              </m:den>
                            </m:f>
                          </m:e>
                        </m:d>
                        <m:r>
                          <a:rPr lang="en-US" i="1" dirty="0">
                            <a:solidFill>
                              <a:schemeClr val="tx1"/>
                            </a:solidFill>
                            <a:latin typeface="Cambria Math" panose="02040503050406030204" pitchFamily="18" charset="0"/>
                          </a:rPr>
                          <m:t> </m:t>
                        </m:r>
                        <m:r>
                          <a:rPr lang="en-US" i="1" dirty="0">
                            <a:solidFill>
                              <a:schemeClr val="tx1"/>
                            </a:solidFill>
                            <a:latin typeface="Cambria Math" panose="02040503050406030204" pitchFamily="18" charset="0"/>
                          </a:rPr>
                          <m:t>𝑑𝑧</m:t>
                        </m:r>
                      </m:e>
                    </m:nary>
                  </m:oMath>
                </a14:m>
                <a:r>
                  <a:rPr lang="en-US" dirty="0" smtClean="0">
                    <a:solidFill>
                      <a:schemeClr val="tx1"/>
                    </a:solidFill>
                  </a:rPr>
                  <a:t> </a:t>
                </a:r>
                <a:endParaRPr lang="en-US" dirty="0">
                  <a:solidFill>
                    <a:schemeClr val="tx1"/>
                  </a:solidFill>
                </a:endParaRPr>
              </a:p>
              <a:p>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793383" y="3415456"/>
                <a:ext cx="2712281" cy="2518703"/>
              </a:xfrm>
              <a:prstGeom prst="rect">
                <a:avLst/>
              </a:prstGeom>
              <a:blipFill rotWithShape="0">
                <a:blip r:embed="rId5"/>
                <a:stretch>
                  <a:fillRect l="-1798" b="-19128"/>
                </a:stretch>
              </a:blipFill>
            </p:spPr>
            <p:txBody>
              <a:bodyPr/>
              <a:lstStyle/>
              <a:p>
                <a:r>
                  <a:rPr lang="en-US">
                    <a:noFill/>
                  </a:rPr>
                  <a:t> </a:t>
                </a:r>
              </a:p>
            </p:txBody>
          </p:sp>
        </mc:Fallback>
      </mc:AlternateContent>
      <p:pic>
        <p:nvPicPr>
          <p:cNvPr id="7" name="microgravity_compa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9477" y="896750"/>
            <a:ext cx="1750804" cy="4689073"/>
          </a:xfrm>
          <a:prstGeom prst="rect">
            <a:avLst/>
          </a:prstGeom>
        </p:spPr>
      </p:pic>
      <p:sp>
        <p:nvSpPr>
          <p:cNvPr id="8" name="Content Placeholder 2"/>
          <p:cNvSpPr txBox="1">
            <a:spLocks/>
          </p:cNvSpPr>
          <p:nvPr/>
        </p:nvSpPr>
        <p:spPr>
          <a:xfrm>
            <a:off x="182159" y="5626797"/>
            <a:ext cx="1693449" cy="3749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t>* x-z ratio: 1:6.076</a:t>
            </a:r>
          </a:p>
          <a:p>
            <a:endParaRPr lang="en-US" sz="1400" dirty="0" smtClean="0"/>
          </a:p>
        </p:txBody>
      </p:sp>
      <p:grpSp>
        <p:nvGrpSpPr>
          <p:cNvPr id="10" name="Group 9"/>
          <p:cNvGrpSpPr/>
          <p:nvPr/>
        </p:nvGrpSpPr>
        <p:grpSpPr>
          <a:xfrm>
            <a:off x="2337062" y="726687"/>
            <a:ext cx="3389726" cy="2514600"/>
            <a:chOff x="2337062" y="726687"/>
            <a:chExt cx="3389726" cy="2514600"/>
          </a:xfrm>
        </p:grpSpPr>
        <p:pic>
          <p:nvPicPr>
            <p:cNvPr id="2" name="Content Placeholder 7"/>
            <p:cNvPicPr>
              <a:picLocks noChangeAspect="1"/>
            </p:cNvPicPr>
            <p:nvPr/>
          </p:nvPicPr>
          <p:blipFill>
            <a:blip r:embed="rId7"/>
            <a:stretch>
              <a:fillRect/>
            </a:stretch>
          </p:blipFill>
          <p:spPr>
            <a:xfrm>
              <a:off x="2375637" y="726687"/>
              <a:ext cx="3351151" cy="2514600"/>
            </a:xfrm>
            <a:prstGeom prst="rect">
              <a:avLst/>
            </a:prstGeom>
          </p:spPr>
        </p:pic>
        <p:sp>
          <p:nvSpPr>
            <p:cNvPr id="9" name="TextBox 8"/>
            <p:cNvSpPr txBox="1"/>
            <p:nvPr/>
          </p:nvSpPr>
          <p:spPr>
            <a:xfrm>
              <a:off x="2337062" y="1945412"/>
              <a:ext cx="229550" cy="307777"/>
            </a:xfrm>
            <a:prstGeom prst="rect">
              <a:avLst/>
            </a:prstGeom>
            <a:noFill/>
          </p:spPr>
          <p:txBody>
            <a:bodyPr wrap="none" rtlCol="0">
              <a:spAutoFit/>
            </a:bodyPr>
            <a:lstStyle/>
            <a:p>
              <a:r>
                <a:rPr lang="en-US" sz="1400" dirty="0" smtClean="0"/>
                <a:t>.</a:t>
              </a:r>
              <a:endParaRPr lang="en-US" sz="1400" dirty="0"/>
            </a:p>
          </p:txBody>
        </p:sp>
      </p:grpSp>
      <p:pic>
        <p:nvPicPr>
          <p:cNvPr id="11" name="Content Placeholder 3"/>
          <p:cNvPicPr>
            <a:picLocks noChangeAspect="1"/>
          </p:cNvPicPr>
          <p:nvPr/>
        </p:nvPicPr>
        <p:blipFill>
          <a:blip r:embed="rId8"/>
          <a:stretch>
            <a:fillRect/>
          </a:stretch>
        </p:blipFill>
        <p:spPr>
          <a:xfrm>
            <a:off x="5524869" y="726686"/>
            <a:ext cx="3351150" cy="2514600"/>
          </a:xfrm>
          <a:prstGeom prst="rect">
            <a:avLst/>
          </a:prstGeom>
        </p:spPr>
      </p:pic>
      <p:sp>
        <p:nvSpPr>
          <p:cNvPr id="12" name="TextBox 11"/>
          <p:cNvSpPr txBox="1"/>
          <p:nvPr/>
        </p:nvSpPr>
        <p:spPr>
          <a:xfrm rot="16200000">
            <a:off x="5540842" y="1703417"/>
            <a:ext cx="309700" cy="200055"/>
          </a:xfrm>
          <a:prstGeom prst="rect">
            <a:avLst/>
          </a:prstGeom>
          <a:noFill/>
        </p:spPr>
        <p:txBody>
          <a:bodyPr wrap="none" rtlCol="0">
            <a:spAutoFit/>
          </a:bodyPr>
          <a:lstStyle/>
          <a:p>
            <a:r>
              <a:rPr lang="en-US" sz="700" dirty="0" smtClean="0">
                <a:latin typeface="+mj-lt"/>
              </a:rPr>
              <a:t>(m)</a:t>
            </a:r>
            <a:endParaRPr lang="en-US" sz="700" dirty="0">
              <a:latin typeface="+mj-lt"/>
            </a:endParaRPr>
          </a:p>
        </p:txBody>
      </p:sp>
    </p:spTree>
    <p:extLst>
      <p:ext uri="{BB962C8B-B14F-4D97-AF65-F5344CB8AC3E}">
        <p14:creationId xmlns:p14="http://schemas.microsoft.com/office/powerpoint/2010/main" val="9593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177" y="435826"/>
            <a:ext cx="3441826" cy="523220"/>
          </a:xfrm>
          <a:prstGeom prst="rect">
            <a:avLst/>
          </a:prstGeom>
          <a:noFill/>
        </p:spPr>
        <p:txBody>
          <a:bodyPr wrap="square" rtlCol="0">
            <a:spAutoFit/>
          </a:bodyPr>
          <a:lstStyle/>
          <a:p>
            <a:r>
              <a:rPr lang="en-US" sz="2800" b="1" dirty="0" smtClean="0">
                <a:cs typeface="Times New Roman" panose="02020603050405020304" pitchFamily="18" charset="0"/>
              </a:rPr>
              <a:t>Remarks</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782232" y="1149041"/>
                <a:ext cx="8030841" cy="4093428"/>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t>Buoyant and forced-flow concurrent flame spread over thin </a:t>
                </a:r>
                <a:r>
                  <a:rPr lang="en-US" sz="2000" dirty="0"/>
                  <a:t>solid </a:t>
                </a:r>
                <a:r>
                  <a:rPr lang="en-US" sz="2000" dirty="0" smtClean="0"/>
                  <a:t>fuels are </a:t>
                </a:r>
                <a:r>
                  <a:rPr lang="en-US" sz="2000" dirty="0"/>
                  <a:t>numerically examined in discrete and continuous fuel configurations using Fire Dynamic </a:t>
                </a:r>
                <a:r>
                  <a:rPr lang="en-US" sz="2000" dirty="0" smtClean="0"/>
                  <a:t>Simulator.</a:t>
                </a:r>
              </a:p>
              <a:p>
                <a:pPr marL="285750" indent="-285750">
                  <a:spcAft>
                    <a:spcPts val="600"/>
                  </a:spcAft>
                  <a:buFont typeface="Arial" panose="020B0604020202020204" pitchFamily="34" charset="0"/>
                  <a:buChar char="•"/>
                </a:pPr>
                <a:r>
                  <a:rPr lang="en-US" sz="2000" dirty="0" smtClean="0"/>
                  <a:t>The presence </a:t>
                </a:r>
                <a:r>
                  <a:rPr lang="en-US" sz="2000" dirty="0"/>
                  <a:t>of the gaps has two effects. First, it forces the flame base to jump to the next fuel segment when the upstream one burns out. Second, it reduces the flame standoff distance at the </a:t>
                </a:r>
                <a:r>
                  <a:rPr lang="en-US" sz="2000" dirty="0" smtClean="0"/>
                  <a:t>gaps.</a:t>
                </a:r>
              </a:p>
              <a:p>
                <a:pPr marL="285750" indent="-285750">
                  <a:spcAft>
                    <a:spcPts val="600"/>
                  </a:spcAft>
                  <a:buFont typeface="Arial" panose="020B0604020202020204" pitchFamily="34" charset="0"/>
                  <a:buChar char="•"/>
                </a:pPr>
                <a:r>
                  <a:rPr lang="en-US" sz="2000" dirty="0" smtClean="0"/>
                  <a:t>Flames can split into </a:t>
                </a:r>
                <a:r>
                  <a:rPr lang="en-US" sz="2000" dirty="0"/>
                  <a:t>multiple </a:t>
                </a:r>
                <a:r>
                  <a:rPr lang="en-US" sz="2000" dirty="0" err="1" smtClean="0"/>
                  <a:t>flamelets</a:t>
                </a:r>
                <a:r>
                  <a:rPr lang="en-US" sz="2000" dirty="0" smtClean="0"/>
                  <a:t> in </a:t>
                </a:r>
                <a:r>
                  <a:rPr lang="en-US" sz="2000" dirty="0"/>
                  <a:t>some </a:t>
                </a:r>
                <a:r>
                  <a:rPr lang="en-US" sz="2000" dirty="0" smtClean="0"/>
                  <a:t>discrete fuel configurations. </a:t>
                </a:r>
              </a:p>
              <a:p>
                <a:pPr marL="285750" indent="-285750">
                  <a:spcAft>
                    <a:spcPts val="600"/>
                  </a:spcAft>
                  <a:buFont typeface="Arial" panose="020B0604020202020204" pitchFamily="34" charset="0"/>
                  <a:buChar char="•"/>
                </a:pPr>
                <a:r>
                  <a:rPr lang="en-US" sz="2000" dirty="0" smtClean="0"/>
                  <a:t>Flame </a:t>
                </a:r>
                <a:r>
                  <a:rPr lang="en-US" sz="2000" dirty="0"/>
                  <a:t>spread rate increases </a:t>
                </a:r>
                <a:r>
                  <a:rPr lang="en-US" sz="2000" dirty="0" smtClean="0"/>
                  <a:t>with gap size because of the flame jumping.</a:t>
                </a:r>
              </a:p>
              <a:p>
                <a:pPr marL="285750" indent="-285750">
                  <a:spcAft>
                    <a:spcPts val="600"/>
                  </a:spcAft>
                  <a:buFont typeface="Arial" panose="020B0604020202020204" pitchFamily="34" charset="0"/>
                  <a:buChar char="•"/>
                </a:pPr>
                <a:r>
                  <a:rPr lang="en-US" sz="2000" dirty="0" smtClean="0"/>
                  <a:t>The </a:t>
                </a:r>
                <a:r>
                  <a:rPr lang="en-US" sz="2000" dirty="0"/>
                  <a:t>burning rate depends on the total heat input onto the fuel </a:t>
                </a:r>
                <a:r>
                  <a:rPr lang="en-US" sz="2000" dirty="0" smtClean="0"/>
                  <a:t>surfaces. </a:t>
                </a:r>
                <a14:m>
                  <m:oMath xmlns:m="http://schemas.openxmlformats.org/officeDocument/2006/math">
                    <m:sSub>
                      <m:sSubPr>
                        <m:ctrlPr>
                          <a:rPr lang="en-US" sz="1600" i="1" dirty="0">
                            <a:latin typeface="Cambria Math"/>
                          </a:rPr>
                        </m:ctrlPr>
                      </m:sSubPr>
                      <m:e>
                        <m:acc>
                          <m:accPr>
                            <m:chr m:val="̇"/>
                            <m:ctrlPr>
                              <a:rPr lang="en-US" sz="1600" i="1" dirty="0">
                                <a:latin typeface="Cambria Math"/>
                              </a:rPr>
                            </m:ctrlPr>
                          </m:accPr>
                          <m:e>
                            <m:r>
                              <a:rPr lang="en-US" sz="1600" i="1" dirty="0">
                                <a:latin typeface="Cambria Math" panose="02040503050406030204" pitchFamily="18" charset="0"/>
                              </a:rPr>
                              <m:t>𝑄</m:t>
                            </m:r>
                          </m:e>
                        </m:acc>
                      </m:e>
                      <m:sub>
                        <m:r>
                          <a:rPr lang="en-US" sz="1600" i="1" dirty="0">
                            <a:latin typeface="Cambria Math" panose="02040503050406030204" pitchFamily="18" charset="0"/>
                          </a:rPr>
                          <m:t>𝑛𝑒𝑡</m:t>
                        </m:r>
                      </m:sub>
                    </m:sSub>
                    <m:r>
                      <a:rPr lang="en-US" sz="1600" i="1" dirty="0">
                        <a:latin typeface="Cambria Math" panose="02040503050406030204" pitchFamily="18" charset="0"/>
                        <a:ea typeface="Cambria Math" panose="02040503050406030204" pitchFamily="18" charset="0"/>
                      </a:rPr>
                      <m:t>~</m:t>
                    </m:r>
                    <m:sSubSup>
                      <m:sSubSupPr>
                        <m:ctrlPr>
                          <a:rPr lang="en-US" sz="1600" i="1" dirty="0">
                            <a:latin typeface="Cambria Math"/>
                          </a:rPr>
                        </m:ctrlPr>
                      </m:sSubSupPr>
                      <m:e>
                        <m:acc>
                          <m:accPr>
                            <m:chr m:val="̇"/>
                            <m:ctrlPr>
                              <a:rPr lang="en-US" sz="1600" i="1" dirty="0">
                                <a:latin typeface="Cambria Math"/>
                              </a:rPr>
                            </m:ctrlPr>
                          </m:accPr>
                          <m:e>
                            <m:r>
                              <a:rPr lang="en-US" sz="1600" i="1" dirty="0">
                                <a:latin typeface="Cambria Math" panose="02040503050406030204" pitchFamily="18" charset="0"/>
                              </a:rPr>
                              <m:t>𝑞</m:t>
                            </m:r>
                          </m:e>
                        </m:acc>
                      </m:e>
                      <m:sub>
                        <m:r>
                          <a:rPr lang="en-US" sz="1600" i="1" dirty="0">
                            <a:latin typeface="Cambria Math" panose="02040503050406030204" pitchFamily="18" charset="0"/>
                          </a:rPr>
                          <m:t>𝑛𝑒𝑡</m:t>
                        </m:r>
                      </m:sub>
                      <m:sup>
                        <m:r>
                          <a:rPr lang="en-US" sz="1600" i="1" dirty="0">
                            <a:latin typeface="Cambria Math" panose="02040503050406030204" pitchFamily="18" charset="0"/>
                          </a:rPr>
                          <m:t>′′</m:t>
                        </m:r>
                      </m:sup>
                    </m:sSubSup>
                    <m:sSub>
                      <m:sSubPr>
                        <m:ctrlPr>
                          <a:rPr lang="en-US" sz="1600" i="1" dirty="0">
                            <a:latin typeface="Cambria Math"/>
                          </a:rPr>
                        </m:ctrlPr>
                      </m:sSubPr>
                      <m:e>
                        <m:r>
                          <a:rPr lang="en-US" sz="1600" i="1" dirty="0">
                            <a:latin typeface="Cambria Math" panose="02040503050406030204" pitchFamily="18" charset="0"/>
                          </a:rPr>
                          <m:t>𝑙</m:t>
                        </m:r>
                      </m:e>
                      <m:sub>
                        <m:r>
                          <a:rPr lang="en-US" sz="1600" i="1" dirty="0">
                            <a:latin typeface="Cambria Math" panose="02040503050406030204" pitchFamily="18" charset="0"/>
                          </a:rPr>
                          <m:t>𝑝𝑟𝑒h𝑒𝑎𝑡</m:t>
                        </m:r>
                      </m:sub>
                    </m:sSub>
                  </m:oMath>
                </a14:m>
                <a:r>
                  <a:rPr lang="en-US" sz="2000" dirty="0"/>
                  <a:t>. When </a:t>
                </a:r>
                <a:r>
                  <a:rPr lang="en-US" sz="2000" dirty="0" smtClean="0"/>
                  <a:t>the gap size increases</a:t>
                </a:r>
                <a:r>
                  <a:rPr lang="en-US" sz="2000" dirty="0"/>
                  <a:t>, </a:t>
                </a:r>
                <a14:m>
                  <m:oMath xmlns:m="http://schemas.openxmlformats.org/officeDocument/2006/math">
                    <m:sSubSup>
                      <m:sSubSupPr>
                        <m:ctrlPr>
                          <a:rPr lang="en-US" sz="1600" i="1" dirty="0">
                            <a:latin typeface="Cambria Math"/>
                          </a:rPr>
                        </m:ctrlPr>
                      </m:sSubSupPr>
                      <m:e>
                        <m:acc>
                          <m:accPr>
                            <m:chr m:val="̇"/>
                            <m:ctrlPr>
                              <a:rPr lang="en-US" sz="1600" i="1" dirty="0">
                                <a:latin typeface="Cambria Math"/>
                              </a:rPr>
                            </m:ctrlPr>
                          </m:accPr>
                          <m:e>
                            <m:r>
                              <a:rPr lang="en-US" sz="1600" i="1" dirty="0">
                                <a:latin typeface="Cambria Math" panose="02040503050406030204" pitchFamily="18" charset="0"/>
                              </a:rPr>
                              <m:t>𝑞</m:t>
                            </m:r>
                          </m:e>
                        </m:acc>
                      </m:e>
                      <m:sub>
                        <m:r>
                          <a:rPr lang="en-US" sz="1600" i="1" dirty="0">
                            <a:latin typeface="Cambria Math" panose="02040503050406030204" pitchFamily="18" charset="0"/>
                          </a:rPr>
                          <m:t>𝑛𝑒𝑡</m:t>
                        </m:r>
                      </m:sub>
                      <m:sup>
                        <m:r>
                          <a:rPr lang="en-US" sz="1600" i="1" dirty="0">
                            <a:latin typeface="Cambria Math" panose="02040503050406030204" pitchFamily="18" charset="0"/>
                          </a:rPr>
                          <m:t>′′</m:t>
                        </m:r>
                      </m:sup>
                    </m:sSubSup>
                  </m:oMath>
                </a14:m>
                <a:r>
                  <a:rPr lang="en-US" sz="1600" dirty="0"/>
                  <a:t> </a:t>
                </a:r>
                <a:r>
                  <a:rPr lang="en-US" sz="2000" dirty="0" smtClean="0"/>
                  <a:t>increases </a:t>
                </a:r>
                <a:r>
                  <a:rPr lang="en-US" sz="2000" dirty="0"/>
                  <a:t>and </a:t>
                </a:r>
                <a14:m>
                  <m:oMath xmlns:m="http://schemas.openxmlformats.org/officeDocument/2006/math">
                    <m:sSub>
                      <m:sSubPr>
                        <m:ctrlPr>
                          <a:rPr lang="en-US" sz="1600" i="1" dirty="0">
                            <a:latin typeface="Cambria Math"/>
                          </a:rPr>
                        </m:ctrlPr>
                      </m:sSubPr>
                      <m:e>
                        <m:r>
                          <a:rPr lang="en-US" sz="1600" i="1" dirty="0">
                            <a:latin typeface="Cambria Math" panose="02040503050406030204" pitchFamily="18" charset="0"/>
                          </a:rPr>
                          <m:t>𝑙</m:t>
                        </m:r>
                      </m:e>
                      <m:sub>
                        <m:r>
                          <a:rPr lang="en-US" sz="1600" i="1" dirty="0">
                            <a:latin typeface="Cambria Math" panose="02040503050406030204" pitchFamily="18" charset="0"/>
                          </a:rPr>
                          <m:t>𝑝𝑟𝑒h𝑒𝑎𝑡</m:t>
                        </m:r>
                      </m:sub>
                    </m:sSub>
                  </m:oMath>
                </a14:m>
                <a:r>
                  <a:rPr lang="en-US" sz="2000" dirty="0"/>
                  <a:t> decreases. </a:t>
                </a:r>
                <a:endParaRPr lang="en-US" sz="2000" dirty="0" smtClean="0"/>
              </a:p>
            </p:txBody>
          </p:sp>
        </mc:Choice>
        <mc:Fallback xmlns="">
          <p:sp>
            <p:nvSpPr>
              <p:cNvPr id="4" name="Rectangle 3"/>
              <p:cNvSpPr>
                <a:spLocks noRot="1" noChangeAspect="1" noMove="1" noResize="1" noEditPoints="1" noAdjustHandles="1" noChangeArrowheads="1" noChangeShapeType="1" noTextEdit="1"/>
              </p:cNvSpPr>
              <p:nvPr/>
            </p:nvSpPr>
            <p:spPr>
              <a:xfrm>
                <a:off x="782232" y="1149041"/>
                <a:ext cx="8030841" cy="4093428"/>
              </a:xfrm>
              <a:prstGeom prst="rect">
                <a:avLst/>
              </a:prstGeom>
              <a:blipFill rotWithShape="0">
                <a:blip r:embed="rId2"/>
                <a:stretch>
                  <a:fillRect l="-683" t="-744" b="-1637"/>
                </a:stretch>
              </a:blipFill>
            </p:spPr>
            <p:txBody>
              <a:bodyPr/>
              <a:lstStyle/>
              <a:p>
                <a:r>
                  <a:rPr lang="en-US">
                    <a:noFill/>
                  </a:rPr>
                  <a:t> </a:t>
                </a:r>
              </a:p>
            </p:txBody>
          </p:sp>
        </mc:Fallback>
      </mc:AlternateContent>
    </p:spTree>
    <p:extLst>
      <p:ext uri="{BB962C8B-B14F-4D97-AF65-F5344CB8AC3E}">
        <p14:creationId xmlns:p14="http://schemas.microsoft.com/office/powerpoint/2010/main" val="3900126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571" y="366855"/>
            <a:ext cx="3441826" cy="523220"/>
          </a:xfrm>
          <a:prstGeom prst="rect">
            <a:avLst/>
          </a:prstGeom>
          <a:noFill/>
        </p:spPr>
        <p:txBody>
          <a:bodyPr wrap="square" rtlCol="0">
            <a:spAutoFit/>
          </a:bodyPr>
          <a:lstStyle/>
          <a:p>
            <a:r>
              <a:rPr lang="en-US" sz="2800" b="1" dirty="0" smtClean="0">
                <a:cs typeface="Times New Roman" panose="02020603050405020304" pitchFamily="18" charset="0"/>
              </a:rPr>
              <a:t>Acknowledgement</a:t>
            </a:r>
            <a:endParaRPr lang="en-US" sz="2800" b="1" dirty="0">
              <a:cs typeface="Times New Roman" panose="02020603050405020304" pitchFamily="18" charset="0"/>
            </a:endParaRPr>
          </a:p>
        </p:txBody>
      </p:sp>
      <p:sp>
        <p:nvSpPr>
          <p:cNvPr id="3" name="Content Placeholder 2"/>
          <p:cNvSpPr txBox="1">
            <a:spLocks/>
          </p:cNvSpPr>
          <p:nvPr/>
        </p:nvSpPr>
        <p:spPr>
          <a:xfrm>
            <a:off x="412047" y="918866"/>
            <a:ext cx="6398131" cy="1126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smtClean="0"/>
              <a:t>This work is supported by Underwriters Laboratories.</a:t>
            </a:r>
          </a:p>
          <a:p>
            <a:pPr marL="0" indent="0">
              <a:lnSpc>
                <a:spcPct val="100000"/>
              </a:lnSpc>
              <a:buNone/>
            </a:pPr>
            <a:r>
              <a:rPr lang="en-US" sz="2000" smtClean="0"/>
              <a:t>The </a:t>
            </a:r>
            <a:r>
              <a:rPr lang="en-US" sz="2000" dirty="0" smtClean="0"/>
              <a:t>authors thank each member of the fire group at Case Western Reserve University for the fruitful discussion.</a:t>
            </a:r>
          </a:p>
        </p:txBody>
      </p:sp>
      <p:pic>
        <p:nvPicPr>
          <p:cNvPr id="4" name="Picture 2" descr="https://lh5.googleusercontent.com/-6vfVIV4OlQc/AAAAAAAAAAI/AAAAAAAAAZo/uK8N-kpZ0fE/s0-c-k-no-ns/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3685" y="1303234"/>
            <a:ext cx="819025" cy="819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t="13191"/>
          <a:stretch/>
        </p:blipFill>
        <p:spPr>
          <a:xfrm>
            <a:off x="7802710" y="1303234"/>
            <a:ext cx="1113322" cy="914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456" y="360961"/>
            <a:ext cx="1744576" cy="70726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518" t="13055" b="31389"/>
          <a:stretch/>
        </p:blipFill>
        <p:spPr>
          <a:xfrm>
            <a:off x="-10705" y="2520175"/>
            <a:ext cx="9154705" cy="3514281"/>
          </a:xfrm>
          <a:prstGeom prst="rect">
            <a:avLst/>
          </a:prstGeom>
        </p:spPr>
      </p:pic>
    </p:spTree>
    <p:extLst>
      <p:ext uri="{BB962C8B-B14F-4D97-AF65-F5344CB8AC3E}">
        <p14:creationId xmlns:p14="http://schemas.microsoft.com/office/powerpoint/2010/main" val="3464096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crete fu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2778" r="34584"/>
          <a:stretch/>
        </p:blipFill>
        <p:spPr>
          <a:xfrm>
            <a:off x="2534437" y="763587"/>
            <a:ext cx="1989667" cy="4572000"/>
          </a:xfrm>
          <a:prstGeom prst="rect">
            <a:avLst/>
          </a:prstGeom>
        </p:spPr>
      </p:pic>
      <p:pic>
        <p:nvPicPr>
          <p:cNvPr id="6" name="New Project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47085" r="20275"/>
          <a:stretch/>
        </p:blipFill>
        <p:spPr>
          <a:xfrm>
            <a:off x="352887" y="755121"/>
            <a:ext cx="1989667" cy="4572000"/>
          </a:xfrm>
          <a:prstGeom prst="rect">
            <a:avLst/>
          </a:prstGeom>
        </p:spPr>
      </p:pic>
      <p:sp>
        <p:nvSpPr>
          <p:cNvPr id="7" name="TextBox 6"/>
          <p:cNvSpPr txBox="1"/>
          <p:nvPr/>
        </p:nvSpPr>
        <p:spPr>
          <a:xfrm>
            <a:off x="382936" y="211667"/>
            <a:ext cx="1929567" cy="400110"/>
          </a:xfrm>
          <a:prstGeom prst="rect">
            <a:avLst/>
          </a:prstGeom>
          <a:noFill/>
        </p:spPr>
        <p:txBody>
          <a:bodyPr wrap="none" rtlCol="0">
            <a:spAutoFit/>
          </a:bodyPr>
          <a:lstStyle/>
          <a:p>
            <a:r>
              <a:rPr lang="en-US" sz="2000" u="sng" dirty="0" smtClean="0"/>
              <a:t>Continuous Fuel </a:t>
            </a:r>
            <a:endParaRPr lang="en-US" sz="2000" u="sng" dirty="0"/>
          </a:p>
        </p:txBody>
      </p:sp>
      <p:sp>
        <p:nvSpPr>
          <p:cNvPr id="8" name="TextBox 7"/>
          <p:cNvSpPr txBox="1"/>
          <p:nvPr/>
        </p:nvSpPr>
        <p:spPr>
          <a:xfrm>
            <a:off x="2732962" y="211667"/>
            <a:ext cx="1592615" cy="400110"/>
          </a:xfrm>
          <a:prstGeom prst="rect">
            <a:avLst/>
          </a:prstGeom>
          <a:noFill/>
        </p:spPr>
        <p:txBody>
          <a:bodyPr wrap="none" rtlCol="0">
            <a:spAutoFit/>
          </a:bodyPr>
          <a:lstStyle/>
          <a:p>
            <a:r>
              <a:rPr lang="en-US" sz="2000" u="sng" dirty="0" smtClean="0"/>
              <a:t>Discrete Fuel </a:t>
            </a:r>
            <a:endParaRPr lang="en-US" sz="2000" u="sng" dirty="0"/>
          </a:p>
        </p:txBody>
      </p:sp>
      <p:sp>
        <p:nvSpPr>
          <p:cNvPr id="9" name="TextBox 8"/>
          <p:cNvSpPr txBox="1"/>
          <p:nvPr/>
        </p:nvSpPr>
        <p:spPr>
          <a:xfrm>
            <a:off x="4837369" y="763587"/>
            <a:ext cx="4203571" cy="4247317"/>
          </a:xfrm>
          <a:prstGeom prst="rect">
            <a:avLst/>
          </a:prstGeom>
          <a:noFill/>
        </p:spPr>
        <p:txBody>
          <a:bodyPr wrap="square" rtlCol="0">
            <a:spAutoFit/>
          </a:bodyPr>
          <a:lstStyle/>
          <a:p>
            <a:pPr>
              <a:spcAft>
                <a:spcPts val="600"/>
              </a:spcAft>
            </a:pPr>
            <a:r>
              <a:rPr lang="en-US" sz="2000" dirty="0" smtClean="0"/>
              <a:t>Sample fuel: </a:t>
            </a:r>
            <a:r>
              <a:rPr lang="en-US" sz="2000" dirty="0" err="1" smtClean="0"/>
              <a:t>Whatman</a:t>
            </a:r>
            <a:r>
              <a:rPr lang="en-US" sz="2000" dirty="0" smtClean="0"/>
              <a:t> 40 Filter Paper</a:t>
            </a:r>
          </a:p>
          <a:p>
            <a:pPr>
              <a:spcAft>
                <a:spcPts val="600"/>
              </a:spcAft>
            </a:pPr>
            <a:r>
              <a:rPr lang="en-US" sz="2000" dirty="0" smtClean="0"/>
              <a:t>Sample width: 2.5cm</a:t>
            </a:r>
          </a:p>
          <a:p>
            <a:pPr>
              <a:spcAft>
                <a:spcPts val="600"/>
              </a:spcAft>
            </a:pPr>
            <a:r>
              <a:rPr lang="en-US" sz="2000" dirty="0" smtClean="0"/>
              <a:t>Sample thickness: 0.23mm</a:t>
            </a:r>
          </a:p>
          <a:p>
            <a:pPr>
              <a:spcAft>
                <a:spcPts val="600"/>
              </a:spcAft>
            </a:pPr>
            <a:endParaRPr lang="en-US" sz="2000" dirty="0" smtClean="0"/>
          </a:p>
          <a:p>
            <a:pPr>
              <a:spcAft>
                <a:spcPts val="600"/>
              </a:spcAft>
            </a:pPr>
            <a:r>
              <a:rPr lang="en-US" sz="2000" u="sng" dirty="0" smtClean="0"/>
              <a:t>Continuous configuration</a:t>
            </a:r>
          </a:p>
          <a:p>
            <a:pPr>
              <a:spcAft>
                <a:spcPts val="600"/>
              </a:spcAft>
            </a:pPr>
            <a:r>
              <a:rPr lang="en-US" sz="2000" dirty="0" smtClean="0"/>
              <a:t>Sample length: 50 cm</a:t>
            </a:r>
          </a:p>
          <a:p>
            <a:pPr>
              <a:spcAft>
                <a:spcPts val="600"/>
              </a:spcAft>
            </a:pPr>
            <a:endParaRPr lang="en-US" sz="2000" dirty="0"/>
          </a:p>
          <a:p>
            <a:pPr>
              <a:spcAft>
                <a:spcPts val="600"/>
              </a:spcAft>
            </a:pPr>
            <a:r>
              <a:rPr lang="en-US" sz="2000" u="sng" dirty="0" smtClean="0"/>
              <a:t>Discrete fuel configuration</a:t>
            </a:r>
          </a:p>
          <a:p>
            <a:pPr>
              <a:spcAft>
                <a:spcPts val="600"/>
              </a:spcAft>
            </a:pPr>
            <a:r>
              <a:rPr lang="en-US" sz="2000" dirty="0" smtClean="0"/>
              <a:t>Sample length: 5cm </a:t>
            </a:r>
          </a:p>
          <a:p>
            <a:pPr>
              <a:spcAft>
                <a:spcPts val="600"/>
              </a:spcAft>
            </a:pPr>
            <a:r>
              <a:rPr lang="en-US" sz="2000" dirty="0" smtClean="0"/>
              <a:t>Separation distance: 5cm</a:t>
            </a:r>
          </a:p>
          <a:p>
            <a:pPr>
              <a:spcAft>
                <a:spcPts val="600"/>
              </a:spcAft>
            </a:pPr>
            <a:r>
              <a:rPr lang="en-US" sz="2000" dirty="0" smtClean="0"/>
              <a:t>Number of samples: 10</a:t>
            </a:r>
          </a:p>
        </p:txBody>
      </p:sp>
      <p:sp>
        <p:nvSpPr>
          <p:cNvPr id="3" name="TextBox 2"/>
          <p:cNvSpPr txBox="1"/>
          <p:nvPr/>
        </p:nvSpPr>
        <p:spPr>
          <a:xfrm>
            <a:off x="45236" y="5554134"/>
            <a:ext cx="5985934" cy="307777"/>
          </a:xfrm>
          <a:prstGeom prst="rect">
            <a:avLst/>
          </a:prstGeom>
          <a:noFill/>
        </p:spPr>
        <p:txBody>
          <a:bodyPr wrap="square" rtlCol="0">
            <a:spAutoFit/>
          </a:bodyPr>
          <a:lstStyle/>
          <a:p>
            <a:r>
              <a:rPr lang="en-US" sz="1400" dirty="0" smtClean="0"/>
              <a:t>*Experiments performed </a:t>
            </a:r>
            <a:r>
              <a:rPr lang="en-US" sz="1400" dirty="0"/>
              <a:t>by </a:t>
            </a:r>
            <a:r>
              <a:rPr lang="en-US" sz="1400" dirty="0" smtClean="0"/>
              <a:t>Daniel Villamil in Case Combustion Lab, 2016. </a:t>
            </a:r>
            <a:endParaRPr lang="en-US" sz="1400" dirty="0"/>
          </a:p>
        </p:txBody>
      </p:sp>
    </p:spTree>
    <p:extLst>
      <p:ext uri="{BB962C8B-B14F-4D97-AF65-F5344CB8AC3E}">
        <p14:creationId xmlns:p14="http://schemas.microsoft.com/office/powerpoint/2010/main" val="25058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74" fill="hold"/>
                                        <p:tgtEl>
                                          <p:spTgt spid="2"/>
                                        </p:tgtEl>
                                      </p:cBhvr>
                                    </p:cmd>
                                  </p:childTnLst>
                                </p:cTn>
                              </p:par>
                              <p:par>
                                <p:cTn id="7" presetID="1" presetClass="mediacall" presetSubtype="0" fill="hold" nodeType="withEffect">
                                  <p:stCondLst>
                                    <p:cond delay="0"/>
                                  </p:stCondLst>
                                  <p:childTnLst>
                                    <p:cmd type="call" cmd="playFrom(0.0)">
                                      <p:cBhvr>
                                        <p:cTn id="8" dur="213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6470" y="2462969"/>
            <a:ext cx="4055375" cy="677108"/>
          </a:xfrm>
          <a:prstGeom prst="rect">
            <a:avLst/>
          </a:prstGeom>
          <a:noFill/>
        </p:spPr>
        <p:txBody>
          <a:bodyPr wrap="square" rtlCol="0">
            <a:spAutoFit/>
          </a:bodyPr>
          <a:lstStyle/>
          <a:p>
            <a:r>
              <a:rPr lang="en-US" sz="3800" b="1" dirty="0" smtClean="0">
                <a:cs typeface="Times New Roman" panose="02020603050405020304" pitchFamily="18" charset="0"/>
              </a:rPr>
              <a:t>Backup Slides</a:t>
            </a:r>
            <a:endParaRPr lang="en-US" sz="3500" b="1" dirty="0">
              <a:cs typeface="Times New Roman" panose="02020603050405020304" pitchFamily="18" charset="0"/>
            </a:endParaRPr>
          </a:p>
        </p:txBody>
      </p:sp>
    </p:spTree>
    <p:extLst>
      <p:ext uri="{BB962C8B-B14F-4D97-AF65-F5344CB8AC3E}">
        <p14:creationId xmlns:p14="http://schemas.microsoft.com/office/powerpoint/2010/main" val="3180331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t="1396" b="1570"/>
          <a:stretch/>
        </p:blipFill>
        <p:spPr>
          <a:xfrm>
            <a:off x="2007221" y="1421781"/>
            <a:ext cx="4776274" cy="3672468"/>
          </a:xfrm>
          <a:prstGeom prst="rect">
            <a:avLst/>
          </a:prstGeom>
        </p:spPr>
      </p:pic>
      <p:sp>
        <p:nvSpPr>
          <p:cNvPr id="3" name="TextBox 2"/>
          <p:cNvSpPr txBox="1"/>
          <p:nvPr/>
        </p:nvSpPr>
        <p:spPr>
          <a:xfrm>
            <a:off x="278988" y="293079"/>
            <a:ext cx="7810475" cy="523220"/>
          </a:xfrm>
          <a:prstGeom prst="rect">
            <a:avLst/>
          </a:prstGeom>
          <a:noFill/>
        </p:spPr>
        <p:txBody>
          <a:bodyPr wrap="square" rtlCol="0">
            <a:spAutoFit/>
          </a:bodyPr>
          <a:lstStyle/>
          <a:p>
            <a:r>
              <a:rPr lang="en-US" sz="2800" b="1" dirty="0" smtClean="0">
                <a:cs typeface="Times New Roman" panose="02020603050405020304" pitchFamily="18" charset="0"/>
              </a:rPr>
              <a:t>Backup Slide: Net Heat Flux Distribution (1g result)</a:t>
            </a:r>
            <a:endParaRPr lang="en-US" sz="2800" b="1" dirty="0">
              <a:cs typeface="Times New Roman" panose="02020603050405020304" pitchFamily="18" charset="0"/>
            </a:endParaRPr>
          </a:p>
        </p:txBody>
      </p:sp>
    </p:spTree>
    <p:extLst>
      <p:ext uri="{BB962C8B-B14F-4D97-AF65-F5344CB8AC3E}">
        <p14:creationId xmlns:p14="http://schemas.microsoft.com/office/powerpoint/2010/main" val="2240322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92C30D8-BA20-4917-A977-6C9489C754A3}" type="slidenum">
              <a:rPr lang="en-US" smtClean="0"/>
              <a:t>27</a:t>
            </a:fld>
            <a:endParaRPr lang="en-US"/>
          </a:p>
        </p:txBody>
      </p:sp>
      <p:sp>
        <p:nvSpPr>
          <p:cNvPr id="4" name="내용 개체 틀 3"/>
          <p:cNvSpPr>
            <a:spLocks noGrp="1"/>
          </p:cNvSpPr>
          <p:nvPr>
            <p:ph sz="half" idx="4294967295"/>
          </p:nvPr>
        </p:nvSpPr>
        <p:spPr>
          <a:xfrm>
            <a:off x="5257800" y="1825625"/>
            <a:ext cx="3886200" cy="4351338"/>
          </a:xfrm>
        </p:spPr>
        <p:txBody>
          <a:bodyPr/>
          <a:lstStyle/>
          <a:p>
            <a:endParaRPr lang="en-US" altLang="ko-KR" dirty="0" smtClean="0"/>
          </a:p>
          <a:p>
            <a:pPr marL="0" indent="0">
              <a:buNone/>
            </a:pPr>
            <a:endParaRPr lang="ko-KR" altLang="en-US" dirty="0"/>
          </a:p>
        </p:txBody>
      </p:sp>
      <p:graphicFrame>
        <p:nvGraphicFramePr>
          <p:cNvPr id="6" name="표 5"/>
          <p:cNvGraphicFramePr>
            <a:graphicFrameLocks noGrp="1"/>
          </p:cNvGraphicFramePr>
          <p:nvPr>
            <p:extLst>
              <p:ext uri="{D42A27DB-BD31-4B8C-83A1-F6EECF244321}">
                <p14:modId xmlns:p14="http://schemas.microsoft.com/office/powerpoint/2010/main" val="2540694116"/>
              </p:ext>
            </p:extLst>
          </p:nvPr>
        </p:nvGraphicFramePr>
        <p:xfrm>
          <a:off x="5427505" y="2173812"/>
          <a:ext cx="3417570" cy="2505672"/>
        </p:xfrm>
        <a:graphic>
          <a:graphicData uri="http://schemas.openxmlformats.org/drawingml/2006/table">
            <a:tbl>
              <a:tblPr>
                <a:tableStyleId>{5940675A-B579-460E-94D1-54222C63F5DA}</a:tableStyleId>
              </a:tblPr>
              <a:tblGrid>
                <a:gridCol w="838858"/>
                <a:gridCol w="1289356"/>
                <a:gridCol w="1289356"/>
              </a:tblGrid>
              <a:tr h="417612">
                <a:tc>
                  <a:txBody>
                    <a:bodyPr/>
                    <a:lstStyle/>
                    <a:p>
                      <a:pPr algn="ctr" fontAlgn="ctr"/>
                      <a:r>
                        <a:rPr lang="ko-KR" altLang="en-US" sz="1500" u="none" strike="noStrike" dirty="0">
                          <a:effectLst/>
                        </a:rPr>
                        <a:t>　</a:t>
                      </a:r>
                      <a:endParaRPr lang="ko-KR" altLang="en-US" sz="1500" b="1" i="0" u="none" strike="noStrike" dirty="0">
                        <a:solidFill>
                          <a:schemeClr val="bg1"/>
                        </a:solidFill>
                        <a:effectLst/>
                        <a:latin typeface="맑은 고딕"/>
                      </a:endParaRPr>
                    </a:p>
                  </a:txBody>
                  <a:tcPr marL="5715" marR="5715" marT="5715" marB="0" anchor="ctr">
                    <a:solidFill>
                      <a:schemeClr val="bg2"/>
                    </a:solidFill>
                  </a:tcPr>
                </a:tc>
                <a:tc>
                  <a:txBody>
                    <a:bodyPr/>
                    <a:lstStyle/>
                    <a:p>
                      <a:pPr algn="ctr" fontAlgn="ctr"/>
                      <a:r>
                        <a:rPr lang="en-US" sz="1500" u="none" strike="noStrike" dirty="0">
                          <a:effectLst/>
                        </a:rPr>
                        <a:t>Large Grid</a:t>
                      </a:r>
                      <a:endParaRPr lang="en-US" sz="1500" b="1" i="0" u="none" strike="noStrike" dirty="0">
                        <a:solidFill>
                          <a:schemeClr val="bg1"/>
                        </a:solidFill>
                        <a:effectLst/>
                        <a:latin typeface="맑은 고딕"/>
                      </a:endParaRPr>
                    </a:p>
                  </a:txBody>
                  <a:tcPr marL="5715" marR="5715" marT="5715" marB="0" anchor="ctr">
                    <a:solidFill>
                      <a:schemeClr val="bg2"/>
                    </a:solidFill>
                  </a:tcPr>
                </a:tc>
                <a:tc>
                  <a:txBody>
                    <a:bodyPr/>
                    <a:lstStyle/>
                    <a:p>
                      <a:pPr algn="ctr" fontAlgn="ctr"/>
                      <a:r>
                        <a:rPr lang="en-US" sz="1500" u="none" strike="noStrike" dirty="0">
                          <a:effectLst/>
                        </a:rPr>
                        <a:t>Finer Grid</a:t>
                      </a:r>
                      <a:endParaRPr lang="en-US" sz="1500" b="1" i="0" u="none" strike="noStrike" dirty="0">
                        <a:solidFill>
                          <a:schemeClr val="bg1"/>
                        </a:solidFill>
                        <a:effectLst/>
                        <a:latin typeface="맑은 고딕"/>
                      </a:endParaRPr>
                    </a:p>
                  </a:txBody>
                  <a:tcPr marL="5715" marR="5715" marT="5715" marB="0" anchor="ctr">
                    <a:solidFill>
                      <a:schemeClr val="bg2"/>
                    </a:solidFill>
                  </a:tcPr>
                </a:tc>
              </a:tr>
              <a:tr h="417612">
                <a:tc>
                  <a:txBody>
                    <a:bodyPr/>
                    <a:lstStyle/>
                    <a:p>
                      <a:pPr algn="ctr" fontAlgn="ctr"/>
                      <a:r>
                        <a:rPr lang="en-US" sz="1500" u="none" strike="noStrike" dirty="0" err="1">
                          <a:effectLst/>
                        </a:rPr>
                        <a:t>n</a:t>
                      </a:r>
                      <a:r>
                        <a:rPr lang="en-US" sz="1500" u="none" strike="noStrike" baseline="-25000" dirty="0" err="1">
                          <a:effectLst/>
                        </a:rPr>
                        <a:t>x</a:t>
                      </a:r>
                      <a:endParaRPr lang="en-US" sz="1500" b="1" i="0" u="none" strike="noStrike" baseline="-25000" dirty="0">
                        <a:solidFill>
                          <a:schemeClr val="bg1"/>
                        </a:solidFill>
                        <a:effectLst/>
                        <a:latin typeface="맑은 고딕"/>
                      </a:endParaRPr>
                    </a:p>
                  </a:txBody>
                  <a:tcPr marL="5715" marR="5715" marT="5715" marB="0" anchor="ctr">
                    <a:solidFill>
                      <a:schemeClr val="bg2"/>
                    </a:solidFill>
                  </a:tcPr>
                </a:tc>
                <a:tc>
                  <a:txBody>
                    <a:bodyPr/>
                    <a:lstStyle/>
                    <a:p>
                      <a:pPr algn="ctr" fontAlgn="ctr"/>
                      <a:r>
                        <a:rPr lang="en-US" altLang="ko-KR" sz="1500" u="none" strike="noStrike" dirty="0">
                          <a:effectLst/>
                        </a:rPr>
                        <a:t>66</a:t>
                      </a:r>
                      <a:endParaRPr lang="en-US" altLang="ko-KR" sz="1500" b="0" i="0" u="none" strike="noStrike" dirty="0">
                        <a:solidFill>
                          <a:srgbClr val="000000"/>
                        </a:solidFill>
                        <a:effectLst/>
                        <a:latin typeface="맑은 고딕"/>
                      </a:endParaRPr>
                    </a:p>
                  </a:txBody>
                  <a:tcPr marL="5715" marR="5715" marT="5715" marB="0" anchor="ctr"/>
                </a:tc>
                <a:tc>
                  <a:txBody>
                    <a:bodyPr/>
                    <a:lstStyle/>
                    <a:p>
                      <a:pPr algn="ctr" fontAlgn="ctr"/>
                      <a:r>
                        <a:rPr lang="en-US" altLang="ko-KR" sz="1500" u="none" strike="noStrike" dirty="0">
                          <a:effectLst/>
                        </a:rPr>
                        <a:t>132</a:t>
                      </a:r>
                      <a:endParaRPr lang="en-US" altLang="ko-KR" sz="1500" b="0" i="0" u="none" strike="noStrike" dirty="0">
                        <a:solidFill>
                          <a:srgbClr val="000000"/>
                        </a:solidFill>
                        <a:effectLst/>
                        <a:latin typeface="맑은 고딕"/>
                      </a:endParaRPr>
                    </a:p>
                  </a:txBody>
                  <a:tcPr marL="5715" marR="5715" marT="5715" marB="0" anchor="ctr"/>
                </a:tc>
              </a:tr>
              <a:tr h="417612">
                <a:tc>
                  <a:txBody>
                    <a:bodyPr/>
                    <a:lstStyle/>
                    <a:p>
                      <a:pPr algn="ctr" fontAlgn="ctr"/>
                      <a:r>
                        <a:rPr lang="en-US" sz="1500" u="none" strike="noStrike" dirty="0" err="1">
                          <a:effectLst/>
                        </a:rPr>
                        <a:t>n</a:t>
                      </a:r>
                      <a:r>
                        <a:rPr lang="en-US" sz="1500" u="none" strike="noStrike" baseline="-25000" dirty="0" err="1">
                          <a:effectLst/>
                        </a:rPr>
                        <a:t>z</a:t>
                      </a:r>
                      <a:endParaRPr lang="en-US" sz="1500" b="1" i="0" u="none" strike="noStrike" baseline="-25000" dirty="0">
                        <a:solidFill>
                          <a:schemeClr val="bg1"/>
                        </a:solidFill>
                        <a:effectLst/>
                        <a:latin typeface="맑은 고딕"/>
                      </a:endParaRPr>
                    </a:p>
                  </a:txBody>
                  <a:tcPr marL="5715" marR="5715" marT="5715" marB="0" anchor="ctr">
                    <a:solidFill>
                      <a:schemeClr val="bg2"/>
                    </a:solidFill>
                  </a:tcPr>
                </a:tc>
                <a:tc>
                  <a:txBody>
                    <a:bodyPr/>
                    <a:lstStyle/>
                    <a:p>
                      <a:pPr algn="ctr" fontAlgn="ctr"/>
                      <a:r>
                        <a:rPr lang="en-US" altLang="ko-KR" sz="1500" u="none" strike="noStrike">
                          <a:effectLst/>
                        </a:rPr>
                        <a:t>387</a:t>
                      </a:r>
                      <a:endParaRPr lang="en-US" altLang="ko-KR" sz="1500" b="0" i="0" u="none" strike="noStrike">
                        <a:solidFill>
                          <a:srgbClr val="000000"/>
                        </a:solidFill>
                        <a:effectLst/>
                        <a:latin typeface="맑은 고딕"/>
                      </a:endParaRPr>
                    </a:p>
                  </a:txBody>
                  <a:tcPr marL="5715" marR="5715" marT="5715" marB="0" anchor="ctr"/>
                </a:tc>
                <a:tc>
                  <a:txBody>
                    <a:bodyPr/>
                    <a:lstStyle/>
                    <a:p>
                      <a:pPr algn="ctr" fontAlgn="ctr"/>
                      <a:r>
                        <a:rPr lang="en-US" altLang="ko-KR" sz="1500" u="none" strike="noStrike">
                          <a:effectLst/>
                        </a:rPr>
                        <a:t>1000</a:t>
                      </a:r>
                      <a:endParaRPr lang="en-US" altLang="ko-KR" sz="1500" b="0" i="0" u="none" strike="noStrike">
                        <a:solidFill>
                          <a:srgbClr val="000000"/>
                        </a:solidFill>
                        <a:effectLst/>
                        <a:latin typeface="맑은 고딕"/>
                      </a:endParaRPr>
                    </a:p>
                  </a:txBody>
                  <a:tcPr marL="5715" marR="5715" marT="5715" marB="0" anchor="ctr"/>
                </a:tc>
              </a:tr>
              <a:tr h="417612">
                <a:tc>
                  <a:txBody>
                    <a:bodyPr/>
                    <a:lstStyle/>
                    <a:p>
                      <a:pPr algn="ctr" fontAlgn="ctr"/>
                      <a:r>
                        <a:rPr lang="en-US" sz="1500" u="none" strike="noStrike" dirty="0" err="1">
                          <a:effectLst/>
                        </a:rPr>
                        <a:t>n</a:t>
                      </a:r>
                      <a:r>
                        <a:rPr lang="en-US" sz="1500" u="none" strike="noStrike" baseline="-25000" dirty="0" err="1">
                          <a:effectLst/>
                        </a:rPr>
                        <a:t>total</a:t>
                      </a:r>
                      <a:endParaRPr lang="en-US" sz="1500" b="1" i="0" u="none" strike="noStrike" baseline="-25000" dirty="0">
                        <a:solidFill>
                          <a:schemeClr val="bg1"/>
                        </a:solidFill>
                        <a:effectLst/>
                        <a:latin typeface="맑은 고딕"/>
                      </a:endParaRPr>
                    </a:p>
                  </a:txBody>
                  <a:tcPr marL="5715" marR="5715" marT="5715" marB="0" anchor="ctr">
                    <a:solidFill>
                      <a:schemeClr val="bg2"/>
                    </a:solidFill>
                  </a:tcPr>
                </a:tc>
                <a:tc>
                  <a:txBody>
                    <a:bodyPr/>
                    <a:lstStyle/>
                    <a:p>
                      <a:pPr algn="ctr" fontAlgn="ctr"/>
                      <a:r>
                        <a:rPr lang="en-US" altLang="ko-KR" sz="1500" u="none" strike="noStrike" dirty="0" smtClean="0">
                          <a:effectLst/>
                        </a:rPr>
                        <a:t>25,542</a:t>
                      </a:r>
                      <a:endParaRPr lang="en-US" altLang="ko-KR" sz="1500" b="0" i="0" u="none" strike="noStrike" dirty="0">
                        <a:solidFill>
                          <a:srgbClr val="000000"/>
                        </a:solidFill>
                        <a:effectLst/>
                        <a:latin typeface="맑은 고딕"/>
                      </a:endParaRPr>
                    </a:p>
                  </a:txBody>
                  <a:tcPr marL="5715" marR="5715" marT="5715" marB="0" anchor="ctr"/>
                </a:tc>
                <a:tc>
                  <a:txBody>
                    <a:bodyPr/>
                    <a:lstStyle/>
                    <a:p>
                      <a:pPr algn="ctr" fontAlgn="ctr"/>
                      <a:r>
                        <a:rPr lang="en-US" altLang="ko-KR" sz="1500" u="none" strike="noStrike" dirty="0" smtClean="0">
                          <a:effectLst/>
                        </a:rPr>
                        <a:t>132,000</a:t>
                      </a:r>
                      <a:endParaRPr lang="en-US" altLang="ko-KR" sz="1500" b="0" i="0" u="none" strike="noStrike" dirty="0">
                        <a:solidFill>
                          <a:srgbClr val="000000"/>
                        </a:solidFill>
                        <a:effectLst/>
                        <a:latin typeface="맑은 고딕"/>
                      </a:endParaRPr>
                    </a:p>
                  </a:txBody>
                  <a:tcPr marL="5715" marR="5715" marT="5715" marB="0" anchor="ctr"/>
                </a:tc>
              </a:tr>
              <a:tr h="417612">
                <a:tc>
                  <a:txBody>
                    <a:bodyPr/>
                    <a:lstStyle/>
                    <a:p>
                      <a:pPr algn="ctr" fontAlgn="ctr"/>
                      <a:r>
                        <a:rPr lang="el-GR" sz="1500" u="none" strike="noStrike" dirty="0">
                          <a:effectLst/>
                        </a:rPr>
                        <a:t>δ</a:t>
                      </a:r>
                      <a:r>
                        <a:rPr lang="en-US" sz="1500" u="none" strike="noStrike" baseline="-25000" dirty="0">
                          <a:effectLst/>
                        </a:rPr>
                        <a:t>x</a:t>
                      </a:r>
                      <a:r>
                        <a:rPr lang="en-US" sz="1500" u="none" strike="noStrike" dirty="0">
                          <a:effectLst/>
                        </a:rPr>
                        <a:t> (mm)</a:t>
                      </a:r>
                      <a:endParaRPr lang="en-US" sz="1500" b="1" i="0" u="none" strike="noStrike" dirty="0">
                        <a:solidFill>
                          <a:schemeClr val="bg1"/>
                        </a:solidFill>
                        <a:effectLst/>
                        <a:latin typeface="맑은 고딕"/>
                      </a:endParaRPr>
                    </a:p>
                  </a:txBody>
                  <a:tcPr marL="5715" marR="5715" marT="5715" marB="0" anchor="ctr">
                    <a:solidFill>
                      <a:schemeClr val="bg2"/>
                    </a:solidFill>
                  </a:tcPr>
                </a:tc>
                <a:tc>
                  <a:txBody>
                    <a:bodyPr/>
                    <a:lstStyle/>
                    <a:p>
                      <a:pPr algn="ctr" fontAlgn="ctr"/>
                      <a:r>
                        <a:rPr lang="en-US" altLang="ko-KR" sz="1500" u="none" strike="noStrike" dirty="0" smtClean="0">
                          <a:effectLst/>
                        </a:rPr>
                        <a:t>0.76</a:t>
                      </a:r>
                      <a:endParaRPr lang="en-US" altLang="ko-KR" sz="1500" b="0" i="0" u="none" strike="noStrike" dirty="0">
                        <a:solidFill>
                          <a:srgbClr val="000000"/>
                        </a:solidFill>
                        <a:effectLst/>
                        <a:latin typeface="맑은 고딕"/>
                      </a:endParaRPr>
                    </a:p>
                  </a:txBody>
                  <a:tcPr marL="5715" marR="5715" marT="5715" marB="0" anchor="ctr"/>
                </a:tc>
                <a:tc>
                  <a:txBody>
                    <a:bodyPr/>
                    <a:lstStyle/>
                    <a:p>
                      <a:pPr algn="ctr" fontAlgn="ctr"/>
                      <a:r>
                        <a:rPr lang="en-US" altLang="ko-KR" sz="1500" u="none" strike="noStrike" dirty="0" smtClean="0">
                          <a:effectLst/>
                        </a:rPr>
                        <a:t>0.38</a:t>
                      </a:r>
                      <a:endParaRPr lang="en-US" altLang="ko-KR" sz="1500" b="0" i="0" u="none" strike="noStrike" dirty="0">
                        <a:solidFill>
                          <a:srgbClr val="000000"/>
                        </a:solidFill>
                        <a:effectLst/>
                        <a:latin typeface="맑은 고딕"/>
                      </a:endParaRPr>
                    </a:p>
                  </a:txBody>
                  <a:tcPr marL="5715" marR="5715" marT="5715" marB="0" anchor="ctr"/>
                </a:tc>
              </a:tr>
              <a:tr h="417612">
                <a:tc>
                  <a:txBody>
                    <a:bodyPr/>
                    <a:lstStyle/>
                    <a:p>
                      <a:pPr algn="ctr" fontAlgn="ctr"/>
                      <a:r>
                        <a:rPr lang="el-GR" sz="1500" u="none" strike="noStrike" dirty="0">
                          <a:effectLst/>
                        </a:rPr>
                        <a:t>δ</a:t>
                      </a:r>
                      <a:r>
                        <a:rPr lang="en-US" sz="1500" u="none" strike="noStrike" baseline="-25000" dirty="0">
                          <a:effectLst/>
                        </a:rPr>
                        <a:t>z</a:t>
                      </a:r>
                      <a:r>
                        <a:rPr lang="en-US" sz="1500" u="none" strike="noStrike" dirty="0">
                          <a:effectLst/>
                        </a:rPr>
                        <a:t> (mm)</a:t>
                      </a:r>
                      <a:endParaRPr lang="en-US" sz="1500" b="1" i="0" u="none" strike="noStrike" dirty="0">
                        <a:solidFill>
                          <a:schemeClr val="bg1"/>
                        </a:solidFill>
                        <a:effectLst/>
                        <a:latin typeface="맑은 고딕"/>
                      </a:endParaRPr>
                    </a:p>
                  </a:txBody>
                  <a:tcPr marL="5715" marR="5715" marT="5715" marB="0" anchor="ctr">
                    <a:solidFill>
                      <a:schemeClr val="bg2"/>
                    </a:solidFill>
                  </a:tcPr>
                </a:tc>
                <a:tc>
                  <a:txBody>
                    <a:bodyPr/>
                    <a:lstStyle/>
                    <a:p>
                      <a:pPr algn="ctr" fontAlgn="ctr"/>
                      <a:r>
                        <a:rPr lang="en-US" altLang="ko-KR" sz="1500" u="none" strike="noStrike" dirty="0" smtClean="0">
                          <a:effectLst/>
                        </a:rPr>
                        <a:t>1.42</a:t>
                      </a:r>
                      <a:endParaRPr lang="en-US" altLang="ko-KR" sz="1500" b="0" i="0" u="none" strike="noStrike" dirty="0">
                        <a:solidFill>
                          <a:srgbClr val="000000"/>
                        </a:solidFill>
                        <a:effectLst/>
                        <a:latin typeface="맑은 고딕"/>
                      </a:endParaRPr>
                    </a:p>
                  </a:txBody>
                  <a:tcPr marL="5715" marR="5715" marT="5715" marB="0" anchor="ctr"/>
                </a:tc>
                <a:tc>
                  <a:txBody>
                    <a:bodyPr/>
                    <a:lstStyle/>
                    <a:p>
                      <a:pPr algn="ctr" fontAlgn="ctr"/>
                      <a:r>
                        <a:rPr lang="en-US" altLang="ko-KR" sz="1500" u="none" strike="noStrike" dirty="0">
                          <a:effectLst/>
                        </a:rPr>
                        <a:t>0.55</a:t>
                      </a:r>
                      <a:endParaRPr lang="en-US" altLang="ko-KR" sz="1500" b="0" i="0" u="none" strike="noStrike" dirty="0">
                        <a:solidFill>
                          <a:srgbClr val="000000"/>
                        </a:solidFill>
                        <a:effectLst/>
                        <a:latin typeface="맑은 고딕"/>
                      </a:endParaRPr>
                    </a:p>
                  </a:txBody>
                  <a:tcPr marL="5715" marR="5715" marT="5715" marB="0" anchor="ctr"/>
                </a:tc>
              </a:tr>
            </a:tbl>
          </a:graphicData>
        </a:graphic>
      </p:graphicFrame>
      <p:sp>
        <p:nvSpPr>
          <p:cNvPr id="10" name="TextBox 9"/>
          <p:cNvSpPr txBox="1"/>
          <p:nvPr/>
        </p:nvSpPr>
        <p:spPr>
          <a:xfrm>
            <a:off x="304626" y="328146"/>
            <a:ext cx="7810475" cy="523220"/>
          </a:xfrm>
          <a:prstGeom prst="rect">
            <a:avLst/>
          </a:prstGeom>
          <a:noFill/>
        </p:spPr>
        <p:txBody>
          <a:bodyPr wrap="square" rtlCol="0">
            <a:spAutoFit/>
          </a:bodyPr>
          <a:lstStyle/>
          <a:p>
            <a:r>
              <a:rPr lang="en-US" sz="2800" b="1" dirty="0" smtClean="0">
                <a:cs typeface="Times New Roman" panose="02020603050405020304" pitchFamily="18" charset="0"/>
              </a:rPr>
              <a:t>Backup Slide: Grid Dependency Check (1g result)</a:t>
            </a:r>
            <a:endParaRPr lang="en-US" sz="2800" b="1" dirty="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405965" y="1646237"/>
            <a:ext cx="4851835" cy="3640668"/>
          </a:xfrm>
          <a:prstGeom prst="rect">
            <a:avLst/>
          </a:prstGeom>
        </p:spPr>
      </p:pic>
    </p:spTree>
    <p:extLst>
      <p:ext uri="{BB962C8B-B14F-4D97-AF65-F5344CB8AC3E}">
        <p14:creationId xmlns:p14="http://schemas.microsoft.com/office/powerpoint/2010/main" val="2182045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92C30D8-BA20-4917-A977-6C9489C754A3}" type="slidenum">
              <a:rPr lang="en-US" smtClean="0"/>
              <a:t>28</a:t>
            </a:fld>
            <a:endParaRPr lang="en-US"/>
          </a:p>
        </p:txBody>
      </p:sp>
      <p:graphicFrame>
        <p:nvGraphicFramePr>
          <p:cNvPr id="11" name="내용 개체 틀 10"/>
          <p:cNvGraphicFramePr>
            <a:graphicFrameLocks noGrp="1"/>
          </p:cNvGraphicFramePr>
          <p:nvPr>
            <p:ph sz="half" idx="4294967295"/>
            <p:extLst>
              <p:ext uri="{D42A27DB-BD31-4B8C-83A1-F6EECF244321}">
                <p14:modId xmlns:p14="http://schemas.microsoft.com/office/powerpoint/2010/main" val="2941705081"/>
              </p:ext>
            </p:extLst>
          </p:nvPr>
        </p:nvGraphicFramePr>
        <p:xfrm>
          <a:off x="786212" y="1290098"/>
          <a:ext cx="7575312" cy="3320547"/>
        </p:xfrm>
        <a:graphic>
          <a:graphicData uri="http://schemas.openxmlformats.org/drawingml/2006/table">
            <a:tbl>
              <a:tblPr firstRow="1" firstCol="1" bandRow="1">
                <a:tableStyleId>{5940675A-B579-460E-94D1-54222C63F5DA}</a:tableStyleId>
              </a:tblPr>
              <a:tblGrid>
                <a:gridCol w="1176616"/>
                <a:gridCol w="1516629"/>
                <a:gridCol w="1092732"/>
                <a:gridCol w="1171026"/>
                <a:gridCol w="1511035"/>
                <a:gridCol w="1107274"/>
              </a:tblGrid>
              <a:tr h="249643">
                <a:tc gridSpan="3">
                  <a:txBody>
                    <a:bodyPr/>
                    <a:lstStyle/>
                    <a:p>
                      <a:pPr algn="ctr">
                        <a:lnSpc>
                          <a:spcPct val="107000"/>
                        </a:lnSpc>
                        <a:spcAft>
                          <a:spcPts val="0"/>
                        </a:spcAft>
                      </a:pPr>
                      <a:r>
                        <a:rPr lang="en-US" sz="2000" b="0" u="none" dirty="0">
                          <a:effectLst/>
                        </a:rPr>
                        <a:t>Solid Phase</a:t>
                      </a:r>
                      <a:endParaRPr lang="ko-KR" sz="2000" b="0" u="none" dirty="0">
                        <a:effectLst/>
                        <a:latin typeface="Calibri"/>
                        <a:ea typeface="맑은 고딕"/>
                        <a:cs typeface="Times New Roman"/>
                      </a:endParaRPr>
                    </a:p>
                  </a:txBody>
                  <a:tcPr marL="51435" marR="51435" marT="0" marB="0" anchor="ctr">
                    <a:solidFill>
                      <a:schemeClr val="accent3">
                        <a:lumMod val="60000"/>
                        <a:lumOff val="40000"/>
                      </a:schemeClr>
                    </a:solidFill>
                  </a:tcPr>
                </a:tc>
                <a:tc hMerge="1">
                  <a:txBody>
                    <a:bodyPr/>
                    <a:lstStyle/>
                    <a:p>
                      <a:pPr latinLnBrk="1"/>
                      <a:endParaRPr lang="ko-KR" altLang="en-US"/>
                    </a:p>
                  </a:txBody>
                  <a:tcPr/>
                </a:tc>
                <a:tc hMerge="1">
                  <a:txBody>
                    <a:bodyPr/>
                    <a:lstStyle/>
                    <a:p>
                      <a:pPr latinLnBrk="1"/>
                      <a:endParaRPr lang="ko-KR" altLang="en-US"/>
                    </a:p>
                  </a:txBody>
                  <a:tcPr/>
                </a:tc>
                <a:tc gridSpan="3">
                  <a:txBody>
                    <a:bodyPr/>
                    <a:lstStyle/>
                    <a:p>
                      <a:pPr algn="ctr">
                        <a:lnSpc>
                          <a:spcPct val="107000"/>
                        </a:lnSpc>
                        <a:spcAft>
                          <a:spcPts val="0"/>
                        </a:spcAft>
                      </a:pPr>
                      <a:r>
                        <a:rPr lang="en-US" sz="2000" b="0" u="none" dirty="0">
                          <a:effectLst/>
                        </a:rPr>
                        <a:t>Gas Phase</a:t>
                      </a:r>
                      <a:endParaRPr lang="ko-KR" sz="2000" b="0" u="none" dirty="0">
                        <a:effectLst/>
                        <a:latin typeface="Calibri"/>
                        <a:ea typeface="맑은 고딕"/>
                        <a:cs typeface="Times New Roman"/>
                      </a:endParaRPr>
                    </a:p>
                  </a:txBody>
                  <a:tcPr marL="51435" marR="51435" marT="0" marB="0" anchor="ctr">
                    <a:solidFill>
                      <a:schemeClr val="accent3">
                        <a:lumMod val="60000"/>
                        <a:lumOff val="40000"/>
                      </a:schemeClr>
                    </a:solidFill>
                  </a:tcPr>
                </a:tc>
                <a:tc hMerge="1">
                  <a:txBody>
                    <a:bodyPr/>
                    <a:lstStyle/>
                    <a:p>
                      <a:pPr latinLnBrk="1"/>
                      <a:endParaRPr lang="ko-KR" altLang="en-US"/>
                    </a:p>
                  </a:txBody>
                  <a:tcPr/>
                </a:tc>
                <a:tc hMerge="1">
                  <a:txBody>
                    <a:bodyPr/>
                    <a:lstStyle/>
                    <a:p>
                      <a:pPr latinLnBrk="1"/>
                      <a:endParaRPr lang="ko-KR" altLang="en-US"/>
                    </a:p>
                  </a:txBody>
                  <a:tcPr/>
                </a:tc>
              </a:tr>
              <a:tr h="454577">
                <a:tc>
                  <a:txBody>
                    <a:bodyPr/>
                    <a:lstStyle/>
                    <a:p>
                      <a:pPr algn="ctr">
                        <a:lnSpc>
                          <a:spcPct val="107000"/>
                        </a:lnSpc>
                        <a:spcAft>
                          <a:spcPts val="0"/>
                        </a:spcAft>
                      </a:pPr>
                      <a:r>
                        <a:rPr lang="en-US" sz="2000" dirty="0">
                          <a:effectLst/>
                        </a:rPr>
                        <a:t>Property </a:t>
                      </a:r>
                      <a:endParaRPr lang="ko-KR" sz="2000" dirty="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Value</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Units</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smtClean="0">
                          <a:effectLst/>
                        </a:rPr>
                        <a:t>Property </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Value</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Units</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r>
              <a:tr h="454577">
                <a:tc>
                  <a:txBody>
                    <a:bodyPr/>
                    <a:lstStyle/>
                    <a:p>
                      <a:pPr algn="ctr">
                        <a:lnSpc>
                          <a:spcPct val="107000"/>
                        </a:lnSpc>
                        <a:spcAft>
                          <a:spcPts val="0"/>
                        </a:spcAft>
                      </a:pPr>
                      <a:r>
                        <a:rPr lang="en-US" sz="2000" dirty="0">
                          <a:effectLst/>
                        </a:rPr>
                        <a:t>A</a:t>
                      </a:r>
                      <a:r>
                        <a:rPr lang="en-US" sz="2000" baseline="-25000" dirty="0">
                          <a:effectLst/>
                        </a:rPr>
                        <a:t>s</a:t>
                      </a:r>
                      <a:endParaRPr lang="ko-KR" sz="2000" dirty="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1.00 × 10</a:t>
                      </a:r>
                      <a:r>
                        <a:rPr lang="en-US" sz="2000" baseline="30000" dirty="0">
                          <a:effectLst/>
                        </a:rPr>
                        <a:t>10</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a:effectLst/>
                        </a:rPr>
                        <a:t>1/s</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smtClean="0">
                          <a:effectLst/>
                        </a:rPr>
                        <a:t>A</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4.23 × 10</a:t>
                      </a:r>
                      <a:r>
                        <a:rPr lang="en-US" sz="2000" baseline="30000" dirty="0">
                          <a:effectLst/>
                        </a:rPr>
                        <a:t>14</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a:effectLst/>
                        </a:rPr>
                        <a:t>cm</a:t>
                      </a:r>
                      <a:r>
                        <a:rPr lang="en-US" sz="2000" baseline="30000">
                          <a:effectLst/>
                        </a:rPr>
                        <a:t>3</a:t>
                      </a:r>
                      <a:r>
                        <a:rPr lang="en-US" sz="2000">
                          <a:effectLst/>
                        </a:rPr>
                        <a:t>/g/s</a:t>
                      </a:r>
                      <a:endParaRPr lang="ko-KR" sz="2000">
                        <a:effectLst/>
                        <a:latin typeface="Calibri"/>
                        <a:ea typeface="맑은 고딕"/>
                        <a:cs typeface="Times New Roman"/>
                      </a:endParaRPr>
                    </a:p>
                  </a:txBody>
                  <a:tcPr marL="51435" marR="51435" marT="0" marB="0" anchor="ctr"/>
                </a:tc>
              </a:tr>
              <a:tr h="454577">
                <a:tc>
                  <a:txBody>
                    <a:bodyPr/>
                    <a:lstStyle/>
                    <a:p>
                      <a:pPr algn="ctr">
                        <a:lnSpc>
                          <a:spcPct val="107000"/>
                        </a:lnSpc>
                        <a:spcAft>
                          <a:spcPts val="0"/>
                        </a:spcAft>
                      </a:pPr>
                      <a:r>
                        <a:rPr lang="en-US" sz="2000">
                          <a:effectLst/>
                        </a:rPr>
                        <a:t>C</a:t>
                      </a:r>
                      <a:r>
                        <a:rPr lang="en-US" sz="2000" baseline="-25000">
                          <a:effectLst/>
                        </a:rPr>
                        <a:t>p,s</a:t>
                      </a:r>
                      <a:endParaRPr lang="ko-KR" sz="200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1.2</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a:effectLst/>
                        </a:rPr>
                        <a:t>kJ/kg/K</a:t>
                      </a:r>
                      <a:endParaRPr lang="ko-KR" sz="200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smtClean="0">
                          <a:effectLst/>
                        </a:rPr>
                        <a:t>E</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1.13 × 10</a:t>
                      </a:r>
                      <a:r>
                        <a:rPr lang="en-US" sz="2000" baseline="30000" dirty="0">
                          <a:effectLst/>
                        </a:rPr>
                        <a:t>5</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a:effectLst/>
                        </a:rPr>
                        <a:t>kJ/kmol</a:t>
                      </a:r>
                      <a:endParaRPr lang="ko-KR" sz="2000">
                        <a:effectLst/>
                        <a:latin typeface="Calibri"/>
                        <a:ea typeface="맑은 고딕"/>
                        <a:cs typeface="Times New Roman"/>
                      </a:endParaRPr>
                    </a:p>
                  </a:txBody>
                  <a:tcPr marL="51435" marR="51435" marT="0" marB="0" anchor="ctr"/>
                </a:tc>
              </a:tr>
              <a:tr h="283685">
                <a:tc>
                  <a:txBody>
                    <a:bodyPr/>
                    <a:lstStyle/>
                    <a:p>
                      <a:pPr algn="ctr">
                        <a:lnSpc>
                          <a:spcPct val="107000"/>
                        </a:lnSpc>
                        <a:spcAft>
                          <a:spcPts val="0"/>
                        </a:spcAft>
                      </a:pPr>
                      <a:r>
                        <a:rPr lang="en-US" sz="2000">
                          <a:effectLst/>
                        </a:rPr>
                        <a:t>E</a:t>
                      </a:r>
                      <a:r>
                        <a:rPr lang="en-US" sz="2000" baseline="-25000">
                          <a:effectLst/>
                        </a:rPr>
                        <a:t>s</a:t>
                      </a:r>
                      <a:endParaRPr lang="ko-KR" sz="200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1.25× 10</a:t>
                      </a:r>
                      <a:r>
                        <a:rPr lang="en-US" sz="2000" baseline="30000" dirty="0">
                          <a:effectLst/>
                        </a:rPr>
                        <a:t>5</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a:effectLst/>
                        </a:rPr>
                        <a:t>kJ/kg</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smtClean="0">
                          <a:effectLst/>
                        </a:rPr>
                        <a:t>Δh</a:t>
                      </a:r>
                      <a:r>
                        <a:rPr lang="en-US" sz="2000" baseline="-25000" dirty="0" smtClean="0">
                          <a:effectLst/>
                        </a:rPr>
                        <a:t>c</a:t>
                      </a:r>
                      <a:r>
                        <a:rPr lang="en-US" sz="2000" baseline="30000" dirty="0" smtClean="0">
                          <a:effectLst/>
                        </a:rPr>
                        <a:t>0</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1.58 × 10</a:t>
                      </a:r>
                      <a:r>
                        <a:rPr lang="en-US" sz="2000" baseline="30000" dirty="0">
                          <a:effectLst/>
                        </a:rPr>
                        <a:t>4</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a:effectLst/>
                        </a:rPr>
                        <a:t>kJ/kg</a:t>
                      </a:r>
                      <a:endParaRPr lang="ko-KR" sz="2000">
                        <a:effectLst/>
                        <a:latin typeface="Calibri"/>
                        <a:ea typeface="맑은 고딕"/>
                        <a:cs typeface="Times New Roman"/>
                      </a:endParaRPr>
                    </a:p>
                  </a:txBody>
                  <a:tcPr marL="51435" marR="51435" marT="0" marB="0" anchor="ctr"/>
                </a:tc>
              </a:tr>
              <a:tr h="283685">
                <a:tc>
                  <a:txBody>
                    <a:bodyPr/>
                    <a:lstStyle/>
                    <a:p>
                      <a:pPr algn="ctr">
                        <a:lnSpc>
                          <a:spcPct val="107000"/>
                        </a:lnSpc>
                        <a:spcAft>
                          <a:spcPts val="0"/>
                        </a:spcAft>
                      </a:pPr>
                      <a:r>
                        <a:rPr lang="en-US" sz="2000">
                          <a:effectLst/>
                        </a:rPr>
                        <a:t>Δh</a:t>
                      </a:r>
                      <a:r>
                        <a:rPr lang="en-US" sz="2000" baseline="-25000">
                          <a:effectLst/>
                        </a:rPr>
                        <a:t>r</a:t>
                      </a:r>
                      <a:r>
                        <a:rPr lang="en-US" sz="2000" baseline="30000">
                          <a:effectLst/>
                        </a:rPr>
                        <a:t>0</a:t>
                      </a:r>
                      <a:endParaRPr lang="ko-KR" sz="200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752.8</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a:effectLst/>
                        </a:rPr>
                        <a:t>kJ/kg</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smtClean="0">
                          <a:effectLst/>
                        </a:rPr>
                        <a:t>P</a:t>
                      </a:r>
                      <a:r>
                        <a:rPr lang="en-US" sz="2000" baseline="-25000" dirty="0" smtClean="0">
                          <a:effectLst/>
                        </a:rPr>
                        <a:t>0</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a:effectLst/>
                        </a:rPr>
                        <a:t>101,325</a:t>
                      </a:r>
                      <a:endParaRPr lang="ko-KR" sz="200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a:effectLst/>
                        </a:rPr>
                        <a:t>Pa</a:t>
                      </a:r>
                      <a:endParaRPr lang="ko-KR" sz="2000" dirty="0">
                        <a:effectLst/>
                        <a:latin typeface="Calibri"/>
                        <a:ea typeface="맑은 고딕"/>
                        <a:cs typeface="Times New Roman"/>
                      </a:endParaRPr>
                    </a:p>
                  </a:txBody>
                  <a:tcPr marL="51435" marR="51435" marT="0" marB="0" anchor="ctr"/>
                </a:tc>
              </a:tr>
              <a:tr h="283685">
                <a:tc>
                  <a:txBody>
                    <a:bodyPr/>
                    <a:lstStyle/>
                    <a:p>
                      <a:pPr algn="ctr">
                        <a:lnSpc>
                          <a:spcPct val="107000"/>
                        </a:lnSpc>
                        <a:spcAft>
                          <a:spcPts val="0"/>
                        </a:spcAft>
                      </a:pPr>
                      <a:r>
                        <a:rPr lang="en-US" sz="2000">
                          <a:effectLst/>
                        </a:rPr>
                        <a:t>k</a:t>
                      </a:r>
                      <a:r>
                        <a:rPr lang="en-US" sz="2000" baseline="-25000">
                          <a:effectLst/>
                        </a:rPr>
                        <a:t>s</a:t>
                      </a:r>
                      <a:endParaRPr lang="ko-KR" sz="200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0.06</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a:effectLst/>
                        </a:rPr>
                        <a:t>W/m/K</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err="1" smtClean="0">
                          <a:effectLst/>
                        </a:rPr>
                        <a:t>Pr</a:t>
                      </a:r>
                      <a:r>
                        <a:rPr lang="en-US" sz="2000" dirty="0" smtClean="0">
                          <a:effectLst/>
                        </a:rPr>
                        <a:t> </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0.7</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pPr>
                      <a:endParaRPr lang="ko-KR" sz="2000" dirty="0">
                        <a:effectLst/>
                        <a:latin typeface="Calibri"/>
                      </a:endParaRPr>
                    </a:p>
                  </a:txBody>
                  <a:tcPr marL="51435" marR="51435" marT="0" marB="0" anchor="b"/>
                </a:tc>
              </a:tr>
              <a:tr h="244602">
                <a:tc>
                  <a:txBody>
                    <a:bodyPr/>
                    <a:lstStyle/>
                    <a:p>
                      <a:pPr algn="ctr">
                        <a:lnSpc>
                          <a:spcPct val="107000"/>
                        </a:lnSpc>
                        <a:spcAft>
                          <a:spcPts val="0"/>
                        </a:spcAft>
                      </a:pPr>
                      <a:r>
                        <a:rPr lang="en-US" sz="2000" dirty="0">
                          <a:effectLst/>
                        </a:rPr>
                        <a:t>ε</a:t>
                      </a:r>
                      <a:endParaRPr lang="ko-KR" sz="2000" dirty="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a:effectLst/>
                        </a:rPr>
                        <a:t>1</a:t>
                      </a:r>
                      <a:endParaRPr lang="ko-KR" sz="2000">
                        <a:effectLst/>
                        <a:latin typeface="Calibri"/>
                        <a:ea typeface="맑은 고딕"/>
                        <a:cs typeface="Times New Roman"/>
                      </a:endParaRPr>
                    </a:p>
                  </a:txBody>
                  <a:tcPr marL="51435" marR="51435" marT="0" marB="0" anchor="ctr"/>
                </a:tc>
                <a:tc>
                  <a:txBody>
                    <a:bodyPr/>
                    <a:lstStyle/>
                    <a:p>
                      <a:pPr algn="ctr">
                        <a:lnSpc>
                          <a:spcPct val="107000"/>
                        </a:lnSpc>
                      </a:pPr>
                      <a:endParaRPr lang="ko-KR" sz="2000" dirty="0">
                        <a:effectLst/>
                        <a:latin typeface="Calibri"/>
                      </a:endParaRPr>
                    </a:p>
                  </a:txBody>
                  <a:tcPr marL="51435" marR="51435" marT="0" marB="0" anchor="b"/>
                </a:tc>
                <a:tc>
                  <a:txBody>
                    <a:bodyPr/>
                    <a:lstStyle/>
                    <a:p>
                      <a:pPr algn="ctr">
                        <a:lnSpc>
                          <a:spcPct val="107000"/>
                        </a:lnSpc>
                        <a:spcAft>
                          <a:spcPts val="0"/>
                        </a:spcAft>
                      </a:pPr>
                      <a:r>
                        <a:rPr lang="en-US" sz="2000" dirty="0" smtClean="0">
                          <a:effectLst/>
                        </a:rPr>
                        <a:t>T</a:t>
                      </a:r>
                      <a:r>
                        <a:rPr lang="en-US" sz="2000" baseline="-25000" dirty="0" smtClean="0">
                          <a:effectLst/>
                        </a:rPr>
                        <a:t>0</a:t>
                      </a:r>
                      <a:endParaRPr lang="ko-KR" sz="2000" b="1" dirty="0">
                        <a:solidFill>
                          <a:schemeClr val="bg1"/>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293.15</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a:effectLst/>
                        </a:rPr>
                        <a:t>K</a:t>
                      </a:r>
                      <a:endParaRPr lang="ko-KR" sz="2000" dirty="0">
                        <a:effectLst/>
                        <a:latin typeface="Calibri"/>
                        <a:ea typeface="맑은 고딕"/>
                        <a:cs typeface="Times New Roman"/>
                      </a:endParaRPr>
                    </a:p>
                  </a:txBody>
                  <a:tcPr marL="51435" marR="51435" marT="0" marB="0" anchor="ctr"/>
                </a:tc>
              </a:tr>
              <a:tr h="283685">
                <a:tc>
                  <a:txBody>
                    <a:bodyPr/>
                    <a:lstStyle/>
                    <a:p>
                      <a:pPr algn="ctr">
                        <a:lnSpc>
                          <a:spcPct val="107000"/>
                        </a:lnSpc>
                        <a:spcAft>
                          <a:spcPts val="0"/>
                        </a:spcAft>
                      </a:pPr>
                      <a:r>
                        <a:rPr lang="en-US" sz="2000" dirty="0">
                          <a:effectLst/>
                        </a:rPr>
                        <a:t>ρ</a:t>
                      </a:r>
                      <a:r>
                        <a:rPr lang="en-US" sz="2000" baseline="-25000" dirty="0">
                          <a:effectLst/>
                        </a:rPr>
                        <a:t>s0</a:t>
                      </a:r>
                      <a:endParaRPr lang="ko-KR" sz="2000" dirty="0">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a:effectLst/>
                        </a:rPr>
                        <a:t>555.3</a:t>
                      </a:r>
                      <a:endParaRPr lang="ko-KR" sz="200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a:effectLst/>
                        </a:rPr>
                        <a:t>kg/m</a:t>
                      </a:r>
                      <a:r>
                        <a:rPr lang="en-US" sz="2000" baseline="30000" dirty="0">
                          <a:effectLst/>
                        </a:rPr>
                        <a:t>3</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spcAft>
                          <a:spcPts val="0"/>
                        </a:spcAft>
                      </a:pPr>
                      <a:r>
                        <a:rPr lang="en-US" sz="2000" dirty="0" err="1" smtClean="0">
                          <a:solidFill>
                            <a:srgbClr val="FF0000"/>
                          </a:solidFill>
                          <a:effectLst/>
                        </a:rPr>
                        <a:t>ν</a:t>
                      </a:r>
                      <a:r>
                        <a:rPr lang="en-US" sz="2000" baseline="-25000" dirty="0" err="1" smtClean="0">
                          <a:solidFill>
                            <a:srgbClr val="FF0000"/>
                          </a:solidFill>
                          <a:effectLst/>
                        </a:rPr>
                        <a:t>g</a:t>
                      </a:r>
                      <a:endParaRPr lang="ko-KR" sz="2000" b="1" dirty="0">
                        <a:solidFill>
                          <a:srgbClr val="FF0000"/>
                        </a:solidFill>
                        <a:effectLst/>
                        <a:latin typeface="Calibri"/>
                        <a:ea typeface="맑은 고딕"/>
                        <a:cs typeface="Times New Roman"/>
                      </a:endParaRPr>
                    </a:p>
                  </a:txBody>
                  <a:tcPr marL="51435" marR="51435" marT="0" marB="0" anchor="ctr">
                    <a:solidFill>
                      <a:schemeClr val="bg2"/>
                    </a:solidFill>
                  </a:tcPr>
                </a:tc>
                <a:tc>
                  <a:txBody>
                    <a:bodyPr/>
                    <a:lstStyle/>
                    <a:p>
                      <a:pPr algn="ctr">
                        <a:lnSpc>
                          <a:spcPct val="107000"/>
                        </a:lnSpc>
                        <a:spcAft>
                          <a:spcPts val="0"/>
                        </a:spcAft>
                      </a:pPr>
                      <a:r>
                        <a:rPr lang="en-US" sz="2000" dirty="0">
                          <a:effectLst/>
                        </a:rPr>
                        <a:t>0.9</a:t>
                      </a:r>
                      <a:endParaRPr lang="ko-KR" sz="2000" dirty="0">
                        <a:effectLst/>
                        <a:latin typeface="Calibri"/>
                        <a:ea typeface="맑은 고딕"/>
                        <a:cs typeface="Times New Roman"/>
                      </a:endParaRPr>
                    </a:p>
                  </a:txBody>
                  <a:tcPr marL="51435" marR="51435" marT="0" marB="0" anchor="ctr"/>
                </a:tc>
                <a:tc>
                  <a:txBody>
                    <a:bodyPr/>
                    <a:lstStyle/>
                    <a:p>
                      <a:pPr algn="ctr">
                        <a:lnSpc>
                          <a:spcPct val="107000"/>
                        </a:lnSpc>
                      </a:pPr>
                      <a:endParaRPr lang="ko-KR" sz="2000" dirty="0">
                        <a:effectLst/>
                        <a:latin typeface="Calibri"/>
                      </a:endParaRPr>
                    </a:p>
                  </a:txBody>
                  <a:tcPr marL="51435" marR="51435" marT="0" marB="0" anchor="b"/>
                </a:tc>
              </a:tr>
            </a:tbl>
          </a:graphicData>
        </a:graphic>
      </p:graphicFrame>
      <p:sp>
        <p:nvSpPr>
          <p:cNvPr id="5" name="TextBox 4"/>
          <p:cNvSpPr txBox="1"/>
          <p:nvPr/>
        </p:nvSpPr>
        <p:spPr>
          <a:xfrm>
            <a:off x="287534" y="301625"/>
            <a:ext cx="7810475" cy="523220"/>
          </a:xfrm>
          <a:prstGeom prst="rect">
            <a:avLst/>
          </a:prstGeom>
          <a:noFill/>
        </p:spPr>
        <p:txBody>
          <a:bodyPr wrap="square" rtlCol="0">
            <a:spAutoFit/>
          </a:bodyPr>
          <a:lstStyle/>
          <a:p>
            <a:r>
              <a:rPr lang="en-US" sz="2800" b="1" dirty="0" smtClean="0">
                <a:cs typeface="Times New Roman" panose="02020603050405020304" pitchFamily="18" charset="0"/>
              </a:rPr>
              <a:t>Backup Slide: Gas and Solid Properties</a:t>
            </a:r>
            <a:endParaRPr lang="en-US" sz="2800" b="1" dirty="0">
              <a:cs typeface="Times New Roman" panose="02020603050405020304" pitchFamily="18" charset="0"/>
            </a:endParaRPr>
          </a:p>
        </p:txBody>
      </p:sp>
    </p:spTree>
    <p:extLst>
      <p:ext uri="{BB962C8B-B14F-4D97-AF65-F5344CB8AC3E}">
        <p14:creationId xmlns:p14="http://schemas.microsoft.com/office/powerpoint/2010/main" val="3347629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2.staticflickr.com/6/5347/9657510889_b2d928e3d0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3464" y="3744311"/>
            <a:ext cx="33205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citymoveplus.com/Slike/Storage/storage-wh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44311"/>
            <a:ext cx="319752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s://clecityhall.files.wordpress.com/2015/04/aerial2601-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0112" y="3744311"/>
            <a:ext cx="3040309"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6614" y="1081830"/>
            <a:ext cx="8107601" cy="2092881"/>
          </a:xfrm>
          <a:prstGeom prst="rect">
            <a:avLst/>
          </a:prstGeom>
          <a:noFill/>
        </p:spPr>
        <p:txBody>
          <a:bodyPr wrap="square" rtlCol="0">
            <a:spAutoFit/>
          </a:bodyPr>
          <a:lstStyle/>
          <a:p>
            <a:pPr>
              <a:spcAft>
                <a:spcPts val="600"/>
              </a:spcAft>
            </a:pPr>
            <a:r>
              <a:rPr lang="en-US" sz="2000" dirty="0" smtClean="0"/>
              <a:t>Discrete </a:t>
            </a:r>
            <a:r>
              <a:rPr lang="en-US" sz="2000" dirty="0"/>
              <a:t>f</a:t>
            </a:r>
            <a:r>
              <a:rPr lang="en-US" sz="2000" dirty="0" smtClean="0"/>
              <a:t>uel arrangement</a:t>
            </a:r>
          </a:p>
          <a:p>
            <a:pPr marL="287338" indent="-287338">
              <a:spcAft>
                <a:spcPts val="600"/>
              </a:spcAft>
              <a:buFont typeface="Arial" panose="020B0604020202020204" pitchFamily="34" charset="0"/>
              <a:buChar char="•"/>
            </a:pPr>
            <a:r>
              <a:rPr lang="en-US" sz="2000" dirty="0" smtClean="0"/>
              <a:t>Can be combustibles separated by </a:t>
            </a:r>
            <a:r>
              <a:rPr lang="en-US" sz="2000" u="sng" dirty="0" smtClean="0"/>
              <a:t>inert</a:t>
            </a:r>
            <a:r>
              <a:rPr lang="en-US" sz="2000" dirty="0" smtClean="0"/>
              <a:t> materials or </a:t>
            </a:r>
            <a:r>
              <a:rPr lang="en-US" sz="2000" u="sng" dirty="0" smtClean="0"/>
              <a:t>gaps</a:t>
            </a:r>
            <a:r>
              <a:rPr lang="en-US" sz="2000" dirty="0" smtClean="0"/>
              <a:t>. i.e. </a:t>
            </a:r>
            <a:r>
              <a:rPr lang="en-US" sz="2000" dirty="0"/>
              <a:t/>
            </a:r>
            <a:br>
              <a:rPr lang="en-US" sz="2000" dirty="0"/>
            </a:br>
            <a:r>
              <a:rPr lang="en-US" sz="2000" dirty="0" smtClean="0"/>
              <a:t>Fuel </a:t>
            </a:r>
            <a:r>
              <a:rPr lang="en-US" sz="2000" dirty="0"/>
              <a:t>– </a:t>
            </a:r>
            <a:r>
              <a:rPr lang="en-US" sz="2000" dirty="0" smtClean="0"/>
              <a:t>Inert – </a:t>
            </a:r>
            <a:r>
              <a:rPr lang="en-US" sz="2000" dirty="0"/>
              <a:t>Fuel </a:t>
            </a:r>
            <a:r>
              <a:rPr lang="en-US" sz="2000" dirty="0" smtClean="0"/>
              <a:t> or </a:t>
            </a:r>
            <a:r>
              <a:rPr lang="en-US" sz="2000" dirty="0"/>
              <a:t/>
            </a:r>
            <a:br>
              <a:rPr lang="en-US" sz="2000" dirty="0"/>
            </a:br>
            <a:r>
              <a:rPr lang="en-US" sz="2000" dirty="0" smtClean="0"/>
              <a:t>Fuel – Gap – Fuel </a:t>
            </a:r>
            <a:endParaRPr lang="en-US" sz="2000" dirty="0"/>
          </a:p>
          <a:p>
            <a:pPr marL="287338" indent="-287338">
              <a:spcAft>
                <a:spcPts val="600"/>
              </a:spcAft>
              <a:buFont typeface="Arial" panose="020B0604020202020204" pitchFamily="34" charset="0"/>
              <a:buChar char="•"/>
            </a:pPr>
            <a:r>
              <a:rPr lang="en-US" sz="2000" dirty="0" smtClean="0"/>
              <a:t>represents many practical fire scenarios, e.g. fires occurring in forests, urban areas, warehouses, building façades, airplane cabinets, etc.  </a:t>
            </a:r>
            <a:endParaRPr lang="en-US" sz="2000" dirty="0"/>
          </a:p>
        </p:txBody>
      </p:sp>
      <p:sp>
        <p:nvSpPr>
          <p:cNvPr id="8" name="Rectangle 7"/>
          <p:cNvSpPr/>
          <p:nvPr/>
        </p:nvSpPr>
        <p:spPr>
          <a:xfrm>
            <a:off x="263919" y="231313"/>
            <a:ext cx="1951625" cy="523220"/>
          </a:xfrm>
          <a:prstGeom prst="rect">
            <a:avLst/>
          </a:prstGeom>
        </p:spPr>
        <p:txBody>
          <a:bodyPr wrap="none">
            <a:spAutoFit/>
          </a:bodyPr>
          <a:lstStyle/>
          <a:p>
            <a:r>
              <a:rPr lang="en-US" sz="2800" b="1" dirty="0" smtClean="0"/>
              <a:t>Background</a:t>
            </a:r>
            <a:endParaRPr lang="en-US" sz="2800" b="1" dirty="0"/>
          </a:p>
        </p:txBody>
      </p:sp>
    </p:spTree>
    <p:extLst>
      <p:ext uri="{BB962C8B-B14F-4D97-AF65-F5344CB8AC3E}">
        <p14:creationId xmlns:p14="http://schemas.microsoft.com/office/powerpoint/2010/main" val="4047505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719" y="1134533"/>
            <a:ext cx="5181288" cy="925611"/>
          </a:xfrm>
          <a:prstGeom prst="rect">
            <a:avLst/>
          </a:prstGeom>
        </p:spPr>
      </p:pic>
      <p:pic>
        <p:nvPicPr>
          <p:cNvPr id="3" name="Picture 2"/>
          <p:cNvPicPr>
            <a:picLocks noChangeAspect="1"/>
          </p:cNvPicPr>
          <p:nvPr/>
        </p:nvPicPr>
        <p:blipFill>
          <a:blip r:embed="rId3"/>
          <a:stretch>
            <a:fillRect/>
          </a:stretch>
        </p:blipFill>
        <p:spPr>
          <a:xfrm>
            <a:off x="441719" y="2060144"/>
            <a:ext cx="4265586" cy="2960589"/>
          </a:xfrm>
          <a:prstGeom prst="rect">
            <a:avLst/>
          </a:prstGeom>
        </p:spPr>
      </p:pic>
      <p:pic>
        <p:nvPicPr>
          <p:cNvPr id="4" name="Picture 3"/>
          <p:cNvPicPr>
            <a:picLocks noChangeAspect="1"/>
          </p:cNvPicPr>
          <p:nvPr/>
        </p:nvPicPr>
        <p:blipFill>
          <a:blip r:embed="rId4"/>
          <a:stretch>
            <a:fillRect/>
          </a:stretch>
        </p:blipFill>
        <p:spPr>
          <a:xfrm>
            <a:off x="4642552" y="2060144"/>
            <a:ext cx="4436817" cy="3096056"/>
          </a:xfrm>
          <a:prstGeom prst="rect">
            <a:avLst/>
          </a:prstGeom>
        </p:spPr>
      </p:pic>
      <p:sp>
        <p:nvSpPr>
          <p:cNvPr id="5" name="Rectangle 4"/>
          <p:cNvSpPr/>
          <p:nvPr/>
        </p:nvSpPr>
        <p:spPr>
          <a:xfrm>
            <a:off x="263919" y="231313"/>
            <a:ext cx="1951625" cy="523220"/>
          </a:xfrm>
          <a:prstGeom prst="rect">
            <a:avLst/>
          </a:prstGeom>
        </p:spPr>
        <p:txBody>
          <a:bodyPr wrap="none">
            <a:spAutoFit/>
          </a:bodyPr>
          <a:lstStyle/>
          <a:p>
            <a:r>
              <a:rPr lang="en-US" sz="2800" b="1" dirty="0" smtClean="0"/>
              <a:t>Background</a:t>
            </a:r>
            <a:endParaRPr lang="en-US" sz="2800" b="1" dirty="0"/>
          </a:p>
        </p:txBody>
      </p:sp>
      <p:sp>
        <p:nvSpPr>
          <p:cNvPr id="6" name="Rectangle 5"/>
          <p:cNvSpPr/>
          <p:nvPr/>
        </p:nvSpPr>
        <p:spPr>
          <a:xfrm>
            <a:off x="976258" y="5324103"/>
            <a:ext cx="8024948" cy="276999"/>
          </a:xfrm>
          <a:prstGeom prst="rect">
            <a:avLst/>
          </a:prstGeom>
        </p:spPr>
        <p:txBody>
          <a:bodyPr wrap="square">
            <a:spAutoFit/>
          </a:bodyPr>
          <a:lstStyle/>
          <a:p>
            <a:pPr algn="r"/>
            <a:r>
              <a:rPr lang="en-US" sz="1200" dirty="0">
                <a:solidFill>
                  <a:schemeClr val="bg1">
                    <a:lumMod val="50000"/>
                  </a:schemeClr>
                </a:solidFill>
              </a:rPr>
              <a:t>http://www.foxsports.com/motor/story/portugal-fire-400-cars-festival-080616</a:t>
            </a:r>
          </a:p>
        </p:txBody>
      </p:sp>
    </p:spTree>
    <p:extLst>
      <p:ext uri="{BB962C8B-B14F-4D97-AF65-F5344CB8AC3E}">
        <p14:creationId xmlns:p14="http://schemas.microsoft.com/office/powerpoint/2010/main" val="782057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443" y="468380"/>
            <a:ext cx="7745775" cy="954107"/>
          </a:xfrm>
          <a:prstGeom prst="rect">
            <a:avLst/>
          </a:prstGeom>
        </p:spPr>
        <p:txBody>
          <a:bodyPr wrap="none">
            <a:spAutoFit/>
          </a:bodyPr>
          <a:lstStyle/>
          <a:p>
            <a:r>
              <a:rPr lang="en-US" sz="2800" b="1" dirty="0"/>
              <a:t>Characteristics of </a:t>
            </a:r>
            <a:r>
              <a:rPr lang="en-US" sz="2800" b="1" dirty="0" smtClean="0"/>
              <a:t>Flame Spread </a:t>
            </a:r>
            <a:r>
              <a:rPr lang="en-US" sz="2800" b="1" dirty="0"/>
              <a:t>over </a:t>
            </a:r>
            <a:r>
              <a:rPr lang="en-US" sz="2800" b="1" dirty="0" smtClean="0"/>
              <a:t>Discrete Fuels</a:t>
            </a:r>
            <a:endParaRPr lang="en-US" sz="2800" b="1" dirty="0"/>
          </a:p>
          <a:p>
            <a:endParaRPr lang="en-US" sz="2800" b="1" dirty="0"/>
          </a:p>
        </p:txBody>
      </p:sp>
      <p:sp>
        <p:nvSpPr>
          <p:cNvPr id="7" name="Content Placeholder 2"/>
          <p:cNvSpPr txBox="1">
            <a:spLocks/>
          </p:cNvSpPr>
          <p:nvPr/>
        </p:nvSpPr>
        <p:spPr>
          <a:xfrm>
            <a:off x="651443" y="1422487"/>
            <a:ext cx="8766148" cy="2500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45825" lvl="1" indent="-342900"/>
            <a:r>
              <a:rPr lang="en-US" sz="2000" dirty="0" smtClean="0">
                <a:cs typeface="Times New Roman" panose="02020603050405020304" pitchFamily="18" charset="0"/>
              </a:rPr>
              <a:t>Non-propagation for large gaps</a:t>
            </a:r>
            <a:br>
              <a:rPr lang="en-US" sz="2000" dirty="0" smtClean="0">
                <a:cs typeface="Times New Roman" panose="02020603050405020304" pitchFamily="18" charset="0"/>
              </a:rPr>
            </a:br>
            <a:r>
              <a:rPr lang="en-US" sz="2000" dirty="0" smtClean="0">
                <a:cs typeface="Times New Roman" panose="02020603050405020304" pitchFamily="18" charset="0"/>
              </a:rPr>
              <a:t>(Abe et al, 2012)</a:t>
            </a:r>
            <a:endParaRPr lang="en-US" sz="2000" baseline="30000" dirty="0" smtClean="0">
              <a:cs typeface="Times New Roman" panose="02020603050405020304" pitchFamily="18" charset="0"/>
            </a:endParaRPr>
          </a:p>
          <a:p>
            <a:pPr marL="845825" lvl="1" indent="-342900">
              <a:tabLst>
                <a:tab pos="1312863" algn="l"/>
              </a:tabLst>
            </a:pPr>
            <a:r>
              <a:rPr lang="en-US" sz="2000" dirty="0" smtClean="0">
                <a:cs typeface="Times New Roman" panose="02020603050405020304" pitchFamily="18" charset="0"/>
              </a:rPr>
              <a:t>Faster flame spread for some configurations </a:t>
            </a:r>
            <a:br>
              <a:rPr lang="en-US" sz="2000" dirty="0" smtClean="0">
                <a:cs typeface="Times New Roman" panose="02020603050405020304" pitchFamily="18" charset="0"/>
              </a:rPr>
            </a:br>
            <a:r>
              <a:rPr lang="en-US" sz="2000" dirty="0" smtClean="0">
                <a:cs typeface="Times New Roman" panose="02020603050405020304" pitchFamily="18" charset="0"/>
              </a:rPr>
              <a:t>e.g.	for larger separation distances</a:t>
            </a:r>
            <a:r>
              <a:rPr lang="en-US" sz="2000" dirty="0">
                <a:cs typeface="Times New Roman" panose="02020603050405020304" pitchFamily="18" charset="0"/>
              </a:rPr>
              <a:t> </a:t>
            </a:r>
            <a:r>
              <a:rPr lang="en-US" sz="2000" dirty="0" smtClean="0">
                <a:cs typeface="Times New Roman" panose="02020603050405020304" pitchFamily="18" charset="0"/>
              </a:rPr>
              <a:t>(</a:t>
            </a:r>
            <a:r>
              <a:rPr lang="en-US" sz="2000" dirty="0" err="1" smtClean="0">
                <a:cs typeface="Times New Roman" panose="02020603050405020304" pitchFamily="18" charset="0"/>
              </a:rPr>
              <a:t>Gollner</a:t>
            </a:r>
            <a:r>
              <a:rPr lang="en-US" sz="2000" dirty="0" smtClean="0">
                <a:cs typeface="Times New Roman" panose="02020603050405020304" pitchFamily="18" charset="0"/>
              </a:rPr>
              <a:t> et al, 2012)</a:t>
            </a:r>
            <a:r>
              <a:rPr lang="en-US" sz="2000" dirty="0">
                <a:cs typeface="Times New Roman" panose="02020603050405020304" pitchFamily="18" charset="0"/>
              </a:rPr>
              <a:t/>
            </a:r>
            <a:br>
              <a:rPr lang="en-US" sz="2000" dirty="0">
                <a:cs typeface="Times New Roman" panose="02020603050405020304" pitchFamily="18" charset="0"/>
              </a:rPr>
            </a:br>
            <a:r>
              <a:rPr lang="en-US" sz="2000" dirty="0" smtClean="0">
                <a:cs typeface="Times New Roman" panose="02020603050405020304" pitchFamily="18" charset="0"/>
              </a:rPr>
              <a:t>	for smaller fuel loading (mass/volume)</a:t>
            </a:r>
            <a:r>
              <a:rPr lang="en-US" sz="2000" dirty="0">
                <a:cs typeface="Times New Roman" panose="02020603050405020304" pitchFamily="18" charset="0"/>
              </a:rPr>
              <a:t> </a:t>
            </a:r>
            <a:r>
              <a:rPr lang="en-US" sz="2000" dirty="0" smtClean="0">
                <a:cs typeface="Times New Roman" panose="02020603050405020304" pitchFamily="18" charset="0"/>
              </a:rPr>
              <a:t>(Wolff et al, 1991)</a:t>
            </a:r>
          </a:p>
          <a:p>
            <a:pPr marL="845825" lvl="1" indent="-342900"/>
            <a:r>
              <a:rPr lang="en-US" sz="2000" dirty="0" smtClean="0">
                <a:cs typeface="Times New Roman" panose="02020603050405020304" pitchFamily="18" charset="0"/>
              </a:rPr>
              <a:t>Existence of optimal fuel percentage for flame spread rate</a:t>
            </a:r>
            <a:br>
              <a:rPr lang="en-US" sz="2000" dirty="0" smtClean="0">
                <a:cs typeface="Times New Roman" panose="02020603050405020304" pitchFamily="18" charset="0"/>
              </a:rPr>
            </a:br>
            <a:r>
              <a:rPr lang="en-US" sz="2000" dirty="0" smtClean="0">
                <a:cs typeface="Times New Roman" panose="02020603050405020304" pitchFamily="18" charset="0"/>
              </a:rPr>
              <a:t>(Miller and </a:t>
            </a:r>
            <a:r>
              <a:rPr lang="en-US" sz="2000" dirty="0" err="1" smtClean="0">
                <a:cs typeface="Times New Roman" panose="02020603050405020304" pitchFamily="18" charset="0"/>
              </a:rPr>
              <a:t>Gollner</a:t>
            </a:r>
            <a:r>
              <a:rPr lang="en-US" sz="2000" dirty="0" smtClean="0">
                <a:cs typeface="Times New Roman" panose="02020603050405020304" pitchFamily="18" charset="0"/>
              </a:rPr>
              <a:t>, 2015)</a:t>
            </a:r>
          </a:p>
          <a:p>
            <a:endParaRPr lang="en-US" sz="2000" dirty="0" smtClean="0">
              <a:cs typeface="Times New Roman" panose="02020603050405020304" pitchFamily="18" charset="0"/>
            </a:endParaRPr>
          </a:p>
        </p:txBody>
      </p:sp>
      <p:sp>
        <p:nvSpPr>
          <p:cNvPr id="2" name="Rectangle 1"/>
          <p:cNvSpPr/>
          <p:nvPr/>
        </p:nvSpPr>
        <p:spPr>
          <a:xfrm>
            <a:off x="1151709" y="3801533"/>
            <a:ext cx="7245509" cy="707886"/>
          </a:xfrm>
          <a:prstGeom prst="rect">
            <a:avLst/>
          </a:prstGeom>
        </p:spPr>
        <p:txBody>
          <a:bodyPr wrap="square">
            <a:spAutoFit/>
          </a:bodyPr>
          <a:lstStyle/>
          <a:p>
            <a:r>
              <a:rPr lang="en-US" sz="2000" dirty="0" smtClean="0">
                <a:solidFill>
                  <a:srgbClr val="C00000"/>
                </a:solidFill>
              </a:rPr>
              <a:t>The fire concern for the discrete fuel elements can be more extreme compared with continuous fuels.</a:t>
            </a:r>
            <a:endParaRPr lang="en-US" sz="2000" baseline="-25000"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255506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443" y="164892"/>
            <a:ext cx="3441826" cy="523220"/>
          </a:xfrm>
          <a:prstGeom prst="rect">
            <a:avLst/>
          </a:prstGeom>
          <a:noFill/>
        </p:spPr>
        <p:txBody>
          <a:bodyPr wrap="square" rtlCol="0">
            <a:spAutoFit/>
          </a:bodyPr>
          <a:lstStyle/>
          <a:p>
            <a:r>
              <a:rPr lang="en-US" sz="2800" b="1" dirty="0" smtClean="0">
                <a:cs typeface="Times New Roman" panose="02020603050405020304" pitchFamily="18" charset="0"/>
              </a:rPr>
              <a:t>Numerical Model</a:t>
            </a:r>
            <a:endParaRPr lang="en-US" sz="2800" b="1" dirty="0">
              <a:cs typeface="Times New Roman" panose="02020603050405020304" pitchFamily="18" charset="0"/>
            </a:endParaRPr>
          </a:p>
        </p:txBody>
      </p:sp>
      <p:sp>
        <p:nvSpPr>
          <p:cNvPr id="4" name="Content Placeholder 18"/>
          <p:cNvSpPr txBox="1">
            <a:spLocks/>
          </p:cNvSpPr>
          <p:nvPr/>
        </p:nvSpPr>
        <p:spPr>
          <a:xfrm>
            <a:off x="4175130" y="1094629"/>
            <a:ext cx="4824053" cy="41150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smtClean="0">
                <a:cs typeface="Times New Roman" panose="02020603050405020304" pitchFamily="18" charset="0"/>
              </a:rPr>
              <a:t>Fuel and gap sizes</a:t>
            </a:r>
          </a:p>
          <a:p>
            <a:pPr lvl="1">
              <a:lnSpc>
                <a:spcPct val="100000"/>
              </a:lnSpc>
              <a:spcBef>
                <a:spcPts val="0"/>
              </a:spcBef>
              <a:buSzPct val="80000"/>
              <a:buFont typeface="Wingdings" panose="05000000000000000000" pitchFamily="2" charset="2"/>
              <a:buChar char="§"/>
            </a:pPr>
            <a:r>
              <a:rPr lang="en-US" sz="2000" dirty="0" smtClean="0">
                <a:cs typeface="Times New Roman" panose="02020603050405020304" pitchFamily="18" charset="0"/>
              </a:rPr>
              <a:t>L</a:t>
            </a:r>
            <a:r>
              <a:rPr lang="en-US" sz="2000" baseline="-25000" dirty="0" smtClean="0">
                <a:cs typeface="Times New Roman" panose="02020603050405020304" pitchFamily="18" charset="0"/>
              </a:rPr>
              <a:t>f </a:t>
            </a:r>
            <a:r>
              <a:rPr lang="en-US" sz="2000" dirty="0" smtClean="0">
                <a:cs typeface="Times New Roman" panose="02020603050405020304" pitchFamily="18" charset="0"/>
              </a:rPr>
              <a:t>=  1 </a:t>
            </a:r>
            <a:r>
              <a:rPr lang="en-US" sz="2000" i="1" dirty="0" smtClean="0">
                <a:cs typeface="Times New Roman" panose="02020603050405020304" pitchFamily="18" charset="0"/>
              </a:rPr>
              <a:t>cm</a:t>
            </a:r>
          </a:p>
          <a:p>
            <a:pPr lvl="1">
              <a:lnSpc>
                <a:spcPct val="100000"/>
              </a:lnSpc>
              <a:spcBef>
                <a:spcPts val="0"/>
              </a:spcBef>
              <a:buSzPct val="80000"/>
              <a:buFont typeface="Wingdings" panose="05000000000000000000" pitchFamily="2" charset="2"/>
              <a:buChar char="§"/>
            </a:pPr>
            <a:r>
              <a:rPr lang="en-US" sz="2000" dirty="0" err="1" smtClean="0">
                <a:cs typeface="Times New Roman" panose="02020603050405020304" pitchFamily="18" charset="0"/>
              </a:rPr>
              <a:t>L</a:t>
            </a:r>
            <a:r>
              <a:rPr lang="en-US" sz="2000" baseline="-25000" dirty="0" err="1" smtClean="0">
                <a:cs typeface="Times New Roman" panose="02020603050405020304" pitchFamily="18" charset="0"/>
              </a:rPr>
              <a:t>g</a:t>
            </a:r>
            <a:r>
              <a:rPr lang="en-US" sz="2000" dirty="0" smtClean="0">
                <a:cs typeface="Times New Roman" panose="02020603050405020304" pitchFamily="18" charset="0"/>
              </a:rPr>
              <a:t>=0.25~ 3</a:t>
            </a:r>
            <a:r>
              <a:rPr lang="en-US" sz="2000" i="1" dirty="0" smtClean="0">
                <a:cs typeface="Times New Roman" panose="02020603050405020304" pitchFamily="18" charset="0"/>
              </a:rPr>
              <a:t>cm</a:t>
            </a:r>
          </a:p>
          <a:p>
            <a:pPr>
              <a:lnSpc>
                <a:spcPct val="100000"/>
              </a:lnSpc>
            </a:pPr>
            <a:r>
              <a:rPr lang="en-US" sz="2000" dirty="0" smtClean="0">
                <a:cs typeface="Times New Roman" panose="02020603050405020304" pitchFamily="18" charset="0"/>
              </a:rPr>
              <a:t>Igniter</a:t>
            </a:r>
          </a:p>
          <a:p>
            <a:pPr lvl="1">
              <a:lnSpc>
                <a:spcPct val="100000"/>
              </a:lnSpc>
              <a:spcBef>
                <a:spcPts val="0"/>
              </a:spcBef>
              <a:buSzPct val="80000"/>
              <a:buFont typeface="Wingdings" panose="05000000000000000000" pitchFamily="2" charset="2"/>
              <a:buChar char="§"/>
            </a:pPr>
            <a:r>
              <a:rPr lang="en-US" sz="2000" dirty="0" smtClean="0">
                <a:cs typeface="Times New Roman" panose="02020603050405020304" pitchFamily="18" charset="0"/>
              </a:rPr>
              <a:t>T =1000 </a:t>
            </a:r>
            <a:r>
              <a:rPr lang="en-US" sz="2000" i="1" baseline="30000" dirty="0" err="1" smtClean="0">
                <a:cs typeface="Times New Roman" panose="02020603050405020304" pitchFamily="18" charset="0"/>
              </a:rPr>
              <a:t>o</a:t>
            </a:r>
            <a:r>
              <a:rPr lang="en-US" sz="2000" i="1" dirty="0" err="1" smtClean="0">
                <a:cs typeface="Times New Roman" panose="02020603050405020304" pitchFamily="18" charset="0"/>
              </a:rPr>
              <a:t>C</a:t>
            </a:r>
            <a:r>
              <a:rPr lang="en-US" sz="2000" dirty="0" smtClean="0">
                <a:cs typeface="Times New Roman" panose="02020603050405020304" pitchFamily="18" charset="0"/>
              </a:rPr>
              <a:t>   </a:t>
            </a:r>
          </a:p>
          <a:p>
            <a:pPr lvl="1">
              <a:lnSpc>
                <a:spcPct val="100000"/>
              </a:lnSpc>
              <a:spcBef>
                <a:spcPts val="0"/>
              </a:spcBef>
              <a:buSzPct val="80000"/>
              <a:buFont typeface="Wingdings" panose="05000000000000000000" pitchFamily="2" charset="2"/>
              <a:buChar char="§"/>
            </a:pPr>
            <a:r>
              <a:rPr lang="en-US" sz="2000" dirty="0" smtClean="0">
                <a:cs typeface="Times New Roman" panose="02020603050405020304" pitchFamily="18" charset="0"/>
              </a:rPr>
              <a:t>t = 0 ~ 3</a:t>
            </a:r>
            <a:r>
              <a:rPr lang="en-US" sz="2000" i="1" dirty="0" smtClean="0">
                <a:cs typeface="Times New Roman" panose="02020603050405020304" pitchFamily="18" charset="0"/>
              </a:rPr>
              <a:t>s</a:t>
            </a:r>
            <a:r>
              <a:rPr lang="en-US" sz="2000" dirty="0" smtClean="0">
                <a:cs typeface="Times New Roman" panose="02020603050405020304" pitchFamily="18" charset="0"/>
              </a:rPr>
              <a:t>,</a:t>
            </a:r>
          </a:p>
          <a:p>
            <a:pPr lvl="1">
              <a:lnSpc>
                <a:spcPct val="100000"/>
              </a:lnSpc>
              <a:spcBef>
                <a:spcPts val="0"/>
              </a:spcBef>
              <a:buSzPct val="80000"/>
              <a:buFont typeface="Wingdings" panose="05000000000000000000" pitchFamily="2" charset="2"/>
              <a:buChar char="§"/>
            </a:pPr>
            <a:r>
              <a:rPr lang="en-US" sz="2000" dirty="0" smtClean="0">
                <a:cs typeface="Times New Roman" panose="02020603050405020304" pitchFamily="18" charset="0"/>
              </a:rPr>
              <a:t>1 </a:t>
            </a:r>
            <a:r>
              <a:rPr lang="en-US" sz="2000" i="1" dirty="0" smtClean="0">
                <a:cs typeface="Times New Roman" panose="02020603050405020304" pitchFamily="18" charset="0"/>
              </a:rPr>
              <a:t>mm</a:t>
            </a:r>
            <a:r>
              <a:rPr lang="en-US" sz="2000" dirty="0" smtClean="0">
                <a:cs typeface="Times New Roman" panose="02020603050405020304" pitchFamily="18" charset="0"/>
              </a:rPr>
              <a:t> below the first block</a:t>
            </a:r>
          </a:p>
          <a:p>
            <a:pPr marL="228600" lvl="1">
              <a:lnSpc>
                <a:spcPct val="100000"/>
              </a:lnSpc>
              <a:tabLst>
                <a:tab pos="287338" algn="l"/>
              </a:tabLst>
            </a:pPr>
            <a:r>
              <a:rPr lang="el-GR" altLang="ko-KR" sz="2000" dirty="0" smtClean="0">
                <a:cs typeface="Times New Roman" panose="02020603050405020304" pitchFamily="18" charset="0"/>
              </a:rPr>
              <a:t>τ</a:t>
            </a:r>
            <a:r>
              <a:rPr lang="el-GR" altLang="ko-KR" sz="2000" baseline="-25000" dirty="0" smtClean="0">
                <a:cs typeface="Times New Roman" panose="02020603050405020304" pitchFamily="18" charset="0"/>
              </a:rPr>
              <a:t>1</a:t>
            </a:r>
            <a:r>
              <a:rPr lang="en-US" altLang="ko-KR" sz="2000" baseline="-25000" dirty="0" smtClean="0">
                <a:cs typeface="Times New Roman" panose="02020603050405020304" pitchFamily="18" charset="0"/>
              </a:rPr>
              <a:t>/2, fuel </a:t>
            </a:r>
            <a:r>
              <a:rPr lang="en-US" altLang="ko-KR" sz="2000" dirty="0">
                <a:cs typeface="Times New Roman" panose="02020603050405020304" pitchFamily="18" charset="0"/>
              </a:rPr>
              <a:t>= 0.115 </a:t>
            </a:r>
            <a:r>
              <a:rPr lang="en-US" altLang="ko-KR" sz="2000" i="1" dirty="0" smtClean="0">
                <a:cs typeface="Times New Roman" panose="02020603050405020304" pitchFamily="18" charset="0"/>
              </a:rPr>
              <a:t>mm</a:t>
            </a:r>
          </a:p>
          <a:p>
            <a:pPr>
              <a:lnSpc>
                <a:spcPct val="100000"/>
              </a:lnSpc>
            </a:pPr>
            <a:r>
              <a:rPr lang="en-US" sz="2000" dirty="0" smtClean="0">
                <a:cs typeface="Times New Roman" panose="02020603050405020304" pitchFamily="18" charset="0"/>
              </a:rPr>
              <a:t>Computational </a:t>
            </a:r>
            <a:r>
              <a:rPr lang="en-US" sz="2000" dirty="0">
                <a:cs typeface="Times New Roman" panose="02020603050405020304" pitchFamily="18" charset="0"/>
              </a:rPr>
              <a:t>domain: 5 </a:t>
            </a:r>
            <a:r>
              <a:rPr lang="en-US" sz="2000" i="1" dirty="0">
                <a:cs typeface="Times New Roman" panose="02020603050405020304" pitchFamily="18" charset="0"/>
              </a:rPr>
              <a:t>cm</a:t>
            </a:r>
            <a:r>
              <a:rPr lang="en-US" sz="2000" dirty="0">
                <a:cs typeface="Times New Roman" panose="02020603050405020304" pitchFamily="18" charset="0"/>
              </a:rPr>
              <a:t> × 55 </a:t>
            </a:r>
            <a:r>
              <a:rPr lang="en-US" sz="2000" i="1" dirty="0">
                <a:cs typeface="Times New Roman" panose="02020603050405020304" pitchFamily="18" charset="0"/>
              </a:rPr>
              <a:t>cm</a:t>
            </a:r>
          </a:p>
          <a:p>
            <a:pPr>
              <a:lnSpc>
                <a:spcPct val="100000"/>
              </a:lnSpc>
            </a:pPr>
            <a:r>
              <a:rPr lang="en-US" sz="2000" dirty="0">
                <a:cs typeface="Times New Roman" panose="02020603050405020304" pitchFamily="18" charset="0"/>
              </a:rPr>
              <a:t>Grid size: 66 × 387 = </a:t>
            </a:r>
            <a:r>
              <a:rPr lang="en-US" sz="2000" dirty="0" smtClean="0">
                <a:cs typeface="Times New Roman" panose="02020603050405020304" pitchFamily="18" charset="0"/>
              </a:rPr>
              <a:t>25,542</a:t>
            </a:r>
          </a:p>
          <a:p>
            <a:pPr>
              <a:lnSpc>
                <a:spcPct val="100000"/>
              </a:lnSpc>
            </a:pPr>
            <a:r>
              <a:rPr lang="en-US" sz="2000" dirty="0">
                <a:cs typeface="Times New Roman" panose="02020603050405020304" pitchFamily="18" charset="0"/>
              </a:rPr>
              <a:t>Symmetric </a:t>
            </a:r>
            <a:r>
              <a:rPr lang="en-US" sz="2000" dirty="0" smtClean="0">
                <a:cs typeface="Times New Roman" panose="02020603050405020304" pitchFamily="18" charset="0"/>
              </a:rPr>
              <a:t>condition along z-axis</a:t>
            </a:r>
          </a:p>
          <a:p>
            <a:pPr>
              <a:lnSpc>
                <a:spcPct val="100000"/>
              </a:lnSpc>
            </a:pPr>
            <a:r>
              <a:rPr lang="en-US" sz="2000" dirty="0" smtClean="0">
                <a:cs typeface="Times New Roman" panose="02020603050405020304" pitchFamily="18" charset="0"/>
              </a:rPr>
              <a:t>For 0g, flow velocity: 20 </a:t>
            </a:r>
            <a:r>
              <a:rPr lang="en-US" sz="2000" i="1" dirty="0" smtClean="0">
                <a:cs typeface="Times New Roman" panose="02020603050405020304" pitchFamily="18" charset="0"/>
              </a:rPr>
              <a:t>cm/s</a:t>
            </a:r>
            <a:endParaRPr lang="en-US" sz="2000" i="1" dirty="0">
              <a:cs typeface="Times New Roman" panose="02020603050405020304" pitchFamily="18" charset="0"/>
            </a:endParaRPr>
          </a:p>
          <a:p>
            <a:pPr marL="0" indent="0">
              <a:lnSpc>
                <a:spcPct val="100000"/>
              </a:lnSpc>
              <a:buNone/>
            </a:pPr>
            <a:endParaRPr lang="en-US" sz="2000" dirty="0">
              <a:cs typeface="Times New Roman" panose="02020603050405020304" pitchFamily="18" charset="0"/>
            </a:endParaRPr>
          </a:p>
          <a:p>
            <a:pPr marL="228600" lvl="1">
              <a:lnSpc>
                <a:spcPct val="100000"/>
              </a:lnSpc>
              <a:tabLst>
                <a:tab pos="287338" algn="l"/>
              </a:tabLst>
            </a:pPr>
            <a:endParaRPr lang="en-US" sz="2000" dirty="0">
              <a:cs typeface="Times New Roman" panose="02020603050405020304" pitchFamily="18" charset="0"/>
            </a:endParaRPr>
          </a:p>
          <a:p>
            <a:pPr marL="228600" lvl="1">
              <a:lnSpc>
                <a:spcPct val="100000"/>
              </a:lnSpc>
              <a:tabLst>
                <a:tab pos="287338" algn="l"/>
              </a:tabLst>
            </a:pPr>
            <a:endParaRPr lang="en-US" sz="2000" dirty="0">
              <a:cs typeface="Times New Roman" panose="02020603050405020304" pitchFamily="18" charset="0"/>
            </a:endParaRPr>
          </a:p>
          <a:p>
            <a:pPr lvl="1">
              <a:lnSpc>
                <a:spcPct val="100000"/>
              </a:lnSpc>
            </a:pPr>
            <a:endParaRPr lang="en-US" sz="2000" i="1" dirty="0">
              <a:cs typeface="Times New Roman" panose="02020603050405020304" pitchFamily="18" charset="0"/>
            </a:endParaRPr>
          </a:p>
        </p:txBody>
      </p:sp>
      <p:grpSp>
        <p:nvGrpSpPr>
          <p:cNvPr id="13" name="Group 12"/>
          <p:cNvGrpSpPr/>
          <p:nvPr/>
        </p:nvGrpSpPr>
        <p:grpSpPr>
          <a:xfrm>
            <a:off x="270443" y="1215147"/>
            <a:ext cx="3441826" cy="4164923"/>
            <a:chOff x="270443" y="1215147"/>
            <a:chExt cx="3441826" cy="4164923"/>
          </a:xfrm>
        </p:grpSpPr>
        <p:pic>
          <p:nvPicPr>
            <p:cNvPr id="2" name="Picture 1"/>
            <p:cNvPicPr>
              <a:picLocks noChangeAspect="1"/>
            </p:cNvPicPr>
            <p:nvPr/>
          </p:nvPicPr>
          <p:blipFill>
            <a:blip r:embed="rId2"/>
            <a:stretch>
              <a:fillRect/>
            </a:stretch>
          </p:blipFill>
          <p:spPr>
            <a:xfrm>
              <a:off x="409028" y="1215147"/>
              <a:ext cx="3303241" cy="3874014"/>
            </a:xfrm>
            <a:prstGeom prst="rect">
              <a:avLst/>
            </a:prstGeom>
          </p:spPr>
        </p:pic>
        <p:grpSp>
          <p:nvGrpSpPr>
            <p:cNvPr id="12" name="Group 11"/>
            <p:cNvGrpSpPr/>
            <p:nvPr/>
          </p:nvGrpSpPr>
          <p:grpSpPr>
            <a:xfrm>
              <a:off x="270443" y="4624419"/>
              <a:ext cx="769783" cy="755651"/>
              <a:chOff x="322980" y="4798591"/>
              <a:chExt cx="769783" cy="755651"/>
            </a:xfrm>
          </p:grpSpPr>
          <p:cxnSp>
            <p:nvCxnSpPr>
              <p:cNvPr id="6" name="Straight Arrow Connector 5"/>
              <p:cNvCxnSpPr/>
              <p:nvPr/>
            </p:nvCxnSpPr>
            <p:spPr>
              <a:xfrm flipH="1" flipV="1">
                <a:off x="570654" y="5034918"/>
                <a:ext cx="0" cy="296680"/>
              </a:xfrm>
              <a:prstGeom prst="straightConnector1">
                <a:avLst/>
              </a:prstGeom>
              <a:ln w="9525">
                <a:solidFill>
                  <a:schemeClr val="tx1"/>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0654" y="5331598"/>
                <a:ext cx="292608" cy="0"/>
              </a:xfrm>
              <a:prstGeom prst="straightConnector1">
                <a:avLst/>
              </a:prstGeom>
              <a:ln w="9525">
                <a:solidFill>
                  <a:schemeClr val="tx1"/>
                </a:solidFill>
                <a:headEnd type="none"/>
                <a:tailEnd type="arrow" w="sm" len="sm"/>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8329" y="5246465"/>
                <a:ext cx="274434" cy="307777"/>
              </a:xfrm>
              <a:prstGeom prst="rect">
                <a:avLst/>
              </a:prstGeom>
              <a:noFill/>
            </p:spPr>
            <p:txBody>
              <a:bodyPr wrap="none" rtlCol="0">
                <a:spAutoFit/>
              </a:bodyPr>
              <a:lstStyle/>
              <a:p>
                <a:r>
                  <a:rPr lang="en-US" sz="1400" b="1" i="1" dirty="0" smtClean="0">
                    <a:latin typeface="Times New Roman" panose="02020603050405020304" pitchFamily="18" charset="0"/>
                    <a:cs typeface="Times New Roman" panose="02020603050405020304" pitchFamily="18" charset="0"/>
                  </a:rPr>
                  <a:t>x</a:t>
                </a:r>
                <a:endParaRPr lang="en-US" sz="14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22980" y="4798591"/>
                <a:ext cx="264816" cy="307777"/>
              </a:xfrm>
              <a:prstGeom prst="rect">
                <a:avLst/>
              </a:prstGeom>
              <a:noFill/>
            </p:spPr>
            <p:txBody>
              <a:bodyPr wrap="none" rtlCol="0">
                <a:spAutoFit/>
              </a:bodyPr>
              <a:lstStyle/>
              <a:p>
                <a:r>
                  <a:rPr lang="en-US" sz="1400" b="1" i="1" dirty="0" smtClean="0">
                    <a:latin typeface="Times New Roman" panose="02020603050405020304" pitchFamily="18" charset="0"/>
                    <a:cs typeface="Times New Roman" panose="02020603050405020304" pitchFamily="18" charset="0"/>
                  </a:rPr>
                  <a:t>z</a:t>
                </a:r>
                <a:endParaRPr lang="en-US" sz="1400" b="1" i="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343253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70548" y="1106097"/>
            <a:ext cx="7414071" cy="25007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cs typeface="Times New Roman" panose="02020603050405020304" pitchFamily="18" charset="0"/>
              </a:rPr>
              <a:t>Fire Dynamics Simulator (</a:t>
            </a:r>
            <a:r>
              <a:rPr lang="en-US" sz="2000" dirty="0" smtClean="0">
                <a:solidFill>
                  <a:schemeClr val="tx1">
                    <a:lumMod val="95000"/>
                    <a:lumOff val="5000"/>
                  </a:schemeClr>
                </a:solidFill>
                <a:cs typeface="Times New Roman" panose="02020603050405020304" pitchFamily="18" charset="0"/>
              </a:rPr>
              <a:t>Ver. 6.2.0, Revision 22352)</a:t>
            </a:r>
            <a:endParaRPr lang="en-US" sz="2000" dirty="0" smtClean="0">
              <a:cs typeface="Times New Roman" panose="02020603050405020304" pitchFamily="18" charset="0"/>
            </a:endParaRPr>
          </a:p>
          <a:p>
            <a:r>
              <a:rPr lang="en-US" sz="2000" dirty="0" smtClean="0">
                <a:cs typeface="Times New Roman" panose="02020603050405020304" pitchFamily="18" charset="0"/>
              </a:rPr>
              <a:t>Fuel sample: cellulose (yielding </a:t>
            </a:r>
            <a:r>
              <a:rPr lang="en-US" sz="2000" dirty="0" smtClean="0">
                <a:cs typeface="Times New Roman" panose="02020603050405020304" pitchFamily="18" charset="0"/>
                <a:sym typeface="Wingdings" panose="05000000000000000000" pitchFamily="2" charset="2"/>
              </a:rPr>
              <a:t>90% </a:t>
            </a:r>
            <a:r>
              <a:rPr lang="en-US" sz="2000" dirty="0" err="1" smtClean="0">
                <a:cs typeface="Times New Roman" panose="02020603050405020304" pitchFamily="18" charset="0"/>
              </a:rPr>
              <a:t>pyrolyzate</a:t>
            </a:r>
            <a:r>
              <a:rPr lang="en-US" sz="2000" dirty="0" smtClean="0">
                <a:cs typeface="Times New Roman" panose="02020603050405020304" pitchFamily="18" charset="0"/>
              </a:rPr>
              <a:t>, </a:t>
            </a:r>
            <a:r>
              <a:rPr lang="en-US" sz="2000" dirty="0" smtClean="0">
                <a:cs typeface="Times New Roman" panose="02020603050405020304" pitchFamily="18" charset="0"/>
                <a:sym typeface="Wingdings" panose="05000000000000000000" pitchFamily="2" charset="2"/>
              </a:rPr>
              <a:t>10 % inert char)</a:t>
            </a:r>
            <a:endParaRPr lang="en-US" sz="2000" dirty="0" smtClean="0">
              <a:cs typeface="Times New Roman" panose="02020603050405020304" pitchFamily="18" charset="0"/>
            </a:endParaRPr>
          </a:p>
          <a:p>
            <a:r>
              <a:rPr lang="en-US" sz="2000" dirty="0" smtClean="0">
                <a:cs typeface="Times New Roman" panose="02020603050405020304" pitchFamily="18" charset="0"/>
              </a:rPr>
              <a:t>Two-dimensional direct numerical simulation</a:t>
            </a:r>
          </a:p>
          <a:p>
            <a:pPr lvl="1">
              <a:buSzPct val="80000"/>
              <a:buFont typeface="Wingdings" panose="05000000000000000000" pitchFamily="2" charset="2"/>
              <a:buChar char="§"/>
            </a:pPr>
            <a:r>
              <a:rPr lang="en-US" sz="2000" dirty="0" smtClean="0">
                <a:cs typeface="Times New Roman" panose="02020603050405020304" pitchFamily="18" charset="0"/>
              </a:rPr>
              <a:t>One-step second-order finite-rate gas-phase reaction</a:t>
            </a:r>
          </a:p>
          <a:p>
            <a:pPr lvl="1">
              <a:buSzPct val="80000"/>
              <a:buFont typeface="Wingdings" panose="05000000000000000000" pitchFamily="2" charset="2"/>
              <a:buChar char="§"/>
            </a:pPr>
            <a:r>
              <a:rPr lang="en-US" sz="2000" dirty="0" smtClean="0">
                <a:cs typeface="Times New Roman" panose="02020603050405020304" pitchFamily="18" charset="0"/>
              </a:rPr>
              <a:t>One-step first-order solid pyrolysis </a:t>
            </a:r>
          </a:p>
          <a:p>
            <a:pPr lvl="1">
              <a:buSzPct val="80000"/>
              <a:buFont typeface="Wingdings" panose="05000000000000000000" pitchFamily="2" charset="2"/>
              <a:buChar char="§"/>
            </a:pPr>
            <a:r>
              <a:rPr lang="en-US" sz="2000" dirty="0" smtClean="0">
                <a:cs typeface="Times New Roman" panose="02020603050405020304" pitchFamily="18" charset="0"/>
              </a:rPr>
              <a:t>Radiation: gray gas model</a:t>
            </a:r>
          </a:p>
        </p:txBody>
      </p:sp>
      <p:sp>
        <p:nvSpPr>
          <p:cNvPr id="3" name="TextBox 2"/>
          <p:cNvSpPr txBox="1"/>
          <p:nvPr/>
        </p:nvSpPr>
        <p:spPr>
          <a:xfrm>
            <a:off x="270443" y="164892"/>
            <a:ext cx="3441826" cy="523220"/>
          </a:xfrm>
          <a:prstGeom prst="rect">
            <a:avLst/>
          </a:prstGeom>
          <a:noFill/>
        </p:spPr>
        <p:txBody>
          <a:bodyPr wrap="square" rtlCol="0">
            <a:spAutoFit/>
          </a:bodyPr>
          <a:lstStyle/>
          <a:p>
            <a:r>
              <a:rPr lang="en-US" sz="2800" b="1" dirty="0" smtClean="0">
                <a:cs typeface="Times New Roman" panose="02020603050405020304" pitchFamily="18" charset="0"/>
              </a:rPr>
              <a:t>Numerical Model</a:t>
            </a:r>
            <a:endParaRPr lang="en-US" sz="2800" b="1" dirty="0">
              <a:cs typeface="Times New Roman" panose="02020603050405020304" pitchFamily="18" charset="0"/>
            </a:endParaRPr>
          </a:p>
        </p:txBody>
      </p:sp>
    </p:spTree>
    <p:extLst>
      <p:ext uri="{BB962C8B-B14F-4D97-AF65-F5344CB8AC3E}">
        <p14:creationId xmlns:p14="http://schemas.microsoft.com/office/powerpoint/2010/main" val="1045431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277041" y="1968294"/>
            <a:ext cx="6663757" cy="2200602"/>
          </a:xfrm>
          <a:prstGeom prst="rect">
            <a:avLst/>
          </a:prstGeom>
          <a:noFill/>
        </p:spPr>
        <p:txBody>
          <a:bodyPr wrap="square" rtlCol="0">
            <a:spAutoFit/>
          </a:bodyPr>
          <a:lstStyle/>
          <a:p>
            <a:r>
              <a:rPr lang="en-US" sz="3800" b="1" dirty="0" smtClean="0">
                <a:cs typeface="Times New Roman" panose="02020603050405020304" pitchFamily="18" charset="0"/>
              </a:rPr>
              <a:t>Simulation Results </a:t>
            </a:r>
            <a:r>
              <a:rPr lang="en-US" sz="3500" b="1" dirty="0" smtClean="0">
                <a:cs typeface="Times New Roman" panose="02020603050405020304" pitchFamily="18" charset="0"/>
              </a:rPr>
              <a:t/>
            </a:r>
            <a:br>
              <a:rPr lang="en-US" sz="3500" b="1" dirty="0" smtClean="0">
                <a:cs typeface="Times New Roman" panose="02020603050405020304" pitchFamily="18" charset="0"/>
              </a:rPr>
            </a:br>
            <a:r>
              <a:rPr lang="en-US" sz="3000" b="1" dirty="0" smtClean="0">
                <a:cs typeface="Times New Roman" panose="02020603050405020304" pitchFamily="18" charset="0"/>
              </a:rPr>
              <a:t>Part 1: </a:t>
            </a:r>
            <a:r>
              <a:rPr lang="en-US" sz="3000" b="1" dirty="0" smtClean="0"/>
              <a:t>Upward Flame Spread over Discrete Fuels</a:t>
            </a:r>
            <a:endParaRPr lang="en-US" sz="3000" b="1" dirty="0"/>
          </a:p>
          <a:p>
            <a:endParaRPr lang="en-US" sz="3500" b="1" dirty="0">
              <a:cs typeface="Times New Roman" panose="02020603050405020304" pitchFamily="18" charset="0"/>
            </a:endParaRPr>
          </a:p>
        </p:txBody>
      </p:sp>
    </p:spTree>
    <p:extLst>
      <p:ext uri="{BB962C8B-B14F-4D97-AF65-F5344CB8AC3E}">
        <p14:creationId xmlns:p14="http://schemas.microsoft.com/office/powerpoint/2010/main" val="4106466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mulation_ver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9764" y="922344"/>
            <a:ext cx="6895170" cy="4414217"/>
          </a:xfrm>
          <a:prstGeom prst="rect">
            <a:avLst/>
          </a:prstGeom>
        </p:spPr>
      </p:pic>
      <p:sp>
        <p:nvSpPr>
          <p:cNvPr id="3" name="TextBox 2"/>
          <p:cNvSpPr txBox="1"/>
          <p:nvPr/>
        </p:nvSpPr>
        <p:spPr>
          <a:xfrm>
            <a:off x="270443" y="164892"/>
            <a:ext cx="7386728" cy="523220"/>
          </a:xfrm>
          <a:prstGeom prst="rect">
            <a:avLst/>
          </a:prstGeom>
          <a:noFill/>
        </p:spPr>
        <p:txBody>
          <a:bodyPr wrap="square" rtlCol="0">
            <a:spAutoFit/>
          </a:bodyPr>
          <a:lstStyle/>
          <a:p>
            <a:r>
              <a:rPr lang="en-US" sz="2800" b="1" dirty="0" smtClean="0">
                <a:cs typeface="Times New Roman" panose="02020603050405020304" pitchFamily="18" charset="0"/>
              </a:rPr>
              <a:t>Upward Flame Spread over Discrete Fuels</a:t>
            </a:r>
            <a:endParaRPr lang="en-US" sz="28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866910" y="5570793"/>
                <a:ext cx="3277090" cy="341247"/>
              </a:xfrm>
              <a:prstGeom prst="rect">
                <a:avLst/>
              </a:prstGeom>
            </p:spPr>
            <p:txBody>
              <a:bodyPr wrap="square">
                <a:spAutoFit/>
              </a:bodyPr>
              <a:lstStyle/>
              <a:p>
                <a:r>
                  <a:rPr lang="en-US" altLang="ko-KR" sz="1500" dirty="0" smtClean="0"/>
                  <a:t>*Black contour: </a:t>
                </a:r>
                <a14:m>
                  <m:oMath xmlns:m="http://schemas.openxmlformats.org/officeDocument/2006/math">
                    <m:sSup>
                      <m:sSupPr>
                        <m:ctrlPr>
                          <a:rPr lang="en-US" altLang="ko-KR" sz="1500" i="1">
                            <a:latin typeface="Cambria Math"/>
                          </a:rPr>
                        </m:ctrlPr>
                      </m:sSupPr>
                      <m:e>
                        <m:acc>
                          <m:accPr>
                            <m:chr m:val="̇"/>
                            <m:ctrlPr>
                              <a:rPr lang="en-US" altLang="ko-KR" sz="1500" i="1">
                                <a:latin typeface="Cambria Math"/>
                              </a:rPr>
                            </m:ctrlPr>
                          </m:accPr>
                          <m:e>
                            <m:r>
                              <a:rPr lang="en-US" altLang="ko-KR" sz="1500" i="1">
                                <a:latin typeface="Cambria Math" panose="02040503050406030204" pitchFamily="18" charset="0"/>
                              </a:rPr>
                              <m:t>𝑄</m:t>
                            </m:r>
                          </m:e>
                        </m:acc>
                      </m:e>
                      <m:sup>
                        <m:r>
                          <a:rPr lang="en-US" altLang="ko-KR" sz="1500" i="1">
                            <a:latin typeface="Cambria Math" panose="02040503050406030204" pitchFamily="18" charset="0"/>
                          </a:rPr>
                          <m:t>′′′</m:t>
                        </m:r>
                      </m:sup>
                    </m:sSup>
                    <m:r>
                      <a:rPr lang="en-US" altLang="ko-KR" sz="1500" b="0" i="0" smtClean="0">
                        <a:latin typeface="Cambria Math" panose="02040503050406030204" pitchFamily="18" charset="0"/>
                      </a:rPr>
                      <m:t>=</m:t>
                    </m:r>
                  </m:oMath>
                </a14:m>
                <a:r>
                  <a:rPr lang="en-US" sz="1500" dirty="0"/>
                  <a:t> 15,000 kW/m</a:t>
                </a:r>
                <a:r>
                  <a:rPr lang="en-US" sz="1500" baseline="30000" dirty="0"/>
                  <a:t>3</a:t>
                </a:r>
                <a:r>
                  <a:rPr lang="en-US" sz="1500" dirty="0"/>
                  <a:t>. </a:t>
                </a:r>
              </a:p>
            </p:txBody>
          </p:sp>
        </mc:Choice>
        <mc:Fallback xmlns="">
          <p:sp>
            <p:nvSpPr>
              <p:cNvPr id="4" name="Rectangle 3"/>
              <p:cNvSpPr>
                <a:spLocks noRot="1" noChangeAspect="1" noMove="1" noResize="1" noEditPoints="1" noAdjustHandles="1" noChangeArrowheads="1" noChangeShapeType="1" noTextEdit="1"/>
              </p:cNvSpPr>
              <p:nvPr/>
            </p:nvSpPr>
            <p:spPr>
              <a:xfrm>
                <a:off x="5866910" y="5570793"/>
                <a:ext cx="3277090" cy="341247"/>
              </a:xfrm>
              <a:prstGeom prst="rect">
                <a:avLst/>
              </a:prstGeom>
              <a:blipFill rotWithShape="0">
                <a:blip r:embed="rId5"/>
                <a:stretch>
                  <a:fillRect l="-743" b="-33929"/>
                </a:stretch>
              </a:blipFill>
            </p:spPr>
            <p:txBody>
              <a:bodyPr/>
              <a:lstStyle/>
              <a:p>
                <a:r>
                  <a:rPr lang="en-US">
                    <a:noFill/>
                  </a:rPr>
                  <a:t> </a:t>
                </a:r>
              </a:p>
            </p:txBody>
          </p:sp>
        </mc:Fallback>
      </mc:AlternateContent>
    </p:spTree>
    <p:extLst>
      <p:ext uri="{BB962C8B-B14F-4D97-AF65-F5344CB8AC3E}">
        <p14:creationId xmlns:p14="http://schemas.microsoft.com/office/powerpoint/2010/main" val="41659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1218</TotalTime>
  <Words>983</Words>
  <Application>Microsoft Office PowerPoint</Application>
  <PresentationFormat>On-screen Show (4:3)</PresentationFormat>
  <Paragraphs>200</Paragraphs>
  <Slides>28</Slides>
  <Notes>0</Notes>
  <HiddenSlides>0</HiddenSlides>
  <MMClips>6</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Numerical Study of Upward Flame Spread over Discrete Fuels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Numerical Study of Upward Flame Spread over Discrete Fuels</dc:title>
  <dc:creator>Ya-Ting Liao</dc:creator>
  <cp:lastModifiedBy>Horner, April CTR (FAA)</cp:lastModifiedBy>
  <cp:revision>99</cp:revision>
  <dcterms:created xsi:type="dcterms:W3CDTF">2016-10-01T16:33:02Z</dcterms:created>
  <dcterms:modified xsi:type="dcterms:W3CDTF">2016-10-11T20:03:28Z</dcterms:modified>
</cp:coreProperties>
</file>